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22"/>
  </p:notesMasterIdLst>
  <p:sldIdLst>
    <p:sldId id="256" r:id="rId2"/>
    <p:sldId id="273" r:id="rId3"/>
    <p:sldId id="257" r:id="rId4"/>
    <p:sldId id="274" r:id="rId5"/>
    <p:sldId id="258" r:id="rId6"/>
    <p:sldId id="259" r:id="rId7"/>
    <p:sldId id="275" r:id="rId8"/>
    <p:sldId id="260" r:id="rId9"/>
    <p:sldId id="276" r:id="rId10"/>
    <p:sldId id="261" r:id="rId11"/>
    <p:sldId id="262" r:id="rId12"/>
    <p:sldId id="263" r:id="rId13"/>
    <p:sldId id="264" r:id="rId14"/>
    <p:sldId id="277" r:id="rId15"/>
    <p:sldId id="265" r:id="rId16"/>
    <p:sldId id="278" r:id="rId17"/>
    <p:sldId id="270" r:id="rId18"/>
    <p:sldId id="271" r:id="rId19"/>
    <p:sldId id="266" r:id="rId20"/>
    <p:sldId id="269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10B3"/>
    <a:srgbClr val="56C709"/>
    <a:srgbClr val="ECFC1C"/>
    <a:srgbClr val="00FF00"/>
    <a:srgbClr val="0000FF"/>
    <a:srgbClr val="006600"/>
    <a:srgbClr val="ACB903"/>
    <a:srgbClr val="A7C01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531" autoAdjust="0"/>
    <p:restoredTop sz="89420" autoAdjust="0"/>
  </p:normalViewPr>
  <p:slideViewPr>
    <p:cSldViewPr>
      <p:cViewPr varScale="1">
        <p:scale>
          <a:sx n="103" d="100"/>
          <a:sy n="103" d="100"/>
        </p:scale>
        <p:origin x="-3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74D0EDC-B58E-42D8-ADF0-D8FFBA9FF1C0}" type="datetimeFigureOut">
              <a:rPr lang="ru-RU"/>
              <a:pPr>
                <a:defRPr/>
              </a:pPr>
              <a:t>18.12.2010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5B39A20-2FB8-404E-B0A4-46C4C93EF45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7E53328-E1B1-4912-AD97-34C5F177FCD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7A32FBE-9EF5-4F00-A13A-3A785A5841E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FD779-2E0D-4127-8F05-D6EE260610D7}" type="datetimeFigureOut">
              <a:rPr lang="ru-RU"/>
              <a:pPr>
                <a:defRPr/>
              </a:pPr>
              <a:t>18.12.2010</a:t>
            </a:fld>
            <a:endParaRPr lang="ru-RU" dirty="0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1F6C8-D460-4014-BA7E-C93B2807443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83DEB-1F0C-411D-AC83-E8806BA8E1A7}" type="datetimeFigureOut">
              <a:rPr lang="ru-RU"/>
              <a:pPr>
                <a:defRPr/>
              </a:pPr>
              <a:t>18.12.2010</a:t>
            </a:fld>
            <a:endParaRPr lang="ru-RU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2E7BC-02EA-4066-ACC2-B8629A8DA0E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3C3AF-D045-4C55-BE72-7D146295FF16}" type="datetimeFigureOut">
              <a:rPr lang="ru-RU"/>
              <a:pPr>
                <a:defRPr/>
              </a:pPr>
              <a:t>18.12.2010</a:t>
            </a:fld>
            <a:endParaRPr lang="ru-RU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20D97-169B-4888-9325-154211911ED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BDB0F-3168-4F4B-A102-F460FC597AE6}" type="datetimeFigureOut">
              <a:rPr lang="ru-RU"/>
              <a:pPr>
                <a:defRPr/>
              </a:pPr>
              <a:t>18.12.2010</a:t>
            </a:fld>
            <a:endParaRPr lang="ru-RU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5F28B-1588-4CD8-9889-AB5EDF0869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716DC-3B19-4C7A-94D1-0A9BEBC1D1E0}" type="datetimeFigureOut">
              <a:rPr lang="ru-RU"/>
              <a:pPr>
                <a:defRPr/>
              </a:pPr>
              <a:t>18.12.2010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96A2F-8F5B-427E-9380-9B7279AFDE1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516E5-AE30-40E8-9A1D-B420C2F570D1}" type="datetimeFigureOut">
              <a:rPr lang="ru-RU"/>
              <a:pPr>
                <a:defRPr/>
              </a:pPr>
              <a:t>18.12.2010</a:t>
            </a:fld>
            <a:endParaRPr lang="ru-RU" dirty="0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DA6FB-750D-41E8-B506-6D96FA938DE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805B7-9B2A-43C7-B260-484D4468035C}" type="datetimeFigureOut">
              <a:rPr lang="ru-RU"/>
              <a:pPr>
                <a:defRPr/>
              </a:pPr>
              <a:t>18.12.2010</a:t>
            </a:fld>
            <a:endParaRPr lang="ru-RU" dirty="0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F983F-AA7B-4B71-A2EB-05625230296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6B366-6C25-4366-A2FE-C8FB8EA1D994}" type="datetimeFigureOut">
              <a:rPr lang="ru-RU"/>
              <a:pPr>
                <a:defRPr/>
              </a:pPr>
              <a:t>18.12.2010</a:t>
            </a:fld>
            <a:endParaRPr lang="ru-RU" dirty="0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0A4B-8440-46E3-BE1D-4833FA1D6D1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11FC4-B032-4298-A670-0F2AE1A65825}" type="datetimeFigureOut">
              <a:rPr lang="ru-RU"/>
              <a:pPr>
                <a:defRPr/>
              </a:pPr>
              <a:t>18.12.2010</a:t>
            </a:fld>
            <a:endParaRPr lang="ru-RU" dirty="0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3812D-A9A8-49EB-8D46-12348F3552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A5FB5-7E38-4EB6-94F9-50C95229AFE3}" type="datetimeFigureOut">
              <a:rPr lang="ru-RU"/>
              <a:pPr>
                <a:defRPr/>
              </a:pPr>
              <a:t>18.12.2010</a:t>
            </a:fld>
            <a:endParaRPr lang="ru-RU" dirty="0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C6FD8-3F92-43D0-9B39-657751E898F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BE266-8DD3-409F-879D-18717C1C871F}" type="datetimeFigureOut">
              <a:rPr lang="ru-RU"/>
              <a:pPr>
                <a:defRPr/>
              </a:pPr>
              <a:t>18.12.2010</a:t>
            </a:fld>
            <a:endParaRPr lang="ru-RU" dirty="0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08EAA-DCC1-4C6A-839D-74BABA1A04E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8202239-599E-45BC-8F2F-18A74D85DB03}" type="datetimeFigureOut">
              <a:rPr lang="ru-RU"/>
              <a:pPr>
                <a:defRPr/>
              </a:pPr>
              <a:t>18.12.2010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BEA84D-3FD4-44AE-A3F9-E6C920B8683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16" r:id="rId2"/>
    <p:sldLayoutId id="2147483925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6" r:id="rId9"/>
    <p:sldLayoutId id="2147483922" r:id="rId10"/>
    <p:sldLayoutId id="214748392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214414" y="714356"/>
            <a:ext cx="6858048" cy="1569660"/>
          </a:xfrm>
          <a:prstGeom prst="rect">
            <a:avLst/>
          </a:prstGeom>
          <a:effectLst>
            <a:outerShdw blurRad="88900" dir="7500000" sx="1000" sy="1000" algn="ctr" rotWithShape="0">
              <a:srgbClr val="000000">
                <a:alpha val="63000"/>
              </a:srgb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cap="all" dirty="0">
                <a:ln w="9000" cmpd="sng">
                  <a:solidFill>
                    <a:schemeClr val="accent3">
                      <a:lumMod val="60000"/>
                      <a:lumOff val="40000"/>
                    </a:schemeClr>
                  </a:solidFill>
                  <a:prstDash val="solid"/>
                </a:ln>
                <a:gradFill>
                  <a:gsLst>
                    <a:gs pos="0">
                      <a:srgbClr val="10CF9B">
                        <a:shade val="20000"/>
                        <a:satMod val="245000"/>
                      </a:srgbClr>
                    </a:gs>
                    <a:gs pos="43000">
                      <a:srgbClr val="10CF9B">
                        <a:satMod val="255000"/>
                      </a:srgbClr>
                    </a:gs>
                    <a:gs pos="48000">
                      <a:srgbClr val="10CF9B">
                        <a:shade val="85000"/>
                        <a:satMod val="255000"/>
                      </a:srgbClr>
                    </a:gs>
                    <a:gs pos="100000">
                      <a:srgbClr val="10CF9B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Алгебра</a:t>
            </a:r>
            <a:endParaRPr lang="ru-RU" sz="9600" b="1" cap="all" dirty="0">
              <a:ln w="9000" cmpd="sng">
                <a:solidFill>
                  <a:schemeClr val="accent3">
                    <a:lumMod val="60000"/>
                    <a:lumOff val="40000"/>
                  </a:schemeClr>
                </a:solidFill>
                <a:prstDash val="solid"/>
              </a:ln>
              <a:gradFill>
                <a:gsLst>
                  <a:gs pos="0">
                    <a:srgbClr val="10CF9B">
                      <a:shade val="20000"/>
                      <a:satMod val="245000"/>
                    </a:srgbClr>
                  </a:gs>
                  <a:gs pos="43000">
                    <a:srgbClr val="10CF9B">
                      <a:satMod val="255000"/>
                    </a:srgbClr>
                  </a:gs>
                  <a:gs pos="48000">
                    <a:srgbClr val="10CF9B">
                      <a:shade val="85000"/>
                      <a:satMod val="255000"/>
                    </a:srgbClr>
                  </a:gs>
                  <a:gs pos="100000">
                    <a:srgbClr val="10CF9B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2143125" y="2500313"/>
            <a:ext cx="60007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                </a:t>
            </a:r>
            <a:r>
              <a:rPr lang="ru-RU" sz="4000">
                <a:solidFill>
                  <a:srgbClr val="FFFF00"/>
                </a:solidFill>
                <a:latin typeface="Constantia" pitchFamily="18" charset="0"/>
              </a:rPr>
              <a:t>ОДНОЧЛЕНИ </a:t>
            </a:r>
          </a:p>
          <a:p>
            <a:r>
              <a:rPr lang="uk-UA" sz="4000">
                <a:solidFill>
                  <a:srgbClr val="FFFF00"/>
                </a:solidFill>
                <a:latin typeface="Constantia" pitchFamily="18" charset="0"/>
              </a:rPr>
              <a:t>             7  клас</a:t>
            </a:r>
            <a:endParaRPr lang="ru-RU" sz="4000">
              <a:solidFill>
                <a:srgbClr val="FFFF00"/>
              </a:solidFill>
              <a:latin typeface="Constantia" pitchFamily="18" charset="0"/>
            </a:endParaRPr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5715000" y="3644900"/>
            <a:ext cx="2857500" cy="2784475"/>
          </a:xfrm>
          <a:prstGeom prst="verticalScroll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2400">
              <a:solidFill>
                <a:srgbClr val="7030A0"/>
              </a:solidFill>
            </a:endParaRPr>
          </a:p>
          <a:p>
            <a:pPr algn="ctr"/>
            <a:r>
              <a:rPr lang="ru-RU" sz="2400">
                <a:solidFill>
                  <a:srgbClr val="7030A0"/>
                </a:solidFill>
              </a:rPr>
              <a:t> Корніяшик Л.І.</a:t>
            </a:r>
            <a:endParaRPr lang="ru-RU" sz="2400">
              <a:solidFill>
                <a:srgbClr val="7030A0"/>
              </a:solidFill>
              <a:latin typeface="Arial" charset="0"/>
            </a:endParaRPr>
          </a:p>
          <a:p>
            <a:pPr algn="ctr"/>
            <a:r>
              <a:rPr lang="ru-RU" sz="2400">
                <a:solidFill>
                  <a:srgbClr val="7030A0"/>
                </a:solidFill>
                <a:latin typeface="Arial" charset="0"/>
              </a:rPr>
              <a:t>Вчитель математики Широк</a:t>
            </a:r>
            <a:r>
              <a:rPr lang="uk-UA" sz="2400">
                <a:solidFill>
                  <a:srgbClr val="7030A0"/>
                </a:solidFill>
                <a:latin typeface="Arial" charset="0"/>
              </a:rPr>
              <a:t>івська СЗШ №2</a:t>
            </a:r>
            <a:endParaRPr lang="ru-RU" sz="2400">
              <a:solidFill>
                <a:srgbClr val="7030A0"/>
              </a:solidFill>
              <a:latin typeface="Arial" charset="0"/>
            </a:endParaRPr>
          </a:p>
        </p:txBody>
      </p:sp>
      <p:pic>
        <p:nvPicPr>
          <p:cNvPr id="10" name="Рисунок 9" descr="4953356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3571875"/>
            <a:ext cx="2357437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3571932" y="357166"/>
            <a:ext cx="12144460" cy="6500834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4000" dirty="0" smtClean="0">
                <a:solidFill>
                  <a:srgbClr val="FF0000"/>
                </a:solidFill>
              </a:rPr>
              <a:t>Щоб перемножити одночлени, числові  </a:t>
            </a:r>
            <a:br>
              <a:rPr lang="uk-UA" sz="4000" dirty="0" smtClean="0">
                <a:solidFill>
                  <a:srgbClr val="FF0000"/>
                </a:solidFill>
              </a:rPr>
            </a:br>
            <a:r>
              <a:rPr lang="uk-UA" sz="4000" dirty="0" smtClean="0">
                <a:solidFill>
                  <a:srgbClr val="FF0000"/>
                </a:solidFill>
              </a:rPr>
              <a:t>множники </a:t>
            </a:r>
            <a:r>
              <a:rPr lang="uk-UA" sz="4000" dirty="0" err="1" smtClean="0">
                <a:solidFill>
                  <a:srgbClr val="FF0000"/>
                </a:solidFill>
              </a:rPr>
              <a:t>перемножають</a:t>
            </a:r>
            <a:r>
              <a:rPr lang="uk-UA" sz="4000" dirty="0" smtClean="0">
                <a:solidFill>
                  <a:srgbClr val="FF0000"/>
                </a:solidFill>
              </a:rPr>
              <a:t>, а до буквених</a:t>
            </a:r>
            <a:br>
              <a:rPr lang="uk-UA" sz="4000" dirty="0" smtClean="0">
                <a:solidFill>
                  <a:srgbClr val="FF0000"/>
                </a:solidFill>
              </a:rPr>
            </a:br>
            <a:r>
              <a:rPr lang="uk-UA" sz="4000" dirty="0" smtClean="0">
                <a:solidFill>
                  <a:srgbClr val="FF0000"/>
                </a:solidFill>
              </a:rPr>
              <a:t>застосовують правило множення степенів</a:t>
            </a:r>
            <a:r>
              <a:rPr lang="uk-UA" sz="4000" dirty="0" smtClean="0"/>
              <a:t/>
            </a:r>
            <a:br>
              <a:rPr lang="uk-UA" sz="4000" dirty="0" smtClean="0"/>
            </a:br>
            <a:r>
              <a:rPr lang="uk-UA" sz="4000" dirty="0" smtClean="0">
                <a:solidFill>
                  <a:srgbClr val="FF0000"/>
                </a:solidFill>
              </a:rPr>
              <a:t>з однаковими основами.</a:t>
            </a:r>
            <a:r>
              <a:rPr lang="uk-UA" sz="4000" dirty="0" smtClean="0">
                <a:solidFill>
                  <a:srgbClr val="FFC000"/>
                </a:solidFill>
              </a:rPr>
              <a:t/>
            </a:r>
            <a:br>
              <a:rPr lang="uk-UA" sz="4000" dirty="0" smtClean="0">
                <a:solidFill>
                  <a:srgbClr val="FFC000"/>
                </a:solidFill>
              </a:rPr>
            </a:br>
            <a:r>
              <a:rPr lang="uk-UA" sz="4000" dirty="0" smtClean="0">
                <a:solidFill>
                  <a:srgbClr val="FFC000"/>
                </a:solidFill>
              </a:rPr>
              <a:t/>
            </a:r>
            <a:br>
              <a:rPr lang="uk-UA" sz="4000" dirty="0" smtClean="0">
                <a:solidFill>
                  <a:srgbClr val="FFC000"/>
                </a:solidFill>
              </a:rPr>
            </a:br>
            <a:r>
              <a:rPr lang="uk-UA" sz="4000" i="1" dirty="0" smtClean="0">
                <a:solidFill>
                  <a:srgbClr val="FFC000"/>
                </a:solidFill>
              </a:rPr>
              <a:t>Наприклад: </a:t>
            </a:r>
            <a:r>
              <a:rPr lang="uk-UA" sz="4000" dirty="0" smtClean="0">
                <a:solidFill>
                  <a:srgbClr val="FFC000"/>
                </a:solidFill>
              </a:rPr>
              <a:t/>
            </a:r>
            <a:br>
              <a:rPr lang="uk-UA" sz="4000" dirty="0" smtClean="0">
                <a:solidFill>
                  <a:srgbClr val="FFC000"/>
                </a:solidFill>
              </a:rPr>
            </a:br>
            <a:r>
              <a:rPr lang="uk-UA" sz="4000" dirty="0" smtClean="0">
                <a:solidFill>
                  <a:srgbClr val="FFC000"/>
                </a:solidFill>
              </a:rPr>
              <a:t>5ав²·(-0,3а²в³)=5·(-0,3)</a:t>
            </a:r>
            <a:r>
              <a:rPr lang="uk-UA" sz="4000" dirty="0" err="1" smtClean="0">
                <a:solidFill>
                  <a:srgbClr val="FFC000"/>
                </a:solidFill>
              </a:rPr>
              <a:t>аа²в²в³=</a:t>
            </a:r>
            <a:r>
              <a:rPr lang="uk-UA" sz="4000" dirty="0" smtClean="0">
                <a:solidFill>
                  <a:srgbClr val="FFC000"/>
                </a:solidFill>
              </a:rPr>
              <a:t/>
            </a:r>
            <a:br>
              <a:rPr lang="uk-UA" sz="4000" dirty="0" smtClean="0">
                <a:solidFill>
                  <a:srgbClr val="FFC000"/>
                </a:solidFill>
              </a:rPr>
            </a:br>
            <a:r>
              <a:rPr lang="uk-UA" sz="4000" dirty="0" smtClean="0">
                <a:solidFill>
                  <a:srgbClr val="FFC000"/>
                </a:solidFill>
              </a:rPr>
              <a:t>=-1,5а³в⁵ </a:t>
            </a:r>
            <a:br>
              <a:rPr lang="uk-UA" sz="4000" dirty="0" smtClean="0">
                <a:solidFill>
                  <a:srgbClr val="FFC000"/>
                </a:solidFill>
              </a:rPr>
            </a:br>
            <a:r>
              <a:rPr lang="uk-UA" sz="4000" dirty="0" smtClean="0">
                <a:solidFill>
                  <a:srgbClr val="FFC000"/>
                </a:solidFill>
              </a:rPr>
              <a:t/>
            </a:r>
            <a:br>
              <a:rPr lang="uk-UA" sz="4000" dirty="0" smtClean="0">
                <a:solidFill>
                  <a:srgbClr val="FFC000"/>
                </a:solidFill>
              </a:rPr>
            </a:br>
            <a:r>
              <a:rPr lang="uk-UA" sz="4000" dirty="0" smtClean="0"/>
              <a:t/>
            </a:r>
            <a:br>
              <a:rPr lang="uk-UA" sz="4000" dirty="0" smtClean="0"/>
            </a:br>
            <a:r>
              <a:rPr lang="uk-UA" sz="4000" dirty="0" smtClean="0"/>
              <a:t> </a:t>
            </a:r>
            <a:br>
              <a:rPr lang="uk-UA" sz="4000" dirty="0" smtClean="0"/>
            </a:br>
            <a:r>
              <a:rPr lang="uk-UA" sz="3600" dirty="0" smtClean="0"/>
              <a:t>  </a:t>
            </a:r>
            <a:endParaRPr lang="ru-RU" sz="3600" dirty="0"/>
          </a:p>
        </p:txBody>
      </p:sp>
      <p:pic>
        <p:nvPicPr>
          <p:cNvPr id="4" name="Рисунок 3" descr="is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4500563"/>
            <a:ext cx="2357438" cy="199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305800" cy="421484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4400" dirty="0" smtClean="0">
                <a:solidFill>
                  <a:srgbClr val="FF0000"/>
                </a:solidFill>
              </a:rPr>
              <a:t>   </a:t>
            </a:r>
            <a:r>
              <a:rPr lang="uk-UA" sz="4400" dirty="0" smtClean="0">
                <a:solidFill>
                  <a:srgbClr val="C010B3"/>
                </a:solidFill>
              </a:rPr>
              <a:t>Суму показників змінних в одночлені називають </a:t>
            </a:r>
            <a:r>
              <a:rPr lang="uk-UA" sz="4400" b="1" i="1" dirty="0" smtClean="0">
                <a:solidFill>
                  <a:srgbClr val="C010B3"/>
                </a:solidFill>
              </a:rPr>
              <a:t>степенем  одночлена.</a:t>
            </a:r>
            <a:r>
              <a:rPr lang="uk-UA" sz="4400" b="1" i="1" dirty="0" smtClean="0">
                <a:solidFill>
                  <a:srgbClr val="FF0000"/>
                </a:solidFill>
              </a:rPr>
              <a:t/>
            </a:r>
            <a:br>
              <a:rPr lang="uk-UA" sz="4400" b="1" i="1" dirty="0" smtClean="0">
                <a:solidFill>
                  <a:srgbClr val="FF0000"/>
                </a:solidFill>
              </a:rPr>
            </a:br>
            <a:r>
              <a:rPr lang="uk-UA" sz="4400" b="1" i="1" dirty="0" smtClean="0">
                <a:solidFill>
                  <a:schemeClr val="accent1"/>
                </a:solidFill>
              </a:rPr>
              <a:t>Наприклад:</a:t>
            </a:r>
            <a:br>
              <a:rPr lang="uk-UA" sz="4400" b="1" i="1" dirty="0" smtClean="0">
                <a:solidFill>
                  <a:schemeClr val="accent1"/>
                </a:solidFill>
              </a:rPr>
            </a:br>
            <a:r>
              <a:rPr lang="uk-UA" sz="4400" b="1" i="1" dirty="0" err="1" smtClean="0">
                <a:solidFill>
                  <a:schemeClr val="accent1"/>
                </a:solidFill>
              </a:rPr>
              <a:t>-а²в³с⁴</a:t>
            </a:r>
            <a:r>
              <a:rPr lang="uk-UA" sz="4400" b="1" i="1" dirty="0" smtClean="0">
                <a:solidFill>
                  <a:schemeClr val="accent1"/>
                </a:solidFill>
              </a:rPr>
              <a:t>    степінь одночлена  9,тому </a:t>
            </a:r>
            <a:br>
              <a:rPr lang="uk-UA" sz="4400" b="1" i="1" dirty="0" smtClean="0">
                <a:solidFill>
                  <a:schemeClr val="accent1"/>
                </a:solidFill>
              </a:rPr>
            </a:br>
            <a:r>
              <a:rPr lang="uk-UA" sz="4400" b="1" i="1" dirty="0" smtClean="0">
                <a:solidFill>
                  <a:schemeClr val="accent1"/>
                </a:solidFill>
              </a:rPr>
              <a:t>                     що       2+3+4=9</a:t>
            </a:r>
            <a:endParaRPr lang="ru-RU" sz="3200" dirty="0">
              <a:solidFill>
                <a:srgbClr val="00B0F0"/>
              </a:solidFill>
            </a:endParaRPr>
          </a:p>
        </p:txBody>
      </p:sp>
      <p:pic>
        <p:nvPicPr>
          <p:cNvPr id="25603" name="Рисунок 2" descr="4953751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63" y="214313"/>
            <a:ext cx="164306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Рисунок 3" descr="4953576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4572000"/>
            <a:ext cx="18573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305800" cy="45108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4400" dirty="0" smtClean="0">
                <a:solidFill>
                  <a:srgbClr val="FFFF00"/>
                </a:solidFill>
              </a:rPr>
              <a:t>   Щоб піднести до степеня одночлен, слід піднести до цього степеня кожний множник одночлена і знайдені степені  перемножити.</a:t>
            </a:r>
            <a:br>
              <a:rPr lang="uk-UA" sz="4400" dirty="0" smtClean="0">
                <a:solidFill>
                  <a:srgbClr val="FFFF00"/>
                </a:solidFill>
              </a:rPr>
            </a:br>
            <a:r>
              <a:rPr lang="uk-UA" sz="4400" dirty="0" smtClean="0">
                <a:solidFill>
                  <a:srgbClr val="FFFF00"/>
                </a:solidFill>
              </a:rPr>
              <a:t>Наприклад:</a:t>
            </a:r>
            <a:br>
              <a:rPr lang="uk-UA" sz="4400" dirty="0" smtClean="0">
                <a:solidFill>
                  <a:srgbClr val="FFFF00"/>
                </a:solidFill>
              </a:rPr>
            </a:br>
            <a:r>
              <a:rPr lang="uk-UA" sz="4400" dirty="0" smtClean="0">
                <a:solidFill>
                  <a:srgbClr val="FFFF00"/>
                </a:solidFill>
              </a:rPr>
              <a:t>(3</a:t>
            </a:r>
            <a:r>
              <a:rPr lang="en-US" sz="4400" dirty="0" smtClean="0">
                <a:solidFill>
                  <a:srgbClr val="FFFF00"/>
                </a:solidFill>
              </a:rPr>
              <a:t>m</a:t>
            </a:r>
            <a:r>
              <a:rPr lang="uk-UA" sz="4400" dirty="0" smtClean="0">
                <a:solidFill>
                  <a:srgbClr val="FFFF00"/>
                </a:solidFill>
              </a:rPr>
              <a:t>у²)⁴=3⁴</a:t>
            </a:r>
            <a:r>
              <a:rPr lang="en-US" sz="4400" dirty="0" smtClean="0">
                <a:solidFill>
                  <a:srgbClr val="FFFF00"/>
                </a:solidFill>
              </a:rPr>
              <a:t>m</a:t>
            </a:r>
            <a:r>
              <a:rPr lang="uk-UA" sz="4400" dirty="0" smtClean="0">
                <a:solidFill>
                  <a:srgbClr val="FFFF00"/>
                </a:solidFill>
              </a:rPr>
              <a:t>⁴(у²)⁴=81</a:t>
            </a:r>
            <a:r>
              <a:rPr lang="en-US" sz="4400" dirty="0" smtClean="0">
                <a:solidFill>
                  <a:srgbClr val="FFFF00"/>
                </a:solidFill>
              </a:rPr>
              <a:t>m</a:t>
            </a:r>
            <a:r>
              <a:rPr lang="uk-UA" sz="4400" dirty="0" smtClean="0">
                <a:solidFill>
                  <a:srgbClr val="FFFF00"/>
                </a:solidFill>
              </a:rPr>
              <a:t>⁴у⁸</a:t>
            </a:r>
            <a:r>
              <a:rPr lang="uk-UA" sz="3200" i="1" dirty="0" smtClean="0">
                <a:solidFill>
                  <a:srgbClr val="ECFC1C"/>
                </a:solidFill>
              </a:rPr>
              <a:t> </a:t>
            </a:r>
            <a:r>
              <a:rPr lang="en-US" sz="3200" i="1" dirty="0" smtClean="0">
                <a:solidFill>
                  <a:srgbClr val="ECFC1C"/>
                </a:solidFill>
              </a:rPr>
              <a:t> </a:t>
            </a:r>
            <a:endParaRPr lang="ru-RU" sz="3200" dirty="0">
              <a:solidFill>
                <a:srgbClr val="ECFC1C"/>
              </a:solidFill>
            </a:endParaRPr>
          </a:p>
        </p:txBody>
      </p:sp>
      <p:pic>
        <p:nvPicPr>
          <p:cNvPr id="26627" name="Рисунок 2" descr="5269965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63" y="4572000"/>
            <a:ext cx="142875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305800" cy="6500834"/>
          </a:xfrm>
          <a:scene3d>
            <a:camera prst="orthographicFront"/>
            <a:lightRig rig="freezing" dir="t">
              <a:rot lat="0" lon="0" rev="5640000"/>
            </a:lightRig>
          </a:scene3d>
          <a:sp3d>
            <a:bevelT prst="relaxedInset"/>
          </a:sp3d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4400" dirty="0" smtClean="0">
                <a:solidFill>
                  <a:srgbClr val="ECFC1C"/>
                </a:solidFill>
              </a:rPr>
              <a:t>СПРОБУЙ СВОЇ СИЛИ</a:t>
            </a:r>
            <a:br>
              <a:rPr lang="uk-UA" sz="4400" dirty="0" smtClean="0">
                <a:solidFill>
                  <a:srgbClr val="ECFC1C"/>
                </a:solidFill>
              </a:rPr>
            </a:br>
            <a:r>
              <a:rPr lang="uk-UA" sz="4400" dirty="0" smtClean="0">
                <a:solidFill>
                  <a:srgbClr val="ECFC1C"/>
                </a:solidFill>
              </a:rPr>
              <a:t/>
            </a:r>
            <a:br>
              <a:rPr lang="uk-UA" sz="4400" dirty="0" smtClean="0">
                <a:solidFill>
                  <a:srgbClr val="ECFC1C"/>
                </a:solidFill>
              </a:rPr>
            </a:br>
            <a:r>
              <a:rPr lang="uk-UA" sz="3200" b="1" i="1" dirty="0" smtClean="0">
                <a:solidFill>
                  <a:srgbClr val="ECFC1C"/>
                </a:solidFill>
              </a:rPr>
              <a:t>Перемножте одночлени.</a:t>
            </a:r>
            <a:br>
              <a:rPr lang="uk-UA" sz="3200" b="1" i="1" dirty="0" smtClean="0">
                <a:solidFill>
                  <a:srgbClr val="ECFC1C"/>
                </a:solidFill>
              </a:rPr>
            </a:br>
            <a:r>
              <a:rPr lang="uk-UA" sz="3200" b="1" i="1" dirty="0" smtClean="0">
                <a:solidFill>
                  <a:srgbClr val="ECFC1C"/>
                </a:solidFill>
              </a:rPr>
              <a:t/>
            </a:r>
            <a:br>
              <a:rPr lang="uk-UA" sz="3200" b="1" i="1" dirty="0" smtClean="0">
                <a:solidFill>
                  <a:srgbClr val="ECFC1C"/>
                </a:solidFill>
              </a:rPr>
            </a:br>
            <a:r>
              <a:rPr lang="uk-UA" sz="3200" b="1" i="1" dirty="0" smtClean="0">
                <a:solidFill>
                  <a:srgbClr val="ECFC1C"/>
                </a:solidFill>
              </a:rPr>
              <a:t>1) 2ав·3а²с</a:t>
            </a:r>
            <a:br>
              <a:rPr lang="uk-UA" sz="3200" b="1" i="1" dirty="0" smtClean="0">
                <a:solidFill>
                  <a:srgbClr val="ECFC1C"/>
                </a:solidFill>
              </a:rPr>
            </a:br>
            <a:r>
              <a:rPr lang="uk-UA" sz="3200" b="1" i="1" dirty="0" smtClean="0">
                <a:solidFill>
                  <a:srgbClr val="ECFC1C"/>
                </a:solidFill>
              </a:rPr>
              <a:t>2) -а</a:t>
            </a:r>
            <a:r>
              <a:rPr lang="en-US" sz="3200" b="1" i="1" dirty="0" smtClean="0">
                <a:solidFill>
                  <a:srgbClr val="ECFC1C"/>
                </a:solidFill>
              </a:rPr>
              <a:t>m</a:t>
            </a:r>
            <a:r>
              <a:rPr lang="uk-UA" sz="3200" b="1" i="1" dirty="0" smtClean="0">
                <a:solidFill>
                  <a:srgbClr val="ECFC1C"/>
                </a:solidFill>
              </a:rPr>
              <a:t>²·3</a:t>
            </a:r>
            <a:r>
              <a:rPr lang="en-US" sz="3200" b="1" i="1" dirty="0" smtClean="0">
                <a:solidFill>
                  <a:srgbClr val="ECFC1C"/>
                </a:solidFill>
              </a:rPr>
              <a:t>m³p</a:t>
            </a:r>
            <a:br>
              <a:rPr lang="en-US" sz="3200" b="1" i="1" dirty="0" smtClean="0">
                <a:solidFill>
                  <a:srgbClr val="ECFC1C"/>
                </a:solidFill>
              </a:rPr>
            </a:br>
            <a:r>
              <a:rPr lang="en-US" sz="3200" b="1" i="1" dirty="0" smtClean="0">
                <a:solidFill>
                  <a:srgbClr val="ECFC1C"/>
                </a:solidFill>
              </a:rPr>
              <a:t>3) 0</a:t>
            </a:r>
            <a:r>
              <a:rPr lang="uk-UA" sz="3200" b="1" i="1" dirty="0" smtClean="0">
                <a:solidFill>
                  <a:srgbClr val="ECFC1C"/>
                </a:solidFill>
              </a:rPr>
              <a:t>,2ху·(-5ху)</a:t>
            </a:r>
            <a:br>
              <a:rPr lang="uk-UA" sz="3200" b="1" i="1" dirty="0" smtClean="0">
                <a:solidFill>
                  <a:srgbClr val="ECFC1C"/>
                </a:solidFill>
              </a:rPr>
            </a:br>
            <a:r>
              <a:rPr lang="uk-UA" sz="3200" b="1" i="1" dirty="0" smtClean="0">
                <a:solidFill>
                  <a:srgbClr val="ECFC1C"/>
                </a:solidFill>
              </a:rPr>
              <a:t>4) </a:t>
            </a:r>
            <a:r>
              <a:rPr lang="uk-UA" sz="3200" b="1" i="1" dirty="0" err="1" smtClean="0">
                <a:solidFill>
                  <a:srgbClr val="ECFC1C"/>
                </a:solidFill>
              </a:rPr>
              <a:t>авс</a:t>
            </a:r>
            <a:r>
              <a:rPr lang="en-US" sz="3200" b="1" i="1" dirty="0" smtClean="0">
                <a:solidFill>
                  <a:srgbClr val="ECFC1C"/>
                </a:solidFill>
              </a:rPr>
              <a:t>d·(-</a:t>
            </a:r>
            <a:r>
              <a:rPr lang="uk-UA" sz="3200" b="1" i="1" dirty="0" err="1" smtClean="0">
                <a:solidFill>
                  <a:srgbClr val="ECFC1C"/>
                </a:solidFill>
              </a:rPr>
              <a:t>ав</a:t>
            </a:r>
            <a:r>
              <a:rPr lang="en-US" sz="3200" b="1" i="1" dirty="0" smtClean="0">
                <a:solidFill>
                  <a:srgbClr val="ECFC1C"/>
                </a:solidFill>
              </a:rPr>
              <a:t>²</a:t>
            </a:r>
            <a:r>
              <a:rPr lang="uk-UA" sz="3200" b="1" i="1" dirty="0" smtClean="0">
                <a:solidFill>
                  <a:srgbClr val="ECFC1C"/>
                </a:solidFill>
              </a:rPr>
              <a:t>с³)</a:t>
            </a:r>
            <a:br>
              <a:rPr lang="uk-UA" sz="3200" b="1" i="1" dirty="0" smtClean="0">
                <a:solidFill>
                  <a:srgbClr val="ECFC1C"/>
                </a:solidFill>
              </a:rPr>
            </a:br>
            <a:r>
              <a:rPr lang="uk-UA" sz="3200" b="1" i="1" dirty="0" smtClean="0">
                <a:solidFill>
                  <a:srgbClr val="ECFC1C"/>
                </a:solidFill>
              </a:rPr>
              <a:t>5) -2а²у⁴·0,7аус</a:t>
            </a:r>
            <a:br>
              <a:rPr lang="uk-UA" sz="3200" b="1" i="1" dirty="0" smtClean="0">
                <a:solidFill>
                  <a:srgbClr val="ECFC1C"/>
                </a:solidFill>
              </a:rPr>
            </a:br>
            <a:r>
              <a:rPr lang="uk-UA" sz="3200" b="1" i="1" dirty="0" smtClean="0">
                <a:solidFill>
                  <a:srgbClr val="ECFC1C"/>
                </a:solidFill>
              </a:rPr>
              <a:t/>
            </a:r>
            <a:br>
              <a:rPr lang="uk-UA" sz="3200" b="1" i="1" dirty="0" smtClean="0">
                <a:solidFill>
                  <a:srgbClr val="ECFC1C"/>
                </a:solidFill>
              </a:rPr>
            </a:br>
            <a:endParaRPr lang="ru-RU" sz="3200" dirty="0">
              <a:solidFill>
                <a:srgbClr val="ECFC1C"/>
              </a:solidFill>
            </a:endParaRPr>
          </a:p>
        </p:txBody>
      </p:sp>
      <p:pic>
        <p:nvPicPr>
          <p:cNvPr id="28675" name="Рисунок 3" descr="30[1]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13" y="4929188"/>
            <a:ext cx="2643187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5984" y="704088"/>
            <a:ext cx="6858016" cy="522524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   </a:t>
            </a:r>
            <a:r>
              <a:rPr lang="uk-UA" dirty="0" smtClean="0">
                <a:solidFill>
                  <a:srgbClr val="00FF00"/>
                </a:solidFill>
              </a:rPr>
              <a:t>ПЕРЕВІР СЕБЕ !</a:t>
            </a:r>
            <a:br>
              <a:rPr lang="uk-UA" dirty="0" smtClean="0">
                <a:solidFill>
                  <a:srgbClr val="00FF00"/>
                </a:solidFill>
              </a:rPr>
            </a:br>
            <a:r>
              <a:rPr lang="uk-UA" dirty="0" smtClean="0">
                <a:solidFill>
                  <a:srgbClr val="00FF00"/>
                </a:solidFill>
              </a:rPr>
              <a:t>1) 6а³вс;</a:t>
            </a:r>
            <a:br>
              <a:rPr lang="uk-UA" dirty="0" smtClean="0">
                <a:solidFill>
                  <a:srgbClr val="00FF00"/>
                </a:solidFill>
              </a:rPr>
            </a:br>
            <a:r>
              <a:rPr lang="uk-UA" dirty="0" smtClean="0">
                <a:solidFill>
                  <a:srgbClr val="00FF00"/>
                </a:solidFill>
              </a:rPr>
              <a:t>2) -3а</a:t>
            </a:r>
            <a:r>
              <a:rPr lang="en-US" dirty="0" err="1" smtClean="0">
                <a:solidFill>
                  <a:srgbClr val="00FF00"/>
                </a:solidFill>
              </a:rPr>
              <a:t>m⁵p</a:t>
            </a:r>
            <a:r>
              <a:rPr lang="uk-UA" dirty="0" smtClean="0">
                <a:solidFill>
                  <a:srgbClr val="00FF00"/>
                </a:solidFill>
              </a:rPr>
              <a:t>;</a:t>
            </a:r>
            <a:br>
              <a:rPr lang="uk-UA" dirty="0" smtClean="0">
                <a:solidFill>
                  <a:srgbClr val="00FF00"/>
                </a:solidFill>
              </a:rPr>
            </a:br>
            <a:r>
              <a:rPr lang="uk-UA" dirty="0" smtClean="0">
                <a:solidFill>
                  <a:srgbClr val="00FF00"/>
                </a:solidFill>
              </a:rPr>
              <a:t>3) </a:t>
            </a:r>
            <a:r>
              <a:rPr lang="uk-UA" dirty="0" err="1" smtClean="0">
                <a:solidFill>
                  <a:srgbClr val="00FF00"/>
                </a:solidFill>
              </a:rPr>
              <a:t>–х²у²</a:t>
            </a:r>
            <a:r>
              <a:rPr lang="uk-UA" dirty="0" smtClean="0">
                <a:solidFill>
                  <a:srgbClr val="00FF00"/>
                </a:solidFill>
              </a:rPr>
              <a:t>;</a:t>
            </a:r>
            <a:br>
              <a:rPr lang="uk-UA" dirty="0" smtClean="0">
                <a:solidFill>
                  <a:srgbClr val="00FF00"/>
                </a:solidFill>
              </a:rPr>
            </a:br>
            <a:r>
              <a:rPr lang="uk-UA" dirty="0" smtClean="0">
                <a:solidFill>
                  <a:srgbClr val="00FF00"/>
                </a:solidFill>
              </a:rPr>
              <a:t>4) </a:t>
            </a:r>
            <a:r>
              <a:rPr lang="uk-UA" dirty="0" err="1" smtClean="0">
                <a:solidFill>
                  <a:srgbClr val="00FF00"/>
                </a:solidFill>
              </a:rPr>
              <a:t>–а²в³с⁴</a:t>
            </a:r>
            <a:r>
              <a:rPr lang="en-US" dirty="0" smtClean="0">
                <a:solidFill>
                  <a:srgbClr val="00FF00"/>
                </a:solidFill>
              </a:rPr>
              <a:t>d</a:t>
            </a:r>
            <a:r>
              <a:rPr lang="uk-UA" dirty="0" smtClean="0">
                <a:solidFill>
                  <a:srgbClr val="00FF00"/>
                </a:solidFill>
              </a:rPr>
              <a:t>;</a:t>
            </a:r>
            <a:br>
              <a:rPr lang="uk-UA" dirty="0" smtClean="0">
                <a:solidFill>
                  <a:srgbClr val="00FF00"/>
                </a:solidFill>
              </a:rPr>
            </a:br>
            <a:r>
              <a:rPr lang="uk-UA" dirty="0" smtClean="0">
                <a:solidFill>
                  <a:srgbClr val="00FF00"/>
                </a:solidFill>
              </a:rPr>
              <a:t>5) -1,4а³у⁵с.</a:t>
            </a:r>
            <a:br>
              <a:rPr lang="uk-UA" dirty="0" smtClean="0">
                <a:solidFill>
                  <a:srgbClr val="00FF00"/>
                </a:solidFill>
              </a:rPr>
            </a:br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305800" cy="471490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3600" dirty="0" smtClean="0">
                <a:solidFill>
                  <a:srgbClr val="FFFF00"/>
                </a:solidFill>
              </a:rPr>
              <a:t>    Піднесіть до квадрата і до кубу одночлен:</a:t>
            </a:r>
            <a:br>
              <a:rPr lang="uk-UA" sz="3600" dirty="0" smtClean="0">
                <a:solidFill>
                  <a:srgbClr val="FFFF00"/>
                </a:solidFill>
              </a:rPr>
            </a:br>
            <a:r>
              <a:rPr lang="uk-UA" sz="3600" dirty="0" smtClean="0">
                <a:solidFill>
                  <a:srgbClr val="FFFF00"/>
                </a:solidFill>
              </a:rPr>
              <a:t>1) 2ах;</a:t>
            </a:r>
            <a:br>
              <a:rPr lang="uk-UA" sz="3600" dirty="0" smtClean="0">
                <a:solidFill>
                  <a:srgbClr val="FFFF00"/>
                </a:solidFill>
              </a:rPr>
            </a:br>
            <a:r>
              <a:rPr lang="uk-UA" sz="3600" dirty="0" smtClean="0">
                <a:solidFill>
                  <a:srgbClr val="FFFF00"/>
                </a:solidFill>
              </a:rPr>
              <a:t>2) -3а²;</a:t>
            </a:r>
            <a:br>
              <a:rPr lang="uk-UA" sz="3600" dirty="0" smtClean="0">
                <a:solidFill>
                  <a:srgbClr val="FFFF00"/>
                </a:solidFill>
              </a:rPr>
            </a:br>
            <a:r>
              <a:rPr lang="uk-UA" sz="3600" dirty="0" smtClean="0">
                <a:solidFill>
                  <a:srgbClr val="FFFF00"/>
                </a:solidFill>
              </a:rPr>
              <a:t>3) 5вс²;</a:t>
            </a:r>
            <a:br>
              <a:rPr lang="uk-UA" sz="3600" dirty="0" smtClean="0">
                <a:solidFill>
                  <a:srgbClr val="FFFF00"/>
                </a:solidFill>
              </a:rPr>
            </a:br>
            <a:r>
              <a:rPr lang="uk-UA" sz="3600" dirty="0" smtClean="0">
                <a:solidFill>
                  <a:srgbClr val="FFFF00"/>
                </a:solidFill>
              </a:rPr>
              <a:t>4) 0,2х³</a:t>
            </a:r>
            <a:r>
              <a:rPr lang="en-US" sz="3600" dirty="0" smtClean="0">
                <a:solidFill>
                  <a:srgbClr val="FFFF00"/>
                </a:solidFill>
              </a:rPr>
              <a:t>m</a:t>
            </a:r>
            <a:r>
              <a:rPr lang="uk-UA" sz="3600" dirty="0" smtClean="0">
                <a:solidFill>
                  <a:srgbClr val="FFFF00"/>
                </a:solidFill>
              </a:rPr>
              <a:t>;</a:t>
            </a:r>
            <a:br>
              <a:rPr lang="uk-UA" sz="3600" dirty="0" smtClean="0">
                <a:solidFill>
                  <a:srgbClr val="FFFF00"/>
                </a:solidFill>
              </a:rPr>
            </a:br>
            <a:r>
              <a:rPr lang="uk-UA" sz="3600" dirty="0" smtClean="0">
                <a:solidFill>
                  <a:srgbClr val="FFFF00"/>
                </a:solidFill>
              </a:rPr>
              <a:t>5) -0,5хс²;</a:t>
            </a:r>
            <a:br>
              <a:rPr lang="uk-UA" sz="3600" dirty="0" smtClean="0">
                <a:solidFill>
                  <a:srgbClr val="FFFF00"/>
                </a:solidFill>
              </a:rPr>
            </a:br>
            <a:r>
              <a:rPr lang="uk-UA" sz="3600" dirty="0" smtClean="0">
                <a:solidFill>
                  <a:srgbClr val="FFFF00"/>
                </a:solidFill>
              </a:rPr>
              <a:t>6) -4а²х³</a:t>
            </a:r>
            <a:br>
              <a:rPr lang="uk-UA" sz="3600" dirty="0" smtClean="0">
                <a:solidFill>
                  <a:srgbClr val="FFFF00"/>
                </a:solidFill>
              </a:rPr>
            </a:br>
            <a:r>
              <a:rPr lang="uk-UA" sz="3200" dirty="0" smtClean="0">
                <a:solidFill>
                  <a:srgbClr val="FFFF00"/>
                </a:solidFill>
              </a:rPr>
              <a:t>                  </a:t>
            </a:r>
            <a:endParaRPr lang="ru-RU" sz="3200" dirty="0">
              <a:solidFill>
                <a:srgbClr val="FFFF00"/>
              </a:solidFill>
            </a:endParaRPr>
          </a:p>
        </p:txBody>
      </p:sp>
      <p:pic>
        <p:nvPicPr>
          <p:cNvPr id="30723" name="Рисунок 2" descr="11[1]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50" y="3429000"/>
            <a:ext cx="3000375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-214338"/>
            <a:ext cx="8501122" cy="70723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4400" dirty="0" smtClean="0">
                <a:solidFill>
                  <a:srgbClr val="00FF00"/>
                </a:solidFill>
              </a:rPr>
              <a:t/>
            </a:r>
            <a:br>
              <a:rPr lang="uk-UA" sz="4400" dirty="0" smtClean="0">
                <a:solidFill>
                  <a:srgbClr val="00FF00"/>
                </a:solidFill>
              </a:rPr>
            </a:br>
            <a:r>
              <a:rPr lang="uk-UA" sz="4400" dirty="0" smtClean="0">
                <a:solidFill>
                  <a:srgbClr val="00FF00"/>
                </a:solidFill>
              </a:rPr>
              <a:t>ПЕРЕВІР СЕБЕ !</a:t>
            </a:r>
            <a:br>
              <a:rPr lang="uk-UA" sz="4400" dirty="0" smtClean="0">
                <a:solidFill>
                  <a:srgbClr val="00FF00"/>
                </a:solidFill>
              </a:rPr>
            </a:br>
            <a:r>
              <a:rPr lang="uk-UA" sz="4400" dirty="0" smtClean="0">
                <a:solidFill>
                  <a:srgbClr val="00FF00"/>
                </a:solidFill>
              </a:rPr>
              <a:t>Квадрат                 Куб</a:t>
            </a:r>
            <a:br>
              <a:rPr lang="uk-UA" sz="4400" dirty="0" smtClean="0">
                <a:solidFill>
                  <a:srgbClr val="00FF00"/>
                </a:solidFill>
              </a:rPr>
            </a:br>
            <a:r>
              <a:rPr lang="uk-UA" sz="4400" dirty="0" smtClean="0">
                <a:solidFill>
                  <a:srgbClr val="00FF00"/>
                </a:solidFill>
              </a:rPr>
              <a:t>1) 4а²х²                   8а³х³</a:t>
            </a:r>
            <a:br>
              <a:rPr lang="uk-UA" sz="4400" dirty="0" smtClean="0">
                <a:solidFill>
                  <a:srgbClr val="00FF00"/>
                </a:solidFill>
              </a:rPr>
            </a:br>
            <a:r>
              <a:rPr lang="uk-UA" sz="4400" dirty="0" smtClean="0">
                <a:solidFill>
                  <a:srgbClr val="00FF00"/>
                </a:solidFill>
              </a:rPr>
              <a:t>2) 9а⁴                      27а⁶</a:t>
            </a:r>
            <a:br>
              <a:rPr lang="uk-UA" sz="4400" dirty="0" smtClean="0">
                <a:solidFill>
                  <a:srgbClr val="00FF00"/>
                </a:solidFill>
              </a:rPr>
            </a:br>
            <a:r>
              <a:rPr lang="uk-UA" sz="4400" dirty="0" smtClean="0">
                <a:solidFill>
                  <a:srgbClr val="00FF00"/>
                </a:solidFill>
              </a:rPr>
              <a:t>3) 25в²с⁴                 125в³с⁶</a:t>
            </a:r>
            <a:br>
              <a:rPr lang="uk-UA" sz="4400" dirty="0" smtClean="0">
                <a:solidFill>
                  <a:srgbClr val="00FF00"/>
                </a:solidFill>
              </a:rPr>
            </a:br>
            <a:r>
              <a:rPr lang="uk-UA" sz="4400" dirty="0" smtClean="0">
                <a:solidFill>
                  <a:srgbClr val="00FF00"/>
                </a:solidFill>
              </a:rPr>
              <a:t>4) 0,04х⁶</a:t>
            </a:r>
            <a:r>
              <a:rPr lang="en-US" sz="4400" dirty="0" smtClean="0">
                <a:solidFill>
                  <a:srgbClr val="00FF00"/>
                </a:solidFill>
              </a:rPr>
              <a:t>m²             0</a:t>
            </a:r>
            <a:r>
              <a:rPr lang="uk-UA" sz="4400" dirty="0" smtClean="0">
                <a:solidFill>
                  <a:srgbClr val="00FF00"/>
                </a:solidFill>
              </a:rPr>
              <a:t>,</a:t>
            </a:r>
            <a:r>
              <a:rPr lang="en-US" sz="4400" dirty="0" smtClean="0">
                <a:solidFill>
                  <a:srgbClr val="00FF00"/>
                </a:solidFill>
              </a:rPr>
              <a:t>008x⁹m³</a:t>
            </a:r>
            <a:r>
              <a:rPr lang="uk-UA" sz="4400" dirty="0" smtClean="0">
                <a:solidFill>
                  <a:srgbClr val="00FF00"/>
                </a:solidFill>
              </a:rPr>
              <a:t/>
            </a:r>
            <a:br>
              <a:rPr lang="uk-UA" sz="4400" dirty="0" smtClean="0">
                <a:solidFill>
                  <a:srgbClr val="00FF00"/>
                </a:solidFill>
              </a:rPr>
            </a:br>
            <a:r>
              <a:rPr lang="uk-UA" sz="4400" dirty="0" smtClean="0">
                <a:solidFill>
                  <a:srgbClr val="00FF00"/>
                </a:solidFill>
              </a:rPr>
              <a:t>5) 0,25х²с⁴               -0,125х³с⁶</a:t>
            </a:r>
            <a:br>
              <a:rPr lang="uk-UA" sz="4400" dirty="0" smtClean="0">
                <a:solidFill>
                  <a:srgbClr val="00FF00"/>
                </a:solidFill>
              </a:rPr>
            </a:br>
            <a:r>
              <a:rPr lang="uk-UA" sz="4400" dirty="0" smtClean="0">
                <a:solidFill>
                  <a:srgbClr val="00FF00"/>
                </a:solidFill>
              </a:rPr>
              <a:t>6) 16а⁴х⁶                  -64а⁶х⁹</a:t>
            </a:r>
            <a:r>
              <a:rPr lang="uk-UA" sz="5300" dirty="0" smtClean="0">
                <a:solidFill>
                  <a:srgbClr val="00FF00"/>
                </a:solidFill>
              </a:rPr>
              <a:t/>
            </a:r>
            <a:br>
              <a:rPr lang="uk-UA" sz="5300" dirty="0" smtClean="0">
                <a:solidFill>
                  <a:srgbClr val="00FF00"/>
                </a:solidFill>
              </a:rPr>
            </a:br>
            <a:endParaRPr lang="ru-RU" sz="5300" dirty="0">
              <a:solidFill>
                <a:srgbClr val="00FF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305800" cy="514353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 </a:t>
            </a:r>
            <a:r>
              <a:rPr lang="uk-UA" i="1" dirty="0" smtClean="0">
                <a:solidFill>
                  <a:srgbClr val="7030A0"/>
                </a:solidFill>
              </a:rPr>
              <a:t>   Спростіть вираз:</a:t>
            </a:r>
            <a:br>
              <a:rPr lang="uk-UA" i="1" dirty="0" smtClean="0">
                <a:solidFill>
                  <a:srgbClr val="7030A0"/>
                </a:solidFill>
              </a:rPr>
            </a:br>
            <a:r>
              <a:rPr lang="uk-UA" i="1" dirty="0" smtClean="0">
                <a:solidFill>
                  <a:srgbClr val="7030A0"/>
                </a:solidFill>
              </a:rPr>
              <a:t>1) х⁵·(2ах²)³</a:t>
            </a:r>
            <a:br>
              <a:rPr lang="uk-UA" i="1" dirty="0" smtClean="0">
                <a:solidFill>
                  <a:srgbClr val="7030A0"/>
                </a:solidFill>
              </a:rPr>
            </a:br>
            <a:r>
              <a:rPr lang="uk-UA" i="1" dirty="0" smtClean="0">
                <a:solidFill>
                  <a:srgbClr val="7030A0"/>
                </a:solidFill>
              </a:rPr>
              <a:t>2) (2ах²)²·(ах)³</a:t>
            </a:r>
            <a:br>
              <a:rPr lang="uk-UA" i="1" dirty="0" smtClean="0">
                <a:solidFill>
                  <a:srgbClr val="7030A0"/>
                </a:solidFill>
              </a:rPr>
            </a:br>
            <a:r>
              <a:rPr lang="uk-UA" i="1" dirty="0" smtClean="0">
                <a:solidFill>
                  <a:srgbClr val="7030A0"/>
                </a:solidFill>
              </a:rPr>
              <a:t>3) (-2х²у³)²·(-5ху²)³</a:t>
            </a:r>
            <a:br>
              <a:rPr lang="uk-UA" i="1" dirty="0" smtClean="0">
                <a:solidFill>
                  <a:srgbClr val="7030A0"/>
                </a:solidFill>
              </a:rPr>
            </a:br>
            <a:r>
              <a:rPr lang="uk-UA" i="1" dirty="0" smtClean="0">
                <a:solidFill>
                  <a:srgbClr val="7030A0"/>
                </a:solidFill>
              </a:rPr>
              <a:t>4) 0,5</a:t>
            </a:r>
            <a:r>
              <a:rPr lang="en-US" i="1" dirty="0" err="1" smtClean="0">
                <a:solidFill>
                  <a:srgbClr val="7030A0"/>
                </a:solidFill>
              </a:rPr>
              <a:t>mn</a:t>
            </a:r>
            <a:r>
              <a:rPr lang="en-US" i="1" dirty="0" smtClean="0">
                <a:solidFill>
                  <a:srgbClr val="7030A0"/>
                </a:solidFill>
              </a:rPr>
              <a:t>⁴·(-2m)⁵</a:t>
            </a:r>
            <a:br>
              <a:rPr lang="en-US" i="1" dirty="0" smtClean="0">
                <a:solidFill>
                  <a:srgbClr val="7030A0"/>
                </a:solidFill>
              </a:rPr>
            </a:br>
            <a:r>
              <a:rPr lang="en-US" i="1" dirty="0" smtClean="0">
                <a:solidFill>
                  <a:srgbClr val="7030A0"/>
                </a:solidFill>
              </a:rPr>
              <a:t>5) 3</a:t>
            </a:r>
            <a:r>
              <a:rPr lang="uk-UA" i="1" dirty="0" smtClean="0">
                <a:solidFill>
                  <a:srgbClr val="7030A0"/>
                </a:solidFill>
              </a:rPr>
              <a:t>х²·(-5х³у⁴)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357166"/>
            <a:ext cx="8548718" cy="5500726"/>
          </a:xfr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    </a:t>
            </a:r>
            <a:r>
              <a:rPr lang="uk-UA" dirty="0" smtClean="0">
                <a:solidFill>
                  <a:srgbClr val="7030A0"/>
                </a:solidFill>
              </a:rPr>
              <a:t>Замініть зірочку одночленом так, щоб утворилась правильна рівність.</a:t>
            </a:r>
            <a:br>
              <a:rPr lang="uk-UA" dirty="0" smtClean="0">
                <a:solidFill>
                  <a:srgbClr val="7030A0"/>
                </a:solidFill>
              </a:rPr>
            </a:br>
            <a:r>
              <a:rPr lang="uk-UA" dirty="0" smtClean="0">
                <a:solidFill>
                  <a:srgbClr val="7030A0"/>
                </a:solidFill>
              </a:rPr>
              <a:t>1) 0,6а²в· * =6а²в³;</a:t>
            </a:r>
            <a:br>
              <a:rPr lang="uk-UA" dirty="0" smtClean="0">
                <a:solidFill>
                  <a:srgbClr val="7030A0"/>
                </a:solidFill>
              </a:rPr>
            </a:br>
            <a:r>
              <a:rPr lang="uk-UA" dirty="0" smtClean="0">
                <a:solidFill>
                  <a:srgbClr val="7030A0"/>
                </a:solidFill>
              </a:rPr>
              <a:t>2) 5</a:t>
            </a:r>
            <a:r>
              <a:rPr lang="en-US" dirty="0" smtClean="0">
                <a:solidFill>
                  <a:srgbClr val="7030A0"/>
                </a:solidFill>
              </a:rPr>
              <a:t>m²n³· * =-</a:t>
            </a:r>
            <a:r>
              <a:rPr lang="en-US" dirty="0" err="1" smtClean="0">
                <a:solidFill>
                  <a:srgbClr val="7030A0"/>
                </a:solidFill>
              </a:rPr>
              <a:t>m⁵n</a:t>
            </a:r>
            <a:r>
              <a:rPr lang="en-US" dirty="0" smtClean="0">
                <a:solidFill>
                  <a:srgbClr val="7030A0"/>
                </a:solidFill>
              </a:rPr>
              <a:t>⁶</a:t>
            </a:r>
            <a:r>
              <a:rPr lang="uk-UA" dirty="0" smtClean="0">
                <a:solidFill>
                  <a:srgbClr val="7030A0"/>
                </a:solidFill>
              </a:rPr>
              <a:t/>
            </a:r>
            <a:br>
              <a:rPr lang="uk-UA" dirty="0" smtClean="0">
                <a:solidFill>
                  <a:srgbClr val="7030A0"/>
                </a:solidFill>
              </a:rPr>
            </a:br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                                                                                                                                                                                                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214345" y="1214422"/>
            <a:ext cx="9358345" cy="218521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       </a:t>
            </a:r>
            <a:r>
              <a:rPr lang="uk-UA" sz="8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Було цікаво</a:t>
            </a:r>
            <a:r>
              <a:rPr lang="en-US" sz="8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?</a:t>
            </a:r>
            <a:endParaRPr lang="uk-UA" sz="8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 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pic>
        <p:nvPicPr>
          <p:cNvPr id="5" name="Рисунок 4" descr="4954696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63" y="3357563"/>
            <a:ext cx="2286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048007" y="214290"/>
            <a:ext cx="4595695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 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571480"/>
            <a:ext cx="8215370" cy="58169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Найпростіші вирази – числа, змінні, їх степені й добутки, називають </a:t>
            </a:r>
            <a:r>
              <a:rPr lang="uk-UA" sz="4800" b="1" i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одночленами</a:t>
            </a:r>
            <a:r>
              <a:rPr lang="uk-UA" sz="48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600" b="1" i="1" dirty="0">
              <a:ln w="1905"/>
              <a:solidFill>
                <a:srgbClr val="92D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Наприклад: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600" b="1" i="1" dirty="0">
              <a:ln w="1905"/>
              <a:solidFill>
                <a:srgbClr val="92D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5;  2ав; -1/2ху; -х²;  3а·5с.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 </a:t>
            </a:r>
            <a:endParaRPr lang="ru-RU" sz="3600" b="1" i="1" dirty="0">
              <a:ln w="1905"/>
              <a:solidFill>
                <a:srgbClr val="92D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6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33480" y="642919"/>
            <a:ext cx="5638850" cy="45243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FF00">
                        <a:shade val="30000"/>
                        <a:satMod val="115000"/>
                      </a:srgbClr>
                    </a:gs>
                    <a:gs pos="50000">
                      <a:srgbClr val="00FF00">
                        <a:shade val="67500"/>
                        <a:satMod val="115000"/>
                      </a:srgbClr>
                    </a:gs>
                    <a:gs pos="100000">
                      <a:srgbClr val="00FF00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ДЯКУЮ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FF00">
                        <a:shade val="30000"/>
                        <a:satMod val="115000"/>
                      </a:srgbClr>
                    </a:gs>
                    <a:gs pos="50000">
                      <a:srgbClr val="00FF00">
                        <a:shade val="67500"/>
                        <a:satMod val="115000"/>
                      </a:srgbClr>
                    </a:gs>
                    <a:gs pos="100000">
                      <a:srgbClr val="00FF00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ЗА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FF00">
                        <a:shade val="30000"/>
                        <a:satMod val="115000"/>
                      </a:srgbClr>
                    </a:gs>
                    <a:gs pos="50000">
                      <a:srgbClr val="00FF00">
                        <a:shade val="67500"/>
                        <a:satMod val="115000"/>
                      </a:srgbClr>
                    </a:gs>
                    <a:gs pos="100000">
                      <a:srgbClr val="00FF00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УВАГУ</a:t>
            </a:r>
            <a:endParaRPr lang="ru-RU" sz="9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00FF00">
                      <a:shade val="30000"/>
                      <a:satMod val="115000"/>
                    </a:srgbClr>
                  </a:gs>
                  <a:gs pos="50000">
                    <a:srgbClr val="00FF00">
                      <a:shade val="67500"/>
                      <a:satMod val="115000"/>
                    </a:srgbClr>
                  </a:gs>
                  <a:gs pos="100000">
                    <a:srgbClr val="00FF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048007" y="214290"/>
            <a:ext cx="4595695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 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7158" y="1571613"/>
            <a:ext cx="821537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i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Які з даних виразів є одночленами?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78а+в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3х⁵у⁶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6(</a:t>
            </a:r>
            <a:r>
              <a:rPr lang="uk-UA" sz="3600" b="1" i="1" dirty="0" err="1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а²-в²</a:t>
            </a:r>
            <a:r>
              <a:rPr lang="uk-UA" sz="3600" b="1" i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)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8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-1/3х³у⁵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8т⁴к³:11а⁵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uk-UA" sz="3600" b="1" i="1" dirty="0" err="1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т⁶т</a:t>
            </a:r>
            <a:r>
              <a:rPr lang="uk-UA" sz="3600" b="1" i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i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endParaRPr lang="uk-UA" sz="3600" b="1" i="1" dirty="0">
              <a:ln w="1905"/>
              <a:solidFill>
                <a:srgbClr val="92D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 </a:t>
            </a:r>
            <a:endParaRPr lang="ru-RU" sz="3600" b="1" i="1" dirty="0">
              <a:ln w="1905"/>
              <a:solidFill>
                <a:srgbClr val="92D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785850" y="928671"/>
            <a:ext cx="9715568" cy="67403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 Перевір  себе  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600" b="1" i="1" dirty="0">
              <a:ln w="1905"/>
              <a:solidFill>
                <a:srgbClr val="92D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Ні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Так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Ні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Так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Так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Ні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Так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endParaRPr lang="uk-UA" sz="3600" b="1" i="1" dirty="0">
              <a:ln w="1905"/>
              <a:solidFill>
                <a:srgbClr val="92D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endParaRPr lang="uk-UA" sz="3600" b="1" i="1" dirty="0">
              <a:ln w="1905"/>
              <a:solidFill>
                <a:srgbClr val="92D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i="1" dirty="0">
              <a:ln w="1905"/>
              <a:solidFill>
                <a:srgbClr val="92D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14346" y="428604"/>
            <a:ext cx="9358346" cy="67403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400" b="1" i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Якщо одночлен містить тільки один числовий множник, до того ж поставлений на перше місце, і якщо кожна змінна, яка входить в одночлен, зустрічається лише один раз, такий одночлен називається </a:t>
            </a:r>
            <a:r>
              <a:rPr lang="uk-UA" sz="4400" b="1" dirty="0">
                <a:ln w="1905"/>
                <a:solidFill>
                  <a:schemeClr val="tx2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одночленом стандартного вигляду.</a:t>
            </a:r>
            <a:endParaRPr lang="uk-UA" sz="4400" b="1" i="1" dirty="0">
              <a:ln w="1905"/>
              <a:solidFill>
                <a:schemeClr val="tx2">
                  <a:lumMod val="2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i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   </a:t>
            </a:r>
            <a:endParaRPr lang="uk-UA" sz="3600" b="1" i="1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0"/>
            <a:ext cx="5929354" cy="671514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4400" i="1" dirty="0" smtClean="0"/>
              <a:t>Чи в стандартному вигляді одночлен ?</a:t>
            </a:r>
            <a:br>
              <a:rPr lang="uk-UA" sz="4400" i="1" dirty="0" smtClean="0"/>
            </a:br>
            <a:r>
              <a:rPr lang="uk-UA" sz="4400" i="1" dirty="0" smtClean="0"/>
              <a:t>1) 2х²·3у;</a:t>
            </a:r>
            <a:br>
              <a:rPr lang="uk-UA" sz="4400" i="1" dirty="0" smtClean="0"/>
            </a:br>
            <a:r>
              <a:rPr lang="uk-UA" sz="4400" i="1" dirty="0" smtClean="0"/>
              <a:t>2) 7а⁴в⁶с³;</a:t>
            </a:r>
            <a:br>
              <a:rPr lang="uk-UA" sz="4400" i="1" dirty="0" smtClean="0"/>
            </a:br>
            <a:r>
              <a:rPr lang="uk-UA" sz="4400" i="1" dirty="0" smtClean="0"/>
              <a:t>3) </a:t>
            </a:r>
            <a:r>
              <a:rPr lang="uk-UA" sz="4400" i="1" dirty="0" err="1" smtClean="0"/>
              <a:t>–хух⁵</a:t>
            </a:r>
            <a:r>
              <a:rPr lang="uk-UA" sz="4400" i="1" dirty="0" smtClean="0"/>
              <a:t>;</a:t>
            </a:r>
            <a:br>
              <a:rPr lang="uk-UA" sz="4400" i="1" dirty="0" smtClean="0"/>
            </a:br>
            <a:r>
              <a:rPr lang="uk-UA" sz="4400" i="1" dirty="0" smtClean="0"/>
              <a:t>4) т12;</a:t>
            </a:r>
            <a:br>
              <a:rPr lang="uk-UA" sz="4400" i="1" dirty="0" smtClean="0"/>
            </a:br>
            <a:r>
              <a:rPr lang="uk-UA" sz="4400" i="1" dirty="0" smtClean="0"/>
              <a:t>5) 45ав;</a:t>
            </a:r>
            <a:br>
              <a:rPr lang="uk-UA" sz="4400" i="1" dirty="0" smtClean="0"/>
            </a:br>
            <a:r>
              <a:rPr lang="uk-UA" sz="4400" i="1" dirty="0" smtClean="0"/>
              <a:t>6) </a:t>
            </a:r>
            <a:r>
              <a:rPr lang="uk-UA" sz="4400" i="1" dirty="0" err="1" smtClean="0"/>
              <a:t>тк⁸т⁹</a:t>
            </a:r>
            <a:r>
              <a:rPr lang="uk-UA" sz="4400" i="1" dirty="0" smtClean="0"/>
              <a:t>;</a:t>
            </a:r>
            <a:br>
              <a:rPr lang="uk-UA" sz="4400" i="1" dirty="0" smtClean="0"/>
            </a:br>
            <a:r>
              <a:rPr lang="uk-UA" sz="4400" i="1" dirty="0" smtClean="0"/>
              <a:t>7) 3/4а³в².                   </a:t>
            </a:r>
            <a:br>
              <a:rPr lang="uk-UA" sz="4400" i="1" dirty="0" smtClean="0"/>
            </a:br>
            <a:endParaRPr lang="ru-RU" sz="4400" i="1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785850" y="928671"/>
            <a:ext cx="9715568" cy="67403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 Перевір  себе  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600" b="1" i="1" dirty="0">
              <a:ln w="1905"/>
              <a:solidFill>
                <a:srgbClr val="92D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Ні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Так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Ні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Ні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Так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Ні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Так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endParaRPr lang="uk-UA" sz="3600" b="1" i="1" dirty="0">
              <a:ln w="1905"/>
              <a:solidFill>
                <a:srgbClr val="92D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endParaRPr lang="uk-UA" sz="3600" b="1" i="1" dirty="0">
              <a:ln w="1905"/>
              <a:solidFill>
                <a:srgbClr val="92D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i="1" dirty="0">
              <a:ln w="1905"/>
              <a:solidFill>
                <a:srgbClr val="92D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3571932" y="0"/>
            <a:ext cx="11358642" cy="571501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  </a:t>
            </a:r>
            <a:br>
              <a:rPr lang="uk-UA" dirty="0" smtClean="0"/>
            </a:br>
            <a:r>
              <a:rPr lang="uk-UA" dirty="0" smtClean="0">
                <a:solidFill>
                  <a:srgbClr val="FFFF00"/>
                </a:solidFill>
              </a:rPr>
              <a:t> </a:t>
            </a:r>
            <a:r>
              <a:rPr lang="uk-UA" dirty="0" smtClean="0"/>
              <a:t>                   </a:t>
            </a:r>
            <a:r>
              <a:rPr lang="uk-UA" dirty="0" smtClean="0">
                <a:solidFill>
                  <a:srgbClr val="56C709"/>
                </a:solidFill>
              </a:rPr>
              <a:t>                     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714356"/>
            <a:ext cx="8072494" cy="507831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54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</a:rPr>
              <a:t>Числовий множник одночлена, записаного в стандартному вигляді, називають </a:t>
            </a:r>
            <a:r>
              <a:rPr lang="uk-UA" sz="5400" b="1" i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</a:rPr>
              <a:t>коефіцієнтом</a:t>
            </a:r>
            <a:endParaRPr lang="ru-RU" sz="5400" b="1" i="1" dirty="0">
              <a:ln>
                <a:prstDash val="solid"/>
              </a:ln>
              <a:solidFill>
                <a:schemeClr val="accent3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5400" b="1" dirty="0">
                <a:ln>
                  <a:prstDash val="solid"/>
                </a:ln>
                <a:solidFill>
                  <a:schemeClr val="accent3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</a:rPr>
              <a:t>одночлена.</a:t>
            </a:r>
            <a:endParaRPr lang="uk-UA" sz="5400" b="1" dirty="0">
              <a:ln>
                <a:prstDash val="solid"/>
              </a:ln>
              <a:solidFill>
                <a:schemeClr val="bg1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+mn-lt"/>
            </a:endParaRPr>
          </a:p>
        </p:txBody>
      </p:sp>
      <p:pic>
        <p:nvPicPr>
          <p:cNvPr id="5" name="Рисунок 4" descr="4954065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4572000"/>
            <a:ext cx="1928813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048007" y="214290"/>
            <a:ext cx="4595695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 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571480"/>
            <a:ext cx="821537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Наприклад: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34с⁸ав⁴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34 – коефіцієнт 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i="1" dirty="0" err="1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-х²у⁵</a:t>
            </a:r>
            <a:endParaRPr lang="uk-UA" sz="3600" b="1" i="1" dirty="0">
              <a:ln w="1905"/>
              <a:solidFill>
                <a:srgbClr val="92D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-1 – коефіцієнт 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8/9т³к⁵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8/9 – коефіцієнт.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600" b="1" i="1" dirty="0">
              <a:ln w="1905"/>
              <a:solidFill>
                <a:srgbClr val="92D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i="1" dirty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 </a:t>
            </a:r>
            <a:endParaRPr lang="ru-RU" sz="3600" b="1" i="1" dirty="0">
              <a:ln w="1905"/>
              <a:solidFill>
                <a:srgbClr val="92D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487</TotalTime>
  <Words>13</Words>
  <Application>Microsoft Office PowerPoint</Application>
  <PresentationFormat>Экран (4:3)</PresentationFormat>
  <Paragraphs>7</Paragraphs>
  <Slides>20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Constantia</vt:lpstr>
      <vt:lpstr>Arial</vt:lpstr>
      <vt:lpstr>Calibri</vt:lpstr>
      <vt:lpstr>Wingdings 2</vt:lpstr>
      <vt:lpstr>Поток</vt:lpstr>
      <vt:lpstr>Поток</vt:lpstr>
      <vt:lpstr>Поток</vt:lpstr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XTreme</dc:creator>
  <cp:lastModifiedBy>Пользователь</cp:lastModifiedBy>
  <cp:revision>53</cp:revision>
  <dcterms:created xsi:type="dcterms:W3CDTF">2005-01-01T00:22:25Z</dcterms:created>
  <dcterms:modified xsi:type="dcterms:W3CDTF">2010-12-18T12:22:58Z</dcterms:modified>
</cp:coreProperties>
</file>