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3" r:id="rId6"/>
    <p:sldId id="265" r:id="rId7"/>
    <p:sldId id="266" r:id="rId8"/>
    <p:sldId id="269" r:id="rId9"/>
    <p:sldId id="267" r:id="rId10"/>
    <p:sldId id="259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66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56" autoAdjust="0"/>
    <p:restoredTop sz="94278" autoAdjust="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77BAD-DFCD-41F1-8C92-A3382F6A7C2C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6C7EE-8219-44AE-817E-DD3232210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6C7EE-8219-44AE-817E-DD3232210A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5648" y="6400800"/>
            <a:ext cx="2133600" cy="365125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400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1152" y="6400800"/>
            <a:ext cx="21336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718336" y="2798064"/>
            <a:ext cx="7425663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600496" y="2697480"/>
            <a:ext cx="1024128" cy="122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1728216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1828800" y="3718600"/>
            <a:ext cx="1024128" cy="122529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1754222" y="0"/>
            <a:ext cx="1181656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504542" y="3825240"/>
            <a:ext cx="1181656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62072" y="3959352"/>
            <a:ext cx="6245352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980944" y="2816352"/>
            <a:ext cx="589788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8147304" y="2587752"/>
            <a:ext cx="64008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72" y="457200"/>
            <a:ext cx="6291072" cy="5468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3787141" y="2999232"/>
            <a:ext cx="6355080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6786373" y="6355080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ltGray">
          <a:xfrm>
            <a:off x="7142989" y="5980176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7078981" y="6419088"/>
            <a:ext cx="50292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7962938" y="5539777"/>
            <a:ext cx="356616" cy="2005509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3392340" y="2596980"/>
            <a:ext cx="356616" cy="7141296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040" y="384048"/>
            <a:ext cx="1746504" cy="55504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048" y="6400800"/>
            <a:ext cx="2133600" cy="365125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4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232" y="6400800"/>
            <a:ext cx="9144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63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9153144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02662" y="-3778"/>
            <a:ext cx="340408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323615" y="4419600"/>
            <a:ext cx="340408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8147304" y="4169664"/>
            <a:ext cx="64008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43000" y="4498848"/>
            <a:ext cx="77724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46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1640"/>
            <a:ext cx="5111496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" y="1691640"/>
            <a:ext cx="2414016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896112" y="1801368"/>
            <a:ext cx="7790688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541264"/>
            <a:ext cx="781812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97280" y="36576"/>
            <a:ext cx="76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4290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069848" y="1600200"/>
            <a:ext cx="7616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069848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2/26/2012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0;&#1086;&#1087;&#1102;&#1090;&#1077;&#1088;\&#1056;&#1072;&#1073;&#1086;&#1095;&#1080;&#1081;%20&#1089;&#1090;&#1086;&#1083;\&#1059;&#1088;&#1086;&#1082;-&#1082;&#1086;&#1085;&#1082;&#1091;&#1088;&#1089;\&#1082;..mp4.WMV" TargetMode="Externa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643306" y="571480"/>
            <a:ext cx="5143536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Розв'язування показникових рівнянь</a:t>
            </a:r>
            <a:endParaRPr kumimoji="0" lang="ru-RU" sz="48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4714884"/>
            <a:ext cx="32570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Підготувала</a:t>
            </a:r>
          </a:p>
          <a:p>
            <a:pPr algn="r"/>
            <a:r>
              <a:rPr lang="uk-UA" sz="2400" dirty="0" smtClean="0"/>
              <a:t>Викладач математики</a:t>
            </a:r>
          </a:p>
          <a:p>
            <a:pPr algn="r"/>
            <a:r>
              <a:rPr lang="uk-UA" sz="2400" dirty="0" smtClean="0"/>
              <a:t>УВКУ КНТЕУ</a:t>
            </a:r>
          </a:p>
          <a:p>
            <a:pPr algn="r"/>
            <a:r>
              <a:rPr lang="uk-UA" sz="2400" dirty="0" err="1" smtClean="0"/>
              <a:t>Роля</a:t>
            </a:r>
            <a:r>
              <a:rPr lang="uk-UA" sz="2400" dirty="0" smtClean="0"/>
              <a:t> О.П.</a:t>
            </a:r>
            <a:endParaRPr lang="ru-RU" sz="2400" dirty="0"/>
          </a:p>
        </p:txBody>
      </p:sp>
      <p:pic>
        <p:nvPicPr>
          <p:cNvPr id="8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2879640" cy="196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612542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42976" y="4572008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Де 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</a:rPr>
              <a:t>х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– час після аварії,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tantia" pitchFamily="18" charset="0"/>
                <a:ea typeface="Times New Roman" pitchFamily="18" charset="0"/>
              </a:rPr>
              <a:t>Т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– період напіврозпаду радіоактивної речовини.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42852"/>
            <a:ext cx="514353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36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5-й етап </a:t>
            </a:r>
            <a:r>
              <a:rPr lang="uk-UA" sz="3600" dirty="0" smtClean="0">
                <a:solidFill>
                  <a:srgbClr val="FF0000"/>
                </a:solidFill>
              </a:rPr>
              <a:t>«</a:t>
            </a:r>
            <a:r>
              <a:rPr lang="uk-UA" sz="36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Висунення звинувачення</a:t>
            </a:r>
            <a:r>
              <a:rPr lang="uk-UA" sz="3200" dirty="0" smtClean="0">
                <a:solidFill>
                  <a:srgbClr val="FF0000"/>
                </a:solidFill>
              </a:rPr>
              <a:t> »</a:t>
            </a:r>
            <a:endParaRPr lang="ru-RU" sz="3200" b="1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4792" t="77113" r="43229" b="10549"/>
          <a:stretch>
            <a:fillRect/>
          </a:stretch>
        </p:blipFill>
        <p:spPr bwMode="auto">
          <a:xfrm>
            <a:off x="3071802" y="2071678"/>
            <a:ext cx="3214710" cy="206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214290"/>
            <a:ext cx="5143536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Розв'яжіть задачу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357422" cy="1612542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00100" y="2928934"/>
            <a:ext cx="764386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Задача: </a:t>
            </a:r>
            <a:r>
              <a:rPr lang="uk-UA" sz="3600" dirty="0" smtClean="0"/>
              <a:t>Через який час після аварії кількість радіоактивних атомів зменшиться у 1024 рази?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0"/>
            <a:ext cx="5143536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Домашнє завдання: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32" y="2143116"/>
            <a:ext cx="5214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Розв'яжіть рівняння</a:t>
            </a:r>
            <a:r>
              <a:rPr lang="uk-UA" sz="3200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kumimoji="0" lang="uk-UA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6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5" cy="157161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rcRect l="27604" t="60834" r="52604" b="25833"/>
          <a:stretch>
            <a:fillRect/>
          </a:stretch>
        </p:blipFill>
        <p:spPr bwMode="auto">
          <a:xfrm>
            <a:off x="2000232" y="3429000"/>
            <a:ext cx="5089959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0"/>
            <a:ext cx="5143536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Мета </a:t>
            </a:r>
            <a:r>
              <a:rPr lang="uk-UA" dirty="0" smtClean="0">
                <a:solidFill>
                  <a:srgbClr val="FF0000"/>
                </a:solidFill>
              </a:rPr>
              <a:t>уроку: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2000240"/>
            <a:ext cx="78581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Навчальна: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/>
              <a:t>узагальнити знання учнів з теми, вдосконалити вміння розв’язувати показникові рівняння;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Розвиваюча: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/>
              <a:t>розвивати логічне мислення учнів, увагу, пам'ять, мову, навички колективної та самостійної роботи;</a:t>
            </a:r>
            <a:endParaRPr kumimoji="0" lang="uk-UA" sz="2800" b="1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Виховна: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lang="uk-UA" sz="2800" dirty="0" smtClean="0"/>
              <a:t>виховувати доброзичливість, старанність, дисциплінованість, культуру математичних записів, інтерес до математики;</a:t>
            </a:r>
            <a:endParaRPr lang="ru-RU" sz="28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</a:endParaRPr>
          </a:p>
        </p:txBody>
      </p:sp>
      <p:pic>
        <p:nvPicPr>
          <p:cNvPr id="6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6" y="0"/>
            <a:ext cx="2357454" cy="161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85728"/>
            <a:ext cx="5857916" cy="64294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1-й етап:  «Стажуванн</a:t>
            </a:r>
            <a:r>
              <a:rPr lang="uk-UA" dirty="0" smtClean="0">
                <a:solidFill>
                  <a:srgbClr val="FF0000"/>
                </a:solidFill>
              </a:rPr>
              <a:t>я»</a:t>
            </a:r>
            <a:endParaRPr lang="ru-RU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500166" y="1643050"/>
            <a:ext cx="685804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tint val="44500"/>
                        <a:satMod val="160000"/>
                      </a:schemeClr>
                    </a:gs>
                    <a:gs pos="100000">
                      <a:schemeClr val="accent2">
                        <a:tint val="23500"/>
                        <a:satMod val="160000"/>
                      </a:schemeClr>
                    </a:gs>
                  </a:gsLst>
                  <a:lin ang="162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Дайте відповідь на питання: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6" cy="1571612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28662" y="2214555"/>
            <a:ext cx="7858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6088" indent="-446088">
              <a:buFont typeface="+mj-lt"/>
              <a:buAutoNum type="arabicPeriod"/>
            </a:pPr>
            <a:r>
              <a:rPr lang="uk-UA" sz="2800" dirty="0" smtClean="0"/>
              <a:t> Які рівняння називаються показниковими?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429264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3.  Які способи розв’язування показникових рівнянь ви знаєте?</a:t>
            </a:r>
            <a:endParaRPr lang="ru-RU" sz="28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428728" y="3714752"/>
            <a:ext cx="7062694" cy="1380476"/>
            <a:chOff x="1428728" y="3714752"/>
            <a:chExt cx="7062694" cy="1380476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500166" y="4572008"/>
              <a:ext cx="17480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800" dirty="0" smtClean="0"/>
                <a:t>г)  sinx =2</a:t>
              </a:r>
              <a:endParaRPr lang="ru-RU" sz="28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429124" y="4572008"/>
              <a:ext cx="27860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д) х</a:t>
              </a:r>
              <a:r>
                <a:rPr lang="uk-UA" sz="2800" baseline="30000" dirty="0" smtClean="0"/>
                <a:t>2 </a:t>
              </a:r>
              <a:r>
                <a:rPr lang="uk-UA" sz="2800" dirty="0" smtClean="0"/>
                <a:t>- 3х - 2 =0 </a:t>
              </a:r>
              <a:endParaRPr lang="ru-RU" sz="2800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1428728" y="3786190"/>
              <a:ext cx="1750231" cy="523220"/>
              <a:chOff x="1428728" y="3786190"/>
              <a:chExt cx="1750231" cy="523220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1428728" y="3786190"/>
                <a:ext cx="4956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800" dirty="0" smtClean="0"/>
                  <a:t>а)</a:t>
                </a:r>
                <a:endParaRPr lang="ru-RU" sz="2800" dirty="0"/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28991" t="47829" r="64649" b="47083"/>
              <a:stretch>
                <a:fillRect/>
              </a:stretch>
            </p:blipFill>
            <p:spPr bwMode="auto">
              <a:xfrm>
                <a:off x="1928794" y="3786190"/>
                <a:ext cx="1250165" cy="500066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19" name="Группа 18"/>
            <p:cNvGrpSpPr/>
            <p:nvPr/>
          </p:nvGrpSpPr>
          <p:grpSpPr>
            <a:xfrm>
              <a:off x="3643306" y="3786190"/>
              <a:ext cx="1781103" cy="523220"/>
              <a:chOff x="3643306" y="3786190"/>
              <a:chExt cx="1781103" cy="52322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3643306" y="3786190"/>
                <a:ext cx="5164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800" dirty="0" smtClean="0"/>
                  <a:t>б)</a:t>
                </a:r>
                <a:endParaRPr lang="ru-RU" sz="2800" dirty="0"/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4"/>
              <a:srcRect l="41076" t="47829" r="51292" b="47083"/>
              <a:stretch>
                <a:fillRect/>
              </a:stretch>
            </p:blipFill>
            <p:spPr bwMode="auto">
              <a:xfrm>
                <a:off x="4214810" y="3786190"/>
                <a:ext cx="1209599" cy="504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715009" y="3714752"/>
              <a:ext cx="2776413" cy="523220"/>
              <a:chOff x="5715009" y="3714752"/>
              <a:chExt cx="2776413" cy="523220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15009" y="3714752"/>
                <a:ext cx="5132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2800" dirty="0" smtClean="0"/>
                  <a:t>в)</a:t>
                </a:r>
                <a:endParaRPr lang="ru-RU" sz="2800" dirty="0"/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 l="47395" t="47542" r="41667" b="48324"/>
              <a:stretch>
                <a:fillRect/>
              </a:stretch>
            </p:blipFill>
            <p:spPr bwMode="auto">
              <a:xfrm>
                <a:off x="6357950" y="3714752"/>
                <a:ext cx="2133472" cy="5040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000100" y="2786058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uk-UA" sz="2800" dirty="0" smtClean="0"/>
              <a:t>Вкажіть серед заданих рівнянь показникові. Поясніть свій вибір.</a:t>
            </a:r>
          </a:p>
          <a:p>
            <a:pPr marL="446088" indent="-446088"/>
            <a:endParaRPr lang="ru-RU" sz="2800" dirty="0" smtClean="0"/>
          </a:p>
          <a:p>
            <a:r>
              <a:rPr lang="uk-UA" sz="2800" dirty="0" smtClean="0"/>
              <a:t>	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28662" y="285728"/>
            <a:ext cx="5857916" cy="64294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1-й етап:  «Стажуванн</a:t>
            </a:r>
            <a:r>
              <a:rPr lang="uk-UA" dirty="0" smtClean="0">
                <a:solidFill>
                  <a:srgbClr val="FF0000"/>
                </a:solidFill>
              </a:rPr>
              <a:t>я»</a:t>
            </a:r>
            <a:endParaRPr lang="ru-RU" dirty="0"/>
          </a:p>
        </p:txBody>
      </p:sp>
      <p:pic>
        <p:nvPicPr>
          <p:cNvPr id="7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6" cy="157161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214414" y="2143116"/>
            <a:ext cx="7286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4. Заповніть пропуск. Обґрунтуйте міркування:</a:t>
            </a:r>
            <a:endParaRPr lang="ru-RU" sz="2800" dirty="0" smtClean="0"/>
          </a:p>
          <a:p>
            <a:r>
              <a:rPr lang="uk-UA" sz="2800" dirty="0" smtClean="0"/>
              <a:t>                                                                                                                 </a:t>
            </a:r>
            <a:endParaRPr lang="ru-RU" sz="280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1357290" y="4071942"/>
            <a:ext cx="3571900" cy="1357322"/>
            <a:chOff x="1357290" y="4071942"/>
            <a:chExt cx="3571900" cy="1357322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000364" y="4357694"/>
              <a:ext cx="192882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4400" dirty="0" smtClean="0"/>
                <a:t>2</a:t>
              </a:r>
              <a:r>
                <a:rPr lang="uk-UA" sz="4400" baseline="30000" dirty="0" smtClean="0"/>
                <a:t>х</a:t>
              </a:r>
              <a:r>
                <a:rPr lang="uk-UA" sz="4400" dirty="0" smtClean="0"/>
                <a:t>   </a:t>
              </a:r>
              <a:r>
                <a:rPr lang="uk-UA" sz="3200" dirty="0" smtClean="0"/>
                <a:t>16</a:t>
              </a:r>
              <a:endParaRPr lang="ru-RU" sz="4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7290" y="4071942"/>
              <a:ext cx="1500198" cy="135732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357818" y="4000504"/>
            <a:ext cx="3287446" cy="1285884"/>
            <a:chOff x="5357818" y="4000504"/>
            <a:chExt cx="3287446" cy="128588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358082" y="4286256"/>
              <a:ext cx="62388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400" dirty="0" smtClean="0"/>
                <a:t>3</a:t>
              </a:r>
              <a:r>
                <a:rPr lang="uk-UA" sz="4400" baseline="30000" dirty="0" smtClean="0"/>
                <a:t>х</a:t>
              </a:r>
              <a:endParaRPr lang="ru-RU" sz="4400" dirty="0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5357818" y="4000504"/>
              <a:ext cx="1785950" cy="1285884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215338" y="4357694"/>
              <a:ext cx="4299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4400" dirty="0" smtClean="0">
                  <a:solidFill>
                    <a:srgbClr val="FFFFFF"/>
                  </a:solidFill>
                </a:rPr>
                <a:t>?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85728"/>
            <a:ext cx="6286544" cy="57150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3600" dirty="0" smtClean="0">
                <a:solidFill>
                  <a:srgbClr val="FF0000"/>
                </a:solidFill>
              </a:rPr>
              <a:t>2-й етап:  «Експертиза речових доказів</a:t>
            </a:r>
            <a:r>
              <a:rPr lang="uk-UA" sz="3200" dirty="0" smtClean="0">
                <a:solidFill>
                  <a:srgbClr val="FF0000"/>
                </a:solidFill>
              </a:rPr>
              <a:t>»</a:t>
            </a:r>
            <a:endParaRPr lang="ru-RU" sz="3200" dirty="0"/>
          </a:p>
        </p:txBody>
      </p:sp>
      <p:sp>
        <p:nvSpPr>
          <p:cNvPr id="8" name="Заголовок 6"/>
          <p:cNvSpPr txBox="1">
            <a:spLocks/>
          </p:cNvSpPr>
          <p:nvPr/>
        </p:nvSpPr>
        <p:spPr>
          <a:xfrm>
            <a:off x="1214414" y="1643050"/>
            <a:ext cx="685804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tint val="44500"/>
                        <a:satMod val="160000"/>
                      </a:schemeClr>
                    </a:gs>
                    <a:gs pos="100000">
                      <a:schemeClr val="accent2">
                        <a:tint val="23500"/>
                        <a:satMod val="160000"/>
                      </a:schemeClr>
                    </a:gs>
                  </a:gsLst>
                  <a:lin ang="162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Знайдіть помилки: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6" cy="1571612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1000100" y="4000504"/>
            <a:ext cx="7886794" cy="857256"/>
            <a:chOff x="1000100" y="4000504"/>
            <a:chExt cx="7886794" cy="85725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 l="17188" t="43717" r="49811" b="48392"/>
            <a:stretch>
              <a:fillRect/>
            </a:stretch>
          </p:blipFill>
          <p:spPr bwMode="auto">
            <a:xfrm>
              <a:off x="1857356" y="4000504"/>
              <a:ext cx="7029538" cy="85725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Прямоугольник 15"/>
            <p:cNvSpPr/>
            <p:nvPr/>
          </p:nvSpPr>
          <p:spPr>
            <a:xfrm>
              <a:off x="1000100" y="4143380"/>
              <a:ext cx="638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б)</a:t>
              </a:r>
              <a:endParaRPr lang="ru-RU" sz="28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00100" y="5500702"/>
            <a:ext cx="7286676" cy="928694"/>
            <a:chOff x="1000100" y="5500702"/>
            <a:chExt cx="7286676" cy="92869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 l="17188" t="51607" r="47396" b="40502"/>
            <a:stretch>
              <a:fillRect/>
            </a:stretch>
          </p:blipFill>
          <p:spPr bwMode="auto">
            <a:xfrm>
              <a:off x="2000232" y="5500702"/>
              <a:ext cx="6286544" cy="92869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Прямоугольник 16"/>
            <p:cNvSpPr/>
            <p:nvPr/>
          </p:nvSpPr>
          <p:spPr>
            <a:xfrm>
              <a:off x="1000100" y="5643578"/>
              <a:ext cx="638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в)</a:t>
              </a:r>
              <a:endParaRPr lang="ru-RU" sz="28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28662" y="2428868"/>
            <a:ext cx="6215106" cy="983638"/>
            <a:chOff x="928662" y="2428868"/>
            <a:chExt cx="6215106" cy="983638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28662" y="2643182"/>
              <a:ext cx="638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а)</a:t>
              </a:r>
              <a:endParaRPr lang="ru-RU" sz="28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 l="34896" t="36448" r="43229" b="56465"/>
            <a:stretch>
              <a:fillRect/>
            </a:stretch>
          </p:blipFill>
          <p:spPr bwMode="auto">
            <a:xfrm>
              <a:off x="2285984" y="2428868"/>
              <a:ext cx="4857784" cy="9836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571472" y="214290"/>
            <a:ext cx="685804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tint val="44500"/>
                        <a:satMod val="160000"/>
                      </a:schemeClr>
                    </a:gs>
                    <a:gs pos="100000">
                      <a:schemeClr val="accent2">
                        <a:tint val="23500"/>
                        <a:satMod val="160000"/>
                      </a:schemeClr>
                    </a:gs>
                  </a:gsLst>
                  <a:lin ang="162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Знайдіть помилки: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6" cy="1571612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000100" y="2071678"/>
            <a:ext cx="7072362" cy="1428760"/>
            <a:chOff x="1000100" y="2071678"/>
            <a:chExt cx="7072362" cy="14287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00100" y="2500306"/>
              <a:ext cx="638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г)</a:t>
              </a:r>
              <a:endParaRPr lang="ru-RU" sz="2800" dirty="0"/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 l="17188" t="57920" r="47396" b="26299"/>
            <a:stretch>
              <a:fillRect/>
            </a:stretch>
          </p:blipFill>
          <p:spPr bwMode="auto">
            <a:xfrm>
              <a:off x="1785918" y="2071678"/>
              <a:ext cx="6286544" cy="1428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0" name="Группа 9"/>
          <p:cNvGrpSpPr/>
          <p:nvPr/>
        </p:nvGrpSpPr>
        <p:grpSpPr>
          <a:xfrm>
            <a:off x="1000100" y="4286256"/>
            <a:ext cx="5929354" cy="1706286"/>
            <a:chOff x="1000100" y="4286256"/>
            <a:chExt cx="5929354" cy="170628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000100" y="4929198"/>
              <a:ext cx="6385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2800" dirty="0" smtClean="0"/>
                <a:t>д)</a:t>
              </a:r>
              <a:endParaRPr lang="ru-RU" sz="28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lumMod val="40000"/>
                  <a:lumOff val="60000"/>
                  <a:tint val="45000"/>
                  <a:satMod val="400000"/>
                </a:schemeClr>
              </a:duotone>
            </a:blip>
            <a:srcRect l="42709" t="54887" r="39062" b="32447"/>
            <a:stretch>
              <a:fillRect/>
            </a:stretch>
          </p:blipFill>
          <p:spPr bwMode="auto">
            <a:xfrm>
              <a:off x="3000364" y="4286256"/>
              <a:ext cx="3929090" cy="17062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"/>
          <p:cNvSpPr>
            <a:spLocks/>
          </p:cNvSpPr>
          <p:nvPr/>
        </p:nvSpPr>
        <p:spPr bwMode="auto">
          <a:xfrm flipH="1">
            <a:off x="4499344" y="1714488"/>
            <a:ext cx="4644656" cy="45719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3575" y="0"/>
              </a:cxn>
              <a:cxn ang="0">
                <a:pos x="3594" y="30"/>
              </a:cxn>
              <a:cxn ang="0">
                <a:pos x="3580" y="46"/>
              </a:cxn>
              <a:cxn ang="0">
                <a:pos x="3552" y="46"/>
              </a:cxn>
              <a:cxn ang="0">
                <a:pos x="85" y="35"/>
              </a:cxn>
              <a:cxn ang="0">
                <a:pos x="69" y="27"/>
              </a:cxn>
              <a:cxn ang="0">
                <a:pos x="0" y="16"/>
              </a:cxn>
              <a:cxn ang="0">
                <a:pos x="84" y="4"/>
              </a:cxn>
              <a:cxn ang="0">
                <a:pos x="669" y="7"/>
              </a:cxn>
              <a:cxn ang="0">
                <a:pos x="747" y="8"/>
              </a:cxn>
              <a:cxn ang="0">
                <a:pos x="70" y="4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4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1417080"/>
          </a:xfrm>
          <a:prstGeom prst="rect">
            <a:avLst/>
          </a:prstGeom>
          <a:noFill/>
        </p:spPr>
      </p:pic>
      <p:sp>
        <p:nvSpPr>
          <p:cNvPr id="35" name="Заголовок 1"/>
          <p:cNvSpPr txBox="1">
            <a:spLocks/>
          </p:cNvSpPr>
          <p:nvPr/>
        </p:nvSpPr>
        <p:spPr bwMode="black">
          <a:xfrm>
            <a:off x="714348" y="214290"/>
            <a:ext cx="6786578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Розташуйте у правильному порядку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 rot="5400000" flipH="1">
            <a:off x="2272531" y="4085394"/>
            <a:ext cx="4644656" cy="45719"/>
          </a:xfrm>
          <a:custGeom>
            <a:avLst/>
            <a:gdLst/>
            <a:ahLst/>
            <a:cxnLst>
              <a:cxn ang="0">
                <a:pos x="70" y="4"/>
              </a:cxn>
              <a:cxn ang="0">
                <a:pos x="3575" y="0"/>
              </a:cxn>
              <a:cxn ang="0">
                <a:pos x="3594" y="30"/>
              </a:cxn>
              <a:cxn ang="0">
                <a:pos x="3580" y="46"/>
              </a:cxn>
              <a:cxn ang="0">
                <a:pos x="3552" y="46"/>
              </a:cxn>
              <a:cxn ang="0">
                <a:pos x="85" y="35"/>
              </a:cxn>
              <a:cxn ang="0">
                <a:pos x="69" y="27"/>
              </a:cxn>
              <a:cxn ang="0">
                <a:pos x="0" y="16"/>
              </a:cxn>
              <a:cxn ang="0">
                <a:pos x="84" y="4"/>
              </a:cxn>
              <a:cxn ang="0">
                <a:pos x="669" y="7"/>
              </a:cxn>
              <a:cxn ang="0">
                <a:pos x="747" y="8"/>
              </a:cxn>
              <a:cxn ang="0">
                <a:pos x="70" y="4"/>
              </a:cxn>
            </a:cxnLst>
            <a:rect l="0" t="0" r="r" b="b"/>
            <a:pathLst>
              <a:path w="3594" h="46">
                <a:moveTo>
                  <a:pt x="70" y="4"/>
                </a:moveTo>
                <a:lnTo>
                  <a:pt x="3575" y="0"/>
                </a:lnTo>
                <a:lnTo>
                  <a:pt x="3594" y="30"/>
                </a:lnTo>
                <a:lnTo>
                  <a:pt x="3580" y="46"/>
                </a:lnTo>
                <a:lnTo>
                  <a:pt x="3552" y="46"/>
                </a:lnTo>
                <a:lnTo>
                  <a:pt x="85" y="35"/>
                </a:lnTo>
                <a:lnTo>
                  <a:pt x="69" y="27"/>
                </a:lnTo>
                <a:lnTo>
                  <a:pt x="0" y="16"/>
                </a:lnTo>
                <a:lnTo>
                  <a:pt x="84" y="4"/>
                </a:lnTo>
                <a:lnTo>
                  <a:pt x="669" y="7"/>
                </a:lnTo>
                <a:lnTo>
                  <a:pt x="747" y="8"/>
                </a:lnTo>
                <a:lnTo>
                  <a:pt x="70" y="4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44000"/>
                </a:schemeClr>
              </a:gs>
              <a:gs pos="50000">
                <a:srgbClr val="0066FF">
                  <a:alpha val="38000"/>
                </a:srgbClr>
              </a:gs>
              <a:gs pos="100000">
                <a:schemeClr val="bg1">
                  <a:alpha val="44000"/>
                </a:schemeClr>
              </a:gs>
            </a:gsLst>
            <a:lin ang="5400000" scaled="1"/>
          </a:gradFill>
          <a:ln w="9525" cap="flat" cmpd="sng">
            <a:solidFill>
              <a:srgbClr val="0099FF">
                <a:alpha val="61000"/>
              </a:srgbClr>
            </a:solidFill>
            <a:prstDash val="solid"/>
            <a:round/>
            <a:headEnd type="none" w="lg" len="lg"/>
            <a:tailEnd type="none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57224" y="2285992"/>
            <a:ext cx="3518480" cy="4071966"/>
            <a:chOff x="857224" y="2285992"/>
            <a:chExt cx="3518480" cy="4071966"/>
          </a:xfrm>
        </p:grpSpPr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4"/>
            <a:srcRect l="58375" t="55354" r="37709" b="39424"/>
            <a:stretch>
              <a:fillRect/>
            </a:stretch>
          </p:blipFill>
          <p:spPr bwMode="auto">
            <a:xfrm>
              <a:off x="3714744" y="5786454"/>
              <a:ext cx="660960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4"/>
            <a:srcRect l="26562" t="41671" r="56250" b="52753"/>
            <a:stretch>
              <a:fillRect/>
            </a:stretch>
          </p:blipFill>
          <p:spPr bwMode="auto">
            <a:xfrm>
              <a:off x="857224" y="2285992"/>
              <a:ext cx="2714644" cy="5504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4"/>
            <a:srcRect l="27604" t="48696" r="61980" b="46434"/>
            <a:stretch>
              <a:fillRect/>
            </a:stretch>
          </p:blipFill>
          <p:spPr bwMode="auto">
            <a:xfrm>
              <a:off x="928662" y="3214686"/>
              <a:ext cx="1885159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4"/>
            <a:srcRect l="27916" t="60800" r="56667" b="33867"/>
            <a:stretch>
              <a:fillRect/>
            </a:stretch>
          </p:blipFill>
          <p:spPr bwMode="auto">
            <a:xfrm>
              <a:off x="928662" y="5786454"/>
              <a:ext cx="2643206" cy="5715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/>
            <a:srcRect l="42709" t="47913" r="51416" b="45690"/>
            <a:stretch>
              <a:fillRect/>
            </a:stretch>
          </p:blipFill>
          <p:spPr bwMode="auto">
            <a:xfrm>
              <a:off x="1000100" y="5000636"/>
              <a:ext cx="809338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4"/>
            <a:srcRect l="59680" t="47811" r="32812" b="46502"/>
            <a:stretch>
              <a:fillRect/>
            </a:stretch>
          </p:blipFill>
          <p:spPr bwMode="auto">
            <a:xfrm>
              <a:off x="3143240" y="3214686"/>
              <a:ext cx="1163563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8" name="Picture 4"/>
            <p:cNvPicPr>
              <a:picLocks noChangeAspect="1" noChangeArrowheads="1"/>
            </p:cNvPicPr>
            <p:nvPr/>
          </p:nvPicPr>
          <p:blipFill>
            <a:blip r:embed="rId4"/>
            <a:srcRect l="51847" t="48043" r="43584" b="45690"/>
            <a:stretch>
              <a:fillRect/>
            </a:stretch>
          </p:blipFill>
          <p:spPr bwMode="auto">
            <a:xfrm>
              <a:off x="3714744" y="2285992"/>
              <a:ext cx="642600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4"/>
            <a:srcRect l="49889" t="54310" r="43583" b="39424"/>
            <a:stretch>
              <a:fillRect/>
            </a:stretch>
          </p:blipFill>
          <p:spPr bwMode="auto">
            <a:xfrm>
              <a:off x="1000100" y="4071942"/>
              <a:ext cx="714000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/>
            <a:srcRect l="35203" t="54334" r="51563" b="39760"/>
            <a:stretch>
              <a:fillRect/>
            </a:stretch>
          </p:blipFill>
          <p:spPr bwMode="auto">
            <a:xfrm>
              <a:off x="2357422" y="4071942"/>
              <a:ext cx="1974735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5"/>
            <a:srcRect l="27083" t="54925" r="66273" b="39760"/>
            <a:stretch>
              <a:fillRect/>
            </a:stretch>
          </p:blipFill>
          <p:spPr bwMode="auto">
            <a:xfrm>
              <a:off x="2143108" y="5000636"/>
              <a:ext cx="1101600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6"/>
            <a:srcRect l="65625" t="54212" r="28125" b="39650"/>
            <a:stretch>
              <a:fillRect/>
            </a:stretch>
          </p:blipFill>
          <p:spPr bwMode="auto">
            <a:xfrm>
              <a:off x="3428992" y="5000636"/>
              <a:ext cx="897473" cy="550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6562" t="41671" r="56250" b="52753"/>
          <a:stretch>
            <a:fillRect/>
          </a:stretch>
        </p:blipFill>
        <p:spPr bwMode="auto">
          <a:xfrm>
            <a:off x="5857884" y="2214554"/>
            <a:ext cx="2714644" cy="550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7604" t="48696" r="62528" b="46434"/>
          <a:stretch>
            <a:fillRect/>
          </a:stretch>
        </p:blipFill>
        <p:spPr bwMode="auto">
          <a:xfrm>
            <a:off x="5214942" y="3714752"/>
            <a:ext cx="1785950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7916" t="60800" r="56667" b="33867"/>
          <a:stretch>
            <a:fillRect/>
          </a:stretch>
        </p:blipFill>
        <p:spPr bwMode="auto">
          <a:xfrm>
            <a:off x="5857884" y="2928934"/>
            <a:ext cx="2714644" cy="571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2709" t="47913" r="51416" b="45690"/>
          <a:stretch>
            <a:fillRect/>
          </a:stretch>
        </p:blipFill>
        <p:spPr bwMode="auto">
          <a:xfrm>
            <a:off x="5572132" y="4572008"/>
            <a:ext cx="1143008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9680" t="47811" r="32812" b="46502"/>
          <a:stretch>
            <a:fillRect/>
          </a:stretch>
        </p:blipFill>
        <p:spPr bwMode="auto">
          <a:xfrm>
            <a:off x="6643702" y="6072206"/>
            <a:ext cx="1020687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1847" t="48043" r="43584" b="45690"/>
          <a:stretch>
            <a:fillRect/>
          </a:stretch>
        </p:blipFill>
        <p:spPr bwMode="auto">
          <a:xfrm>
            <a:off x="8001024" y="6072206"/>
            <a:ext cx="785818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9889" t="54310" r="43583" b="39424"/>
          <a:stretch>
            <a:fillRect/>
          </a:stretch>
        </p:blipFill>
        <p:spPr bwMode="auto">
          <a:xfrm>
            <a:off x="5786446" y="5214950"/>
            <a:ext cx="785818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5682" t="54334" r="51563" b="39760"/>
          <a:stretch>
            <a:fillRect/>
          </a:stretch>
        </p:blipFill>
        <p:spPr bwMode="auto">
          <a:xfrm>
            <a:off x="7072330" y="3714752"/>
            <a:ext cx="1903297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7083" t="54925" r="66273" b="39760"/>
          <a:stretch>
            <a:fillRect/>
          </a:stretch>
        </p:blipFill>
        <p:spPr bwMode="auto">
          <a:xfrm>
            <a:off x="7215206" y="4572008"/>
            <a:ext cx="1101600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5625" t="54212" r="28125" b="39650"/>
          <a:stretch>
            <a:fillRect/>
          </a:stretch>
        </p:blipFill>
        <p:spPr bwMode="auto">
          <a:xfrm>
            <a:off x="5286380" y="6072206"/>
            <a:ext cx="897473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58375" t="55354" r="37709" b="39424"/>
          <a:stretch>
            <a:fillRect/>
          </a:stretch>
        </p:blipFill>
        <p:spPr bwMode="auto">
          <a:xfrm>
            <a:off x="7358082" y="5286388"/>
            <a:ext cx="785818" cy="55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8" name="Group 17"/>
          <p:cNvGrpSpPr>
            <a:grpSpLocks/>
          </p:cNvGrpSpPr>
          <p:nvPr/>
        </p:nvGrpSpPr>
        <p:grpSpPr bwMode="auto">
          <a:xfrm>
            <a:off x="4571968" y="1690577"/>
            <a:ext cx="4572032" cy="5167423"/>
            <a:chOff x="2064" y="192"/>
            <a:chExt cx="3599" cy="4057"/>
          </a:xfrm>
          <a:solidFill>
            <a:schemeClr val="accent1"/>
          </a:solidFill>
        </p:grpSpPr>
        <p:sp>
          <p:nvSpPr>
            <p:cNvPr id="109" name="Freeform 18"/>
            <p:cNvSpPr>
              <a:spLocks/>
            </p:cNvSpPr>
            <p:nvPr/>
          </p:nvSpPr>
          <p:spPr bwMode="auto">
            <a:xfrm>
              <a:off x="2064" y="365"/>
              <a:ext cx="3599" cy="3884"/>
            </a:xfrm>
            <a:custGeom>
              <a:avLst/>
              <a:gdLst/>
              <a:ahLst/>
              <a:cxnLst>
                <a:cxn ang="0">
                  <a:pos x="387" y="180"/>
                </a:cxn>
                <a:cxn ang="0">
                  <a:pos x="587" y="20"/>
                </a:cxn>
                <a:cxn ang="0">
                  <a:pos x="801" y="188"/>
                </a:cxn>
                <a:cxn ang="0">
                  <a:pos x="1034" y="4"/>
                </a:cxn>
                <a:cxn ang="0">
                  <a:pos x="1268" y="164"/>
                </a:cxn>
                <a:cxn ang="0">
                  <a:pos x="1508" y="20"/>
                </a:cxn>
                <a:cxn ang="0">
                  <a:pos x="1741" y="180"/>
                </a:cxn>
                <a:cxn ang="0">
                  <a:pos x="1981" y="20"/>
                </a:cxn>
                <a:cxn ang="0">
                  <a:pos x="2208" y="188"/>
                </a:cxn>
                <a:cxn ang="0">
                  <a:pos x="2428" y="20"/>
                </a:cxn>
                <a:cxn ang="0">
                  <a:pos x="2669" y="212"/>
                </a:cxn>
                <a:cxn ang="0">
                  <a:pos x="2882" y="44"/>
                </a:cxn>
                <a:cxn ang="0">
                  <a:pos x="3029" y="260"/>
                </a:cxn>
                <a:cxn ang="0">
                  <a:pos x="3312" y="59"/>
                </a:cxn>
                <a:cxn ang="0">
                  <a:pos x="3480" y="251"/>
                </a:cxn>
                <a:cxn ang="0">
                  <a:pos x="3488" y="827"/>
                </a:cxn>
                <a:cxn ang="0">
                  <a:pos x="3456" y="1763"/>
                </a:cxn>
                <a:cxn ang="0">
                  <a:pos x="3408" y="2499"/>
                </a:cxn>
                <a:cxn ang="0">
                  <a:pos x="3416" y="3083"/>
                </a:cxn>
                <a:cxn ang="0">
                  <a:pos x="3488" y="3419"/>
                </a:cxn>
                <a:cxn ang="0">
                  <a:pos x="3589" y="3524"/>
                </a:cxn>
                <a:cxn ang="0">
                  <a:pos x="3549" y="3572"/>
                </a:cxn>
                <a:cxn ang="0">
                  <a:pos x="3389" y="3668"/>
                </a:cxn>
                <a:cxn ang="0">
                  <a:pos x="3229" y="3668"/>
                </a:cxn>
                <a:cxn ang="0">
                  <a:pos x="2909" y="3572"/>
                </a:cxn>
                <a:cxn ang="0">
                  <a:pos x="2709" y="3764"/>
                </a:cxn>
                <a:cxn ang="0">
                  <a:pos x="2468" y="3860"/>
                </a:cxn>
                <a:cxn ang="0">
                  <a:pos x="2068" y="3668"/>
                </a:cxn>
                <a:cxn ang="0">
                  <a:pos x="1628" y="3860"/>
                </a:cxn>
                <a:cxn ang="0">
                  <a:pos x="1067" y="3668"/>
                </a:cxn>
                <a:cxn ang="0">
                  <a:pos x="627" y="3860"/>
                </a:cxn>
                <a:cxn ang="0">
                  <a:pos x="347" y="3812"/>
                </a:cxn>
                <a:cxn ang="0">
                  <a:pos x="27" y="3620"/>
                </a:cxn>
                <a:cxn ang="0">
                  <a:pos x="187" y="3524"/>
                </a:cxn>
                <a:cxn ang="0">
                  <a:pos x="307" y="3044"/>
                </a:cxn>
                <a:cxn ang="0">
                  <a:pos x="352" y="2331"/>
                </a:cxn>
                <a:cxn ang="0">
                  <a:pos x="347" y="1076"/>
                </a:cxn>
                <a:cxn ang="0">
                  <a:pos x="336" y="523"/>
                </a:cxn>
                <a:cxn ang="0">
                  <a:pos x="389" y="176"/>
                </a:cxn>
              </a:cxnLst>
              <a:rect l="0" t="0" r="r" b="b"/>
              <a:pathLst>
                <a:path w="3599" h="3884">
                  <a:moveTo>
                    <a:pt x="387" y="180"/>
                  </a:moveTo>
                  <a:cubicBezTo>
                    <a:pt x="420" y="155"/>
                    <a:pt x="518" y="19"/>
                    <a:pt x="587" y="20"/>
                  </a:cubicBezTo>
                  <a:cubicBezTo>
                    <a:pt x="656" y="21"/>
                    <a:pt x="726" y="191"/>
                    <a:pt x="801" y="188"/>
                  </a:cubicBezTo>
                  <a:cubicBezTo>
                    <a:pt x="875" y="185"/>
                    <a:pt x="957" y="8"/>
                    <a:pt x="1034" y="4"/>
                  </a:cubicBezTo>
                  <a:cubicBezTo>
                    <a:pt x="1112" y="0"/>
                    <a:pt x="1188" y="161"/>
                    <a:pt x="1268" y="164"/>
                  </a:cubicBezTo>
                  <a:cubicBezTo>
                    <a:pt x="1347" y="167"/>
                    <a:pt x="1429" y="17"/>
                    <a:pt x="1508" y="20"/>
                  </a:cubicBezTo>
                  <a:cubicBezTo>
                    <a:pt x="1587" y="23"/>
                    <a:pt x="1662" y="180"/>
                    <a:pt x="1741" y="180"/>
                  </a:cubicBezTo>
                  <a:cubicBezTo>
                    <a:pt x="1821" y="180"/>
                    <a:pt x="1904" y="19"/>
                    <a:pt x="1981" y="20"/>
                  </a:cubicBezTo>
                  <a:cubicBezTo>
                    <a:pt x="2059" y="21"/>
                    <a:pt x="2134" y="188"/>
                    <a:pt x="2208" y="188"/>
                  </a:cubicBezTo>
                  <a:cubicBezTo>
                    <a:pt x="2283" y="188"/>
                    <a:pt x="2352" y="16"/>
                    <a:pt x="2428" y="20"/>
                  </a:cubicBezTo>
                  <a:cubicBezTo>
                    <a:pt x="2505" y="24"/>
                    <a:pt x="2593" y="208"/>
                    <a:pt x="2669" y="212"/>
                  </a:cubicBezTo>
                  <a:cubicBezTo>
                    <a:pt x="2745" y="216"/>
                    <a:pt x="2822" y="36"/>
                    <a:pt x="2882" y="44"/>
                  </a:cubicBezTo>
                  <a:cubicBezTo>
                    <a:pt x="2942" y="52"/>
                    <a:pt x="2957" y="257"/>
                    <a:pt x="3029" y="260"/>
                  </a:cubicBezTo>
                  <a:cubicBezTo>
                    <a:pt x="3101" y="263"/>
                    <a:pt x="3237" y="60"/>
                    <a:pt x="3312" y="59"/>
                  </a:cubicBezTo>
                  <a:cubicBezTo>
                    <a:pt x="3387" y="58"/>
                    <a:pt x="3451" y="123"/>
                    <a:pt x="3480" y="251"/>
                  </a:cubicBezTo>
                  <a:cubicBezTo>
                    <a:pt x="3509" y="379"/>
                    <a:pt x="3492" y="575"/>
                    <a:pt x="3488" y="827"/>
                  </a:cubicBezTo>
                  <a:cubicBezTo>
                    <a:pt x="3484" y="1079"/>
                    <a:pt x="3469" y="1484"/>
                    <a:pt x="3456" y="1763"/>
                  </a:cubicBezTo>
                  <a:cubicBezTo>
                    <a:pt x="3443" y="2042"/>
                    <a:pt x="3415" y="2279"/>
                    <a:pt x="3408" y="2499"/>
                  </a:cubicBezTo>
                  <a:cubicBezTo>
                    <a:pt x="3401" y="2719"/>
                    <a:pt x="3403" y="2930"/>
                    <a:pt x="3416" y="3083"/>
                  </a:cubicBezTo>
                  <a:cubicBezTo>
                    <a:pt x="3429" y="3236"/>
                    <a:pt x="3459" y="3346"/>
                    <a:pt x="3488" y="3419"/>
                  </a:cubicBezTo>
                  <a:cubicBezTo>
                    <a:pt x="3517" y="3492"/>
                    <a:pt x="3579" y="3499"/>
                    <a:pt x="3589" y="3524"/>
                  </a:cubicBezTo>
                  <a:cubicBezTo>
                    <a:pt x="3599" y="3549"/>
                    <a:pt x="3583" y="3548"/>
                    <a:pt x="3549" y="3572"/>
                  </a:cubicBezTo>
                  <a:cubicBezTo>
                    <a:pt x="3516" y="3596"/>
                    <a:pt x="3443" y="3652"/>
                    <a:pt x="3389" y="3668"/>
                  </a:cubicBezTo>
                  <a:cubicBezTo>
                    <a:pt x="3336" y="3684"/>
                    <a:pt x="3309" y="3684"/>
                    <a:pt x="3229" y="3668"/>
                  </a:cubicBezTo>
                  <a:cubicBezTo>
                    <a:pt x="3149" y="3652"/>
                    <a:pt x="2996" y="3556"/>
                    <a:pt x="2909" y="3572"/>
                  </a:cubicBezTo>
                  <a:cubicBezTo>
                    <a:pt x="2822" y="3588"/>
                    <a:pt x="2782" y="3716"/>
                    <a:pt x="2709" y="3764"/>
                  </a:cubicBezTo>
                  <a:cubicBezTo>
                    <a:pt x="2635" y="3812"/>
                    <a:pt x="2575" y="3876"/>
                    <a:pt x="2468" y="3860"/>
                  </a:cubicBezTo>
                  <a:cubicBezTo>
                    <a:pt x="2362" y="3844"/>
                    <a:pt x="2208" y="3668"/>
                    <a:pt x="2068" y="3668"/>
                  </a:cubicBezTo>
                  <a:cubicBezTo>
                    <a:pt x="1928" y="3668"/>
                    <a:pt x="1795" y="3860"/>
                    <a:pt x="1628" y="3860"/>
                  </a:cubicBezTo>
                  <a:cubicBezTo>
                    <a:pt x="1461" y="3860"/>
                    <a:pt x="1234" y="3668"/>
                    <a:pt x="1067" y="3668"/>
                  </a:cubicBezTo>
                  <a:cubicBezTo>
                    <a:pt x="901" y="3668"/>
                    <a:pt x="747" y="3836"/>
                    <a:pt x="627" y="3860"/>
                  </a:cubicBezTo>
                  <a:cubicBezTo>
                    <a:pt x="507" y="3884"/>
                    <a:pt x="447" y="3852"/>
                    <a:pt x="347" y="3812"/>
                  </a:cubicBezTo>
                  <a:cubicBezTo>
                    <a:pt x="247" y="3772"/>
                    <a:pt x="53" y="3668"/>
                    <a:pt x="27" y="3620"/>
                  </a:cubicBezTo>
                  <a:cubicBezTo>
                    <a:pt x="0" y="3572"/>
                    <a:pt x="140" y="3620"/>
                    <a:pt x="187" y="3524"/>
                  </a:cubicBezTo>
                  <a:cubicBezTo>
                    <a:pt x="234" y="3428"/>
                    <a:pt x="280" y="3243"/>
                    <a:pt x="307" y="3044"/>
                  </a:cubicBezTo>
                  <a:cubicBezTo>
                    <a:pt x="334" y="2845"/>
                    <a:pt x="345" y="2659"/>
                    <a:pt x="352" y="2331"/>
                  </a:cubicBezTo>
                  <a:cubicBezTo>
                    <a:pt x="359" y="2003"/>
                    <a:pt x="350" y="1377"/>
                    <a:pt x="347" y="1076"/>
                  </a:cubicBezTo>
                  <a:cubicBezTo>
                    <a:pt x="344" y="775"/>
                    <a:pt x="329" y="673"/>
                    <a:pt x="336" y="523"/>
                  </a:cubicBezTo>
                  <a:cubicBezTo>
                    <a:pt x="343" y="373"/>
                    <a:pt x="378" y="248"/>
                    <a:pt x="389" y="176"/>
                  </a:cubicBezTo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" name="Group 19"/>
            <p:cNvGrpSpPr>
              <a:grpSpLocks/>
            </p:cNvGrpSpPr>
            <p:nvPr/>
          </p:nvGrpSpPr>
          <p:grpSpPr bwMode="auto">
            <a:xfrm>
              <a:off x="2560" y="192"/>
              <a:ext cx="134" cy="385"/>
              <a:chOff x="275" y="191"/>
              <a:chExt cx="161" cy="385"/>
            </a:xfrm>
            <a:grpFill/>
          </p:grpSpPr>
          <p:sp>
            <p:nvSpPr>
              <p:cNvPr id="132" name="Oval 20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" name="Freeform 21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1" name="Group 22"/>
            <p:cNvGrpSpPr>
              <a:grpSpLocks/>
            </p:cNvGrpSpPr>
            <p:nvPr/>
          </p:nvGrpSpPr>
          <p:grpSpPr bwMode="auto">
            <a:xfrm>
              <a:off x="3009" y="193"/>
              <a:ext cx="134" cy="385"/>
              <a:chOff x="275" y="191"/>
              <a:chExt cx="161" cy="385"/>
            </a:xfrm>
            <a:grpFill/>
          </p:grpSpPr>
          <p:sp>
            <p:nvSpPr>
              <p:cNvPr id="130" name="Oval 23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Freeform 24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2" name="Group 25"/>
            <p:cNvGrpSpPr>
              <a:grpSpLocks/>
            </p:cNvGrpSpPr>
            <p:nvPr/>
          </p:nvGrpSpPr>
          <p:grpSpPr bwMode="auto">
            <a:xfrm>
              <a:off x="3492" y="193"/>
              <a:ext cx="134" cy="385"/>
              <a:chOff x="275" y="191"/>
              <a:chExt cx="161" cy="385"/>
            </a:xfrm>
            <a:grpFill/>
          </p:grpSpPr>
          <p:sp>
            <p:nvSpPr>
              <p:cNvPr id="128" name="Oval 26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Freeform 27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3" name="Group 28"/>
            <p:cNvGrpSpPr>
              <a:grpSpLocks/>
            </p:cNvGrpSpPr>
            <p:nvPr/>
          </p:nvGrpSpPr>
          <p:grpSpPr bwMode="auto">
            <a:xfrm>
              <a:off x="3972" y="193"/>
              <a:ext cx="134" cy="385"/>
              <a:chOff x="275" y="191"/>
              <a:chExt cx="161" cy="385"/>
            </a:xfrm>
            <a:grpFill/>
          </p:grpSpPr>
          <p:sp>
            <p:nvSpPr>
              <p:cNvPr id="126" name="Oval 29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7" name="Freeform 30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4" name="Group 31"/>
            <p:cNvGrpSpPr>
              <a:grpSpLocks/>
            </p:cNvGrpSpPr>
            <p:nvPr/>
          </p:nvGrpSpPr>
          <p:grpSpPr bwMode="auto">
            <a:xfrm>
              <a:off x="4398" y="193"/>
              <a:ext cx="134" cy="385"/>
              <a:chOff x="275" y="191"/>
              <a:chExt cx="161" cy="385"/>
            </a:xfrm>
            <a:grpFill/>
          </p:grpSpPr>
          <p:sp>
            <p:nvSpPr>
              <p:cNvPr id="124" name="Oval 32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5" name="Group 34"/>
            <p:cNvGrpSpPr>
              <a:grpSpLocks/>
            </p:cNvGrpSpPr>
            <p:nvPr/>
          </p:nvGrpSpPr>
          <p:grpSpPr bwMode="auto">
            <a:xfrm>
              <a:off x="4879" y="193"/>
              <a:ext cx="134" cy="385"/>
              <a:chOff x="275" y="191"/>
              <a:chExt cx="161" cy="385"/>
            </a:xfrm>
            <a:grpFill/>
          </p:grpSpPr>
          <p:sp>
            <p:nvSpPr>
              <p:cNvPr id="122" name="Oval 35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Freeform 36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6" name="Freeform 37"/>
            <p:cNvSpPr>
              <a:spLocks/>
            </p:cNvSpPr>
            <p:nvPr/>
          </p:nvSpPr>
          <p:spPr bwMode="auto">
            <a:xfrm>
              <a:off x="4727" y="1560"/>
              <a:ext cx="206" cy="2377"/>
            </a:xfrm>
            <a:custGeom>
              <a:avLst/>
              <a:gdLst/>
              <a:ahLst/>
              <a:cxnLst>
                <a:cxn ang="0">
                  <a:pos x="206" y="2377"/>
                </a:cxn>
                <a:cxn ang="0">
                  <a:pos x="86" y="2100"/>
                </a:cxn>
                <a:cxn ang="0">
                  <a:pos x="9" y="1200"/>
                </a:cxn>
                <a:cxn ang="0">
                  <a:pos x="33" y="0"/>
                </a:cxn>
              </a:cxnLst>
              <a:rect l="0" t="0" r="r" b="b"/>
              <a:pathLst>
                <a:path w="206" h="2377">
                  <a:moveTo>
                    <a:pt x="206" y="2377"/>
                  </a:moveTo>
                  <a:cubicBezTo>
                    <a:pt x="166" y="2331"/>
                    <a:pt x="119" y="2296"/>
                    <a:pt x="86" y="2100"/>
                  </a:cubicBezTo>
                  <a:cubicBezTo>
                    <a:pt x="53" y="1904"/>
                    <a:pt x="18" y="1550"/>
                    <a:pt x="9" y="1200"/>
                  </a:cubicBezTo>
                  <a:cubicBezTo>
                    <a:pt x="0" y="850"/>
                    <a:pt x="28" y="250"/>
                    <a:pt x="33" y="0"/>
                  </a:cubicBezTo>
                </a:path>
              </a:pathLst>
            </a:custGeom>
            <a:grp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38"/>
            <p:cNvSpPr>
              <a:spLocks/>
            </p:cNvSpPr>
            <p:nvPr/>
          </p:nvSpPr>
          <p:spPr bwMode="auto">
            <a:xfrm>
              <a:off x="3892" y="2161"/>
              <a:ext cx="320" cy="1872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grp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39"/>
            <p:cNvSpPr>
              <a:spLocks/>
            </p:cNvSpPr>
            <p:nvPr/>
          </p:nvSpPr>
          <p:spPr bwMode="auto">
            <a:xfrm>
              <a:off x="3011" y="2785"/>
              <a:ext cx="321" cy="1296"/>
            </a:xfrm>
            <a:custGeom>
              <a:avLst/>
              <a:gdLst/>
              <a:ahLst/>
              <a:cxnLst>
                <a:cxn ang="0">
                  <a:pos x="384" y="1248"/>
                </a:cxn>
                <a:cxn ang="0">
                  <a:pos x="240" y="1104"/>
                </a:cxn>
                <a:cxn ang="0">
                  <a:pos x="96" y="672"/>
                </a:cxn>
                <a:cxn ang="0">
                  <a:pos x="0" y="0"/>
                </a:cxn>
              </a:cxnLst>
              <a:rect l="0" t="0" r="r" b="b"/>
              <a:pathLst>
                <a:path w="384" h="1248">
                  <a:moveTo>
                    <a:pt x="384" y="1248"/>
                  </a:moveTo>
                  <a:cubicBezTo>
                    <a:pt x="336" y="1224"/>
                    <a:pt x="288" y="1200"/>
                    <a:pt x="240" y="1104"/>
                  </a:cubicBezTo>
                  <a:cubicBezTo>
                    <a:pt x="192" y="1008"/>
                    <a:pt x="136" y="856"/>
                    <a:pt x="96" y="672"/>
                  </a:cubicBezTo>
                  <a:cubicBezTo>
                    <a:pt x="56" y="488"/>
                    <a:pt x="28" y="244"/>
                    <a:pt x="0" y="0"/>
                  </a:cubicBezTo>
                </a:path>
              </a:pathLst>
            </a:custGeom>
            <a:grpFill/>
            <a:ln w="9525" cap="flat" cmpd="sng">
              <a:solidFill>
                <a:srgbClr val="0099FF">
                  <a:alpha val="50000"/>
                </a:srgbClr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9" name="Group 40"/>
            <p:cNvGrpSpPr>
              <a:grpSpLocks/>
            </p:cNvGrpSpPr>
            <p:nvPr/>
          </p:nvGrpSpPr>
          <p:grpSpPr bwMode="auto">
            <a:xfrm>
              <a:off x="5328" y="192"/>
              <a:ext cx="134" cy="385"/>
              <a:chOff x="275" y="191"/>
              <a:chExt cx="161" cy="385"/>
            </a:xfrm>
            <a:grpFill/>
          </p:grpSpPr>
          <p:sp>
            <p:nvSpPr>
              <p:cNvPr id="120" name="Oval 41"/>
              <p:cNvSpPr>
                <a:spLocks noChangeArrowheads="1"/>
              </p:cNvSpPr>
              <p:nvPr/>
            </p:nvSpPr>
            <p:spPr bwMode="auto">
              <a:xfrm>
                <a:off x="336" y="480"/>
                <a:ext cx="48" cy="96"/>
              </a:xfrm>
              <a:prstGeom prst="ellipse">
                <a:avLst/>
              </a:prstGeom>
              <a:grpFill/>
              <a:ln w="9525">
                <a:solidFill>
                  <a:schemeClr val="tx2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275" y="191"/>
                <a:ext cx="161" cy="367"/>
              </a:xfrm>
              <a:custGeom>
                <a:avLst/>
                <a:gdLst/>
                <a:ahLst/>
                <a:cxnLst>
                  <a:cxn ang="0">
                    <a:pos x="97" y="295"/>
                  </a:cxn>
                  <a:cxn ang="0">
                    <a:pos x="88" y="363"/>
                  </a:cxn>
                  <a:cxn ang="0">
                    <a:pos x="51" y="319"/>
                  </a:cxn>
                  <a:cxn ang="0">
                    <a:pos x="6" y="216"/>
                  </a:cxn>
                  <a:cxn ang="0">
                    <a:pos x="13" y="95"/>
                  </a:cxn>
                  <a:cxn ang="0">
                    <a:pos x="37" y="25"/>
                  </a:cxn>
                  <a:cxn ang="0">
                    <a:pos x="82" y="0"/>
                  </a:cxn>
                  <a:cxn ang="0">
                    <a:pos x="130" y="25"/>
                  </a:cxn>
                  <a:cxn ang="0">
                    <a:pos x="156" y="81"/>
                  </a:cxn>
                  <a:cxn ang="0">
                    <a:pos x="159" y="198"/>
                  </a:cxn>
                  <a:cxn ang="0">
                    <a:pos x="145" y="198"/>
                  </a:cxn>
                  <a:cxn ang="0">
                    <a:pos x="133" y="195"/>
                  </a:cxn>
                  <a:cxn ang="0">
                    <a:pos x="136" y="134"/>
                  </a:cxn>
                  <a:cxn ang="0">
                    <a:pos x="129" y="85"/>
                  </a:cxn>
                  <a:cxn ang="0">
                    <a:pos x="108" y="53"/>
                  </a:cxn>
                  <a:cxn ang="0">
                    <a:pos x="82" y="43"/>
                  </a:cxn>
                  <a:cxn ang="0">
                    <a:pos x="61" y="53"/>
                  </a:cxn>
                  <a:cxn ang="0">
                    <a:pos x="42" y="111"/>
                  </a:cxn>
                  <a:cxn ang="0">
                    <a:pos x="39" y="193"/>
                  </a:cxn>
                  <a:cxn ang="0">
                    <a:pos x="58" y="264"/>
                  </a:cxn>
                  <a:cxn ang="0">
                    <a:pos x="84" y="292"/>
                  </a:cxn>
                  <a:cxn ang="0">
                    <a:pos x="97" y="295"/>
                  </a:cxn>
                </a:cxnLst>
                <a:rect l="0" t="0" r="r" b="b"/>
                <a:pathLst>
                  <a:path w="161" h="367">
                    <a:moveTo>
                      <a:pt x="97" y="295"/>
                    </a:moveTo>
                    <a:cubicBezTo>
                      <a:pt x="98" y="308"/>
                      <a:pt x="96" y="359"/>
                      <a:pt x="88" y="363"/>
                    </a:cubicBezTo>
                    <a:cubicBezTo>
                      <a:pt x="80" y="367"/>
                      <a:pt x="65" y="344"/>
                      <a:pt x="51" y="319"/>
                    </a:cubicBezTo>
                    <a:cubicBezTo>
                      <a:pt x="37" y="294"/>
                      <a:pt x="12" y="253"/>
                      <a:pt x="6" y="216"/>
                    </a:cubicBezTo>
                    <a:cubicBezTo>
                      <a:pt x="0" y="179"/>
                      <a:pt x="8" y="127"/>
                      <a:pt x="13" y="95"/>
                    </a:cubicBezTo>
                    <a:cubicBezTo>
                      <a:pt x="18" y="63"/>
                      <a:pt x="25" y="41"/>
                      <a:pt x="37" y="25"/>
                    </a:cubicBezTo>
                    <a:cubicBezTo>
                      <a:pt x="49" y="9"/>
                      <a:pt x="67" y="0"/>
                      <a:pt x="82" y="0"/>
                    </a:cubicBezTo>
                    <a:cubicBezTo>
                      <a:pt x="97" y="0"/>
                      <a:pt x="118" y="11"/>
                      <a:pt x="130" y="25"/>
                    </a:cubicBezTo>
                    <a:cubicBezTo>
                      <a:pt x="142" y="39"/>
                      <a:pt x="151" y="52"/>
                      <a:pt x="156" y="81"/>
                    </a:cubicBezTo>
                    <a:cubicBezTo>
                      <a:pt x="161" y="110"/>
                      <a:pt x="161" y="179"/>
                      <a:pt x="159" y="198"/>
                    </a:cubicBezTo>
                    <a:cubicBezTo>
                      <a:pt x="157" y="217"/>
                      <a:pt x="149" y="198"/>
                      <a:pt x="145" y="198"/>
                    </a:cubicBezTo>
                    <a:cubicBezTo>
                      <a:pt x="141" y="198"/>
                      <a:pt x="134" y="206"/>
                      <a:pt x="133" y="195"/>
                    </a:cubicBezTo>
                    <a:cubicBezTo>
                      <a:pt x="132" y="184"/>
                      <a:pt x="137" y="152"/>
                      <a:pt x="136" y="134"/>
                    </a:cubicBezTo>
                    <a:cubicBezTo>
                      <a:pt x="135" y="116"/>
                      <a:pt x="134" y="98"/>
                      <a:pt x="129" y="85"/>
                    </a:cubicBezTo>
                    <a:cubicBezTo>
                      <a:pt x="124" y="72"/>
                      <a:pt x="116" y="60"/>
                      <a:pt x="108" y="53"/>
                    </a:cubicBezTo>
                    <a:cubicBezTo>
                      <a:pt x="100" y="46"/>
                      <a:pt x="90" y="43"/>
                      <a:pt x="82" y="43"/>
                    </a:cubicBezTo>
                    <a:cubicBezTo>
                      <a:pt x="74" y="43"/>
                      <a:pt x="68" y="42"/>
                      <a:pt x="61" y="53"/>
                    </a:cubicBezTo>
                    <a:cubicBezTo>
                      <a:pt x="54" y="64"/>
                      <a:pt x="46" y="88"/>
                      <a:pt x="42" y="111"/>
                    </a:cubicBezTo>
                    <a:cubicBezTo>
                      <a:pt x="38" y="134"/>
                      <a:pt x="36" y="167"/>
                      <a:pt x="39" y="193"/>
                    </a:cubicBezTo>
                    <a:cubicBezTo>
                      <a:pt x="42" y="219"/>
                      <a:pt x="51" y="248"/>
                      <a:pt x="58" y="264"/>
                    </a:cubicBezTo>
                    <a:cubicBezTo>
                      <a:pt x="65" y="280"/>
                      <a:pt x="78" y="287"/>
                      <a:pt x="84" y="292"/>
                    </a:cubicBezTo>
                    <a:cubicBezTo>
                      <a:pt x="90" y="297"/>
                      <a:pt x="94" y="295"/>
                      <a:pt x="97" y="295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00FF">
                    <a:alpha val="50000"/>
                  </a:srgbClr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6335 -0.00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571472" y="214290"/>
            <a:ext cx="6858048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/>
                    </a:gs>
                    <a:gs pos="50000">
                      <a:schemeClr val="accent2">
                        <a:tint val="44500"/>
                        <a:satMod val="160000"/>
                      </a:schemeClr>
                    </a:gs>
                    <a:gs pos="100000">
                      <a:schemeClr val="accent2">
                        <a:tint val="23500"/>
                        <a:satMod val="160000"/>
                      </a:schemeClr>
                    </a:gs>
                  </a:gsLst>
                  <a:lin ang="16200000" scaled="1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Розв'яжіть рівняння: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6414" y="0"/>
            <a:ext cx="2297586" cy="15716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rcRect l="27604" t="42155" r="49479" b="38309"/>
          <a:stretch>
            <a:fillRect/>
          </a:stretch>
        </p:blipFill>
        <p:spPr bwMode="auto">
          <a:xfrm>
            <a:off x="1571604" y="2500306"/>
            <a:ext cx="576567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..mp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8794" y="2071678"/>
            <a:ext cx="5786478" cy="4339859"/>
          </a:xfrm>
          <a:prstGeom prst="rect">
            <a:avLst/>
          </a:prstGeom>
          <a:ln w="57150" cap="sq">
            <a:solidFill>
              <a:schemeClr val="tx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85720" y="285728"/>
            <a:ext cx="735808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Чорнобильська трагедія</a:t>
            </a:r>
            <a:endParaRPr kumimoji="0" lang="ru-RU" sz="3200" b="1" i="0" u="none" strike="noStrike" kern="1200" cap="none" spc="0" normalizeH="0" baseline="0" noProof="0" dirty="0">
              <a:ln w="1270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2"/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Documents and Settings\Оксана Павливна\Рабочий стол\картинки\п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0"/>
            <a:ext cx="2357422" cy="161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271169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228</Words>
  <Application>Microsoft Office PowerPoint</Application>
  <PresentationFormat>Экран (4:3)</PresentationFormat>
  <Paragraphs>55</Paragraphs>
  <Slides>12</Slides>
  <Notes>11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TS010271169</vt:lpstr>
      <vt:lpstr>Слайд 1</vt:lpstr>
      <vt:lpstr>Мета уроку:</vt:lpstr>
      <vt:lpstr>1-й етап:  «Стажування»</vt:lpstr>
      <vt:lpstr>1-й етап:  «Стажування»</vt:lpstr>
      <vt:lpstr>2-й етап:  «Експертиза речових доказів»</vt:lpstr>
      <vt:lpstr>Слайд 6</vt:lpstr>
      <vt:lpstr>Слайд 7</vt:lpstr>
      <vt:lpstr>Слайд 8</vt:lpstr>
      <vt:lpstr>Слайд 9</vt:lpstr>
      <vt:lpstr>Слайд 10</vt:lpstr>
      <vt:lpstr>Розв'яжіть задачу</vt:lpstr>
      <vt:lpstr>Домашнє завдання: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KEK$</dc:creator>
  <cp:lastModifiedBy>Дом</cp:lastModifiedBy>
  <cp:revision>86</cp:revision>
  <dcterms:created xsi:type="dcterms:W3CDTF">2010-10-12T15:51:33Z</dcterms:created>
  <dcterms:modified xsi:type="dcterms:W3CDTF">2012-02-26T13:21:26Z</dcterms:modified>
</cp:coreProperties>
</file>