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2"/>
  </p:notesMasterIdLst>
  <p:sldIdLst>
    <p:sldId id="256" r:id="rId3"/>
    <p:sldId id="257" r:id="rId4"/>
    <p:sldId id="260" r:id="rId5"/>
    <p:sldId id="262" r:id="rId6"/>
    <p:sldId id="263" r:id="rId7"/>
    <p:sldId id="261" r:id="rId8"/>
    <p:sldId id="268" r:id="rId9"/>
    <p:sldId id="267" r:id="rId10"/>
    <p:sldId id="271" r:id="rId11"/>
    <p:sldId id="272" r:id="rId12"/>
    <p:sldId id="273" r:id="rId13"/>
    <p:sldId id="270" r:id="rId14"/>
    <p:sldId id="269" r:id="rId15"/>
    <p:sldId id="266" r:id="rId16"/>
    <p:sldId id="275" r:id="rId17"/>
    <p:sldId id="276" r:id="rId18"/>
    <p:sldId id="265" r:id="rId19"/>
    <p:sldId id="274" r:id="rId20"/>
    <p:sldId id="25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80" d="100"/>
          <a:sy n="80" d="100"/>
        </p:scale>
        <p:origin x="-780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6DC681-19C7-4391-80DC-ECA4A95FD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513C93-D5C6-4AC9-BF42-4EBBBD4E4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10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8A6EE-0EC3-4DD7-8DCE-AD7B1C443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1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84F51-5A89-4901-8DD8-B596BA188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9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40D620-8217-4122-865B-FEF559020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9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6CFF0-DAA7-4C8D-BBC5-21F14C8A1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4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F64D9-975B-4603-AF41-9DA5EF5FD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86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7D9A5-3447-4D78-BB92-22BF730D1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48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56ADF-878D-4685-9591-7A6D8E0A3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24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A082-4987-4287-A0AF-291BEDEDA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69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D954C-4B4B-4C82-A23A-832237708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162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DCCA-8011-43DA-8FE7-54874713C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1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2A324-5C46-442D-9800-5FC450901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74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96FA-CCAA-437A-9335-375CDAC3C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9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1376A-72BD-42BD-999A-400A861F2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15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F17A8-7A8F-4C2B-B123-D377B7C81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3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4ED9C-81A2-4D4A-84CA-5D93A94BF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B11EE-8C7A-4EF1-B311-17F265DDD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3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F242-B70B-4C6A-B1E1-354ACCAEB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62C2C-F4F8-4401-BAC4-ED203B7F7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7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A4D53-8D41-4339-A34A-7344D0083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DF598-AE11-4EA9-96A7-BBE3FFB2B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8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F616C-3CE1-4CAF-B364-4C640131E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3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AE24647-4951-483C-B58B-EB93AE2A4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7CA9A31-373E-463B-839C-72D03E201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4250" y="1096963"/>
            <a:ext cx="4800600" cy="1470025"/>
          </a:xfrm>
        </p:spPr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sz="4800" smtClean="0">
                <a:latin typeface="AGAalenBold" pitchFamily="2" charset="0"/>
              </a:rPr>
              <a:t>Властивості функцій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49" y="3200400"/>
            <a:ext cx="3714750" cy="2724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04800"/>
            <a:ext cx="4800600" cy="1470025"/>
          </a:xfrm>
        </p:spPr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sz="4800" smtClean="0">
                <a:latin typeface="AGAalenBold" pitchFamily="2" charset="0"/>
              </a:rPr>
              <a:t>Приклади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209800"/>
            <a:ext cx="29051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12" y="254421"/>
            <a:ext cx="8001000" cy="71596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Приклад 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2040" y="1628800"/>
            <a:ext cx="5562600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Приклад 2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29410" y="4638738"/>
            <a:ext cx="31933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Проміжки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знакосталості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(-∞;-2);  (-2;4);  (4;7);  (7;+∞)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80415" y="5146569"/>
            <a:ext cx="30223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Проміжки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знакосталості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(-∞;+∞)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7" y="1412776"/>
            <a:ext cx="2880320" cy="26846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31911"/>
            <a:ext cx="2925456" cy="28091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48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10243" grpId="0" build="p"/>
      <p:bldP spid="2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4000" y="1488070"/>
            <a:ext cx="3923984" cy="294904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4200000">
              <a:rot lat="0" lon="20399991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001000" cy="715963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Приклад 3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490412"/>
                <a:ext cx="5562600" cy="533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s-ES" sz="3200" b="1" i="1" dirty="0" smtClean="0">
                    <a:latin typeface="Times New Roman" pitchFamily="18" charset="0"/>
                    <a:cs typeface="Times New Roman" pitchFamily="18" charset="0"/>
                  </a:rPr>
                  <a:t>y&gt;0         5x-7&gt;0  ;</a:t>
                </a:r>
              </a:p>
              <a:p>
                <a:pPr marL="0" indent="0">
                  <a:buNone/>
                </a:pPr>
                <a:r>
                  <a:rPr lang="es-ES" sz="3200" b="1" i="1" dirty="0" smtClean="0">
                    <a:latin typeface="Times New Roman" pitchFamily="18" charset="0"/>
                    <a:cs typeface="Times New Roman" pitchFamily="18" charset="0"/>
                  </a:rPr>
                  <a:t>               5x&gt;7 ; </a:t>
                </a:r>
              </a:p>
              <a:p>
                <a:pPr marL="0" indent="0">
                  <a:buNone/>
                </a:pPr>
                <a:r>
                  <a:rPr lang="es-ES" sz="3200" b="1" i="1" dirty="0" smtClean="0">
                    <a:latin typeface="Times New Roman" pitchFamily="18" charset="0"/>
                    <a:cs typeface="Times New Roman" pitchFamily="18" charset="0"/>
                  </a:rPr>
                  <a:t>                x&gt;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200" b="1" i="1" smtClean="0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uk-UA" sz="32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s-ES" sz="3200" b="1" i="1" dirty="0" smtClean="0">
                    <a:latin typeface="Times New Roman" pitchFamily="18" charset="0"/>
                    <a:cs typeface="Times New Roman" pitchFamily="18" charset="0"/>
                  </a:rPr>
                  <a:t> ;</a:t>
                </a:r>
              </a:p>
              <a:p>
                <a:pPr marL="0" indent="0">
                  <a:buNone/>
                </a:pPr>
                <a:r>
                  <a:rPr lang="es-ES" sz="3200" b="1" i="1" dirty="0" smtClean="0">
                    <a:latin typeface="Times New Roman" pitchFamily="18" charset="0"/>
                    <a:cs typeface="Times New Roman" pitchFamily="18" charset="0"/>
                  </a:rPr>
                  <a:t>              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200" b="1" i="1" smtClean="0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uk-UA" sz="32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s-ES" sz="3200" b="1" i="1" dirty="0" smtClean="0">
                    <a:latin typeface="Times New Roman" pitchFamily="18" charset="0"/>
                    <a:cs typeface="Times New Roman" pitchFamily="18" charset="0"/>
                  </a:rPr>
                  <a:t>;+∞) ;</a:t>
                </a:r>
              </a:p>
            </p:txBody>
          </p:sp>
        </mc:Choice>
        <mc:Fallback xmlns="">
          <p:sp>
            <p:nvSpPr>
              <p:cNvPr id="15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490412"/>
                <a:ext cx="5562600" cy="533400"/>
              </a:xfrm>
              <a:blipFill rotWithShape="1">
                <a:blip r:embed="rId3"/>
                <a:stretch>
                  <a:fillRect l="-2851" t="-15909" b="-447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32040" y="1484784"/>
                <a:ext cx="3744416" cy="2803268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1200001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s-ES" sz="3200" b="1" i="1" dirty="0" smtClean="0">
                    <a:latin typeface="Times New Roman" pitchFamily="18" charset="0"/>
                    <a:cs typeface="Times New Roman" pitchFamily="18" charset="0"/>
                  </a:rPr>
                  <a:t>y&lt;0         5x-7&lt;0 ;</a:t>
                </a:r>
              </a:p>
              <a:p>
                <a:r>
                  <a:rPr lang="es-ES" sz="3200" b="1" i="1" dirty="0" smtClean="0">
                    <a:latin typeface="Times New Roman" pitchFamily="18" charset="0"/>
                    <a:cs typeface="Times New Roman" pitchFamily="18" charset="0"/>
                  </a:rPr>
                  <a:t>               5x&lt;7 ;</a:t>
                </a:r>
              </a:p>
              <a:p>
                <a:r>
                  <a:rPr lang="es-ES" sz="3200" b="1" i="1" dirty="0" smtClean="0">
                    <a:latin typeface="Times New Roman" pitchFamily="18" charset="0"/>
                    <a:cs typeface="Times New Roman" pitchFamily="18" charset="0"/>
                  </a:rPr>
                  <a:t>                x&lt;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200" b="1" i="1" smtClean="0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uk-UA" sz="32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s-ES" sz="3200" b="1" i="1" dirty="0" smtClean="0">
                    <a:latin typeface="Times New Roman" pitchFamily="18" charset="0"/>
                    <a:cs typeface="Times New Roman" pitchFamily="18" charset="0"/>
                  </a:rPr>
                  <a:t>  ;</a:t>
                </a:r>
              </a:p>
              <a:p>
                <a:r>
                  <a:rPr lang="es-ES" sz="3200" b="1" i="1" dirty="0" smtClean="0">
                    <a:latin typeface="Times New Roman" pitchFamily="18" charset="0"/>
                    <a:cs typeface="Times New Roman" pitchFamily="18" charset="0"/>
                  </a:rPr>
                  <a:t>                (-∞;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200" b="1" i="1" smtClean="0">
                            <a:latin typeface="Cambria Math"/>
                            <a:cs typeface="Times New Roman" pitchFamily="18" charset="0"/>
                          </a:rPr>
                          <m:t>𝟕</m:t>
                        </m:r>
                      </m:num>
                      <m:den>
                        <m:r>
                          <a:rPr lang="uk-UA" sz="3200" b="1" i="1" smtClean="0"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s-ES" sz="3200" b="1" i="1" dirty="0" smtClean="0">
                    <a:latin typeface="Times New Roman" pitchFamily="18" charset="0"/>
                    <a:cs typeface="Times New Roman" pitchFamily="18" charset="0"/>
                  </a:rPr>
                  <a:t>) .</a:t>
                </a:r>
              </a:p>
              <a:p>
                <a:endParaRPr lang="ru-RU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484784"/>
                <a:ext cx="3744416" cy="28032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5179306"/>
                <a:ext cx="7283084" cy="1066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Проміжки </a:t>
                </a:r>
                <a:r>
                  <a:rPr lang="ru-RU" sz="3200" dirty="0" err="1" smtClean="0">
                    <a:latin typeface="Times New Roman" pitchFamily="18" charset="0"/>
                    <a:cs typeface="Times New Roman" pitchFamily="18" charset="0"/>
                  </a:rPr>
                  <a:t>знакосталості</a:t>
                </a:r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:  (-∞;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2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uk-UA" sz="32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) ;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uk-UA" sz="32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uk-UA" sz="3200" b="0" i="1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3200" dirty="0" smtClean="0">
                    <a:latin typeface="Times New Roman" pitchFamily="18" charset="0"/>
                    <a:cs typeface="Times New Roman" pitchFamily="18" charset="0"/>
                  </a:rPr>
                  <a:t>;+∞).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179306"/>
                <a:ext cx="7283084" cy="1066061"/>
              </a:xfrm>
              <a:prstGeom prst="rect">
                <a:avLst/>
              </a:prstGeom>
              <a:blipFill rotWithShape="1">
                <a:blip r:embed="rId5"/>
                <a:stretch>
                  <a:fillRect l="-2092" r="-12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35896" y="561454"/>
            <a:ext cx="17107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y=5x-7;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362" grpId="0"/>
      <p:bldP spid="15363" grpId="0" build="p"/>
      <p:bldP spid="2" grpId="0" animBg="1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01000" cy="715963"/>
          </a:xfrm>
        </p:spPr>
        <p:txBody>
          <a:bodyPr/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спадання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562600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736304" cy="2618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19872" y="1628800"/>
                <a:ext cx="496855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Функція </a:t>
                </a:r>
                <a:r>
                  <a:rPr lang="ru-RU" b="1" dirty="0" err="1" smtClean="0"/>
                  <a:t>називається</a:t>
                </a:r>
                <a:r>
                  <a:rPr lang="ru-RU" b="1" dirty="0" smtClean="0"/>
                  <a:t> </a:t>
                </a:r>
                <a:r>
                  <a:rPr lang="ru-RU" sz="2000" b="1" dirty="0" err="1" smtClean="0">
                    <a:solidFill>
                      <a:srgbClr val="FF0000"/>
                    </a:solidFill>
                  </a:rPr>
                  <a:t>зростаючою</a:t>
                </a:r>
                <a:r>
                  <a:rPr lang="ru-RU" b="1" dirty="0" smtClean="0"/>
                  <a:t> на </a:t>
                </a:r>
                <a:r>
                  <a:rPr lang="ru-RU" b="1" dirty="0" err="1" smtClean="0"/>
                  <a:t>деякому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проміжку</a:t>
                </a:r>
                <a:r>
                  <a:rPr lang="ru-RU" b="1" dirty="0" smtClean="0"/>
                  <a:t>, </a:t>
                </a:r>
                <a:r>
                  <a:rPr lang="ru-RU" b="1" dirty="0" err="1" smtClean="0"/>
                  <a:t>якщо</a:t>
                </a:r>
                <a:r>
                  <a:rPr lang="ru-RU" b="1" dirty="0" smtClean="0"/>
                  <a:t> для будь </a:t>
                </a:r>
                <a:r>
                  <a:rPr lang="ru-RU" b="1" dirty="0" err="1" smtClean="0"/>
                  <a:t>яких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двох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значень</a:t>
                </a:r>
                <a:r>
                  <a:rPr lang="ru-RU" b="1" dirty="0" smtClean="0"/>
                  <a:t> аргументу з </a:t>
                </a:r>
                <a:r>
                  <a:rPr lang="ru-RU" b="1" dirty="0" err="1" smtClean="0"/>
                  <a:t>цього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проміжку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більшому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значенню</a:t>
                </a:r>
                <a:r>
                  <a:rPr lang="ru-RU" b="1" dirty="0" smtClean="0"/>
                  <a:t> аргументу </a:t>
                </a:r>
                <a:r>
                  <a:rPr lang="ru-RU" b="1" dirty="0" err="1" smtClean="0"/>
                  <a:t>відповідає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більше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значення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функції</a:t>
                </a:r>
                <a:r>
                  <a:rPr lang="ru-RU" b="1" dirty="0" smtClean="0"/>
                  <a:t> </a:t>
                </a:r>
              </a:p>
              <a:p>
                <a:r>
                  <a:rPr lang="ru-RU" b="1" dirty="0" smtClean="0"/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/>
                  <a:t>          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)&gt;f(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/>
                  <a:t>)           </a:t>
                </a:r>
                <a:endParaRPr lang="uk-UA" b="1" dirty="0" smtClean="0"/>
              </a:p>
              <a:p>
                <a:r>
                  <a:rPr lang="en-US" b="1" dirty="0" smtClean="0"/>
                  <a:t>y=f(x) – </a:t>
                </a:r>
                <a:r>
                  <a:rPr lang="ru-RU" b="1" dirty="0" err="1" smtClean="0"/>
                  <a:t>зростає</a:t>
                </a:r>
                <a:endParaRPr lang="ru-RU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628800"/>
                <a:ext cx="4968552" cy="2062103"/>
              </a:xfrm>
              <a:prstGeom prst="rect">
                <a:avLst/>
              </a:prstGeom>
              <a:blipFill rotWithShape="1">
                <a:blip r:embed="rId3"/>
                <a:stretch>
                  <a:fillRect l="-982" t="-1183" r="-859" b="-38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60125"/>
            <a:ext cx="2972544" cy="2793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9592" y="3861048"/>
                <a:ext cx="3960440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</a:t>
                </a:r>
                <a:r>
                  <a:rPr lang="ru-RU" b="1" dirty="0" err="1" smtClean="0"/>
                  <a:t>Функція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називається</a:t>
                </a:r>
                <a:r>
                  <a:rPr lang="ru-RU" b="1" dirty="0" smtClean="0"/>
                  <a:t> </a:t>
                </a:r>
                <a:r>
                  <a:rPr lang="ru-RU" sz="2000" b="1" dirty="0" err="1" smtClean="0">
                    <a:solidFill>
                      <a:srgbClr val="FF0000"/>
                    </a:solidFill>
                  </a:rPr>
                  <a:t>спадною</a:t>
                </a:r>
                <a:r>
                  <a:rPr lang="ru-RU" b="1" dirty="0" smtClean="0"/>
                  <a:t>  на </a:t>
                </a:r>
                <a:r>
                  <a:rPr lang="ru-RU" b="1" dirty="0" err="1" smtClean="0"/>
                  <a:t>деякому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проміжку</a:t>
                </a:r>
                <a:r>
                  <a:rPr lang="ru-RU" b="1" dirty="0" smtClean="0"/>
                  <a:t>, </a:t>
                </a:r>
                <a:r>
                  <a:rPr lang="ru-RU" b="1" dirty="0" err="1" smtClean="0"/>
                  <a:t>якщо</a:t>
                </a:r>
                <a:r>
                  <a:rPr lang="ru-RU" b="1" dirty="0" smtClean="0"/>
                  <a:t> для будь </a:t>
                </a:r>
                <a:r>
                  <a:rPr lang="ru-RU" b="1" dirty="0" err="1" smtClean="0"/>
                  <a:t>яких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двох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значень</a:t>
                </a:r>
                <a:r>
                  <a:rPr lang="ru-RU" b="1" dirty="0" smtClean="0"/>
                  <a:t> аргументу з </a:t>
                </a:r>
                <a:r>
                  <a:rPr lang="ru-RU" b="1" dirty="0" err="1" smtClean="0"/>
                  <a:t>цього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проміжку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більшому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значенню</a:t>
                </a:r>
                <a:r>
                  <a:rPr lang="ru-RU" b="1" dirty="0" smtClean="0"/>
                  <a:t> аргументу </a:t>
                </a:r>
                <a:r>
                  <a:rPr lang="ru-RU" b="1" dirty="0" err="1" smtClean="0"/>
                  <a:t>відповідає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менше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значення</a:t>
                </a:r>
                <a:r>
                  <a:rPr lang="ru-RU" b="1" dirty="0" smtClean="0"/>
                  <a:t> </a:t>
                </a:r>
                <a:r>
                  <a:rPr lang="ru-RU" b="1" dirty="0" err="1" smtClean="0"/>
                  <a:t>функції</a:t>
                </a:r>
                <a:r>
                  <a:rPr lang="ru-RU" b="1" dirty="0" smtClean="0"/>
                  <a:t> </a:t>
                </a:r>
              </a:p>
              <a:p>
                <a:r>
                  <a:rPr lang="ru-RU" b="1" dirty="0" smtClean="0"/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 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/>
                  <a:t>)&lt;f(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/>
                  <a:t>)          </a:t>
                </a:r>
              </a:p>
              <a:p>
                <a:r>
                  <a:rPr lang="en-US" b="1" dirty="0" smtClean="0"/>
                  <a:t> y=f(x) – </a:t>
                </a:r>
                <a:r>
                  <a:rPr lang="ru-RU" b="1" dirty="0" err="1" smtClean="0"/>
                  <a:t>спадає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861048"/>
                <a:ext cx="3960440" cy="2616101"/>
              </a:xfrm>
              <a:prstGeom prst="rect">
                <a:avLst/>
              </a:prstGeom>
              <a:blipFill rotWithShape="1">
                <a:blip r:embed="rId5"/>
                <a:stretch>
                  <a:fillRect l="-1387" t="-930" b="-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011120"/>
            <a:ext cx="4635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7" y="3182073"/>
            <a:ext cx="4635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001000" cy="715963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проміжків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спадання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6934" y="1340768"/>
            <a:ext cx="8291264" cy="53340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графіком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30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проміжку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графік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вгору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30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проміжку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графік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вниз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спадає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2" y="2834251"/>
            <a:ext cx="7942012" cy="3183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лилиния 3"/>
          <p:cNvSpPr/>
          <p:nvPr/>
        </p:nvSpPr>
        <p:spPr>
          <a:xfrm>
            <a:off x="2261039" y="3435823"/>
            <a:ext cx="2984971" cy="2217403"/>
          </a:xfrm>
          <a:custGeom>
            <a:avLst/>
            <a:gdLst>
              <a:gd name="connsiteX0" fmla="*/ 3002507 w 3002507"/>
              <a:gd name="connsiteY0" fmla="*/ 0 h 2245056"/>
              <a:gd name="connsiteX1" fmla="*/ 2094931 w 3002507"/>
              <a:gd name="connsiteY1" fmla="*/ 211540 h 2245056"/>
              <a:gd name="connsiteX2" fmla="*/ 859809 w 3002507"/>
              <a:gd name="connsiteY2" fmla="*/ 1187355 h 2245056"/>
              <a:gd name="connsiteX3" fmla="*/ 0 w 3002507"/>
              <a:gd name="connsiteY3" fmla="*/ 2245056 h 2245056"/>
              <a:gd name="connsiteX4" fmla="*/ 0 w 3002507"/>
              <a:gd name="connsiteY4" fmla="*/ 2245056 h 2245056"/>
              <a:gd name="connsiteX0" fmla="*/ 3002507 w 3002507"/>
              <a:gd name="connsiteY0" fmla="*/ 0 h 2245056"/>
              <a:gd name="connsiteX1" fmla="*/ 2169994 w 3002507"/>
              <a:gd name="connsiteY1" fmla="*/ 211540 h 2245056"/>
              <a:gd name="connsiteX2" fmla="*/ 859809 w 3002507"/>
              <a:gd name="connsiteY2" fmla="*/ 1187355 h 2245056"/>
              <a:gd name="connsiteX3" fmla="*/ 0 w 3002507"/>
              <a:gd name="connsiteY3" fmla="*/ 2245056 h 2245056"/>
              <a:gd name="connsiteX4" fmla="*/ 0 w 3002507"/>
              <a:gd name="connsiteY4" fmla="*/ 2245056 h 2245056"/>
              <a:gd name="connsiteX0" fmla="*/ 3050274 w 3050274"/>
              <a:gd name="connsiteY0" fmla="*/ 0 h 2238083"/>
              <a:gd name="connsiteX1" fmla="*/ 2169994 w 3050274"/>
              <a:gd name="connsiteY1" fmla="*/ 204567 h 2238083"/>
              <a:gd name="connsiteX2" fmla="*/ 859809 w 3050274"/>
              <a:gd name="connsiteY2" fmla="*/ 1180382 h 2238083"/>
              <a:gd name="connsiteX3" fmla="*/ 0 w 3050274"/>
              <a:gd name="connsiteY3" fmla="*/ 2238083 h 2238083"/>
              <a:gd name="connsiteX4" fmla="*/ 0 w 3050274"/>
              <a:gd name="connsiteY4" fmla="*/ 2238083 h 2238083"/>
              <a:gd name="connsiteX0" fmla="*/ 3050274 w 3050274"/>
              <a:gd name="connsiteY0" fmla="*/ 0 h 2238083"/>
              <a:gd name="connsiteX1" fmla="*/ 2169994 w 3050274"/>
              <a:gd name="connsiteY1" fmla="*/ 204567 h 2238083"/>
              <a:gd name="connsiteX2" fmla="*/ 873457 w 3050274"/>
              <a:gd name="connsiteY2" fmla="*/ 1222222 h 2238083"/>
              <a:gd name="connsiteX3" fmla="*/ 0 w 3050274"/>
              <a:gd name="connsiteY3" fmla="*/ 2238083 h 2238083"/>
              <a:gd name="connsiteX4" fmla="*/ 0 w 3050274"/>
              <a:gd name="connsiteY4" fmla="*/ 2238083 h 2238083"/>
              <a:gd name="connsiteX0" fmla="*/ 3050274 w 3050274"/>
              <a:gd name="connsiteY0" fmla="*/ 0 h 2238083"/>
              <a:gd name="connsiteX1" fmla="*/ 2169994 w 3050274"/>
              <a:gd name="connsiteY1" fmla="*/ 204567 h 2238083"/>
              <a:gd name="connsiteX2" fmla="*/ 880281 w 3050274"/>
              <a:gd name="connsiteY2" fmla="*/ 1250116 h 2238083"/>
              <a:gd name="connsiteX3" fmla="*/ 0 w 3050274"/>
              <a:gd name="connsiteY3" fmla="*/ 2238083 h 2238083"/>
              <a:gd name="connsiteX4" fmla="*/ 0 w 3050274"/>
              <a:gd name="connsiteY4" fmla="*/ 2238083 h 2238083"/>
              <a:gd name="connsiteX0" fmla="*/ 3050274 w 3050274"/>
              <a:gd name="connsiteY0" fmla="*/ 0 h 2238083"/>
              <a:gd name="connsiteX1" fmla="*/ 2169994 w 3050274"/>
              <a:gd name="connsiteY1" fmla="*/ 204567 h 2238083"/>
              <a:gd name="connsiteX2" fmla="*/ 880281 w 3050274"/>
              <a:gd name="connsiteY2" fmla="*/ 1250116 h 2238083"/>
              <a:gd name="connsiteX3" fmla="*/ 0 w 3050274"/>
              <a:gd name="connsiteY3" fmla="*/ 2238083 h 2238083"/>
              <a:gd name="connsiteX4" fmla="*/ 0 w 3050274"/>
              <a:gd name="connsiteY4" fmla="*/ 2238083 h 2238083"/>
              <a:gd name="connsiteX0" fmla="*/ 3050274 w 3050274"/>
              <a:gd name="connsiteY0" fmla="*/ 0 h 2238083"/>
              <a:gd name="connsiteX1" fmla="*/ 2169994 w 3050274"/>
              <a:gd name="connsiteY1" fmla="*/ 204567 h 2238083"/>
              <a:gd name="connsiteX2" fmla="*/ 880281 w 3050274"/>
              <a:gd name="connsiteY2" fmla="*/ 1250116 h 2238083"/>
              <a:gd name="connsiteX3" fmla="*/ 0 w 3050274"/>
              <a:gd name="connsiteY3" fmla="*/ 2238083 h 2238083"/>
              <a:gd name="connsiteX4" fmla="*/ 0 w 3050274"/>
              <a:gd name="connsiteY4" fmla="*/ 2238083 h 2238083"/>
              <a:gd name="connsiteX0" fmla="*/ 3050274 w 3050274"/>
              <a:gd name="connsiteY0" fmla="*/ 0 h 2238083"/>
              <a:gd name="connsiteX1" fmla="*/ 2169994 w 3050274"/>
              <a:gd name="connsiteY1" fmla="*/ 204567 h 2238083"/>
              <a:gd name="connsiteX2" fmla="*/ 880281 w 3050274"/>
              <a:gd name="connsiteY2" fmla="*/ 1250116 h 2238083"/>
              <a:gd name="connsiteX3" fmla="*/ 0 w 3050274"/>
              <a:gd name="connsiteY3" fmla="*/ 2238083 h 2238083"/>
              <a:gd name="connsiteX4" fmla="*/ 0 w 3050274"/>
              <a:gd name="connsiteY4" fmla="*/ 2238083 h 2238083"/>
              <a:gd name="connsiteX0" fmla="*/ 3050274 w 3050274"/>
              <a:gd name="connsiteY0" fmla="*/ 0 h 2238083"/>
              <a:gd name="connsiteX1" fmla="*/ 2169994 w 3050274"/>
              <a:gd name="connsiteY1" fmla="*/ 204567 h 2238083"/>
              <a:gd name="connsiteX2" fmla="*/ 880281 w 3050274"/>
              <a:gd name="connsiteY2" fmla="*/ 1250116 h 2238083"/>
              <a:gd name="connsiteX3" fmla="*/ 0 w 3050274"/>
              <a:gd name="connsiteY3" fmla="*/ 2238083 h 2238083"/>
              <a:gd name="connsiteX4" fmla="*/ 0 w 3050274"/>
              <a:gd name="connsiteY4" fmla="*/ 2238083 h 2238083"/>
              <a:gd name="connsiteX0" fmla="*/ 3050274 w 3050274"/>
              <a:gd name="connsiteY0" fmla="*/ 0 h 2238083"/>
              <a:gd name="connsiteX1" fmla="*/ 2169994 w 3050274"/>
              <a:gd name="connsiteY1" fmla="*/ 204567 h 2238083"/>
              <a:gd name="connsiteX2" fmla="*/ 859810 w 3050274"/>
              <a:gd name="connsiteY2" fmla="*/ 1250116 h 2238083"/>
              <a:gd name="connsiteX3" fmla="*/ 0 w 3050274"/>
              <a:gd name="connsiteY3" fmla="*/ 2238083 h 2238083"/>
              <a:gd name="connsiteX4" fmla="*/ 0 w 3050274"/>
              <a:gd name="connsiteY4" fmla="*/ 2238083 h 2238083"/>
              <a:gd name="connsiteX0" fmla="*/ 3097309 w 3097309"/>
              <a:gd name="connsiteY0" fmla="*/ 0 h 2318914"/>
              <a:gd name="connsiteX1" fmla="*/ 2217029 w 3097309"/>
              <a:gd name="connsiteY1" fmla="*/ 204567 h 2318914"/>
              <a:gd name="connsiteX2" fmla="*/ 906845 w 3097309"/>
              <a:gd name="connsiteY2" fmla="*/ 1250116 h 2318914"/>
              <a:gd name="connsiteX3" fmla="*/ 47035 w 3097309"/>
              <a:gd name="connsiteY3" fmla="*/ 2238083 h 2318914"/>
              <a:gd name="connsiteX4" fmla="*/ 122098 w 3097309"/>
              <a:gd name="connsiteY4" fmla="*/ 2265976 h 2318914"/>
              <a:gd name="connsiteX0" fmla="*/ 2984971 w 2984971"/>
              <a:gd name="connsiteY0" fmla="*/ 0 h 2265976"/>
              <a:gd name="connsiteX1" fmla="*/ 2104691 w 2984971"/>
              <a:gd name="connsiteY1" fmla="*/ 204567 h 2265976"/>
              <a:gd name="connsiteX2" fmla="*/ 794507 w 2984971"/>
              <a:gd name="connsiteY2" fmla="*/ 1250116 h 2265976"/>
              <a:gd name="connsiteX3" fmla="*/ 132589 w 2984971"/>
              <a:gd name="connsiteY3" fmla="*/ 2105589 h 2265976"/>
              <a:gd name="connsiteX4" fmla="*/ 9760 w 2984971"/>
              <a:gd name="connsiteY4" fmla="*/ 2265976 h 2265976"/>
              <a:gd name="connsiteX0" fmla="*/ 2984971 w 2984971"/>
              <a:gd name="connsiteY0" fmla="*/ 0 h 2265976"/>
              <a:gd name="connsiteX1" fmla="*/ 2104691 w 2984971"/>
              <a:gd name="connsiteY1" fmla="*/ 204567 h 2265976"/>
              <a:gd name="connsiteX2" fmla="*/ 794507 w 2984971"/>
              <a:gd name="connsiteY2" fmla="*/ 1250116 h 2265976"/>
              <a:gd name="connsiteX3" fmla="*/ 132589 w 2984971"/>
              <a:gd name="connsiteY3" fmla="*/ 2105589 h 2265976"/>
              <a:gd name="connsiteX4" fmla="*/ 9760 w 2984971"/>
              <a:gd name="connsiteY4" fmla="*/ 2265976 h 2265976"/>
              <a:gd name="connsiteX0" fmla="*/ 2984971 w 2984971"/>
              <a:gd name="connsiteY0" fmla="*/ 0 h 2265976"/>
              <a:gd name="connsiteX1" fmla="*/ 2104691 w 2984971"/>
              <a:gd name="connsiteY1" fmla="*/ 204567 h 2265976"/>
              <a:gd name="connsiteX2" fmla="*/ 794507 w 2984971"/>
              <a:gd name="connsiteY2" fmla="*/ 1250116 h 2265976"/>
              <a:gd name="connsiteX3" fmla="*/ 132589 w 2984971"/>
              <a:gd name="connsiteY3" fmla="*/ 2105589 h 2265976"/>
              <a:gd name="connsiteX4" fmla="*/ 9760 w 2984971"/>
              <a:gd name="connsiteY4" fmla="*/ 2265976 h 2265976"/>
              <a:gd name="connsiteX0" fmla="*/ 2984971 w 2984971"/>
              <a:gd name="connsiteY0" fmla="*/ 0 h 2265976"/>
              <a:gd name="connsiteX1" fmla="*/ 2104691 w 2984971"/>
              <a:gd name="connsiteY1" fmla="*/ 204567 h 2265976"/>
              <a:gd name="connsiteX2" fmla="*/ 794507 w 2984971"/>
              <a:gd name="connsiteY2" fmla="*/ 1250116 h 2265976"/>
              <a:gd name="connsiteX3" fmla="*/ 132589 w 2984971"/>
              <a:gd name="connsiteY3" fmla="*/ 2105589 h 2265976"/>
              <a:gd name="connsiteX4" fmla="*/ 9760 w 2984971"/>
              <a:gd name="connsiteY4" fmla="*/ 2265976 h 226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4971" h="2265976">
                <a:moveTo>
                  <a:pt x="2984971" y="0"/>
                </a:moveTo>
                <a:cubicBezTo>
                  <a:pt x="2709741" y="6824"/>
                  <a:pt x="2524359" y="17134"/>
                  <a:pt x="2104691" y="204567"/>
                </a:cubicBezTo>
                <a:cubicBezTo>
                  <a:pt x="1685023" y="392000"/>
                  <a:pt x="1246020" y="758945"/>
                  <a:pt x="794507" y="1250116"/>
                </a:cubicBezTo>
                <a:cubicBezTo>
                  <a:pt x="342994" y="1741287"/>
                  <a:pt x="263380" y="1936279"/>
                  <a:pt x="132589" y="2105589"/>
                </a:cubicBezTo>
                <a:cubicBezTo>
                  <a:pt x="1798" y="2274899"/>
                  <a:pt x="-15261" y="2256678"/>
                  <a:pt x="9760" y="226597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6156176" y="1916832"/>
            <a:ext cx="432048" cy="45719"/>
          </a:xfrm>
          <a:prstGeom prst="rightArrow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4864"/>
            <a:ext cx="5302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17411" grpId="0" build="p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1458"/>
            <a:ext cx="8001000" cy="715963"/>
          </a:xfrm>
        </p:spPr>
        <p:txBody>
          <a:bodyPr/>
          <a:lstStyle/>
          <a:p>
            <a:pPr eaLnBrk="1" hangingPunct="1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764704"/>
                <a:ext cx="8363272" cy="597666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2)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Якщо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необхідно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визначити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чи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є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функція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y=f(x)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зростаючою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спадною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) на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даному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проміжку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покладають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умову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ru-RU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sSub>
                      <m:sSubPr>
                        <m:ctrlPr>
                          <a:rPr lang="ru-RU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:endParaRPr lang="uk-UA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б)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записують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різницю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)-f(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перетворюють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її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так,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щоб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було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можна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визначити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її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знак;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в)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якщо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)-f(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)&gt;0,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то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)&gt;f(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умові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функція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y=f(x)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зростає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на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проміжку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 marL="0" indent="0">
                  <a:buNone/>
                </a:pPr>
                <a:endParaRPr lang="ru-RU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г)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якщо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)-f(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)&lt;0,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то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)&lt;f(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при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умові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&gt;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функція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y=f(x)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спадає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 на </a:t>
                </a:r>
                <a:r>
                  <a:rPr lang="ru-RU" b="1" dirty="0" err="1" smtClean="0">
                    <a:latin typeface="Times New Roman" pitchFamily="18" charset="0"/>
                    <a:cs typeface="Times New Roman" pitchFamily="18" charset="0"/>
                  </a:rPr>
                  <a:t>проміжку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pPr marL="0" indent="0" eaLnBrk="1" hangingPunct="1">
                  <a:buFontTx/>
                  <a:buNone/>
                </a:pPr>
                <a:endParaRPr lang="ru-RU" sz="32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764704"/>
                <a:ext cx="8363272" cy="5976664"/>
              </a:xfrm>
              <a:blipFill rotWithShape="1">
                <a:blip r:embed="rId2"/>
                <a:stretch>
                  <a:fillRect l="-1166" t="-8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31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184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04800"/>
            <a:ext cx="4800600" cy="1470025"/>
          </a:xfrm>
        </p:spPr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sz="4800" smtClean="0">
                <a:latin typeface="AGAalenBold" pitchFamily="2" charset="0"/>
              </a:rPr>
              <a:t>Приклади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209800"/>
            <a:ext cx="29051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64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156" y="0"/>
            <a:ext cx="8001000" cy="71596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Приклад 1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562600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89" y="3176307"/>
            <a:ext cx="2952328" cy="194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7"/>
            <a:ext cx="253467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724" y="692696"/>
            <a:ext cx="2428506" cy="223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544522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проміжку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(-2;1) ; 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Спадає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проміжку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(-∞;-2); (1;+∞).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4445" y="216721"/>
            <a:ext cx="190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Приклад 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1168" y="2620370"/>
            <a:ext cx="190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Приклад 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992963"/>
            <a:ext cx="2501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проміжку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(-∞;+∞).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299164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Спадає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проміжку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(-∞;+∞).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3" grpId="0"/>
      <p:bldP spid="4" grpId="0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-99392"/>
            <a:ext cx="8001000" cy="71596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Приклад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80674" y="620688"/>
                <a:ext cx="8435280" cy="5334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Довести, </a:t>
                </a:r>
                <a:r>
                  <a:rPr lang="ru-RU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що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функція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-1 </a:t>
                </a:r>
                <a:r>
                  <a:rPr lang="ru-RU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зростає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на </a:t>
                </a:r>
                <a:r>
                  <a:rPr lang="ru-RU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проміжку</a:t>
                </a:r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ru-RU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;+∞).</a:t>
                </a: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80674" y="620688"/>
                <a:ext cx="8435280" cy="533400"/>
              </a:xfrm>
              <a:blipFill rotWithShape="1">
                <a:blip r:embed="rId2"/>
                <a:stretch>
                  <a:fillRect t="-111494" b="-16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34218" y="105493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Доведення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4676" y="1770603"/>
                <a:ext cx="8208912" cy="3916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; 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  – </a:t>
                </a:r>
                <a:r>
                  <a:rPr lang="ru-RU" sz="2400" b="1" i="1" dirty="0" err="1" smtClean="0">
                    <a:latin typeface="Times New Roman" pitchFamily="18" charset="0"/>
                    <a:cs typeface="Times New Roman" pitchFamily="18" charset="0"/>
                  </a:rPr>
                  <a:t>довільні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i="1" dirty="0" err="1" smtClean="0">
                    <a:latin typeface="Times New Roman" pitchFamily="18" charset="0"/>
                    <a:cs typeface="Times New Roman" pitchFamily="18" charset="0"/>
                  </a:rPr>
                  <a:t>значення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аргументу з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;+∞),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; 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  – </a:t>
                </a:r>
                <a:r>
                  <a:rPr lang="ru-RU" sz="2400" b="1" i="1" dirty="0" err="1" smtClean="0">
                    <a:latin typeface="Times New Roman" pitchFamily="18" charset="0"/>
                    <a:cs typeface="Times New Roman" pitchFamily="18" charset="0"/>
                  </a:rPr>
                  <a:t>відповідні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i="1" dirty="0" err="1" smtClean="0">
                    <a:latin typeface="Times New Roman" pitchFamily="18" charset="0"/>
                    <a:cs typeface="Times New Roman" pitchFamily="18" charset="0"/>
                  </a:rPr>
                  <a:t>значення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i="1" dirty="0" err="1" smtClean="0">
                    <a:latin typeface="Times New Roman" pitchFamily="18" charset="0"/>
                    <a:cs typeface="Times New Roman" pitchFamily="18" charset="0"/>
                  </a:rPr>
                  <a:t>функції</a:t>
                </a:r>
                <a:endParaRPr lang="ru-RU" sz="2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sz="24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-1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-1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/>
                                  <a:cs typeface="Times New Roman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cs typeface="Times New Roman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sz="2400" b="1" i="1" smtClean="0"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)(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en-US" sz="2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Так як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ru-RU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sSub>
                      <m:sSubPr>
                        <m:ctrlPr>
                          <a:rPr lang="ru-RU" sz="2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з </a:t>
                </a:r>
                <a:r>
                  <a:rPr lang="ru-RU" sz="2400" b="1" i="1" dirty="0" err="1" smtClean="0">
                    <a:latin typeface="Times New Roman" pitchFamily="18" charset="0"/>
                    <a:cs typeface="Times New Roman" pitchFamily="18" charset="0"/>
                  </a:rPr>
                  <a:t>проміжку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;+∞), то</a:t>
                </a:r>
                <a:endParaRPr lang="en-US" sz="2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&gt;0 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&gt;0 </a:t>
                </a:r>
              </a:p>
              <a:p>
                <a:pPr algn="ctr"/>
                <a:r>
                  <a:rPr lang="ru-RU" sz="2400" b="1" i="1" dirty="0" err="1" smtClean="0">
                    <a:latin typeface="Times New Roman" pitchFamily="18" charset="0"/>
                    <a:cs typeface="Times New Roman" pitchFamily="18" charset="0"/>
                  </a:rPr>
                  <a:t>відповідно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&gt;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&gt;</m:t>
                    </m:r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400" b="1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ru-RU" sz="2400" b="1" i="1" dirty="0" err="1" smtClean="0">
                    <a:latin typeface="Times New Roman" pitchFamily="18" charset="0"/>
                    <a:cs typeface="Times New Roman" pitchFamily="18" charset="0"/>
                  </a:rPr>
                  <a:t>тобто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-1 - </a:t>
                </a:r>
                <a:r>
                  <a:rPr lang="ru-RU" sz="2400" b="1" i="1" dirty="0" err="1" smtClean="0">
                    <a:latin typeface="Times New Roman" pitchFamily="18" charset="0"/>
                    <a:cs typeface="Times New Roman" pitchFamily="18" charset="0"/>
                  </a:rPr>
                  <a:t>зростає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на </a:t>
                </a:r>
                <a:r>
                  <a:rPr lang="ru-RU" sz="2400" b="1" i="1" dirty="0" err="1" smtClean="0">
                    <a:latin typeface="Times New Roman" pitchFamily="18" charset="0"/>
                    <a:cs typeface="Times New Roman" pitchFamily="18" charset="0"/>
                  </a:rPr>
                  <a:t>проміжку</a:t>
                </a: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;+∞).</a:t>
                </a:r>
                <a:endParaRPr lang="ru-RU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676" y="1770603"/>
                <a:ext cx="8208912" cy="3916200"/>
              </a:xfrm>
              <a:prstGeom prst="rect">
                <a:avLst/>
              </a:prstGeom>
              <a:blipFill rotWithShape="1">
                <a:blip r:embed="rId3"/>
                <a:stretch>
                  <a:fillRect t="-15241" b="-223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18435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2996952"/>
            <a:ext cx="7313612" cy="1470025"/>
          </a:xfrm>
        </p:spPr>
        <p:txBody>
          <a:bodyPr/>
          <a:lstStyle/>
          <a:p>
            <a:pPr algn="ctr" eaLnBrk="1" hangingPunct="1"/>
            <a:r>
              <a:rPr lang="uk-UA" sz="6000" dirty="0" smtClean="0">
                <a:latin typeface="AdverGothicCamC" pitchFamily="82" charset="0"/>
              </a:rPr>
              <a:t>Дякуємо за </a:t>
            </a:r>
            <a:br>
              <a:rPr lang="uk-UA" sz="6000" dirty="0" smtClean="0">
                <a:latin typeface="AdverGothicCamC" pitchFamily="82" charset="0"/>
              </a:rPr>
            </a:br>
            <a:r>
              <a:rPr lang="uk-UA" sz="6000" dirty="0" smtClean="0">
                <a:latin typeface="AdverGothicCamC" pitchFamily="82" charset="0"/>
              </a:rPr>
              <a:t/>
            </a:r>
            <a:br>
              <a:rPr lang="uk-UA" sz="6000" dirty="0" smtClean="0">
                <a:latin typeface="AdverGothicCamC" pitchFamily="82" charset="0"/>
              </a:rPr>
            </a:br>
            <a:r>
              <a:rPr lang="uk-UA" sz="6000" dirty="0" smtClean="0">
                <a:latin typeface="AdverGothicCamC" pitchFamily="82" charset="0"/>
              </a:rPr>
              <a:t>увагу !</a:t>
            </a:r>
            <a:endParaRPr lang="ru-RU" sz="6000" dirty="0" smtClean="0">
              <a:latin typeface="AdverGothicCamC" pitchFamily="82" charset="0"/>
            </a:endParaRP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486775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latin typeface="AdverGothicCamC" pitchFamily="82" charset="0"/>
              </a:rPr>
              <a:t>Властивості функцій: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258175" cy="4373563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	нулі функції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	проміжки знакосталості функції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	зростання та спадання функції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3657600"/>
            <a:ext cx="3154363" cy="2868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001000" cy="487362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AGAalenBold" pitchFamily="2" charset="0"/>
              </a:rPr>
              <a:t>Нулі функції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562600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1"/>
            <a:ext cx="6150591" cy="4419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0" y="5257800"/>
                <a:ext cx="9144000" cy="1789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Значення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аргументу, при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яких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значення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функції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дорівнює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нулю,</a:t>
                </a:r>
              </a:p>
              <a:p>
                <a:pPr algn="ctr" eaLnBrk="1" hangingPunct="1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називають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нулями </a:t>
                </a:r>
                <a:r>
                  <a:rPr lang="ru-RU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функції</a:t>
                </a:r>
                <a:r>
                  <a:rPr lang="ru-RU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нулі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функції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algn="ctr" eaLnBrk="1" hangingPunct="1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cs typeface="Times New Roman" pitchFamily="18" charset="0"/>
                      </a:rPr>
                      <m:t>;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}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∈D(f)</a:t>
                </a:r>
              </a:p>
              <a:p>
                <a:pPr algn="ctr" eaLnBrk="1" hangingPunct="1"/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)=0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;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)=0; 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)=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0 </a:t>
                </a:r>
              </a:p>
              <a:p>
                <a:pPr eaLnBrk="1" hangingPunct="1"/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257800"/>
                <a:ext cx="9144000" cy="1789208"/>
              </a:xfrm>
              <a:prstGeom prst="rect">
                <a:avLst/>
              </a:prstGeom>
              <a:blipFill rotWithShape="1">
                <a:blip r:embed="rId3"/>
                <a:stretch>
                  <a:fillRect t="-1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/>
          <p:cNvSpPr/>
          <p:nvPr/>
        </p:nvSpPr>
        <p:spPr>
          <a:xfrm>
            <a:off x="3482975" y="2895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05325" y="2895600"/>
            <a:ext cx="187325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62600" y="2895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3" grpId="0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0010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нулів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y=f(x)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848600" cy="4343400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  <a:defRPr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графіком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– точки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перетину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віссю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ox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Tx/>
              <a:buAutoNum type="arabicParenR"/>
              <a:defRPr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розв’язав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рівняння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f(x)=0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77000" y="3352800"/>
            <a:ext cx="243840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04800"/>
            <a:ext cx="4800600" cy="1470025"/>
          </a:xfrm>
        </p:spPr>
        <p:txBody>
          <a:bodyPr/>
          <a:lstStyle/>
          <a:p>
            <a:pPr algn="ctr" eaLnBrk="1" hangingPunct="1"/>
            <a:r>
              <a:rPr lang="ru-RU" smtClean="0"/>
              <a:t> </a:t>
            </a:r>
            <a:r>
              <a:rPr lang="ru-RU" sz="4800" smtClean="0">
                <a:latin typeface="AGAalenBold" pitchFamily="2" charset="0"/>
              </a:rPr>
              <a:t>Приклади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209800"/>
            <a:ext cx="290512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12" y="254421"/>
            <a:ext cx="8001000" cy="71596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Приклад 1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562600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193330" cy="25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>
                <a:spLocks noChangeArrowheads="1"/>
              </p:cNvSpPr>
              <p:nvPr/>
            </p:nvSpPr>
            <p:spPr bwMode="auto">
              <a:xfrm>
                <a:off x="395536" y="4653136"/>
                <a:ext cx="319333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=-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2;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=4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=7  </a:t>
                </a:r>
                <a:r>
                  <a:rPr lang="ru-RU" sz="2400" b="1" dirty="0" err="1">
                    <a:latin typeface="Times New Roman" pitchFamily="18" charset="0"/>
                    <a:cs typeface="Times New Roman" pitchFamily="18" charset="0"/>
                  </a:rPr>
                  <a:t>нулі</a:t>
                </a:r>
                <a:r>
                  <a:rPr lang="ru-RU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400" b="1" dirty="0" err="1">
                    <a:latin typeface="Times New Roman" pitchFamily="18" charset="0"/>
                    <a:cs typeface="Times New Roman" pitchFamily="18" charset="0"/>
                  </a:rPr>
                  <a:t>функції</a:t>
                </a:r>
                <a:endParaRPr lang="ru-RU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4653136"/>
                <a:ext cx="3193330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5839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1069987" y="3308664"/>
            <a:ext cx="118344" cy="13766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73531" y="3303379"/>
            <a:ext cx="144016" cy="137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726402" y="3308665"/>
            <a:ext cx="144016" cy="13766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92206"/>
            <a:ext cx="3022386" cy="253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08104" y="5578959"/>
            <a:ext cx="3022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Нулів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немає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1844824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Приклад 2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2" grpId="0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52400"/>
            <a:ext cx="3445520" cy="533400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Приклад 3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9952" y="2780928"/>
            <a:ext cx="4680520" cy="792088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Приклад 4</a:t>
            </a:r>
          </a:p>
          <a:p>
            <a:pPr marL="0" indent="0" algn="ctr" eaLnBrk="1" hangingPunct="1">
              <a:buFontTx/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3" y="1124744"/>
            <a:ext cx="3240360" cy="224676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y=2x-6;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2x-6=0;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2x=6;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x=3 – нуль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211960" y="3810000"/>
                <a:ext cx="4608512" cy="2015039"/>
              </a:xfrm>
              <a:prstGeom prst="rect">
                <a:avLst/>
              </a:prstGeom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-8x+12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>
                  <a:defRPr/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D=64-4×1×12=16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=2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;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2800" b="1" i="1" dirty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=6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2;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=6 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– </a:t>
                </a:r>
                <a:r>
                  <a:rPr lang="ru-RU" sz="2800" b="1" dirty="0" err="1">
                    <a:latin typeface="Times New Roman" pitchFamily="18" charset="0"/>
                    <a:cs typeface="Times New Roman" pitchFamily="18" charset="0"/>
                  </a:rPr>
                  <a:t>нулі</a:t>
                </a:r>
                <a:r>
                  <a:rPr lang="ru-RU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err="1">
                    <a:latin typeface="Times New Roman" pitchFamily="18" charset="0"/>
                    <a:cs typeface="Times New Roman" pitchFamily="18" charset="0"/>
                  </a:rPr>
                  <a:t>функції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810000"/>
                <a:ext cx="4608512" cy="20150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25"/>
            <a:ext cx="8001000" cy="4572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Проміжки знакосталості функції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y=f(x)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562600" cy="533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762000"/>
            <a:ext cx="4695825" cy="4021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>
                <a:spLocks noChangeArrowheads="1"/>
              </p:cNvSpPr>
              <p:nvPr/>
            </p:nvSpPr>
            <p:spPr bwMode="auto">
              <a:xfrm>
                <a:off x="957263" y="5073650"/>
                <a:ext cx="6705600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Проміжки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на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яких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функція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приймає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eaLnBrk="1" hangingPunct="1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тільки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додатні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значення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f(x)&gt;0</a:t>
                </a:r>
              </a:p>
              <a:p>
                <a:pPr eaLnBrk="1" hangingPunct="1"/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тільки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від’ємні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значення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f(x)&lt;0</a:t>
                </a:r>
              </a:p>
              <a:p>
                <a:pPr eaLnBrk="1" hangingPunct="1"/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Проміжки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eaLnBrk="1" hangingPunct="1"/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(-∞</a:t>
                </a:r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);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);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);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;+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∞) -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проміжки</a:t>
                </a:r>
                <a:r>
                  <a:rPr lang="ru-RU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b="1" dirty="0" err="1">
                    <a:latin typeface="Times New Roman" pitchFamily="18" charset="0"/>
                    <a:cs typeface="Times New Roman" pitchFamily="18" charset="0"/>
                  </a:rPr>
                  <a:t>знакосталості</a:t>
                </a:r>
                <a:endParaRPr lang="ru-RU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7263" y="5073650"/>
                <a:ext cx="670560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727" t="-2058" b="-53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олилиния 10"/>
          <p:cNvSpPr/>
          <p:nvPr/>
        </p:nvSpPr>
        <p:spPr>
          <a:xfrm>
            <a:off x="2286000" y="2928938"/>
            <a:ext cx="971550" cy="1470025"/>
          </a:xfrm>
          <a:custGeom>
            <a:avLst/>
            <a:gdLst>
              <a:gd name="connsiteX0" fmla="*/ 0 w 971550"/>
              <a:gd name="connsiteY0" fmla="*/ 476250 h 1469983"/>
              <a:gd name="connsiteX1" fmla="*/ 571500 w 971550"/>
              <a:gd name="connsiteY1" fmla="*/ 1462087 h 1469983"/>
              <a:gd name="connsiteX2" fmla="*/ 971550 w 971550"/>
              <a:gd name="connsiteY2" fmla="*/ 0 h 146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1469983">
                <a:moveTo>
                  <a:pt x="0" y="476250"/>
                </a:moveTo>
                <a:cubicBezTo>
                  <a:pt x="204787" y="1008856"/>
                  <a:pt x="409575" y="1541462"/>
                  <a:pt x="571500" y="1462087"/>
                </a:cubicBezTo>
                <a:cubicBezTo>
                  <a:pt x="733425" y="1382712"/>
                  <a:pt x="852487" y="691356"/>
                  <a:pt x="971550" y="0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362450" y="2714625"/>
            <a:ext cx="1095375" cy="1443038"/>
          </a:xfrm>
          <a:custGeom>
            <a:avLst/>
            <a:gdLst>
              <a:gd name="connsiteX0" fmla="*/ 1095375 w 1095375"/>
              <a:gd name="connsiteY0" fmla="*/ 0 h 1443221"/>
              <a:gd name="connsiteX1" fmla="*/ 695325 w 1095375"/>
              <a:gd name="connsiteY1" fmla="*/ 1443038 h 1443221"/>
              <a:gd name="connsiteX2" fmla="*/ 0 w 1095375"/>
              <a:gd name="connsiteY2" fmla="*/ 109538 h 1443221"/>
              <a:gd name="connsiteX3" fmla="*/ 0 w 1095375"/>
              <a:gd name="connsiteY3" fmla="*/ 109538 h 144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75" h="1443221">
                <a:moveTo>
                  <a:pt x="1095375" y="0"/>
                </a:moveTo>
                <a:cubicBezTo>
                  <a:pt x="986631" y="712391"/>
                  <a:pt x="877887" y="1424782"/>
                  <a:pt x="695325" y="1443038"/>
                </a:cubicBezTo>
                <a:cubicBezTo>
                  <a:pt x="512763" y="1461294"/>
                  <a:pt x="0" y="109538"/>
                  <a:pt x="0" y="109538"/>
                </a:cubicBezTo>
                <a:lnTo>
                  <a:pt x="0" y="109538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3" grpId="0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001000" cy="7159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знаходження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проміжків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знакосталості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y=f(x)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643192" cy="2790056"/>
          </a:xfrm>
        </p:spPr>
        <p:txBody>
          <a:bodyPr/>
          <a:lstStyle/>
          <a:p>
            <a:pPr marL="514350" indent="-514350">
              <a:buAutoNum type="arabicParenR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графіком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вісі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абсцис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ox</a:t>
            </a:r>
          </a:p>
          <a:p>
            <a:pPr marL="514350" indent="-514350">
              <a:buAutoNum type="arabicParenR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розв’язав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нерівності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f(x)&gt;0,    f(x)&lt;0</a:t>
            </a:r>
          </a:p>
          <a:p>
            <a:pPr marL="0" indent="0" eaLnBrk="1" hangingPunct="1">
              <a:buFontTx/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презентация алгебра">
  <a:themeElements>
    <a:clrScheme name="Тема Office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762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Тема Office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99"/>
      </a:lt1>
      <a:dk2>
        <a:srgbClr val="000000"/>
      </a:dk2>
      <a:lt2>
        <a:srgbClr val="808080"/>
      </a:lt2>
      <a:accent1>
        <a:srgbClr val="6B7300"/>
      </a:accent1>
      <a:accent2>
        <a:srgbClr val="177339"/>
      </a:accent2>
      <a:accent3>
        <a:srgbClr val="E2FFCA"/>
      </a:accent3>
      <a:accent4>
        <a:srgbClr val="000000"/>
      </a:accent4>
      <a:accent5>
        <a:srgbClr val="BABCAA"/>
      </a:accent5>
      <a:accent6>
        <a:srgbClr val="146833"/>
      </a:accent6>
      <a:hlink>
        <a:srgbClr val="336600"/>
      </a:hlink>
      <a:folHlink>
        <a:srgbClr val="1753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E2FFCA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E2FFCA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E2FFCA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99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E2FFCA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08000"/>
        </a:accent1>
        <a:accent2>
          <a:srgbClr val="517300"/>
        </a:accent2>
        <a:accent3>
          <a:srgbClr val="FFFFFF"/>
        </a:accent3>
        <a:accent4>
          <a:srgbClr val="000000"/>
        </a:accent4>
        <a:accent5>
          <a:srgbClr val="AFC0AA"/>
        </a:accent5>
        <a:accent6>
          <a:srgbClr val="496800"/>
        </a:accent6>
        <a:hlink>
          <a:srgbClr val="006637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B7300"/>
        </a:accent1>
        <a:accent2>
          <a:srgbClr val="177339"/>
        </a:accent2>
        <a:accent3>
          <a:srgbClr val="FFFFFF"/>
        </a:accent3>
        <a:accent4>
          <a:srgbClr val="000000"/>
        </a:accent4>
        <a:accent5>
          <a:srgbClr val="BABCAA"/>
        </a:accent5>
        <a:accent6>
          <a:srgbClr val="146833"/>
        </a:accent6>
        <a:hlink>
          <a:srgbClr val="336600"/>
        </a:hlink>
        <a:folHlink>
          <a:srgbClr val="1753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7548C"/>
        </a:accent1>
        <a:accent2>
          <a:srgbClr val="376E00"/>
        </a:accent2>
        <a:accent3>
          <a:srgbClr val="FFFFFF"/>
        </a:accent3>
        <a:accent4>
          <a:srgbClr val="000000"/>
        </a:accent4>
        <a:accent5>
          <a:srgbClr val="B8B3C5"/>
        </a:accent5>
        <a:accent6>
          <a:srgbClr val="316300"/>
        </a:accent6>
        <a:hlink>
          <a:srgbClr val="602966"/>
        </a:hlink>
        <a:folHlink>
          <a:srgbClr val="7337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5500"/>
        </a:accent1>
        <a:accent2>
          <a:srgbClr val="8C3853"/>
        </a:accent2>
        <a:accent3>
          <a:srgbClr val="FFFFFF"/>
        </a:accent3>
        <a:accent4>
          <a:srgbClr val="000000"/>
        </a:accent4>
        <a:accent5>
          <a:srgbClr val="C0B4AA"/>
        </a:accent5>
        <a:accent6>
          <a:srgbClr val="7E324A"/>
        </a:accent6>
        <a:hlink>
          <a:srgbClr val="394980"/>
        </a:hlink>
        <a:folHlink>
          <a:srgbClr val="3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алгебра</Template>
  <TotalTime>190</TotalTime>
  <Words>771</Words>
  <Application>Microsoft Office PowerPoint</Application>
  <PresentationFormat>Экран (4:3)</PresentationFormat>
  <Paragraphs>104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презентация алгебра</vt:lpstr>
      <vt:lpstr>1_Default Design</vt:lpstr>
      <vt:lpstr> Властивості функцій</vt:lpstr>
      <vt:lpstr>Властивості функцій:</vt:lpstr>
      <vt:lpstr>Нулі функції</vt:lpstr>
      <vt:lpstr>Алгоритм знаходження нулів функції y=f(x)</vt:lpstr>
      <vt:lpstr> Приклади</vt:lpstr>
      <vt:lpstr>Приклад 1</vt:lpstr>
      <vt:lpstr>Приклад 3</vt:lpstr>
      <vt:lpstr>Проміжки знакосталості функції y=f(x)</vt:lpstr>
      <vt:lpstr>Алгоритм знаходження проміжків знакосталості функції y=f(x)</vt:lpstr>
      <vt:lpstr> Приклади</vt:lpstr>
      <vt:lpstr>Приклад 1</vt:lpstr>
      <vt:lpstr>   Приклад 3 </vt:lpstr>
      <vt:lpstr>Зростання і спадання функції</vt:lpstr>
      <vt:lpstr>Алгоритм знаходження проміжків зростання або спадання функції</vt:lpstr>
      <vt:lpstr>Презентация PowerPoint</vt:lpstr>
      <vt:lpstr> Приклади</vt:lpstr>
      <vt:lpstr>Приклад 1</vt:lpstr>
      <vt:lpstr>Приклад 4</vt:lpstr>
      <vt:lpstr>Дякуємо за   увагу !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Властивості функцій</dc:title>
  <dc:creator>я</dc:creator>
  <cp:lastModifiedBy>я</cp:lastModifiedBy>
  <cp:revision>23</cp:revision>
  <dcterms:created xsi:type="dcterms:W3CDTF">2011-11-08T15:47:25Z</dcterms:created>
  <dcterms:modified xsi:type="dcterms:W3CDTF">2011-11-08T19:40:37Z</dcterms:modified>
</cp:coreProperties>
</file>