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2DEF99-A721-47B1-B374-FC8EBC7DE797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63F1C-B0DF-4A3B-86AC-09B344F691B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50000"/>
                  </a:schemeClr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bg2">
                    <a:lumMod val="50000"/>
                  </a:schemeClr>
                </a:solidFill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solidFill>
                  <a:schemeClr val="bg2">
                    <a:lumMod val="50000"/>
                  </a:schemeClr>
                </a:solidFill>
              </a:defRPr>
            </a:lvl1pPr>
            <a:lvl2pPr>
              <a:defRPr sz="200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 sz="1800">
                <a:solidFill>
                  <a:schemeClr val="bg2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2">
                    <a:lumMod val="50000"/>
                  </a:schemeClr>
                </a:solidFill>
              </a:defRPr>
            </a:lvl4pPr>
            <a:lvl5pPr>
              <a:defRPr sz="1600">
                <a:solidFill>
                  <a:schemeClr val="bg2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D1EA2AD4-81F6-4EA4-9559-A71D3056F245}" type="datetimeFigureOut">
              <a:rPr lang="ru-RU" smtClean="0"/>
              <a:t>19.02.2012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D757D95-47E6-4096-B145-CAA3137B11D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kern="1200" cap="none" spc="0">
          <a:ln>
            <a:noFill/>
          </a:ln>
          <a:solidFill>
            <a:srgbClr val="0A5C6C"/>
          </a:solidFill>
          <a:effectLst>
            <a:glow rad="63500">
              <a:srgbClr val="FDE8D7"/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14"/>
        </a:buBlip>
        <a:defRPr sz="3200" b="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5"/>
        </a:buBlip>
        <a:defRPr sz="2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2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20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Tx/>
        <a:buBlip>
          <a:blip r:embed="rId14"/>
        </a:buBlip>
        <a:defRPr sz="18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Tx/>
        <a:buBlip>
          <a:blip r:embed="rId15"/>
        </a:buBlip>
        <a:defRPr sz="16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Tx/>
        <a:buBlip>
          <a:blip r:embed="rId16"/>
        </a:buBlip>
        <a:defRPr sz="14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ГРА</a:t>
            </a:r>
            <a:r>
              <a:rPr lang="uk-UA" dirty="0" smtClean="0"/>
              <a:t>ФІЧНИЙ МЕТОД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smtClean="0"/>
              <a:t>ЯЗУВАННЯ СИСТЕМ ЛІНІЙНИХ РІВНЯНЬ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z="2000" b="1" dirty="0" err="1" smtClean="0">
                <a:solidFill>
                  <a:schemeClr val="tx1"/>
                </a:solidFill>
              </a:rPr>
              <a:t>Косюга</a:t>
            </a:r>
            <a:r>
              <a:rPr lang="ru-RU" sz="2000" b="1" dirty="0" smtClean="0">
                <a:solidFill>
                  <a:schemeClr val="tx1"/>
                </a:solidFill>
              </a:rPr>
              <a:t> Л.І.   2012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Взаємне розташування графіків рівнянь </a:t>
            </a:r>
            <a:r>
              <a:rPr lang="uk-UA" sz="3200" b="1" dirty="0" err="1" smtClean="0"/>
              <a:t>а₁х+в₁у=с₁</a:t>
            </a:r>
            <a:r>
              <a:rPr lang="uk-UA" sz="3200" b="1" dirty="0" smtClean="0"/>
              <a:t>  і </a:t>
            </a:r>
            <a:r>
              <a:rPr lang="uk-UA" sz="3200" b="1" dirty="0" err="1" smtClean="0"/>
              <a:t>а₂х+в₂у=с₂</a:t>
            </a:r>
            <a:endParaRPr lang="ru-RU" sz="3200" b="1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2857488" y="1571612"/>
            <a:ext cx="5643602" cy="5048250"/>
            <a:chOff x="285720" y="-2524125"/>
            <a:chExt cx="5643602" cy="5048250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14815" r="12037"/>
            <a:stretch>
              <a:fillRect/>
            </a:stretch>
          </p:blipFill>
          <p:spPr bwMode="auto">
            <a:xfrm>
              <a:off x="285720" y="-2524125"/>
              <a:ext cx="5643602" cy="5048250"/>
            </a:xfrm>
            <a:prstGeom prst="rect">
              <a:avLst/>
            </a:prstGeom>
            <a:noFill/>
          </p:spPr>
        </p:pic>
        <p:grpSp>
          <p:nvGrpSpPr>
            <p:cNvPr id="11" name="Группа 10"/>
            <p:cNvGrpSpPr/>
            <p:nvPr/>
          </p:nvGrpSpPr>
          <p:grpSpPr>
            <a:xfrm>
              <a:off x="357158" y="-2500330"/>
              <a:ext cx="4572032" cy="5000660"/>
              <a:chOff x="2500298" y="1500174"/>
              <a:chExt cx="4572032" cy="5000660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>
              <a:xfrm rot="16200000" flipH="1">
                <a:off x="1607323" y="2464587"/>
                <a:ext cx="4929222" cy="314327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 flipV="1">
                <a:off x="2786050" y="1500174"/>
                <a:ext cx="4286280" cy="3286148"/>
              </a:xfrm>
              <a:prstGeom prst="line">
                <a:avLst/>
              </a:prstGeom>
            </p:spPr>
            <p:style>
              <a:lnRef idx="3">
                <a:schemeClr val="accent1"/>
              </a:lnRef>
              <a:fillRef idx="0">
                <a:schemeClr val="accent1"/>
              </a:fillRef>
              <a:effectRef idx="2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8" name="Группа 17"/>
          <p:cNvGrpSpPr/>
          <p:nvPr/>
        </p:nvGrpSpPr>
        <p:grpSpPr>
          <a:xfrm>
            <a:off x="2928926" y="1428736"/>
            <a:ext cx="5715040" cy="5048250"/>
            <a:chOff x="785786" y="-1357346"/>
            <a:chExt cx="5715040" cy="5048250"/>
          </a:xfrm>
        </p:grpSpPr>
        <p:pic>
          <p:nvPicPr>
            <p:cNvPr id="6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14815" r="12037"/>
            <a:stretch>
              <a:fillRect/>
            </a:stretch>
          </p:blipFill>
          <p:spPr bwMode="auto">
            <a:xfrm>
              <a:off x="785786" y="-1357346"/>
              <a:ext cx="5643602" cy="5048250"/>
            </a:xfrm>
            <a:prstGeom prst="rect">
              <a:avLst/>
            </a:prstGeom>
            <a:noFill/>
          </p:spPr>
        </p:pic>
        <p:grpSp>
          <p:nvGrpSpPr>
            <p:cNvPr id="17" name="Группа 16"/>
            <p:cNvGrpSpPr/>
            <p:nvPr/>
          </p:nvGrpSpPr>
          <p:grpSpPr>
            <a:xfrm>
              <a:off x="785786" y="-1357346"/>
              <a:ext cx="5715040" cy="4429156"/>
              <a:chOff x="785786" y="-1357346"/>
              <a:chExt cx="5715040" cy="4429156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 flipV="1">
                <a:off x="785786" y="-1357346"/>
                <a:ext cx="5000660" cy="3500462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flipV="1">
                <a:off x="857224" y="-857280"/>
                <a:ext cx="5643602" cy="3929090"/>
              </a:xfrm>
              <a:prstGeom prst="line">
                <a:avLst/>
              </a:prstGeom>
            </p:spPr>
            <p:style>
              <a:lnRef idx="3">
                <a:schemeClr val="accent3"/>
              </a:lnRef>
              <a:fillRef idx="0">
                <a:schemeClr val="accent3"/>
              </a:fillRef>
              <a:effectRef idx="2">
                <a:schemeClr val="accent3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3" name="Группа 22"/>
          <p:cNvGrpSpPr/>
          <p:nvPr/>
        </p:nvGrpSpPr>
        <p:grpSpPr>
          <a:xfrm>
            <a:off x="2857488" y="1357298"/>
            <a:ext cx="5643602" cy="5048250"/>
            <a:chOff x="642910" y="1214422"/>
            <a:chExt cx="5643602" cy="5048250"/>
          </a:xfrm>
        </p:grpSpPr>
        <p:pic>
          <p:nvPicPr>
            <p:cNvPr id="5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 l="14815" r="12037"/>
            <a:stretch>
              <a:fillRect/>
            </a:stretch>
          </p:blipFill>
          <p:spPr bwMode="auto">
            <a:xfrm>
              <a:off x="642910" y="1214422"/>
              <a:ext cx="5643602" cy="5048250"/>
            </a:xfrm>
            <a:prstGeom prst="rect">
              <a:avLst/>
            </a:prstGeom>
            <a:noFill/>
          </p:spPr>
        </p:pic>
        <p:grpSp>
          <p:nvGrpSpPr>
            <p:cNvPr id="22" name="Группа 21"/>
            <p:cNvGrpSpPr/>
            <p:nvPr/>
          </p:nvGrpSpPr>
          <p:grpSpPr>
            <a:xfrm>
              <a:off x="714348" y="1714488"/>
              <a:ext cx="3500462" cy="3714776"/>
              <a:chOff x="714348" y="1714488"/>
              <a:chExt cx="3500462" cy="3714776"/>
            </a:xfrm>
          </p:grpSpPr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 flipH="1" flipV="1">
                <a:off x="642910" y="1785926"/>
                <a:ext cx="3643338" cy="3500462"/>
              </a:xfrm>
              <a:prstGeom prst="line">
                <a:avLst/>
              </a:prstGeom>
            </p:spPr>
            <p:style>
              <a:lnRef idx="3">
                <a:schemeClr val="accent4"/>
              </a:lnRef>
              <a:fillRef idx="0">
                <a:schemeClr val="accent4"/>
              </a:fillRef>
              <a:effectRef idx="2">
                <a:schemeClr val="accent4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 flipH="1" flipV="1">
                <a:off x="642910" y="1857364"/>
                <a:ext cx="3643338" cy="3500462"/>
              </a:xfrm>
              <a:prstGeom prst="line">
                <a:avLst/>
              </a:prstGeom>
            </p:spPr>
            <p:style>
              <a:lnRef idx="3">
                <a:schemeClr val="accent6"/>
              </a:lnRef>
              <a:fillRef idx="0">
                <a:schemeClr val="accent6"/>
              </a:fillRef>
              <a:effectRef idx="2">
                <a:schemeClr val="accent6"/>
              </a:effectRef>
              <a:fontRef idx="minor">
                <a:schemeClr val="tx1"/>
              </a:fontRef>
            </p:style>
          </p:cxnSp>
        </p:grpSp>
      </p:grp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Дві прямі на площині можуть:</a:t>
            </a:r>
          </a:p>
          <a:p>
            <a:r>
              <a:rPr lang="uk-UA" dirty="0" smtClean="0"/>
              <a:t>перетинатися,</a:t>
            </a:r>
          </a:p>
          <a:p>
            <a:r>
              <a:rPr lang="uk-UA" dirty="0" smtClean="0"/>
              <a:t>бути  паралельними,</a:t>
            </a:r>
          </a:p>
          <a:p>
            <a:r>
              <a:rPr lang="uk-UA" dirty="0" smtClean="0"/>
              <a:t>збігатися.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4525963"/>
          </a:xfrm>
        </p:spPr>
        <p:txBody>
          <a:bodyPr/>
          <a:lstStyle/>
          <a:p>
            <a:r>
              <a:rPr lang="uk-UA" dirty="0" smtClean="0"/>
              <a:t>Прямі перетинаються, якщо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Прямі паралельні, якщо</a:t>
            </a:r>
          </a:p>
          <a:p>
            <a:endParaRPr lang="uk-UA" dirty="0"/>
          </a:p>
          <a:p>
            <a:endParaRPr lang="uk-UA" dirty="0" smtClean="0"/>
          </a:p>
          <a:p>
            <a:r>
              <a:rPr lang="uk-UA" dirty="0" smtClean="0"/>
              <a:t>Прямі збігаються, якщо </a:t>
            </a:r>
            <a:endParaRPr lang="ru-RU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1000108"/>
            <a:ext cx="1643074" cy="1258525"/>
          </a:xfrm>
          <a:prstGeom prst="rect">
            <a:avLst/>
          </a:prstGeom>
          <a:noFill/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786058"/>
            <a:ext cx="2222516" cy="1000132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78" y="4643446"/>
            <a:ext cx="2222515" cy="100013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язати</a:t>
            </a:r>
            <a:r>
              <a:rPr lang="uk-UA" dirty="0" smtClean="0"/>
              <a:t> систему рівнянь-це означає знайти множину всіх її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язків</a:t>
            </a:r>
            <a:r>
              <a:rPr lang="uk-UA" dirty="0" smtClean="0"/>
              <a:t> (знайти спільні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язки</a:t>
            </a:r>
            <a:r>
              <a:rPr lang="uk-UA" dirty="0" smtClean="0"/>
              <a:t> усіх її рівнянь).</a:t>
            </a:r>
          </a:p>
          <a:p>
            <a:r>
              <a:rPr lang="uk-UA" dirty="0" smtClean="0"/>
              <a:t>Один із способів </a:t>
            </a:r>
            <a:r>
              <a:rPr lang="uk-UA" dirty="0" err="1" smtClean="0"/>
              <a:t>розв</a:t>
            </a:r>
            <a:r>
              <a:rPr lang="en-US" dirty="0" smtClean="0"/>
              <a:t>’</a:t>
            </a:r>
            <a:r>
              <a:rPr lang="uk-UA" dirty="0" err="1" smtClean="0"/>
              <a:t>язування</a:t>
            </a:r>
            <a:r>
              <a:rPr lang="uk-UA" dirty="0" smtClean="0"/>
              <a:t> системи рівнянь є </a:t>
            </a:r>
            <a:r>
              <a:rPr lang="uk-UA" b="1" dirty="0" smtClean="0">
                <a:solidFill>
                  <a:srgbClr val="FF0000"/>
                </a:solidFill>
              </a:rPr>
              <a:t>графічний спосіб.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dirty="0" smtClean="0">
                <a:solidFill>
                  <a:srgbClr val="FF0000"/>
                </a:solidFill>
              </a:rPr>
              <a:t>Побудувати на одній координатній площині графіки обох рівнянь.</a:t>
            </a:r>
          </a:p>
          <a:p>
            <a:pPr marL="514350" indent="-514350">
              <a:buFont typeface="+mj-lt"/>
              <a:buAutoNum type="arabicPeriod"/>
            </a:pPr>
            <a:r>
              <a:rPr lang="uk-UA" b="1" dirty="0" smtClean="0">
                <a:solidFill>
                  <a:srgbClr val="FF0000"/>
                </a:solidFill>
              </a:rPr>
              <a:t>Визначити координату(ти) їх спільних точок чи зазначити їх відсутність.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830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Розв</a:t>
            </a:r>
            <a:r>
              <a:rPr lang="ru-RU" sz="3200" dirty="0"/>
              <a:t>’</a:t>
            </a:r>
            <a:r>
              <a:rPr lang="uk-UA" sz="3200" dirty="0" err="1"/>
              <a:t>яжіть</a:t>
            </a:r>
            <a:r>
              <a:rPr lang="uk-UA" sz="3200" dirty="0"/>
              <a:t> графічно </a:t>
            </a:r>
            <a:r>
              <a:rPr lang="uk-UA" sz="3200" dirty="0" smtClean="0"/>
              <a:t>систему </a:t>
            </a:r>
            <a:r>
              <a:rPr lang="uk-UA" sz="3200" dirty="0"/>
              <a:t>рівнянь : </a:t>
            </a:r>
            <a:endParaRPr lang="ru-RU" sz="3200" dirty="0"/>
          </a:p>
        </p:txBody>
      </p:sp>
      <p:pic>
        <p:nvPicPr>
          <p:cNvPr id="16386" name="Picture 2" descr="C:\Documents and Settings\Администратор\Мои документы\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428736"/>
            <a:ext cx="8195342" cy="5281629"/>
          </a:xfrm>
          <a:prstGeom prst="rect">
            <a:avLst/>
          </a:prstGeom>
          <a:noFill/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500034" y="1000108"/>
            <a:ext cx="276225" cy="1162050"/>
          </a:xfrm>
          <a:prstGeom prst="leftBrace">
            <a:avLst>
              <a:gd name="adj1" fmla="val 35057"/>
              <a:gd name="adj2" fmla="val 50000"/>
            </a:avLst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785786" y="1000108"/>
            <a:ext cx="228601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х-у=5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2х-у=5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43438" y="5429264"/>
            <a:ext cx="13227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4000" b="1" dirty="0"/>
              <a:t>(0;-5)</a:t>
            </a:r>
            <a:endParaRPr lang="ru-RU" sz="4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285984" y="1142984"/>
            <a:ext cx="5357850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200" b="1" dirty="0"/>
              <a:t>Графіки перетинаються</a:t>
            </a:r>
            <a:endParaRPr lang="ru-RU" sz="3200" b="1" dirty="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214282" y="3214686"/>
            <a:ext cx="7858180" cy="70788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Системає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має один </a:t>
            </a: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розв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язок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(0;-5)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animBg="1"/>
      <p:bldP spid="16389" grpId="0"/>
      <p:bldP spid="10" grpId="0"/>
      <p:bldP spid="11" grpId="0" animBg="1"/>
      <p:bldP spid="1639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57224" y="285728"/>
            <a:ext cx="6830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Розв</a:t>
            </a:r>
            <a:r>
              <a:rPr lang="ru-RU" sz="3200" dirty="0"/>
              <a:t>’</a:t>
            </a:r>
            <a:r>
              <a:rPr lang="uk-UA" sz="3200" dirty="0" err="1"/>
              <a:t>яжіть</a:t>
            </a:r>
            <a:r>
              <a:rPr lang="uk-UA" sz="3200" dirty="0"/>
              <a:t> графічно </a:t>
            </a:r>
            <a:r>
              <a:rPr lang="uk-UA" sz="3200" dirty="0" smtClean="0"/>
              <a:t>систему </a:t>
            </a:r>
            <a:r>
              <a:rPr lang="uk-UA" sz="3200" dirty="0"/>
              <a:t>рівнянь : </a:t>
            </a:r>
            <a:endParaRPr lang="ru-RU" sz="3200" dirty="0"/>
          </a:p>
        </p:txBody>
      </p:sp>
      <p:pic>
        <p:nvPicPr>
          <p:cNvPr id="20482" name="Picture 2" descr="C:\Documents and Settings\Администратор\Мои документы\2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1" y="1714488"/>
            <a:ext cx="7315979" cy="4714908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3" name="AutoShape 3"/>
          <p:cNvSpPr>
            <a:spLocks/>
          </p:cNvSpPr>
          <p:nvPr/>
        </p:nvSpPr>
        <p:spPr bwMode="auto">
          <a:xfrm>
            <a:off x="357158" y="1357298"/>
            <a:ext cx="285752" cy="1285884"/>
          </a:xfrm>
          <a:prstGeom prst="leftBrace">
            <a:avLst>
              <a:gd name="adj1" fmla="val 35057"/>
              <a:gd name="adj2" fmla="val 50000"/>
            </a:avLst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42910" y="1500174"/>
            <a:ext cx="321467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х-5у=4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-2х+10у=-8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1802" y="1643050"/>
            <a:ext cx="435771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200" b="1" dirty="0"/>
              <a:t>Графіки </a:t>
            </a:r>
            <a:r>
              <a:rPr lang="uk-UA" sz="3200" b="1" dirty="0" err="1"/>
              <a:t>зівпадають</a:t>
            </a:r>
            <a:r>
              <a:rPr lang="uk-UA" sz="3200" b="1" dirty="0"/>
              <a:t> </a:t>
            </a:r>
            <a:endParaRPr lang="ru-RU" sz="32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5720" y="3357562"/>
            <a:ext cx="8286808" cy="707886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uk-UA" sz="4000" dirty="0" err="1"/>
              <a:t>Системає</a:t>
            </a:r>
            <a:r>
              <a:rPr lang="uk-UA" sz="4000" dirty="0"/>
              <a:t> має безліч </a:t>
            </a:r>
            <a:r>
              <a:rPr lang="uk-UA" sz="4000" dirty="0" err="1"/>
              <a:t>розв</a:t>
            </a:r>
            <a:r>
              <a:rPr lang="en-US" sz="4000" dirty="0"/>
              <a:t>’</a:t>
            </a:r>
            <a:r>
              <a:rPr lang="uk-UA" sz="4000" dirty="0" err="1"/>
              <a:t>язків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animBg="1"/>
      <p:bldP spid="20485" grpId="0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6830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Розв</a:t>
            </a:r>
            <a:r>
              <a:rPr lang="ru-RU" sz="3200" dirty="0"/>
              <a:t>’</a:t>
            </a:r>
            <a:r>
              <a:rPr lang="uk-UA" sz="3200" dirty="0" err="1"/>
              <a:t>яжіть</a:t>
            </a:r>
            <a:r>
              <a:rPr lang="uk-UA" sz="3200" dirty="0"/>
              <a:t> графічно </a:t>
            </a:r>
            <a:r>
              <a:rPr lang="uk-UA" sz="3200" dirty="0" smtClean="0"/>
              <a:t>систему </a:t>
            </a:r>
            <a:r>
              <a:rPr lang="uk-UA" sz="3200" dirty="0"/>
              <a:t>рівнянь : </a:t>
            </a:r>
            <a:endParaRPr lang="ru-RU" sz="3200" dirty="0"/>
          </a:p>
        </p:txBody>
      </p:sp>
      <p:pic>
        <p:nvPicPr>
          <p:cNvPr id="21505" name="Picture 1" descr="C:\Documents and Settings\Администратор\Мои документы\3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428736"/>
            <a:ext cx="7641101" cy="4924439"/>
          </a:xfrm>
          <a:prstGeom prst="rect">
            <a:avLst/>
          </a:prstGeom>
          <a:noFill/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6" name="AutoShape 2"/>
          <p:cNvSpPr>
            <a:spLocks/>
          </p:cNvSpPr>
          <p:nvPr/>
        </p:nvSpPr>
        <p:spPr bwMode="auto">
          <a:xfrm>
            <a:off x="500034" y="1285860"/>
            <a:ext cx="276225" cy="1162050"/>
          </a:xfrm>
          <a:prstGeom prst="leftBrace">
            <a:avLst>
              <a:gd name="adj1" fmla="val 35057"/>
              <a:gd name="adj2" fmla="val 50000"/>
            </a:avLst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42910" y="1357298"/>
            <a:ext cx="207167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х-0,5у=2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2х-у=-2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500298" y="1357298"/>
            <a:ext cx="4429156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uk-UA" sz="3200" b="1" dirty="0"/>
              <a:t>Графіки паралельні </a:t>
            </a:r>
            <a:endParaRPr lang="ru-RU" sz="3200" b="1" dirty="0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500034" y="3357562"/>
            <a:ext cx="8001024" cy="707886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Системає</a:t>
            </a:r>
            <a:r>
              <a:rPr kumimoji="0" lang="uk-UA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не має жодного </a:t>
            </a: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розв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uk-UA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язку</a:t>
            </a:r>
            <a:endParaRPr kumimoji="0" lang="uk-UA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 animBg="1"/>
      <p:bldP spid="21508" grpId="0"/>
      <p:bldP spid="10" grpId="0" animBg="1"/>
      <p:bldP spid="215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85786" y="214290"/>
            <a:ext cx="68306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Розв</a:t>
            </a:r>
            <a:r>
              <a:rPr lang="ru-RU" sz="3200" dirty="0"/>
              <a:t>’</a:t>
            </a:r>
            <a:r>
              <a:rPr lang="uk-UA" sz="3200" dirty="0" err="1"/>
              <a:t>яжіть</a:t>
            </a:r>
            <a:r>
              <a:rPr lang="uk-UA" sz="3200" dirty="0"/>
              <a:t> графічно </a:t>
            </a:r>
            <a:r>
              <a:rPr lang="uk-UA" sz="3200" dirty="0" smtClean="0"/>
              <a:t>систему </a:t>
            </a:r>
            <a:r>
              <a:rPr lang="uk-UA" sz="3200" dirty="0"/>
              <a:t>рівнянь : </a:t>
            </a:r>
            <a:endParaRPr lang="ru-RU" sz="3200" dirty="0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0" name="Picture 2" descr="C:\Documents and Settings\Администратор\Мои документы\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428736"/>
            <a:ext cx="7862797" cy="5067315"/>
          </a:xfrm>
          <a:prstGeom prst="rect">
            <a:avLst/>
          </a:prstGeom>
          <a:noFill/>
        </p:spPr>
      </p:pic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143636" y="1071546"/>
            <a:ext cx="25717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х+3у=5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8х+9у=10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87" name="AutoShape 3"/>
          <p:cNvSpPr>
            <a:spLocks/>
          </p:cNvSpPr>
          <p:nvPr/>
        </p:nvSpPr>
        <p:spPr bwMode="auto">
          <a:xfrm>
            <a:off x="5786446" y="1000108"/>
            <a:ext cx="276225" cy="1162050"/>
          </a:xfrm>
          <a:prstGeom prst="leftBrace">
            <a:avLst>
              <a:gd name="adj1" fmla="val 35057"/>
              <a:gd name="adj2" fmla="val 50000"/>
            </a:avLst>
          </a:prstGeom>
          <a:ln>
            <a:headEnd/>
            <a:tailEnd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b="1" dirty="0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4500562" y="2857496"/>
            <a:ext cx="12144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(-1;2)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/>
      <p:bldP spid="16387" grpId="0" animBg="1"/>
      <p:bldP spid="22534" grpId="0"/>
    </p:bldLst>
  </p:timing>
</p:sld>
</file>

<file path=ppt/theme/theme1.xml><?xml version="1.0" encoding="utf-8"?>
<a:theme xmlns:a="http://schemas.openxmlformats.org/drawingml/2006/main" name="Тема149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Тема149</Template>
  <TotalTime>84</TotalTime>
  <Words>185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Тема149</vt:lpstr>
      <vt:lpstr>ГРАФІЧНИЙ МЕТОД РОЗВ’ЯЗУВАННЯ СИСТЕМ ЛІНІЙНИХ РІВНЯНЬ</vt:lpstr>
      <vt:lpstr>Взаємне розташування графіків рівнянь а₁х+в₁у=с₁  і а₂х+в₂у=с₂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ГРАФІЧНИЙ МЕТОД РОЗВ’ЯЗУВАННЯ СИСТЕМ ЛІНІЙНИХ РІВНЯНЬ</dc:title>
  <dc:creator>Люда</dc:creator>
  <cp:lastModifiedBy>FuckYouBill</cp:lastModifiedBy>
  <cp:revision>9</cp:revision>
  <dcterms:created xsi:type="dcterms:W3CDTF">2012-02-19T19:18:55Z</dcterms:created>
  <dcterms:modified xsi:type="dcterms:W3CDTF">2012-02-19T20:43:16Z</dcterms:modified>
</cp:coreProperties>
</file>