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74" r:id="rId2"/>
    <p:sldId id="275" r:id="rId3"/>
    <p:sldId id="271" r:id="rId4"/>
    <p:sldId id="267" r:id="rId5"/>
    <p:sldId id="257" r:id="rId6"/>
    <p:sldId id="258" r:id="rId7"/>
    <p:sldId id="268" r:id="rId8"/>
    <p:sldId id="269" r:id="rId9"/>
    <p:sldId id="270" r:id="rId10"/>
    <p:sldId id="264" r:id="rId11"/>
    <p:sldId id="259" r:id="rId12"/>
    <p:sldId id="260" r:id="rId13"/>
    <p:sldId id="261" r:id="rId14"/>
    <p:sldId id="262" r:id="rId15"/>
    <p:sldId id="263" r:id="rId16"/>
    <p:sldId id="26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B30D"/>
    <a:srgbClr val="0033CC"/>
    <a:srgbClr val="005024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 varScale="1">
        <p:scale>
          <a:sx n="78" d="100"/>
          <a:sy n="78" d="100"/>
        </p:scale>
        <p:origin x="-11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7C2B3-4841-4314-8849-0CB1DFB9F058}" type="datetimeFigureOut">
              <a:rPr lang="uk-UA" smtClean="0"/>
              <a:t>16.12.2012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547F8-5F2D-4963-9073-0CE5CF66EF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69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547F8-5F2D-4963-9073-0CE5CF66EFC6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5077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3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3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2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2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2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17FF99-5175-4AC9-87F0-2F0811B59FB9}" type="datetimeFigureOut">
              <a:rPr lang="ru-RU" smtClean="0"/>
              <a:t>16.12.2012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61055-5430-47DF-BEBB-B8EA159BE1AB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АЛГЕБРА   9    КЛАС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«Розв'язування квадратичних нерівностей»</a:t>
            </a:r>
          </a:p>
          <a:p>
            <a:pPr marL="0" indent="0">
              <a:buNone/>
            </a:pPr>
            <a:endParaRPr lang="uk-UA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Підготувала вчитель </a:t>
            </a:r>
          </a:p>
          <a:p>
            <a:pPr marL="0" indent="0">
              <a:buNone/>
            </a:pPr>
            <a:r>
              <a:rPr lang="uk-UA" sz="32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Дмитрівської</a:t>
            </a: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ЗОШ </a:t>
            </a:r>
            <a:r>
              <a:rPr lang="uk-UA" sz="32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І-ІІІ ступенів</a:t>
            </a:r>
            <a:endParaRPr lang="uk-UA" sz="32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Ніколаєва Леся Дмитрівна</a:t>
            </a:r>
            <a:endParaRPr lang="uk-UA" sz="32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467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50"/>
            <a:ext cx="8229600" cy="4824536"/>
          </a:xfrm>
          <a:scene3d>
            <a:camera prst="obliqueBottomLeft"/>
            <a:lightRig rig="threePt" dir="t"/>
          </a:scene3d>
          <a:sp3d>
            <a:bevelT w="101600" prst="riblet"/>
          </a:sp3d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Розв'язування  квадратичних нерівностей  методом інтервалів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17233"/>
            <a:ext cx="8229600" cy="60893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820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6"/>
            <a:ext cx="8229600" cy="2016224"/>
          </a:xfrm>
        </p:spPr>
        <p:txBody>
          <a:bodyPr>
            <a:normAutofit fontScale="90000"/>
          </a:bodyPr>
          <a:lstStyle/>
          <a:p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Алгоритм    розв'язування нерівностей   методом інтервалів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64496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 Знайти область визначення функції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y=f(x)</a:t>
            </a:r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2. Знайти нулі функції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y=f(x)</a:t>
            </a:r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3. Нанести нулі на координатну пряму.</a:t>
            </a:r>
          </a:p>
          <a:p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4. Визначити знаки функції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на кожному інтервалі.</a:t>
            </a:r>
          </a:p>
          <a:p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5. Вибрати інтервали, що відповідають потрібному знаку нерівності.</a:t>
            </a:r>
          </a:p>
          <a:p>
            <a:r>
              <a:rPr lang="uk-UA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6. Записати відповідь.</a:t>
            </a:r>
            <a:endParaRPr lang="ru-RU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59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Розв'язати нерівність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uk-UA" sz="4800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(х-2)(х-5)(х-12) &gt; 0;</a:t>
                </a:r>
              </a:p>
              <a:p>
                <a:pPr marL="0" indent="0">
                  <a:buNone/>
                </a:pPr>
                <a:endParaRPr lang="uk-UA" sz="48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4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х−</m:t>
                        </m:r>
                        <m:r>
                          <a:rPr lang="uk-UA" sz="4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uk-UA" sz="4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х+</m:t>
                        </m:r>
                        <m:r>
                          <a:rPr lang="uk-UA" sz="4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uk-UA" sz="4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&lt; 0;</a:t>
                </a:r>
              </a:p>
              <a:p>
                <a:pPr marL="0" indent="0">
                  <a:buNone/>
                </a:pPr>
                <a:endParaRPr lang="ru-RU" sz="48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uk-UA" sz="48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х(х+9)(2х-8) </a:t>
                </a:r>
                <a14:m>
                  <m:oMath xmlns:m="http://schemas.openxmlformats.org/officeDocument/2006/math">
                    <m:r>
                      <a:rPr lang="uk-UA" sz="4800" b="1" i="1" smtClean="0">
                        <a:solidFill>
                          <a:srgbClr val="0033CC"/>
                        </a:solidFill>
                        <a:latin typeface="Cambria Math"/>
                        <a:ea typeface="Cambria Math"/>
                      </a:rPr>
                      <m:t>≥</m:t>
                    </m:r>
                    <m:r>
                      <a:rPr lang="uk-UA" sz="4800" b="1" i="1" smtClean="0">
                        <a:solidFill>
                          <a:srgbClr val="0033CC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ru-RU" sz="4800" b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593" t="-4722" b="-5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101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solidFill>
                  <a:srgbClr val="0DB30D"/>
                </a:solidFill>
                <a:latin typeface="Times New Roman" pitchFamily="18" charset="0"/>
                <a:cs typeface="Times New Roman" pitchFamily="18" charset="0"/>
              </a:rPr>
              <a:t>А.Ейнштейн</a:t>
            </a:r>
            <a:endParaRPr lang="ru-RU" sz="6600" b="1" dirty="0">
              <a:solidFill>
                <a:srgbClr val="0DB30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uk-UA" sz="4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Чиста математика – це свого роду  поезія логіки ідей</a:t>
            </a:r>
            <a:endParaRPr lang="ru-RU" sz="4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19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08721"/>
            <a:ext cx="8229600" cy="2952328"/>
          </a:xfrm>
        </p:spPr>
        <p:txBody>
          <a:bodyPr>
            <a:noAutofit/>
          </a:bodyPr>
          <a:lstStyle/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скільки проміжків 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розбита координатна 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пряма?</a:t>
            </a:r>
            <a:br>
              <a:rPr lang="uk-UA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3933057"/>
                <a:ext cx="8229600" cy="252028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uk-UA" sz="4800" b="1" dirty="0" smtClean="0">
                    <a:latin typeface="Times New Roman" pitchFamily="18" charset="0"/>
                    <a:cs typeface="Times New Roman" pitchFamily="18" charset="0"/>
                  </a:rPr>
                  <a:t>А)  х(х-1)</a:t>
                </a:r>
                <a14:m>
                  <m:oMath xmlns:m="http://schemas.openxmlformats.org/officeDocument/2006/math">
                    <m:r>
                      <a:rPr lang="uk-UA" sz="4800" b="1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uk-UA" sz="48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uk-UA" sz="4800" b="1" i="1" smtClean="0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uk-UA" sz="4800" b="1" dirty="0" smtClean="0">
                  <a:latin typeface="Times New Roman" pitchFamily="18" charset="0"/>
                  <a:ea typeface="Cambria Math"/>
                  <a:cs typeface="Times New Roman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uk-UA" sz="4800" b="1" dirty="0" smtClean="0">
                    <a:latin typeface="Times New Roman" pitchFamily="18" charset="0"/>
                    <a:cs typeface="Times New Roman" pitchFamily="18" charset="0"/>
                  </a:rPr>
                  <a:t>Б)   (х-2)(х-3)(х-5)</a:t>
                </a:r>
                <a14:m>
                  <m:oMath xmlns:m="http://schemas.openxmlformats.org/officeDocument/2006/math">
                    <m:r>
                      <a:rPr lang="uk-UA" sz="4800" b="1" i="1" smtClean="0"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ru-RU" sz="4800" b="1" dirty="0" smtClean="0">
                    <a:latin typeface="Times New Roman" pitchFamily="18" charset="0"/>
                    <a:cs typeface="Times New Roman" pitchFamily="18" charset="0"/>
                  </a:rPr>
                  <a:t>0;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3933056"/>
                <a:ext cx="8229600" cy="2520280"/>
              </a:xfrm>
              <a:blipFill rotWithShape="1">
                <a:blip r:embed="rId2"/>
                <a:stretch>
                  <a:fillRect b="-41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478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FF0000"/>
                </a:solidFill>
              </a:rPr>
              <a:t>Домашнє завдання:</a:t>
            </a:r>
            <a:endParaRPr lang="ru-RU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uk-UA" sz="5400" b="1" dirty="0" smtClean="0">
                    <a:latin typeface="Times New Roman" pitchFamily="18" charset="0"/>
                    <a:cs typeface="Times New Roman" pitchFamily="18" charset="0"/>
                  </a:rPr>
                  <a:t>№ 283 (д;є)</a:t>
                </a:r>
              </a:p>
              <a:p>
                <a:r>
                  <a:rPr lang="uk-UA" sz="5400" b="1" dirty="0" smtClean="0">
                    <a:latin typeface="Times New Roman" pitchFamily="18" charset="0"/>
                    <a:cs typeface="Times New Roman" pitchFamily="18" charset="0"/>
                  </a:rPr>
                  <a:t>№284 (г;д)</a:t>
                </a:r>
              </a:p>
              <a:p>
                <a:r>
                  <a:rPr lang="uk-UA" sz="5400" b="1" dirty="0" smtClean="0">
                    <a:latin typeface="Times New Roman" pitchFamily="18" charset="0"/>
                    <a:cs typeface="Times New Roman" pitchFamily="18" charset="0"/>
                  </a:rPr>
                  <a:t>№285 (в)</a:t>
                </a:r>
              </a:p>
              <a:p>
                <a:r>
                  <a:rPr lang="uk-UA" sz="4000" b="1" dirty="0" smtClean="0">
                    <a:latin typeface="Times New Roman" pitchFamily="18" charset="0"/>
                    <a:cs typeface="Times New Roman" pitchFamily="18" charset="0"/>
                  </a:rPr>
                  <a:t>Розв'язати нерівність:</a:t>
                </a:r>
              </a:p>
              <a:p>
                <a:pPr marL="0" indent="0">
                  <a:buNone/>
                </a:pPr>
                <a:r>
                  <a:rPr lang="uk-UA" sz="4000" b="1" dirty="0" smtClean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uk-UA" sz="40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(х+7)(х-4)²(х-21) </a:t>
                </a:r>
                <a14:m>
                  <m:oMath xmlns:m="http://schemas.openxmlformats.org/officeDocument/2006/math">
                    <m:r>
                      <a:rPr lang="uk-UA" sz="4000" b="1" i="1" smtClean="0">
                        <a:solidFill>
                          <a:srgbClr val="00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&gt;</m:t>
                    </m:r>
                    <m:r>
                      <a:rPr lang="uk-UA" sz="4000" b="1" i="1" smtClean="0">
                        <a:solidFill>
                          <a:srgbClr val="00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uk-UA" sz="4000" b="1" i="1" smtClean="0">
                        <a:solidFill>
                          <a:srgbClr val="0033CC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uk-UA" sz="4000" b="1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5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037" t="-3889" b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735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	</a:t>
            </a:r>
            <a:r>
              <a:rPr lang="uk-UA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Всім щиро дякую!  </a:t>
            </a:r>
            <a:endParaRPr lang="ru-RU" sz="6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9" name="Picture 5" descr="C:\Documents and Settings\Sergey\Local Settings\Temporary Internet Files\Content.IE5\I3H3QSGG\MC900435825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65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Autofit/>
          </a:bodyPr>
          <a:lstStyle/>
          <a:p>
            <a:pPr algn="ctr"/>
            <a:r>
              <a:rPr lang="uk-UA" sz="5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uk-UA" sz="54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3741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№273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[ -0,5;  3,5];</a:t>
            </a:r>
            <a:r>
              <a:rPr lang="uk-UA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uk-UA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Г) ( 1; 2)</a:t>
            </a:r>
          </a:p>
          <a:p>
            <a:pPr marL="0" indent="0">
              <a:buNone/>
            </a:pPr>
            <a:r>
              <a:rPr lang="uk-UA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№274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Д)  [-4; 15]  </a:t>
            </a:r>
          </a:p>
          <a:p>
            <a:pPr marL="0" indent="0">
              <a:buNone/>
            </a:pPr>
            <a:r>
              <a:rPr lang="uk-UA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№275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Б) [1,5;  2]</a:t>
            </a:r>
            <a:endParaRPr lang="uk-UA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48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262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250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uk-UA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17600" b="1" i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Математика – це наука, яка вимагає якнайбільшої фантазії.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uk-UA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	                                   </a:t>
            </a:r>
            <a:r>
              <a:rPr lang="uk-UA" sz="19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С. Ковалевська</a:t>
            </a:r>
            <a:endParaRPr lang="uk-UA" sz="19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99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4"/>
            <a:ext cx="7772400" cy="1944215"/>
          </a:xfrm>
        </p:spPr>
        <p:txBody>
          <a:bodyPr/>
          <a:lstStyle/>
          <a:p>
            <a:r>
              <a:rPr lang="uk-UA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</a:rPr>
              <a:t>Який напрям віток параболи?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71600" y="1700808"/>
                <a:ext cx="6400800" cy="4680520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uk-UA" sz="4800" b="1" dirty="0" smtClean="0"/>
                  <a:t>а) </a:t>
                </a:r>
                <a:r>
                  <a:rPr lang="en-US" sz="4800" b="1" dirty="0" smtClean="0"/>
                  <a:t>y=2-</a:t>
                </a:r>
                <a:r>
                  <a:rPr lang="uk-UA" sz="48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uk-UA" sz="48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uk-UA" sz="4800" b="1" i="1" smtClean="0">
                            <a:latin typeface="Cambria Math"/>
                          </a:rPr>
                          <m:t> </m:t>
                        </m:r>
                        <m:r>
                          <a:rPr lang="uk-UA" sz="48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4800" b="1" dirty="0" smtClean="0"/>
                  <a:t>х²; </a:t>
                </a:r>
              </a:p>
              <a:p>
                <a:pPr>
                  <a:lnSpc>
                    <a:spcPct val="150000"/>
                  </a:lnSpc>
                </a:pPr>
                <a:r>
                  <a:rPr lang="ru-RU" sz="4800" b="1" dirty="0" smtClean="0"/>
                  <a:t> б)</a:t>
                </a:r>
                <a:r>
                  <a:rPr lang="en-US" sz="4800" b="1" dirty="0" smtClean="0"/>
                  <a:t> y=</a:t>
                </a:r>
                <a:r>
                  <a:rPr lang="uk-UA" sz="48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4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uk-UA" sz="48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uk-UA" sz="4800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800" b="1" dirty="0" smtClean="0"/>
                  <a:t> х²- 3; </a:t>
                </a:r>
              </a:p>
              <a:p>
                <a:pPr>
                  <a:lnSpc>
                    <a:spcPct val="150000"/>
                  </a:lnSpc>
                </a:pPr>
                <a:r>
                  <a:rPr lang="ru-RU" sz="4800" b="1" dirty="0"/>
                  <a:t> </a:t>
                </a:r>
                <a:r>
                  <a:rPr lang="ru-RU" sz="4800" b="1" dirty="0" smtClean="0"/>
                  <a:t>   в) </a:t>
                </a:r>
                <a:r>
                  <a:rPr lang="en-US" sz="4800" b="1" dirty="0" smtClean="0"/>
                  <a:t>y=</a:t>
                </a:r>
                <a:r>
                  <a:rPr lang="uk-UA" sz="4800" b="1" dirty="0" smtClean="0"/>
                  <a:t> - 2(х+2)²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71600" y="1700808"/>
                <a:ext cx="6400800" cy="4680520"/>
              </a:xfrm>
              <a:blipFill rotWithShape="1">
                <a:blip r:embed="rId2"/>
                <a:stretch>
                  <a:fillRect r="-6952" b="-5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 descr="C:\Documents and Settings\Sergey\Local Settings\Temporary Internet Files\Content.IE5\9XDMTQJ2\MC90039710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315416"/>
            <a:ext cx="9505056" cy="74168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66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sz="4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Чи має функція нулі?</a:t>
            </a:r>
            <a:endParaRPr lang="ru-RU" sz="48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y=2x²-7x+6</a:t>
            </a: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ctr">
              <a:buNone/>
            </a:pPr>
            <a:endParaRPr lang="uk-UA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y=x²-3x+4</a:t>
            </a: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ctr">
              <a:buNone/>
            </a:pPr>
            <a:endParaRPr lang="uk-UA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y=x²+12x+</a:t>
            </a:r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14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4"/>
            <a:ext cx="8229600" cy="252028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spc="50" dirty="0" smtClean="0">
                <a:ln w="11430"/>
                <a:solidFill>
                  <a:srgbClr val="0033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Розкладання квадратного тричлена на лінійні множники</a:t>
            </a:r>
            <a:endParaRPr lang="ru-RU" b="1" spc="50" dirty="0">
              <a:ln w="11430"/>
              <a:solidFill>
                <a:srgbClr val="0033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636913"/>
                <a:ext cx="8229600" cy="3816424"/>
              </a:xfrm>
            </p:spPr>
            <p:txBody>
              <a:bodyPr>
                <a:normAutofit/>
              </a:bodyPr>
              <a:lstStyle/>
              <a:p>
                <a:r>
                  <a:rPr lang="uk-UA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x²+bx+c</a:t>
                </a:r>
                <a:r>
                  <a:rPr lang="uk-UA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uk-UA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a(x-x₁)(x-x₂)</a:t>
                </a:r>
                <a:r>
                  <a:rPr lang="uk-UA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uk-UA" sz="4800" b="1" dirty="0"/>
                  <a:t> </a:t>
                </a:r>
                <a:r>
                  <a:rPr lang="uk-UA" sz="4800" b="1" dirty="0" smtClean="0">
                    <a:solidFill>
                      <a:srgbClr val="00B050"/>
                    </a:solidFill>
                  </a:rPr>
                  <a:t>За теоремою </a:t>
                </a:r>
                <a:r>
                  <a:rPr lang="uk-UA" sz="4800" b="1" dirty="0" err="1" smtClean="0">
                    <a:solidFill>
                      <a:srgbClr val="00B050"/>
                    </a:solidFill>
                  </a:rPr>
                  <a:t>Вієта</a:t>
                </a:r>
                <a:r>
                  <a:rPr lang="uk-UA" sz="4800" b="1" dirty="0" smtClean="0">
                    <a:solidFill>
                      <a:srgbClr val="00B050"/>
                    </a:solidFill>
                  </a:rPr>
                  <a:t>:</a:t>
                </a:r>
              </a:p>
              <a:p>
                <a:pPr marL="0" indent="0">
                  <a:buNone/>
                </a:pPr>
                <a:r>
                  <a:rPr lang="uk-UA" sz="4800" b="1" dirty="0" smtClean="0">
                    <a:solidFill>
                      <a:srgbClr val="FF0000"/>
                    </a:solidFill>
                  </a:rPr>
                  <a:t>x₁ + </a:t>
                </a:r>
                <a:r>
                  <a:rPr lang="en-US" sz="4800" b="1" dirty="0" smtClean="0">
                    <a:solidFill>
                      <a:srgbClr val="FF0000"/>
                    </a:solidFill>
                  </a:rPr>
                  <a:t>x₂=</a:t>
                </a:r>
                <a:r>
                  <a:rPr lang="uk-UA" sz="4800" b="1" dirty="0" smtClean="0">
                    <a:solidFill>
                      <a:srgbClr val="FF0000"/>
                    </a:solidFill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uk-UA" sz="4800" b="1" dirty="0" smtClean="0">
                    <a:solidFill>
                      <a:srgbClr val="FF0000"/>
                    </a:solidFill>
                  </a:rPr>
                  <a:t>;     </a:t>
                </a:r>
                <a:r>
                  <a:rPr lang="en-US" sz="4800" b="1" dirty="0" smtClean="0">
                    <a:solidFill>
                      <a:srgbClr val="FF0000"/>
                    </a:solidFill>
                  </a:rPr>
                  <a:t>x₁·x₂</a:t>
                </a:r>
                <a:r>
                  <a:rPr lang="uk-UA" sz="48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800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uk-UA" sz="48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a</m:t>
                        </m:r>
                      </m:den>
                    </m:f>
                  </m:oMath>
                </a14:m>
                <a:r>
                  <a:rPr lang="uk-UA" sz="4800" b="1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>
                  <a:buNone/>
                </a:pPr>
                <a:endParaRPr lang="ru-RU" sz="48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636912"/>
                <a:ext cx="8229600" cy="3816424"/>
              </a:xfrm>
              <a:blipFill rotWithShape="1">
                <a:blip r:embed="rId2"/>
                <a:stretch>
                  <a:fillRect l="-3333" t="-3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525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	</a:t>
            </a:r>
            <a:r>
              <a:rPr lang="uk-UA" sz="6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«Займи позицію»</a:t>
            </a:r>
            <a:endParaRPr lang="uk-UA" sz="66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>Чи можна розкласти квадратний тричлен на лінійні множники:</a:t>
            </a:r>
          </a:p>
          <a:p>
            <a:pPr marL="514350" indent="-514350">
              <a:buAutoNum type="arabicParenR"/>
            </a:pP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x²-7x+10</a:t>
            </a:r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AutoNum type="arabicParenR"/>
            </a:pP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x²-</a:t>
            </a:r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x+</a:t>
            </a:r>
            <a:r>
              <a:rPr lang="uk-UA" sz="5400" b="1" dirty="0" smtClean="0">
                <a:latin typeface="Times New Roman" pitchFamily="18" charset="0"/>
                <a:cs typeface="Times New Roman" pitchFamily="18" charset="0"/>
              </a:rPr>
              <a:t>7 ?</a:t>
            </a:r>
            <a:endParaRPr lang="uk-UA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35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	</a:t>
            </a:r>
            <a:r>
              <a:rPr lang="uk-UA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«Будь уважним!»</a:t>
            </a:r>
            <a:endParaRPr lang="uk-UA" sz="5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uk-UA" sz="4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Скоротити дріб:</a:t>
                </a:r>
              </a:p>
              <a:p>
                <a:pPr marL="514350" indent="-514350">
                  <a:buAutoNum type="arabicParenR"/>
                </a:pPr>
                <a:r>
                  <a:rPr lang="uk-UA" sz="44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4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/>
                          </a:rPr>
                          <m:t>²−</m:t>
                        </m:r>
                        <m:r>
                          <a:rPr lang="en-US" sz="4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4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uk-UA" sz="4400" b="1" i="0" smtClean="0">
                        <a:latin typeface="Cambria Math"/>
                      </a:rPr>
                      <m:t>= </m:t>
                    </m:r>
                  </m:oMath>
                </a14:m>
                <a:endParaRPr lang="uk-UA" sz="4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AutoNum type="arabicParenR"/>
                </a:pPr>
                <a:r>
                  <a:rPr lang="uk-UA" sz="44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4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/>
                          </a:rPr>
                          <m:t>²+</m:t>
                        </m:r>
                        <m:r>
                          <a:rPr lang="en-US" sz="4400" b="1" i="1" smtClean="0">
                            <a:latin typeface="Cambria Math"/>
                          </a:rPr>
                          <m:t>𝟓</m:t>
                        </m:r>
                        <m:r>
                          <a:rPr lang="en-US" sz="4400" b="1" i="1" smtClean="0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4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/>
                          </a:rPr>
                          <m:t>²+</m:t>
                        </m:r>
                        <m:r>
                          <a:rPr lang="en-US" sz="4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uk-UA" sz="4400" b="1" dirty="0" smtClean="0">
                    <a:latin typeface="Times New Roman" pitchFamily="18" charset="0"/>
                    <a:cs typeface="Times New Roman" pitchFamily="18" charset="0"/>
                  </a:rPr>
                  <a:t> =</a:t>
                </a:r>
                <a:endParaRPr lang="uk-UA" sz="4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815" t="-263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542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	</a:t>
            </a:r>
            <a:r>
              <a:rPr lang="uk-UA" sz="6000" b="1" dirty="0" smtClean="0">
                <a:solidFill>
                  <a:srgbClr val="0DB30D"/>
                </a:solidFill>
                <a:latin typeface="Times New Roman" pitchFamily="18" charset="0"/>
                <a:cs typeface="Times New Roman" pitchFamily="18" charset="0"/>
              </a:rPr>
              <a:t>Відповіді:</a:t>
            </a:r>
            <a:endParaRPr lang="uk-UA" sz="6000" b="1" dirty="0">
              <a:solidFill>
                <a:srgbClr val="0DB30D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rabicParenR"/>
                </a:pPr>
                <a:r>
                  <a:rPr lang="uk-UA" sz="6000" b="1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6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uk-UA" sz="6000" b="1" i="1">
                            <a:latin typeface="Cambria Math"/>
                          </a:rPr>
                          <m:t>(</m:t>
                        </m:r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−</m:t>
                        </m:r>
                        <m:r>
                          <a:rPr lang="en-US" sz="6000" b="1" i="1">
                            <a:latin typeface="Cambria Math"/>
                          </a:rPr>
                          <m:t>𝟑</m:t>
                        </m:r>
                        <m:r>
                          <a:rPr lang="en-US" sz="6000" b="1" i="1">
                            <a:latin typeface="Cambria Math"/>
                          </a:rPr>
                          <m:t>)(</m:t>
                        </m:r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+</m:t>
                        </m:r>
                        <m:r>
                          <a:rPr lang="en-US" sz="6000" b="1" i="1">
                            <a:latin typeface="Cambria Math"/>
                          </a:rPr>
                          <m:t>𝟐</m:t>
                        </m:r>
                        <m:r>
                          <a:rPr lang="en-US" sz="6000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−</m:t>
                        </m:r>
                        <m:r>
                          <a:rPr lang="en-US" sz="6000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uk-UA" sz="6000" b="1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6000" b="1" dirty="0">
                    <a:latin typeface="Times New Roman" pitchFamily="18" charset="0"/>
                    <a:cs typeface="Times New Roman" pitchFamily="18" charset="0"/>
                  </a:rPr>
                  <a:t>x+2</a:t>
                </a:r>
                <a:r>
                  <a:rPr lang="uk-UA" sz="6000" b="1" dirty="0">
                    <a:latin typeface="Times New Roman" pitchFamily="18" charset="0"/>
                    <a:cs typeface="Times New Roman" pitchFamily="18" charset="0"/>
                  </a:rPr>
                  <a:t>;</a:t>
                </a:r>
              </a:p>
              <a:p>
                <a:pPr marL="514350" indent="-514350">
                  <a:buAutoNum type="arabicParenR"/>
                </a:pPr>
                <a:r>
                  <a:rPr lang="uk-UA" sz="6000" b="1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6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(</m:t>
                        </m:r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+</m:t>
                        </m:r>
                        <m:r>
                          <a:rPr lang="uk-UA" sz="6000" b="1" i="1">
                            <a:latin typeface="Cambria Math"/>
                          </a:rPr>
                          <m:t>𝟓</m:t>
                        </m:r>
                        <m:r>
                          <a:rPr lang="uk-UA" sz="6000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uk-UA" sz="6000" b="1" i="1">
                            <a:latin typeface="Cambria Math"/>
                          </a:rPr>
                          <m:t>(</m:t>
                        </m:r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+</m:t>
                        </m:r>
                        <m:r>
                          <a:rPr lang="en-US" sz="6000" b="1" i="1">
                            <a:latin typeface="Cambria Math"/>
                          </a:rPr>
                          <m:t>𝟓</m:t>
                        </m:r>
                        <m:r>
                          <a:rPr lang="en-US" sz="6000" b="1" i="1">
                            <a:latin typeface="Cambria Math"/>
                          </a:rPr>
                          <m:t>)(</m:t>
                        </m:r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−</m:t>
                        </m:r>
                        <m:r>
                          <a:rPr lang="en-US" sz="6000" b="1" i="1">
                            <a:latin typeface="Cambria Math"/>
                          </a:rPr>
                          <m:t>𝟒</m:t>
                        </m:r>
                        <m:r>
                          <a:rPr lang="en-US" sz="6000" b="1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uk-UA" sz="6000" b="1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6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sz="6000" b="1" i="1">
                            <a:latin typeface="Cambria Math"/>
                          </a:rPr>
                          <m:t>𝒙</m:t>
                        </m:r>
                        <m:r>
                          <a:rPr lang="en-US" sz="6000" b="1" i="1">
                            <a:latin typeface="Cambria Math"/>
                          </a:rPr>
                          <m:t>−</m:t>
                        </m:r>
                        <m:r>
                          <a:rPr lang="en-US" sz="6000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uk-UA" sz="6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77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862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383</Words>
  <Application>Microsoft Office PowerPoint</Application>
  <PresentationFormat>Экран (4:3)</PresentationFormat>
  <Paragraphs>66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 АЛГЕБРА   9    КЛАС</vt:lpstr>
      <vt:lpstr>Перевірка домашнього завдання</vt:lpstr>
      <vt:lpstr>Презентация PowerPoint</vt:lpstr>
      <vt:lpstr>Який напрям віток параболи?</vt:lpstr>
      <vt:lpstr>Чи має функція нулі?</vt:lpstr>
      <vt:lpstr>       Розкладання квадратного тричлена на лінійні множники</vt:lpstr>
      <vt:lpstr> «Займи позицію»</vt:lpstr>
      <vt:lpstr> «Будь уважним!»</vt:lpstr>
      <vt:lpstr> Відповіді:</vt:lpstr>
      <vt:lpstr> Розв'язування  квадратичних нерівностей  методом інтервалів</vt:lpstr>
      <vt:lpstr>Алгоритм    розв'язування нерівностей   методом інтервалів</vt:lpstr>
      <vt:lpstr>Розв'язати нерівність</vt:lpstr>
      <vt:lpstr>А.Ейнштейн</vt:lpstr>
      <vt:lpstr>                    На скільки проміжків  розбита координатна  пряма? </vt:lpstr>
      <vt:lpstr>Домашнє завдання:</vt:lpstr>
      <vt:lpstr> Всім щиро дякую!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Який напрям віток параболи?</dc:title>
  <dc:creator>UserPC</dc:creator>
  <cp:lastModifiedBy>1</cp:lastModifiedBy>
  <cp:revision>19</cp:revision>
  <dcterms:created xsi:type="dcterms:W3CDTF">2012-12-09T20:09:31Z</dcterms:created>
  <dcterms:modified xsi:type="dcterms:W3CDTF">2012-12-16T17:03:19Z</dcterms:modified>
</cp:coreProperties>
</file>