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24"/>
  </p:notesMasterIdLst>
  <p:sldIdLst>
    <p:sldId id="262" r:id="rId2"/>
    <p:sldId id="265" r:id="rId3"/>
    <p:sldId id="280" r:id="rId4"/>
    <p:sldId id="281" r:id="rId5"/>
    <p:sldId id="282" r:id="rId6"/>
    <p:sldId id="284" r:id="rId7"/>
    <p:sldId id="283" r:id="rId8"/>
    <p:sldId id="286" r:id="rId9"/>
    <p:sldId id="285" r:id="rId10"/>
    <p:sldId id="259" r:id="rId11"/>
    <p:sldId id="260" r:id="rId12"/>
    <p:sldId id="261" r:id="rId13"/>
    <p:sldId id="263" r:id="rId14"/>
    <p:sldId id="264" r:id="rId15"/>
    <p:sldId id="274" r:id="rId16"/>
    <p:sldId id="275" r:id="rId17"/>
    <p:sldId id="276" r:id="rId18"/>
    <p:sldId id="277" r:id="rId19"/>
    <p:sldId id="278" r:id="rId20"/>
    <p:sldId id="287" r:id="rId21"/>
    <p:sldId id="288" r:id="rId22"/>
    <p:sldId id="279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CC"/>
    <a:srgbClr val="33CC33"/>
    <a:srgbClr val="AD3B17"/>
    <a:srgbClr val="0033CC"/>
    <a:srgbClr val="512F95"/>
    <a:srgbClr val="006666"/>
    <a:srgbClr val="008080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3" autoAdjust="0"/>
    <p:restoredTop sz="94660"/>
  </p:normalViewPr>
  <p:slideViewPr>
    <p:cSldViewPr>
      <p:cViewPr varScale="1">
        <p:scale>
          <a:sx n="74" d="100"/>
          <a:sy n="74" d="100"/>
        </p:scale>
        <p:origin x="-8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40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23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3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3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23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241ADD-B2B9-4424-8C07-6F6621E89FB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CCB5C9-E2D5-4D37-B5B6-8311AE6EE9A3}" type="slidenum">
              <a:rPr lang="ru-RU"/>
              <a:pPr/>
              <a:t>12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eriod"/>
            </a:pPr>
            <a:r>
              <a:rPr lang="uk-UA"/>
              <a:t>Ви знаходитесь на другій позиції</a:t>
            </a:r>
          </a:p>
          <a:p>
            <a:pPr marL="228600" indent="-228600">
              <a:buFontTx/>
              <a:buAutoNum type="arabicPeriod"/>
            </a:pPr>
            <a:r>
              <a:rPr lang="uk-UA"/>
              <a:t>Якщо один гаманець покласти в інший</a:t>
            </a:r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1C5946-9585-4C81-87BA-D757786646CC}" type="slidenum">
              <a:rPr lang="ru-RU"/>
              <a:pPr/>
              <a:t>13</a:t>
            </a:fld>
            <a:endParaRPr lang="ru-RU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Кожен грав по 40 хвилин</a:t>
            </a:r>
          </a:p>
          <a:p>
            <a:r>
              <a:rPr lang="uk-UA"/>
              <a:t>2. Троє качок</a:t>
            </a:r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6872E-C4DF-4FB4-AD24-888B331A63E6}" type="slidenum">
              <a:rPr lang="ru-RU"/>
              <a:pPr/>
              <a:t>15</a:t>
            </a:fld>
            <a:endParaRPr lang="ru-RU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Правильна відповідь 1</a:t>
            </a:r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D0121D-3784-4B27-8C7A-945F10B613BF}" type="slidenum">
              <a:rPr lang="ru-RU"/>
              <a:pPr/>
              <a:t>16</a:t>
            </a:fld>
            <a:endParaRPr lang="ru-RU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Правильна відповідь - 2</a:t>
            </a:r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C4F519-FABC-43CA-AEF9-026FDCA46061}" type="slidenum">
              <a:rPr lang="ru-RU"/>
              <a:pPr/>
              <a:t>17</a:t>
            </a:fld>
            <a:endParaRPr lang="ru-RU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Баржа, яхта, скунс, лодка. Зайве слово – скунс.</a:t>
            </a:r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B69495-4067-4110-BF00-CCBD627387FE}" type="slidenum">
              <a:rPr lang="ru-RU"/>
              <a:pPr/>
              <a:t>18</a:t>
            </a:fld>
            <a:endParaRPr lang="ru-RU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Правильна відповідь - 54</a:t>
            </a:r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E10562-B54F-444A-9798-F33C9B5A0469}" type="slidenum">
              <a:rPr lang="ru-RU"/>
              <a:pPr/>
              <a:t>19</a:t>
            </a:fld>
            <a:endParaRPr lang="ru-RU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Правильна відповідь 1</a:t>
            </a: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998F25-52B0-4586-8803-BAB6ADB5CD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EC60D-68A6-41EE-8F6E-59F1C5D1D6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4EA00-4F87-4C4B-A2ED-3CA86415A6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7CBD6DF-E59D-471B-9832-788F607287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5E263-7655-4143-818F-6E6C843FEF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19407-3E88-4DE2-9CE8-213C026ACE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179DA-E7FB-43A2-8FF1-28688E5AB9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20CED-1C7B-4E33-8DA1-BCA359F581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15782C-511B-48CE-ADD8-42959D1078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5DEBD-623E-4F58-AD9A-4FA1B6615F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6C572-B3AC-49C7-A990-3EFBF7320C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D28F0-5E03-4767-9091-2AE31A1E2B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E0FC8A-74D1-4B9D-878F-137AF0BE12D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Prezent\1.wma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Prezent\2.wma" TargetMode="External"/><Relationship Id="rId5" Type="http://schemas.openxmlformats.org/officeDocument/2006/relationships/image" Target="../media/image6.gif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slide" Target="slide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slide" Target="slide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slide" Target="slide2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11.xml"/><Relationship Id="rId7" Type="http://schemas.openxmlformats.org/officeDocument/2006/relationships/slide" Target="slide12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8.xml"/><Relationship Id="rId5" Type="http://schemas.openxmlformats.org/officeDocument/2006/relationships/slide" Target="slide14.xml"/><Relationship Id="rId10" Type="http://schemas.openxmlformats.org/officeDocument/2006/relationships/slide" Target="slide7.xml"/><Relationship Id="rId4" Type="http://schemas.openxmlformats.org/officeDocument/2006/relationships/slide" Target="slide10.xml"/><Relationship Id="rId9" Type="http://schemas.openxmlformats.org/officeDocument/2006/relationships/slide" Target="slide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slide" Target="slide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slide" Target="slide2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" Target="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gif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gif"/><Relationship Id="rId5" Type="http://schemas.openxmlformats.org/officeDocument/2006/relationships/slide" Target="slide2.x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7" name="WordArt 11"/>
          <p:cNvSpPr>
            <a:spLocks noChangeArrowheads="1" noChangeShapeType="1" noTextEdit="1"/>
          </p:cNvSpPr>
          <p:nvPr/>
        </p:nvSpPr>
        <p:spPr bwMode="auto">
          <a:xfrm>
            <a:off x="714348" y="4365625"/>
            <a:ext cx="8072493" cy="201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9600" b="1" kern="10" dirty="0" err="1">
                <a:ln w="28575">
                  <a:solidFill>
                    <a:schemeClr val="tx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Дії</a:t>
            </a:r>
            <a:r>
              <a:rPr lang="ru-RU" sz="49600" b="1" kern="10" dirty="0">
                <a:ln w="28575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49600" b="1" kern="10" dirty="0" err="1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з</a:t>
            </a:r>
            <a:r>
              <a:rPr lang="ru-RU" sz="496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49600" b="1" kern="10" dirty="0" err="1" smtClean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раціональними</a:t>
            </a:r>
            <a:endParaRPr lang="ru-RU" sz="49600" b="1" kern="10" dirty="0" smtClean="0">
              <a:ln w="28575">
                <a:solidFill>
                  <a:schemeClr val="tx1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49600" b="1" kern="10" dirty="0" smtClean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числами</a:t>
            </a:r>
            <a:endParaRPr lang="ru-RU" sz="49600" b="1" kern="10" dirty="0">
              <a:ln w="28575">
                <a:solidFill>
                  <a:schemeClr val="tx1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lvl="1" algn="ctr"/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6270" name="1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0"/>
            <a:ext cx="304800" cy="304800"/>
          </a:xfrm>
          <a:prstGeom prst="rect">
            <a:avLst/>
          </a:prstGeom>
          <a:noFill/>
        </p:spPr>
      </p:pic>
      <p:pic>
        <p:nvPicPr>
          <p:cNvPr id="96272" name="Picture 16" descr="C:\Users\1\Desktop\сайт\Відношення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642918"/>
            <a:ext cx="4929222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024" fill="hold"/>
                                        <p:tgtEl>
                                          <p:spTgt spid="962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627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10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Шифр</a:t>
            </a:r>
            <a:endParaRPr lang="ru-RU" sz="10200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023" name="Rectangle 79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557338"/>
            <a:ext cx="4038600" cy="4525962"/>
          </a:xfrm>
        </p:spPr>
        <p:txBody>
          <a:bodyPr/>
          <a:lstStyle/>
          <a:p>
            <a:pPr>
              <a:buFontTx/>
              <a:buNone/>
            </a:pPr>
            <a:r>
              <a:rPr lang="uk-UA"/>
              <a:t>8,7-60+0,1= </a:t>
            </a:r>
          </a:p>
          <a:p>
            <a:pPr>
              <a:buFontTx/>
              <a:buNone/>
            </a:pPr>
            <a:r>
              <a:rPr lang="uk-UA"/>
              <a:t>40-2,9+(-50)=</a:t>
            </a:r>
          </a:p>
          <a:p>
            <a:pPr>
              <a:buFontTx/>
              <a:buNone/>
            </a:pPr>
            <a:r>
              <a:rPr lang="uk-UA"/>
              <a:t>30∙(-40)-43=</a:t>
            </a:r>
          </a:p>
          <a:p>
            <a:pPr>
              <a:buFontTx/>
              <a:buNone/>
            </a:pPr>
            <a:r>
              <a:rPr lang="uk-UA"/>
              <a:t>60:(-5)+(-0,9)=</a:t>
            </a:r>
          </a:p>
          <a:p>
            <a:pPr>
              <a:buFontTx/>
              <a:buNone/>
            </a:pPr>
            <a:r>
              <a:rPr lang="uk-UA"/>
              <a:t>225+(-75)-20=</a:t>
            </a:r>
          </a:p>
          <a:p>
            <a:pPr>
              <a:buFontTx/>
              <a:buNone/>
            </a:pPr>
            <a:r>
              <a:rPr lang="uk-UA"/>
              <a:t>27-(60+80)=</a:t>
            </a:r>
          </a:p>
          <a:p>
            <a:pPr>
              <a:buFontTx/>
              <a:buNone/>
            </a:pPr>
            <a:r>
              <a:rPr lang="uk-UA"/>
              <a:t>97-(34-120)=</a:t>
            </a:r>
          </a:p>
          <a:p>
            <a:pPr>
              <a:buFontTx/>
              <a:buNone/>
            </a:pPr>
            <a:r>
              <a:rPr lang="uk-UA"/>
              <a:t>(5,8-3,8)∙0,2=</a:t>
            </a:r>
            <a:endParaRPr lang="ru-RU"/>
          </a:p>
        </p:txBody>
      </p:sp>
      <p:graphicFrame>
        <p:nvGraphicFramePr>
          <p:cNvPr id="83049" name="Group 105"/>
          <p:cNvGraphicFramePr>
            <a:graphicFrameLocks noGrp="1"/>
          </p:cNvGraphicFramePr>
          <p:nvPr/>
        </p:nvGraphicFramePr>
        <p:xfrm>
          <a:off x="4140200" y="2420938"/>
          <a:ext cx="5003800" cy="4169664"/>
        </p:xfrm>
        <a:graphic>
          <a:graphicData uri="http://schemas.openxmlformats.org/drawingml/2006/table">
            <a:tbl>
              <a:tblPr/>
              <a:tblGrid>
                <a:gridCol w="833438"/>
                <a:gridCol w="835025"/>
                <a:gridCol w="835025"/>
                <a:gridCol w="831850"/>
                <a:gridCol w="835025"/>
                <a:gridCol w="83343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700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-12,9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Є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Ї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-113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-51,2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-1243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880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Ц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Ш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Щ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Ю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3019" name="AutoShape 75"/>
          <p:cNvSpPr>
            <a:spLocks noChangeArrowheads="1"/>
          </p:cNvSpPr>
          <p:nvPr/>
        </p:nvSpPr>
        <p:spPr bwMode="auto">
          <a:xfrm>
            <a:off x="6877050" y="6092825"/>
            <a:ext cx="431800" cy="360363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3020" name="AutoShape 76"/>
          <p:cNvSpPr>
            <a:spLocks noChangeArrowheads="1"/>
          </p:cNvSpPr>
          <p:nvPr/>
        </p:nvSpPr>
        <p:spPr bwMode="auto">
          <a:xfrm>
            <a:off x="6011863" y="6165850"/>
            <a:ext cx="431800" cy="360363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3021" name="AutoShape 77"/>
          <p:cNvSpPr>
            <a:spLocks noChangeArrowheads="1"/>
          </p:cNvSpPr>
          <p:nvPr/>
        </p:nvSpPr>
        <p:spPr bwMode="auto">
          <a:xfrm>
            <a:off x="7667625" y="6021388"/>
            <a:ext cx="431800" cy="360362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3022" name="AutoShape 78"/>
          <p:cNvSpPr>
            <a:spLocks noChangeArrowheads="1"/>
          </p:cNvSpPr>
          <p:nvPr/>
        </p:nvSpPr>
        <p:spPr bwMode="auto">
          <a:xfrm>
            <a:off x="8459788" y="5949950"/>
            <a:ext cx="431800" cy="360363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3036" name="Text Box 92"/>
          <p:cNvSpPr txBox="1">
            <a:spLocks noChangeArrowheads="1"/>
          </p:cNvSpPr>
          <p:nvPr/>
        </p:nvSpPr>
        <p:spPr bwMode="auto">
          <a:xfrm>
            <a:off x="3563938" y="2565400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3038" name="WordArt 94"/>
          <p:cNvSpPr>
            <a:spLocks noChangeArrowheads="1" noChangeShapeType="1" noTextEdit="1"/>
          </p:cNvSpPr>
          <p:nvPr/>
        </p:nvSpPr>
        <p:spPr bwMode="auto">
          <a:xfrm>
            <a:off x="2484438" y="1628775"/>
            <a:ext cx="863600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-51,2</a:t>
            </a:r>
          </a:p>
        </p:txBody>
      </p:sp>
      <p:sp>
        <p:nvSpPr>
          <p:cNvPr id="83041" name="WordArt 97"/>
          <p:cNvSpPr>
            <a:spLocks noChangeArrowheads="1" noChangeShapeType="1" noTextEdit="1"/>
          </p:cNvSpPr>
          <p:nvPr/>
        </p:nvSpPr>
        <p:spPr bwMode="auto">
          <a:xfrm>
            <a:off x="4859338" y="1773238"/>
            <a:ext cx="504825" cy="5762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П</a:t>
            </a:r>
          </a:p>
        </p:txBody>
      </p:sp>
      <p:sp>
        <p:nvSpPr>
          <p:cNvPr id="83042" name="WordArt 98"/>
          <p:cNvSpPr>
            <a:spLocks noChangeArrowheads="1" noChangeShapeType="1" noTextEdit="1"/>
          </p:cNvSpPr>
          <p:nvPr/>
        </p:nvSpPr>
        <p:spPr bwMode="auto">
          <a:xfrm>
            <a:off x="2843213" y="2133600"/>
            <a:ext cx="935037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-12,9</a:t>
            </a:r>
          </a:p>
        </p:txBody>
      </p:sp>
      <p:sp>
        <p:nvSpPr>
          <p:cNvPr id="83043" name="WordArt 99"/>
          <p:cNvSpPr>
            <a:spLocks noChangeArrowheads="1" noChangeShapeType="1" noTextEdit="1"/>
          </p:cNvSpPr>
          <p:nvPr/>
        </p:nvSpPr>
        <p:spPr bwMode="auto">
          <a:xfrm>
            <a:off x="5508625" y="1773238"/>
            <a:ext cx="360363" cy="5762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27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Е</a:t>
            </a:r>
          </a:p>
        </p:txBody>
      </p:sp>
      <p:sp>
        <p:nvSpPr>
          <p:cNvPr id="83045" name="WordArt 101"/>
          <p:cNvSpPr>
            <a:spLocks noChangeArrowheads="1" noChangeShapeType="1" noTextEdit="1"/>
          </p:cNvSpPr>
          <p:nvPr/>
        </p:nvSpPr>
        <p:spPr bwMode="auto">
          <a:xfrm>
            <a:off x="2484438" y="2636838"/>
            <a:ext cx="1150937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-1243</a:t>
            </a:r>
          </a:p>
        </p:txBody>
      </p:sp>
      <p:sp>
        <p:nvSpPr>
          <p:cNvPr id="83050" name="WordArt 106"/>
          <p:cNvSpPr>
            <a:spLocks noChangeArrowheads="1" noChangeShapeType="1" noTextEdit="1"/>
          </p:cNvSpPr>
          <p:nvPr/>
        </p:nvSpPr>
        <p:spPr bwMode="auto">
          <a:xfrm>
            <a:off x="6011863" y="1773238"/>
            <a:ext cx="288925" cy="59531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Р</a:t>
            </a:r>
          </a:p>
        </p:txBody>
      </p:sp>
      <p:sp>
        <p:nvSpPr>
          <p:cNvPr id="83051" name="WordArt 107"/>
          <p:cNvSpPr>
            <a:spLocks noChangeArrowheads="1" noChangeShapeType="1" noTextEdit="1"/>
          </p:cNvSpPr>
          <p:nvPr/>
        </p:nvSpPr>
        <p:spPr bwMode="auto">
          <a:xfrm>
            <a:off x="2843213" y="3068638"/>
            <a:ext cx="647700" cy="404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-12,9</a:t>
            </a:r>
          </a:p>
        </p:txBody>
      </p:sp>
      <p:sp>
        <p:nvSpPr>
          <p:cNvPr id="83052" name="WordArt 108"/>
          <p:cNvSpPr>
            <a:spLocks noChangeArrowheads="1" noChangeShapeType="1" noTextEdit="1"/>
          </p:cNvSpPr>
          <p:nvPr/>
        </p:nvSpPr>
        <p:spPr bwMode="auto">
          <a:xfrm>
            <a:off x="6372225" y="1773238"/>
            <a:ext cx="360363" cy="5762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27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Е</a:t>
            </a:r>
          </a:p>
        </p:txBody>
      </p:sp>
      <p:sp>
        <p:nvSpPr>
          <p:cNvPr id="83053" name="WordArt 109"/>
          <p:cNvSpPr>
            <a:spLocks noChangeArrowheads="1" noChangeShapeType="1" noTextEdit="1"/>
          </p:cNvSpPr>
          <p:nvPr/>
        </p:nvSpPr>
        <p:spPr bwMode="auto">
          <a:xfrm>
            <a:off x="2916238" y="3644900"/>
            <a:ext cx="630237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130</a:t>
            </a:r>
          </a:p>
        </p:txBody>
      </p:sp>
      <p:sp>
        <p:nvSpPr>
          <p:cNvPr id="83054" name="WordArt 110"/>
          <p:cNvSpPr>
            <a:spLocks noChangeArrowheads="1" noChangeShapeType="1" noTextEdit="1"/>
          </p:cNvSpPr>
          <p:nvPr/>
        </p:nvSpPr>
        <p:spPr bwMode="auto">
          <a:xfrm>
            <a:off x="6877050" y="1773238"/>
            <a:ext cx="358775" cy="5762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М</a:t>
            </a:r>
          </a:p>
        </p:txBody>
      </p:sp>
      <p:sp>
        <p:nvSpPr>
          <p:cNvPr id="83055" name="WordArt 111"/>
          <p:cNvSpPr>
            <a:spLocks noChangeArrowheads="1" noChangeShapeType="1" noTextEdit="1"/>
          </p:cNvSpPr>
          <p:nvPr/>
        </p:nvSpPr>
        <p:spPr bwMode="auto">
          <a:xfrm>
            <a:off x="2555875" y="4221163"/>
            <a:ext cx="792163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-113</a:t>
            </a:r>
          </a:p>
        </p:txBody>
      </p:sp>
      <p:sp>
        <p:nvSpPr>
          <p:cNvPr id="83056" name="WordArt 112"/>
          <p:cNvSpPr>
            <a:spLocks noChangeArrowheads="1" noChangeShapeType="1" noTextEdit="1"/>
          </p:cNvSpPr>
          <p:nvPr/>
        </p:nvSpPr>
        <p:spPr bwMode="auto">
          <a:xfrm>
            <a:off x="7308850" y="1773238"/>
            <a:ext cx="287338" cy="5746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27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О</a:t>
            </a:r>
          </a:p>
        </p:txBody>
      </p:sp>
      <p:sp>
        <p:nvSpPr>
          <p:cNvPr id="83057" name="WordArt 113"/>
          <p:cNvSpPr>
            <a:spLocks noChangeArrowheads="1" noChangeShapeType="1" noTextEdit="1"/>
          </p:cNvSpPr>
          <p:nvPr/>
        </p:nvSpPr>
        <p:spPr bwMode="auto">
          <a:xfrm>
            <a:off x="2843213" y="4724400"/>
            <a:ext cx="57626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-57</a:t>
            </a:r>
          </a:p>
        </p:txBody>
      </p:sp>
      <p:sp>
        <p:nvSpPr>
          <p:cNvPr id="83058" name="WordArt 114"/>
          <p:cNvSpPr>
            <a:spLocks noChangeArrowheads="1" noChangeShapeType="1" noTextEdit="1"/>
          </p:cNvSpPr>
          <p:nvPr/>
        </p:nvSpPr>
        <p:spPr bwMode="auto">
          <a:xfrm>
            <a:off x="7740650" y="1773238"/>
            <a:ext cx="215900" cy="5238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Г</a:t>
            </a:r>
          </a:p>
        </p:txBody>
      </p:sp>
      <p:sp>
        <p:nvSpPr>
          <p:cNvPr id="83059" name="WordArt 115"/>
          <p:cNvSpPr>
            <a:spLocks noChangeArrowheads="1" noChangeShapeType="1" noTextEdit="1"/>
          </p:cNvSpPr>
          <p:nvPr/>
        </p:nvSpPr>
        <p:spPr bwMode="auto">
          <a:xfrm>
            <a:off x="2771775" y="5229225"/>
            <a:ext cx="5048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0,4</a:t>
            </a:r>
          </a:p>
        </p:txBody>
      </p:sp>
      <p:sp>
        <p:nvSpPr>
          <p:cNvPr id="83060" name="WordArt 116"/>
          <p:cNvSpPr>
            <a:spLocks noChangeArrowheads="1" noChangeShapeType="1" noTextEdit="1"/>
          </p:cNvSpPr>
          <p:nvPr/>
        </p:nvSpPr>
        <p:spPr bwMode="auto">
          <a:xfrm>
            <a:off x="8027988" y="1773238"/>
            <a:ext cx="287337" cy="5762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27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А</a:t>
            </a:r>
          </a:p>
        </p:txBody>
      </p:sp>
      <p:pic>
        <p:nvPicPr>
          <p:cNvPr id="83062" name="2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-304800"/>
            <a:ext cx="304800" cy="304800"/>
          </a:xfrm>
          <a:prstGeom prst="rect">
            <a:avLst/>
          </a:prstGeom>
          <a:noFill/>
        </p:spPr>
      </p:pic>
      <p:pic>
        <p:nvPicPr>
          <p:cNvPr id="28" name="Picture 10" descr="we111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5994400"/>
            <a:ext cx="1008062" cy="863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3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3056" fill="hold"/>
                                        <p:tgtEl>
                                          <p:spTgt spid="830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4356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3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856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30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356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3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856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30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6356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30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6856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30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7356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30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856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30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3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3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3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3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3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3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3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3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3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3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3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3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3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3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3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3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3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83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3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83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3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83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83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83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83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8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8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062"/>
                </p:tgtEl>
              </p:cMediaNode>
            </p:audio>
          </p:childTnLst>
        </p:cTn>
      </p:par>
    </p:tnLst>
    <p:bldLst>
      <p:bldP spid="82946" grpId="0"/>
      <p:bldP spid="83038" grpId="0" animBg="1"/>
      <p:bldP spid="83041" grpId="0" animBg="1"/>
      <p:bldP spid="83042" grpId="0" animBg="1"/>
      <p:bldP spid="83043" grpId="0" animBg="1"/>
      <p:bldP spid="83045" grpId="0" animBg="1"/>
      <p:bldP spid="83050" grpId="0" animBg="1"/>
      <p:bldP spid="83051" grpId="0" animBg="1"/>
      <p:bldP spid="83052" grpId="0" animBg="1"/>
      <p:bldP spid="83053" grpId="0" animBg="1"/>
      <p:bldP spid="83054" grpId="0" animBg="1"/>
      <p:bldP spid="83055" grpId="0" animBg="1"/>
      <p:bldP spid="83056" grpId="0" animBg="1"/>
      <p:bldP spid="83057" grpId="0" animBg="1"/>
      <p:bldP spid="83058" grpId="0" animBg="1"/>
      <p:bldP spid="83059" grpId="0" animBg="1"/>
      <p:bldP spid="830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081087"/>
          </a:xfrm>
        </p:spPr>
        <p:txBody>
          <a:bodyPr/>
          <a:lstStyle/>
          <a:p>
            <a:r>
              <a:rPr lang="uk-UA" sz="5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Ребуси</a:t>
            </a:r>
            <a:endParaRPr lang="ru-RU" sz="5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auto">
          <a:xfrm>
            <a:off x="1214414" y="4221163"/>
            <a:ext cx="2881313" cy="1150937"/>
          </a:xfrm>
          <a:prstGeom prst="flowChartProcess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9600" dirty="0"/>
              <a:t>5’ ,,,1</a:t>
            </a:r>
            <a:endParaRPr lang="ru-RU" sz="9600" dirty="0"/>
          </a:p>
        </p:txBody>
      </p:sp>
      <p:sp>
        <p:nvSpPr>
          <p:cNvPr id="92166" name="Rectangle 6"/>
          <p:cNvSpPr>
            <a:spLocks noChangeArrowheads="1"/>
          </p:cNvSpPr>
          <p:nvPr/>
        </p:nvSpPr>
        <p:spPr bwMode="auto">
          <a:xfrm>
            <a:off x="1046161" y="5516563"/>
            <a:ext cx="3311525" cy="1223962"/>
          </a:xfrm>
          <a:prstGeom prst="rect">
            <a:avLst/>
          </a:prstGeom>
          <a:gradFill rotWithShape="1">
            <a:gsLst>
              <a:gs pos="0">
                <a:srgbClr val="CC99FF"/>
              </a:gs>
              <a:gs pos="100000">
                <a:srgbClr val="9933F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8800" dirty="0"/>
              <a:t>4’’’хол</a:t>
            </a:r>
            <a:endParaRPr lang="ru-RU" sz="8800" dirty="0"/>
          </a:p>
        </p:txBody>
      </p:sp>
      <p:sp>
        <p:nvSpPr>
          <p:cNvPr id="92167" name="Rectangle 7"/>
          <p:cNvSpPr>
            <a:spLocks noChangeArrowheads="1"/>
          </p:cNvSpPr>
          <p:nvPr/>
        </p:nvSpPr>
        <p:spPr bwMode="auto">
          <a:xfrm>
            <a:off x="1285852" y="2781300"/>
            <a:ext cx="2736850" cy="1223963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7200"/>
              <a:t>3буна</a:t>
            </a:r>
            <a:endParaRPr lang="ru-RU" sz="7200"/>
          </a:p>
        </p:txBody>
      </p:sp>
      <p:sp>
        <p:nvSpPr>
          <p:cNvPr id="92168" name="Rectangle 8"/>
          <p:cNvSpPr>
            <a:spLocks noChangeArrowheads="1"/>
          </p:cNvSpPr>
          <p:nvPr/>
        </p:nvSpPr>
        <p:spPr bwMode="auto">
          <a:xfrm>
            <a:off x="1500166" y="1643050"/>
            <a:ext cx="2303463" cy="1008063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8000" dirty="0">
                <a:solidFill>
                  <a:srgbClr val="000000"/>
                </a:solidFill>
              </a:rPr>
              <a:t>8’’ь</a:t>
            </a:r>
            <a:endParaRPr lang="ru-RU" sz="8000" dirty="0">
              <a:solidFill>
                <a:srgbClr val="000000"/>
              </a:solidFill>
            </a:endParaRPr>
          </a:p>
        </p:txBody>
      </p:sp>
      <p:pic>
        <p:nvPicPr>
          <p:cNvPr id="163842" name="Picture 2" descr="C:\Users\1\Desktop\сайт\13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714488"/>
            <a:ext cx="3357586" cy="4214842"/>
          </a:xfrm>
          <a:prstGeom prst="rect">
            <a:avLst/>
          </a:prstGeom>
          <a:noFill/>
        </p:spPr>
      </p:pic>
      <p:pic>
        <p:nvPicPr>
          <p:cNvPr id="11" name="Picture 10" descr="we111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994400"/>
            <a:ext cx="1008062" cy="863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  <p:bldP spid="92165" grpId="0" animBg="1"/>
      <p:bldP spid="92166" grpId="0" animBg="1"/>
      <p:bldP spid="92167" grpId="0" animBg="1"/>
      <p:bldP spid="921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5400">
                <a:effectLst>
                  <a:outerShdw blurRad="38100" dist="38100" dir="2700000" algn="tl">
                    <a:srgbClr val="C0C0C0"/>
                  </a:outerShdw>
                </a:effectLst>
              </a:rPr>
              <a:t>Логічна розминка</a:t>
            </a:r>
            <a:endParaRPr lang="ru-RU" sz="5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56100" y="1773238"/>
            <a:ext cx="3678238" cy="1944687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uk-UA" sz="2400"/>
              <a:t>      </a:t>
            </a:r>
            <a:r>
              <a:rPr lang="uk-UA" sz="2400" b="1" u="sng">
                <a:solidFill>
                  <a:srgbClr val="008080"/>
                </a:solidFill>
              </a:rPr>
              <a:t>Ви обігнали бігуна, який займав другу позицію. На якій позиції ви тепер?</a:t>
            </a:r>
            <a:endParaRPr lang="ru-RU" sz="2400" b="1" u="sng">
              <a:solidFill>
                <a:srgbClr val="008080"/>
              </a:solidFill>
            </a:endParaRP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539750" y="4221163"/>
            <a:ext cx="4895850" cy="2160587"/>
          </a:xfrm>
        </p:spPr>
        <p:txBody>
          <a:bodyPr/>
          <a:lstStyle/>
          <a:p>
            <a:pPr>
              <a:buFontTx/>
              <a:buNone/>
            </a:pPr>
            <a:r>
              <a:rPr lang="uk-UA" sz="2400"/>
              <a:t>    </a:t>
            </a:r>
            <a:r>
              <a:rPr lang="uk-UA" sz="2400" b="1" u="sng">
                <a:solidFill>
                  <a:srgbClr val="008080"/>
                </a:solidFill>
              </a:rPr>
              <a:t>В два гаманці поклали купюру по сто гривень. Чи може бути в одному гаманці в два рази більше грошей, ніж в іншому?</a:t>
            </a:r>
            <a:endParaRPr lang="ru-RU" sz="2400" b="1" u="sng">
              <a:solidFill>
                <a:srgbClr val="008080"/>
              </a:solidFill>
            </a:endParaRPr>
          </a:p>
        </p:txBody>
      </p:sp>
      <p:pic>
        <p:nvPicPr>
          <p:cNvPr id="94218" name="Picture 10" descr="we111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5805488"/>
            <a:ext cx="1008062" cy="863600"/>
          </a:xfrm>
          <a:prstGeom prst="rect">
            <a:avLst/>
          </a:prstGeom>
          <a:noFill/>
        </p:spPr>
      </p:pic>
      <p:pic>
        <p:nvPicPr>
          <p:cNvPr id="164866" name="Picture 2" descr="C:\Users\1\Desktop\сайт\imagesори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72198" y="3643314"/>
            <a:ext cx="2714644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4867" name="Picture 3" descr="C:\Users\1\Desktop\сайт\vipusknik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786" y="1142984"/>
            <a:ext cx="3143272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4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476250"/>
            <a:ext cx="3598862" cy="1727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sz="2400"/>
              <a:t>    </a:t>
            </a:r>
            <a:r>
              <a:rPr lang="uk-UA" sz="2400" b="1" u="sng">
                <a:solidFill>
                  <a:srgbClr val="006666"/>
                </a:solidFill>
              </a:rPr>
              <a:t>Двоє хлопчиків грали в шахи сорок хвилин. Скільки хвилин грав кожен з них?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4122738"/>
            <a:ext cx="3960813" cy="27352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sz="2400"/>
              <a:t>    </a:t>
            </a:r>
            <a:r>
              <a:rPr lang="uk-UA" sz="2400" b="1" u="sng">
                <a:solidFill>
                  <a:srgbClr val="006666"/>
                </a:solidFill>
              </a:rPr>
              <a:t>Летіла зграя диких качок. Одна качка попереду, дві – позаду. Одна качка між двома і три качки поряд. Скільки качок в зграї?</a:t>
            </a:r>
            <a:endParaRPr lang="ru-RU" sz="2400" b="1" u="sng">
              <a:solidFill>
                <a:srgbClr val="006666"/>
              </a:solidFill>
            </a:endParaRPr>
          </a:p>
        </p:txBody>
      </p:sp>
      <p:sp>
        <p:nvSpPr>
          <p:cNvPr id="99338" name="AutoShap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0825" y="6453188"/>
            <a:ext cx="576263" cy="288925"/>
          </a:xfrm>
          <a:prstGeom prst="leftArrow">
            <a:avLst>
              <a:gd name="adj1" fmla="val 50000"/>
              <a:gd name="adj2" fmla="val 49863"/>
            </a:avLst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/>
              <a:t>2</a:t>
            </a:r>
            <a:endParaRPr lang="ru-RU"/>
          </a:p>
        </p:txBody>
      </p:sp>
      <p:pic>
        <p:nvPicPr>
          <p:cNvPr id="165890" name="Picture 2" descr="C:\Users\1\Desktop\сайт\imagesршг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2643182"/>
            <a:ext cx="3786214" cy="3571900"/>
          </a:xfrm>
          <a:prstGeom prst="rect">
            <a:avLst/>
          </a:prstGeom>
          <a:noFill/>
        </p:spPr>
      </p:pic>
      <p:pic>
        <p:nvPicPr>
          <p:cNvPr id="165891" name="Picture 3" descr="C:\Users\1\Desktop\сайт\Donald-Duck-Wallpaper-disney-6638047-1024-768.jpg"/>
          <p:cNvPicPr>
            <a:picLocks noChangeAspect="1" noChangeArrowheads="1"/>
          </p:cNvPicPr>
          <p:nvPr/>
        </p:nvPicPr>
        <p:blipFill>
          <a:blip r:embed="rId5" cstate="print"/>
          <a:srcRect b="5644"/>
          <a:stretch>
            <a:fillRect/>
          </a:stretch>
        </p:blipFill>
        <p:spPr bwMode="auto">
          <a:xfrm>
            <a:off x="5143504" y="357166"/>
            <a:ext cx="3500462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5400">
                <a:effectLst>
                  <a:outerShdw blurRad="38100" dist="38100" dir="2700000" algn="tl">
                    <a:srgbClr val="FFFFFF"/>
                  </a:outerShdw>
                </a:effectLst>
              </a:rPr>
              <a:t>Математичний фокус</a:t>
            </a:r>
            <a:endParaRPr lang="ru-RU" sz="54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4663" y="1484313"/>
            <a:ext cx="4391025" cy="45370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uk-UA" sz="2400"/>
              <a:t>   </a:t>
            </a:r>
            <a:r>
              <a:rPr lang="uk-UA"/>
              <a:t>Напишіть будь-яке трьохзначне число, потім допишіть до нього таке ж саме. Отримане шестизначне число поділіть на 7, потім на 11 і врешті на 13. Ви побачите задумане вами спочатку число.</a:t>
            </a:r>
            <a:endParaRPr lang="ru-RU"/>
          </a:p>
        </p:txBody>
      </p:sp>
      <p:pic>
        <p:nvPicPr>
          <p:cNvPr id="101382" name="Picture 6" descr="we111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5734050"/>
            <a:ext cx="1008063" cy="863600"/>
          </a:xfrm>
          <a:prstGeom prst="rect">
            <a:avLst/>
          </a:prstGeom>
          <a:noFill/>
        </p:spPr>
      </p:pic>
      <p:pic>
        <p:nvPicPr>
          <p:cNvPr id="166914" name="Picture 2" descr="C:\Users\1\Desktop\сайт\imagesпм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428736"/>
            <a:ext cx="3714776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rgbClr val="003366"/>
                </a:solidFill>
              </a:rPr>
              <a:t>Завдання з  тесту Айзенка</a:t>
            </a:r>
            <a:endParaRPr lang="ru-RU">
              <a:solidFill>
                <a:srgbClr val="003366"/>
              </a:solidFill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/>
              <a:t>Вкажіть номер фігури, якої не вистачає на малюнку 1?</a:t>
            </a:r>
            <a:endParaRPr lang="ru-RU"/>
          </a:p>
        </p:txBody>
      </p:sp>
      <p:pic>
        <p:nvPicPr>
          <p:cNvPr id="118788" name="Picture 4" descr="40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2708275"/>
            <a:ext cx="2781300" cy="3295650"/>
          </a:xfrm>
          <a:prstGeom prst="rect">
            <a:avLst/>
          </a:prstGeom>
          <a:noFill/>
        </p:spPr>
      </p:pic>
      <p:pic>
        <p:nvPicPr>
          <p:cNvPr id="118789" name="Picture 5" descr="40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00" y="2781300"/>
            <a:ext cx="2776538" cy="3313113"/>
          </a:xfrm>
          <a:prstGeom prst="rect">
            <a:avLst/>
          </a:prstGeom>
          <a:noFill/>
        </p:spPr>
      </p:pic>
      <p:sp>
        <p:nvSpPr>
          <p:cNvPr id="118790" name="Text Box 6"/>
          <p:cNvSpPr txBox="1">
            <a:spLocks noChangeArrowheads="1"/>
          </p:cNvSpPr>
          <p:nvPr/>
        </p:nvSpPr>
        <p:spPr bwMode="auto">
          <a:xfrm>
            <a:off x="1692275" y="6092825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/>
              <a:t>Мал 1</a:t>
            </a:r>
            <a:endParaRPr lang="ru-RU"/>
          </a:p>
        </p:txBody>
      </p:sp>
      <p:pic>
        <p:nvPicPr>
          <p:cNvPr id="118791" name="Picture 7" descr="we111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67175" y="5876925"/>
            <a:ext cx="1008063" cy="863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1498600"/>
          </a:xfrm>
        </p:spPr>
        <p:txBody>
          <a:bodyPr/>
          <a:lstStyle/>
          <a:p>
            <a:r>
              <a:rPr lang="uk-UA" sz="4000"/>
              <a:t>Вкажіть номер фігури, якої не вистачає на малюнку 1?</a:t>
            </a: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pic>
        <p:nvPicPr>
          <p:cNvPr id="119812" name="Picture 4" descr="27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2060575"/>
            <a:ext cx="2771775" cy="3295650"/>
          </a:xfrm>
          <a:prstGeom prst="rect">
            <a:avLst/>
          </a:prstGeom>
          <a:noFill/>
        </p:spPr>
      </p:pic>
      <p:pic>
        <p:nvPicPr>
          <p:cNvPr id="119813" name="Picture 5" descr="27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133600"/>
            <a:ext cx="3887788" cy="3144838"/>
          </a:xfrm>
          <a:prstGeom prst="rect">
            <a:avLst/>
          </a:prstGeom>
          <a:noFill/>
        </p:spPr>
      </p:pic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1763713" y="5589588"/>
            <a:ext cx="1582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/>
              <a:t>Мал 1</a:t>
            </a:r>
            <a:endParaRPr lang="ru-RU"/>
          </a:p>
        </p:txBody>
      </p:sp>
      <p:pic>
        <p:nvPicPr>
          <p:cNvPr id="119815" name="Picture 7" descr="we111">
            <a:hlinkClick r:id="rId5" action="ppaction://hlinksldjump"/>
          </p:cNvPr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3995738" y="5734050"/>
            <a:ext cx="792162" cy="792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uk-UA" sz="6000"/>
              <a:t>жаабр</a:t>
            </a:r>
          </a:p>
          <a:p>
            <a:pPr algn="ctr">
              <a:buFontTx/>
              <a:buNone/>
            </a:pPr>
            <a:r>
              <a:rPr lang="uk-UA" sz="6000"/>
              <a:t>тяха</a:t>
            </a:r>
          </a:p>
          <a:p>
            <a:pPr algn="ctr">
              <a:buFontTx/>
              <a:buNone/>
            </a:pPr>
            <a:r>
              <a:rPr lang="uk-UA" sz="6000"/>
              <a:t>нусск</a:t>
            </a:r>
          </a:p>
          <a:p>
            <a:pPr algn="ctr">
              <a:buFontTx/>
              <a:buNone/>
            </a:pPr>
            <a:r>
              <a:rPr lang="uk-UA" sz="6000"/>
              <a:t>кодал</a:t>
            </a:r>
            <a:endParaRPr lang="ru-RU" sz="6000"/>
          </a:p>
        </p:txBody>
      </p:sp>
      <p:sp>
        <p:nvSpPr>
          <p:cNvPr id="120838" name="WordArt 6"/>
          <p:cNvSpPr>
            <a:spLocks noChangeArrowheads="1" noChangeShapeType="1" noTextEdit="1"/>
          </p:cNvSpPr>
          <p:nvPr/>
        </p:nvSpPr>
        <p:spPr bwMode="auto">
          <a:xfrm>
            <a:off x="900113" y="549275"/>
            <a:ext cx="74882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006666"/>
                    </a:gs>
                    <a:gs pos="100000">
                      <a:srgbClr val="0066CC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Розгадайте анаграми і вкажіть зайве</a:t>
            </a:r>
          </a:p>
        </p:txBody>
      </p:sp>
      <p:pic>
        <p:nvPicPr>
          <p:cNvPr id="120839" name="Picture 7" descr="we111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5589588"/>
            <a:ext cx="1008062" cy="86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Якого числа не вистачає?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61" name="Oval 5"/>
          <p:cNvSpPr>
            <a:spLocks noChangeArrowheads="1"/>
          </p:cNvSpPr>
          <p:nvPr/>
        </p:nvSpPr>
        <p:spPr bwMode="auto">
          <a:xfrm>
            <a:off x="2411413" y="1484313"/>
            <a:ext cx="4319587" cy="431958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1862" name="Line 6"/>
          <p:cNvSpPr>
            <a:spLocks noChangeShapeType="1"/>
          </p:cNvSpPr>
          <p:nvPr/>
        </p:nvSpPr>
        <p:spPr bwMode="auto">
          <a:xfrm>
            <a:off x="4572000" y="1484313"/>
            <a:ext cx="0" cy="4321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1863" name="Line 7"/>
          <p:cNvSpPr>
            <a:spLocks noChangeShapeType="1"/>
          </p:cNvSpPr>
          <p:nvPr/>
        </p:nvSpPr>
        <p:spPr bwMode="auto">
          <a:xfrm>
            <a:off x="3059113" y="2133600"/>
            <a:ext cx="3241675" cy="273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1864" name="Line 8"/>
          <p:cNvSpPr>
            <a:spLocks noChangeShapeType="1"/>
          </p:cNvSpPr>
          <p:nvPr/>
        </p:nvSpPr>
        <p:spPr bwMode="auto">
          <a:xfrm flipH="1">
            <a:off x="2771775" y="2133600"/>
            <a:ext cx="338455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1865" name="Text Box 9"/>
          <p:cNvSpPr txBox="1">
            <a:spLocks noChangeArrowheads="1"/>
          </p:cNvSpPr>
          <p:nvPr/>
        </p:nvSpPr>
        <p:spPr bwMode="auto">
          <a:xfrm>
            <a:off x="4787900" y="1773238"/>
            <a:ext cx="5762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600" b="1" dirty="0"/>
              <a:t>8</a:t>
            </a:r>
            <a:endParaRPr lang="ru-RU" sz="3600" b="1" dirty="0"/>
          </a:p>
        </p:txBody>
      </p:sp>
      <p:sp>
        <p:nvSpPr>
          <p:cNvPr id="121866" name="Text Box 10"/>
          <p:cNvSpPr txBox="1">
            <a:spLocks noChangeArrowheads="1"/>
          </p:cNvSpPr>
          <p:nvPr/>
        </p:nvSpPr>
        <p:spPr bwMode="auto">
          <a:xfrm>
            <a:off x="5580063" y="3068638"/>
            <a:ext cx="792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600" b="1" dirty="0"/>
              <a:t>13</a:t>
            </a:r>
            <a:endParaRPr lang="ru-RU" sz="3600" b="1" dirty="0"/>
          </a:p>
        </p:txBody>
      </p:sp>
      <p:sp>
        <p:nvSpPr>
          <p:cNvPr id="121867" name="Text Box 11"/>
          <p:cNvSpPr txBox="1">
            <a:spLocks noChangeArrowheads="1"/>
          </p:cNvSpPr>
          <p:nvPr/>
        </p:nvSpPr>
        <p:spPr bwMode="auto">
          <a:xfrm>
            <a:off x="4716463" y="4365625"/>
            <a:ext cx="792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600" b="1" dirty="0"/>
              <a:t>18</a:t>
            </a:r>
            <a:endParaRPr lang="ru-RU" sz="3600" b="1" dirty="0"/>
          </a:p>
        </p:txBody>
      </p:sp>
      <p:sp>
        <p:nvSpPr>
          <p:cNvPr id="121868" name="Text Box 12"/>
          <p:cNvSpPr txBox="1">
            <a:spLocks noChangeArrowheads="1"/>
          </p:cNvSpPr>
          <p:nvPr/>
        </p:nvSpPr>
        <p:spPr bwMode="auto">
          <a:xfrm>
            <a:off x="3635374" y="4357694"/>
            <a:ext cx="8651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600" b="1" dirty="0"/>
              <a:t>24</a:t>
            </a:r>
            <a:endParaRPr lang="ru-RU" sz="3600" b="1" dirty="0"/>
          </a:p>
        </p:txBody>
      </p:sp>
      <p:sp>
        <p:nvSpPr>
          <p:cNvPr id="121869" name="Text Box 13"/>
          <p:cNvSpPr txBox="1">
            <a:spLocks noChangeArrowheads="1"/>
          </p:cNvSpPr>
          <p:nvPr/>
        </p:nvSpPr>
        <p:spPr bwMode="auto">
          <a:xfrm>
            <a:off x="2916238" y="3068638"/>
            <a:ext cx="7985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600" b="1" dirty="0"/>
              <a:t>39</a:t>
            </a:r>
            <a:endParaRPr lang="ru-RU" sz="3600" b="1" dirty="0"/>
          </a:p>
        </p:txBody>
      </p:sp>
      <p:sp>
        <p:nvSpPr>
          <p:cNvPr id="121870" name="Text Box 14"/>
          <p:cNvSpPr txBox="1">
            <a:spLocks noChangeArrowheads="1"/>
          </p:cNvSpPr>
          <p:nvPr/>
        </p:nvSpPr>
        <p:spPr bwMode="auto">
          <a:xfrm>
            <a:off x="3851275" y="1773238"/>
            <a:ext cx="5032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>
                <a:solidFill>
                  <a:srgbClr val="0066CC"/>
                </a:solidFill>
              </a:rPr>
              <a:t>?</a:t>
            </a:r>
            <a:endParaRPr lang="ru-RU" sz="3200">
              <a:solidFill>
                <a:srgbClr val="0066CC"/>
              </a:solidFill>
            </a:endParaRPr>
          </a:p>
        </p:txBody>
      </p:sp>
      <p:pic>
        <p:nvPicPr>
          <p:cNvPr id="121871" name="Picture 15" descr="we111">
            <a:hlinkClick r:id="rId3" action="ppaction://hlinksldjump"/>
          </p:cNvPr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7596188" y="5661025"/>
            <a:ext cx="792162" cy="792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1282700"/>
          </a:xfrm>
        </p:spPr>
        <p:txBody>
          <a:bodyPr/>
          <a:lstStyle/>
          <a:p>
            <a:r>
              <a:rPr lang="uk-UA" sz="4000"/>
              <a:t>Вкажіть номер фігури, якої не вистачає на малюнку 1?</a:t>
            </a: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pic>
        <p:nvPicPr>
          <p:cNvPr id="122884" name="Picture 4" descr="28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557338"/>
            <a:ext cx="3351213" cy="3959225"/>
          </a:xfrm>
          <a:prstGeom prst="rect">
            <a:avLst/>
          </a:prstGeom>
          <a:noFill/>
        </p:spPr>
      </p:pic>
      <p:pic>
        <p:nvPicPr>
          <p:cNvPr id="122885" name="Picture 5" descr="28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0200" y="1557338"/>
            <a:ext cx="4859338" cy="3944937"/>
          </a:xfrm>
          <a:prstGeom prst="rect">
            <a:avLst/>
          </a:prstGeom>
          <a:noFill/>
        </p:spPr>
      </p:pic>
      <p:pic>
        <p:nvPicPr>
          <p:cNvPr id="122886" name="Picture 6" descr="we111">
            <a:hlinkClick r:id="rId5" action="ppaction://hlinksldjump"/>
          </p:cNvPr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140200" y="6021388"/>
            <a:ext cx="647700" cy="6477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250825" y="3357563"/>
            <a:ext cx="2305050" cy="1152525"/>
          </a:xfrm>
          <a:prstGeom prst="cloudCallout">
            <a:avLst>
              <a:gd name="adj1" fmla="val -32440"/>
              <a:gd name="adj2" fmla="val 57440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2" action="ppaction://hlinksldjump"/>
              </a:rPr>
              <a:t>Юні математики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3059113" y="3213100"/>
            <a:ext cx="2881312" cy="1008063"/>
          </a:xfrm>
          <a:prstGeom prst="cloudCallout">
            <a:avLst>
              <a:gd name="adj1" fmla="val 20194"/>
              <a:gd name="adj2" fmla="val 87167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3200" dirty="0">
                <a:ln>
                  <a:solidFill>
                    <a:schemeClr val="tx1"/>
                  </a:solidFill>
                </a:ln>
                <a:hlinkClick r:id="rId3" action="ppaction://hlinksldjump"/>
              </a:rPr>
              <a:t>Ребуси</a:t>
            </a:r>
            <a:endParaRPr lang="ru-RU" sz="32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6443663" y="3068638"/>
            <a:ext cx="2376487" cy="1152525"/>
          </a:xfrm>
          <a:prstGeom prst="cloudCallout">
            <a:avLst>
              <a:gd name="adj1" fmla="val -38977"/>
              <a:gd name="adj2" fmla="val 69972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dirty="0"/>
              <a:t> </a:t>
            </a:r>
          </a:p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4" action="ppaction://hlinksldjump"/>
              </a:rPr>
              <a:t>Шифр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6192838" y="4868863"/>
            <a:ext cx="2951162" cy="1152525"/>
          </a:xfrm>
          <a:prstGeom prst="cloudCallout">
            <a:avLst>
              <a:gd name="adj1" fmla="val -33968"/>
              <a:gd name="adj2" fmla="val 93111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5" action="ppaction://hlinksldjump"/>
              </a:rPr>
              <a:t>Математичний фокус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3276600" y="5084763"/>
            <a:ext cx="2808288" cy="1152525"/>
          </a:xfrm>
          <a:prstGeom prst="cloudCallout">
            <a:avLst>
              <a:gd name="adj1" fmla="val -57912"/>
              <a:gd name="adj2" fmla="val 111019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6" action="ppaction://hlinksldjump"/>
              </a:rPr>
              <a:t>Тести</a:t>
            </a:r>
            <a:r>
              <a:rPr lang="uk-UA" dirty="0">
                <a:hlinkClick r:id="rId6" action="ppaction://hlinksldjump"/>
              </a:rPr>
              <a:t> </a:t>
            </a:r>
          </a:p>
          <a:p>
            <a:pPr algn="ctr"/>
            <a:r>
              <a:rPr lang="uk-UA" dirty="0" err="1">
                <a:ln>
                  <a:solidFill>
                    <a:schemeClr val="tx1"/>
                  </a:solidFill>
                </a:ln>
                <a:hlinkClick r:id="rId6" action="ppaction://hlinksldjump"/>
              </a:rPr>
              <a:t>Айзенка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395288" y="4941888"/>
            <a:ext cx="2590800" cy="1439862"/>
          </a:xfrm>
          <a:prstGeom prst="cloudCallout">
            <a:avLst>
              <a:gd name="adj1" fmla="val -39949"/>
              <a:gd name="adj2" fmla="val 46032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7" action="ppaction://hlinksldjump"/>
              </a:rPr>
              <a:t>Логічна розминка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2413" name="AutoShape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50825" y="260350"/>
            <a:ext cx="2592388" cy="1152525"/>
          </a:xfrm>
          <a:prstGeom prst="cloudCallout">
            <a:avLst>
              <a:gd name="adj1" fmla="val -23301"/>
              <a:gd name="adj2" fmla="val 107440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8" action="ppaction://hlinksldjump"/>
              </a:rPr>
              <a:t>Додавання</a:t>
            </a:r>
          </a:p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8" action="ppaction://hlinksldjump"/>
              </a:rPr>
              <a:t>раціональних чисел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3276600" y="260350"/>
            <a:ext cx="2592388" cy="1152525"/>
          </a:xfrm>
          <a:prstGeom prst="cloudCallout">
            <a:avLst>
              <a:gd name="adj1" fmla="val -37935"/>
              <a:gd name="adj2" fmla="val 46282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9" action="ppaction://hlinksldjump"/>
              </a:rPr>
              <a:t>Віднімання</a:t>
            </a:r>
          </a:p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9" action="ppaction://hlinksldjump"/>
              </a:rPr>
              <a:t>раціональних чисел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>
            <a:off x="1258888" y="1773238"/>
            <a:ext cx="3744912" cy="1152525"/>
          </a:xfrm>
          <a:prstGeom prst="cloudCallout">
            <a:avLst>
              <a:gd name="adj1" fmla="val -25500"/>
              <a:gd name="adj2" fmla="val 55370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10" action="ppaction://hlinksldjump"/>
              </a:rPr>
              <a:t>Множення раціональних чисел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5219700" y="1196975"/>
            <a:ext cx="3744913" cy="1152525"/>
          </a:xfrm>
          <a:prstGeom prst="cloudCallout">
            <a:avLst>
              <a:gd name="adj1" fmla="val -25500"/>
              <a:gd name="adj2" fmla="val 55370"/>
            </a:avLst>
          </a:prstGeom>
          <a:solidFill>
            <a:srgbClr val="99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tx1"/>
                  </a:solidFill>
                </a:ln>
                <a:hlinkClick r:id="rId11" action="ppaction://hlinksldjump"/>
              </a:rPr>
              <a:t>Ділення раціональних чисел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2340" name="Picture 4" descr="starinnaja_kniga_v_ps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42341" name="Picture 5" descr="ps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39350">
            <a:off x="5003800" y="1484313"/>
            <a:ext cx="2743200" cy="3346450"/>
          </a:xfrm>
          <a:prstGeom prst="rect">
            <a:avLst/>
          </a:prstGeom>
          <a:noFill/>
        </p:spPr>
      </p:pic>
      <p:sp>
        <p:nvSpPr>
          <p:cNvPr id="142342" name="Rectangle 6"/>
          <p:cNvSpPr>
            <a:spLocks noChangeArrowheads="1"/>
          </p:cNvSpPr>
          <p:nvPr/>
        </p:nvSpPr>
        <p:spPr bwMode="auto">
          <a:xfrm>
            <a:off x="900113" y="981075"/>
            <a:ext cx="352742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uk-UA" b="1">
                <a:solidFill>
                  <a:srgbClr val="003366"/>
                </a:solidFill>
              </a:rPr>
              <a:t>Французький вчений 17 століття </a:t>
            </a:r>
            <a:r>
              <a:rPr lang="uk-UA" b="1">
                <a:solidFill>
                  <a:srgbClr val="006600"/>
                </a:solidFill>
              </a:rPr>
              <a:t>Блез Паскаль</a:t>
            </a:r>
            <a:r>
              <a:rPr lang="uk-UA" b="1">
                <a:solidFill>
                  <a:srgbClr val="003366"/>
                </a:solidFill>
              </a:rPr>
              <a:t> став цікавитись математикою в досить ранньому віці, тому батько заборонив йому займатися нею. Однак, зайшовши через деякий час в дитячу кімнату, він виявив, що хлопчик розглядав якісь малюнки з прямих ліній. Виявилось, що маленький Блез самостійно знайшов доведення перших теорем геометрії Евкліда і думав про те, як довести наступну теорему.</a:t>
            </a:r>
            <a:endParaRPr lang="ru-RU" b="1">
              <a:solidFill>
                <a:srgbClr val="003366"/>
              </a:solidFill>
            </a:endParaRPr>
          </a:p>
        </p:txBody>
      </p:sp>
      <p:sp>
        <p:nvSpPr>
          <p:cNvPr id="142343" name="WordArt 7"/>
          <p:cNvSpPr>
            <a:spLocks noChangeArrowheads="1" noChangeShapeType="1" noTextEdit="1"/>
          </p:cNvSpPr>
          <p:nvPr/>
        </p:nvSpPr>
        <p:spPr bwMode="auto">
          <a:xfrm>
            <a:off x="2195513" y="188913"/>
            <a:ext cx="4968875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19050">
                  <a:solidFill>
                    <a:srgbClr val="CC66FF"/>
                  </a:solidFill>
                  <a:prstDash val="sysDot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Юні</a:t>
            </a:r>
            <a:r>
              <a:rPr lang="ru-RU" sz="3600" kern="10" dirty="0">
                <a:ln w="19050">
                  <a:solidFill>
                    <a:srgbClr val="CC66FF"/>
                  </a:solidFill>
                  <a:prstDash val="sysDot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математики</a:t>
            </a:r>
          </a:p>
        </p:txBody>
      </p:sp>
      <p:pic>
        <p:nvPicPr>
          <p:cNvPr id="142344" name="Picture 8" descr="we111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750" y="5994400"/>
            <a:ext cx="1008063" cy="86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4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20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2" grpId="0"/>
      <p:bldP spid="14234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3364" name="WordArt 4"/>
          <p:cNvSpPr>
            <a:spLocks noChangeArrowheads="1" noChangeShapeType="1" noTextEdit="1"/>
          </p:cNvSpPr>
          <p:nvPr/>
        </p:nvSpPr>
        <p:spPr bwMode="auto">
          <a:xfrm>
            <a:off x="2195513" y="188913"/>
            <a:ext cx="4968875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CC66FF"/>
                  </a:solidFill>
                  <a:prstDash val="sysDot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Юні математики</a:t>
            </a:r>
          </a:p>
        </p:txBody>
      </p:sp>
      <p:pic>
        <p:nvPicPr>
          <p:cNvPr id="143365" name="Picture 5" descr="starinnaja_kniga_v_psd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0"/>
            <a:ext cx="9144000" cy="6858000"/>
          </a:xfrm>
          <a:prstGeom prst="rect">
            <a:avLst/>
          </a:prstGeom>
          <a:noFill/>
        </p:spPr>
      </p:pic>
      <p:sp>
        <p:nvSpPr>
          <p:cNvPr id="143366" name="Rectangle 6"/>
          <p:cNvSpPr>
            <a:spLocks noChangeArrowheads="1"/>
          </p:cNvSpPr>
          <p:nvPr/>
        </p:nvSpPr>
        <p:spPr bwMode="auto">
          <a:xfrm rot="10800000" flipV="1">
            <a:off x="969963" y="1112838"/>
            <a:ext cx="3751262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uk-UA" sz="2000" b="1">
                <a:solidFill>
                  <a:srgbClr val="003366"/>
                </a:solidFill>
              </a:rPr>
              <a:t>Дуже рано виявилися таланти і у </a:t>
            </a:r>
            <a:r>
              <a:rPr lang="uk-UA" sz="2000" b="1">
                <a:solidFill>
                  <a:srgbClr val="006600"/>
                </a:solidFill>
              </a:rPr>
              <a:t>Карла Гаусса,</a:t>
            </a:r>
            <a:r>
              <a:rPr lang="uk-UA" sz="2000" b="1">
                <a:solidFill>
                  <a:srgbClr val="003366"/>
                </a:solidFill>
              </a:rPr>
              <a:t> якого пізніше називали “царем математиків”. Розповідають, що у віці 3 років він помітив помилку зроблену його батьком в розрахунках, а у 7-річному віці, коли вчитель сказав скласти всі числа від одного до ста, хлопчик дуже швидко і правильно впорався із цим</a:t>
            </a:r>
            <a:r>
              <a:rPr lang="en-US" sz="2000" b="1">
                <a:solidFill>
                  <a:srgbClr val="003366"/>
                </a:solidFill>
              </a:rPr>
              <a:t> </a:t>
            </a:r>
            <a:r>
              <a:rPr lang="uk-UA" sz="2000" b="1">
                <a:solidFill>
                  <a:srgbClr val="003366"/>
                </a:solidFill>
              </a:rPr>
              <a:t>завданням.</a:t>
            </a:r>
            <a:endParaRPr lang="ru-RU" sz="2000" b="1">
              <a:solidFill>
                <a:srgbClr val="003366"/>
              </a:solidFill>
            </a:endParaRPr>
          </a:p>
        </p:txBody>
      </p:sp>
      <p:pic>
        <p:nvPicPr>
          <p:cNvPr id="143367" name="Picture 7" descr="gau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20930">
            <a:off x="5213350" y="1341438"/>
            <a:ext cx="2871788" cy="4103687"/>
          </a:xfrm>
          <a:prstGeom prst="rect">
            <a:avLst/>
          </a:prstGeom>
          <a:noFill/>
        </p:spPr>
      </p:pic>
      <p:sp>
        <p:nvSpPr>
          <p:cNvPr id="143368" name="WordArt 8"/>
          <p:cNvSpPr>
            <a:spLocks noChangeArrowheads="1" noChangeShapeType="1" noTextEdit="1"/>
          </p:cNvSpPr>
          <p:nvPr/>
        </p:nvSpPr>
        <p:spPr bwMode="auto">
          <a:xfrm>
            <a:off x="2195513" y="260350"/>
            <a:ext cx="4968875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CC66FF"/>
                  </a:solidFill>
                  <a:prstDash val="sysDot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Юні математики</a:t>
            </a:r>
          </a:p>
        </p:txBody>
      </p:sp>
      <p:pic>
        <p:nvPicPr>
          <p:cNvPr id="143369" name="Picture 9" descr="we111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750" y="5994400"/>
            <a:ext cx="1008063" cy="86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14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2000"/>
                                        <p:tgtEl>
                                          <p:spTgt spid="143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WordArt 4"/>
          <p:cNvSpPr>
            <a:spLocks noChangeArrowheads="1" noChangeShapeType="1" noTextEdit="1"/>
          </p:cNvSpPr>
          <p:nvPr/>
        </p:nvSpPr>
        <p:spPr bwMode="auto">
          <a:xfrm>
            <a:off x="323850" y="1268413"/>
            <a:ext cx="8848725" cy="3240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Бажаю</a:t>
            </a:r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всім</a:t>
            </a:r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  <a:p>
            <a:pPr algn="ctr"/>
            <a:r>
              <a:rPr lang="ru-RU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успіхів</a:t>
            </a:r>
            <a:endParaRPr lang="ru-RU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у </a:t>
            </a:r>
            <a:r>
              <a:rPr lang="ru-RU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вивченні</a:t>
            </a:r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  <a:p>
            <a:pPr algn="ctr"/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математики! </a:t>
            </a:r>
          </a:p>
        </p:txBody>
      </p:sp>
      <p:sp>
        <p:nvSpPr>
          <p:cNvPr id="130054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451725" y="5876925"/>
            <a:ext cx="1368425" cy="746125"/>
          </a:xfrm>
          <a:prstGeom prst="horizontalScroll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/>
              <a:t>Зміст</a:t>
            </a:r>
            <a:endParaRPr lang="ru-RU"/>
          </a:p>
        </p:txBody>
      </p:sp>
      <p:pic>
        <p:nvPicPr>
          <p:cNvPr id="167938" name="Picture 2" descr="C:\Users\1\Desktop\сайт\0_73d09_3303fc2_XS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4857760"/>
            <a:ext cx="1857388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Додавання раціональних чисел</a:t>
            </a:r>
            <a:endParaRPr lang="ru-RU" sz="4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6" name="Text Box 26"/>
          <p:cNvSpPr txBox="1">
            <a:spLocks noChangeArrowheads="1"/>
          </p:cNvSpPr>
          <p:nvPr/>
        </p:nvSpPr>
        <p:spPr bwMode="auto">
          <a:xfrm>
            <a:off x="684213" y="2708275"/>
            <a:ext cx="2808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400" b="1">
                <a:solidFill>
                  <a:srgbClr val="0066CC"/>
                </a:solidFill>
              </a:rPr>
              <a:t>-7 + 4 = -3</a:t>
            </a:r>
            <a:endParaRPr lang="ru-RU" sz="2400" b="1">
              <a:solidFill>
                <a:srgbClr val="0066CC"/>
              </a:solidFill>
            </a:endParaRPr>
          </a:p>
        </p:txBody>
      </p:sp>
      <p:sp>
        <p:nvSpPr>
          <p:cNvPr id="133162" name="Text Box 42"/>
          <p:cNvSpPr txBox="1">
            <a:spLocks noChangeArrowheads="1"/>
          </p:cNvSpPr>
          <p:nvPr/>
        </p:nvSpPr>
        <p:spPr bwMode="auto">
          <a:xfrm>
            <a:off x="5003800" y="2708275"/>
            <a:ext cx="280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400" b="1">
                <a:solidFill>
                  <a:srgbClr val="0066CC"/>
                </a:solidFill>
              </a:rPr>
              <a:t>-3 + 3 = 0</a:t>
            </a:r>
            <a:endParaRPr lang="ru-RU" sz="2400" b="1">
              <a:solidFill>
                <a:srgbClr val="0066CC"/>
              </a:solidFill>
            </a:endParaRPr>
          </a:p>
        </p:txBody>
      </p:sp>
      <p:sp>
        <p:nvSpPr>
          <p:cNvPr id="133183" name="Text Box 63"/>
          <p:cNvSpPr txBox="1">
            <a:spLocks noChangeArrowheads="1"/>
          </p:cNvSpPr>
          <p:nvPr/>
        </p:nvSpPr>
        <p:spPr bwMode="auto">
          <a:xfrm>
            <a:off x="3276600" y="4652963"/>
            <a:ext cx="2736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400" b="1">
                <a:solidFill>
                  <a:srgbClr val="0066CC"/>
                </a:solidFill>
              </a:rPr>
              <a:t>-2,5 + 6 = 3,5</a:t>
            </a:r>
            <a:endParaRPr lang="ru-RU" sz="2400" b="1">
              <a:solidFill>
                <a:srgbClr val="0066CC"/>
              </a:solidFill>
            </a:endParaRPr>
          </a:p>
        </p:txBody>
      </p:sp>
      <p:sp>
        <p:nvSpPr>
          <p:cNvPr id="133200" name="Text Box 80"/>
          <p:cNvSpPr txBox="1">
            <a:spLocks noChangeArrowheads="1"/>
          </p:cNvSpPr>
          <p:nvPr/>
        </p:nvSpPr>
        <p:spPr bwMode="auto">
          <a:xfrm>
            <a:off x="5508625" y="6237288"/>
            <a:ext cx="2736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400" b="1">
                <a:solidFill>
                  <a:srgbClr val="0066CC"/>
                </a:solidFill>
              </a:rPr>
              <a:t>-2 + (-5) = -7</a:t>
            </a:r>
            <a:endParaRPr lang="ru-RU" sz="2400" b="1">
              <a:solidFill>
                <a:srgbClr val="0066CC"/>
              </a:solidFill>
            </a:endParaRPr>
          </a:p>
        </p:txBody>
      </p:sp>
      <p:sp>
        <p:nvSpPr>
          <p:cNvPr id="133203" name="AutoShape 83"/>
          <p:cNvSpPr>
            <a:spLocks noChangeArrowheads="1"/>
          </p:cNvSpPr>
          <p:nvPr/>
        </p:nvSpPr>
        <p:spPr bwMode="auto">
          <a:xfrm>
            <a:off x="6300788" y="1052513"/>
            <a:ext cx="2843212" cy="1008062"/>
          </a:xfrm>
          <a:prstGeom prst="cloudCallout">
            <a:avLst>
              <a:gd name="adj1" fmla="val -21523"/>
              <a:gd name="adj2" fmla="val 15314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1600" b="1" dirty="0"/>
              <a:t>Сума двох протилежних чисел </a:t>
            </a:r>
            <a:r>
              <a:rPr lang="uk-UA" sz="1600" b="1" dirty="0">
                <a:solidFill>
                  <a:srgbClr val="00CC99"/>
                </a:solidFill>
              </a:rPr>
              <a:t>=</a:t>
            </a:r>
            <a:r>
              <a:rPr lang="uk-UA" sz="1600" b="1" dirty="0"/>
              <a:t> </a:t>
            </a:r>
            <a:r>
              <a:rPr lang="uk-UA" sz="2000" b="1" dirty="0"/>
              <a:t>0</a:t>
            </a:r>
            <a:endParaRPr lang="ru-RU" sz="2000" b="1" dirty="0"/>
          </a:p>
        </p:txBody>
      </p:sp>
      <p:sp>
        <p:nvSpPr>
          <p:cNvPr id="133224" name="Text Box 104"/>
          <p:cNvSpPr txBox="1">
            <a:spLocks noChangeArrowheads="1"/>
          </p:cNvSpPr>
          <p:nvPr/>
        </p:nvSpPr>
        <p:spPr bwMode="auto">
          <a:xfrm>
            <a:off x="539750" y="6237288"/>
            <a:ext cx="2736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400" b="1">
                <a:solidFill>
                  <a:srgbClr val="0066CC"/>
                </a:solidFill>
              </a:rPr>
              <a:t>-2 + (-6) = -8</a:t>
            </a:r>
            <a:endParaRPr lang="ru-RU" sz="2400" b="1">
              <a:solidFill>
                <a:srgbClr val="0066CC"/>
              </a:solidFill>
            </a:endParaRPr>
          </a:p>
        </p:txBody>
      </p:sp>
      <p:grpSp>
        <p:nvGrpSpPr>
          <p:cNvPr id="133248" name="Group 128"/>
          <p:cNvGrpSpPr>
            <a:grpSpLocks/>
          </p:cNvGrpSpPr>
          <p:nvPr/>
        </p:nvGrpSpPr>
        <p:grpSpPr bwMode="auto">
          <a:xfrm>
            <a:off x="827088" y="1268413"/>
            <a:ext cx="2881312" cy="1447800"/>
            <a:chOff x="521" y="799"/>
            <a:chExt cx="1815" cy="912"/>
          </a:xfrm>
        </p:grpSpPr>
        <p:grpSp>
          <p:nvGrpSpPr>
            <p:cNvPr id="133147" name="Group 27"/>
            <p:cNvGrpSpPr>
              <a:grpSpLocks/>
            </p:cNvGrpSpPr>
            <p:nvPr/>
          </p:nvGrpSpPr>
          <p:grpSpPr bwMode="auto">
            <a:xfrm>
              <a:off x="521" y="1344"/>
              <a:ext cx="1815" cy="90"/>
              <a:chOff x="521" y="1344"/>
              <a:chExt cx="1815" cy="90"/>
            </a:xfrm>
          </p:grpSpPr>
          <p:sp>
            <p:nvSpPr>
              <p:cNvPr id="133132" name="Line 12"/>
              <p:cNvSpPr>
                <a:spLocks noChangeShapeType="1"/>
              </p:cNvSpPr>
              <p:nvPr/>
            </p:nvSpPr>
            <p:spPr bwMode="auto">
              <a:xfrm>
                <a:off x="521" y="1389"/>
                <a:ext cx="18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33" name="Line 13"/>
              <p:cNvSpPr>
                <a:spLocks noChangeShapeType="1"/>
              </p:cNvSpPr>
              <p:nvPr/>
            </p:nvSpPr>
            <p:spPr bwMode="auto">
              <a:xfrm>
                <a:off x="2109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34" name="Line 14"/>
              <p:cNvSpPr>
                <a:spLocks noChangeShapeType="1"/>
              </p:cNvSpPr>
              <p:nvPr/>
            </p:nvSpPr>
            <p:spPr bwMode="auto">
              <a:xfrm>
                <a:off x="1927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35" name="Line 15"/>
              <p:cNvSpPr>
                <a:spLocks noChangeShapeType="1"/>
              </p:cNvSpPr>
              <p:nvPr/>
            </p:nvSpPr>
            <p:spPr bwMode="auto">
              <a:xfrm>
                <a:off x="1746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36" name="Line 16"/>
              <p:cNvSpPr>
                <a:spLocks noChangeShapeType="1"/>
              </p:cNvSpPr>
              <p:nvPr/>
            </p:nvSpPr>
            <p:spPr bwMode="auto">
              <a:xfrm>
                <a:off x="1565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37" name="Line 17"/>
              <p:cNvSpPr>
                <a:spLocks noChangeShapeType="1"/>
              </p:cNvSpPr>
              <p:nvPr/>
            </p:nvSpPr>
            <p:spPr bwMode="auto">
              <a:xfrm>
                <a:off x="1383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38" name="Line 18"/>
              <p:cNvSpPr>
                <a:spLocks noChangeShapeType="1"/>
              </p:cNvSpPr>
              <p:nvPr/>
            </p:nvSpPr>
            <p:spPr bwMode="auto">
              <a:xfrm>
                <a:off x="1202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39" name="Line 19"/>
              <p:cNvSpPr>
                <a:spLocks noChangeShapeType="1"/>
              </p:cNvSpPr>
              <p:nvPr/>
            </p:nvSpPr>
            <p:spPr bwMode="auto">
              <a:xfrm>
                <a:off x="1020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40" name="Line 20"/>
              <p:cNvSpPr>
                <a:spLocks noChangeShapeType="1"/>
              </p:cNvSpPr>
              <p:nvPr/>
            </p:nvSpPr>
            <p:spPr bwMode="auto">
              <a:xfrm>
                <a:off x="839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41" name="Line 21"/>
              <p:cNvSpPr>
                <a:spLocks noChangeShapeType="1"/>
              </p:cNvSpPr>
              <p:nvPr/>
            </p:nvSpPr>
            <p:spPr bwMode="auto">
              <a:xfrm>
                <a:off x="657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142" name="Text Box 22"/>
            <p:cNvSpPr txBox="1">
              <a:spLocks noChangeArrowheads="1"/>
            </p:cNvSpPr>
            <p:nvPr/>
          </p:nvSpPr>
          <p:spPr bwMode="auto">
            <a:xfrm>
              <a:off x="1429" y="1480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/>
                <a:t>-3</a:t>
              </a:r>
              <a:endParaRPr lang="ru-RU"/>
            </a:p>
          </p:txBody>
        </p:sp>
        <p:sp>
          <p:nvSpPr>
            <p:cNvPr id="133143" name="Text Box 23"/>
            <p:cNvSpPr txBox="1">
              <a:spLocks noChangeArrowheads="1"/>
            </p:cNvSpPr>
            <p:nvPr/>
          </p:nvSpPr>
          <p:spPr bwMode="auto">
            <a:xfrm>
              <a:off x="703" y="1480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/>
                <a:t>-7</a:t>
              </a:r>
              <a:endParaRPr lang="ru-RU"/>
            </a:p>
          </p:txBody>
        </p:sp>
        <p:sp>
          <p:nvSpPr>
            <p:cNvPr id="133144" name="Freeform 24"/>
            <p:cNvSpPr>
              <a:spLocks/>
            </p:cNvSpPr>
            <p:nvPr/>
          </p:nvSpPr>
          <p:spPr bwMode="auto">
            <a:xfrm rot="-2247347">
              <a:off x="887" y="1080"/>
              <a:ext cx="594" cy="509"/>
            </a:xfrm>
            <a:custGeom>
              <a:avLst/>
              <a:gdLst/>
              <a:ahLst/>
              <a:cxnLst>
                <a:cxn ang="0">
                  <a:pos x="0" y="106"/>
                </a:cxn>
                <a:cxn ang="0">
                  <a:pos x="726" y="106"/>
                </a:cxn>
                <a:cxn ang="0">
                  <a:pos x="952" y="741"/>
                </a:cxn>
              </a:cxnLst>
              <a:rect l="0" t="0" r="r" b="b"/>
              <a:pathLst>
                <a:path w="952" h="741">
                  <a:moveTo>
                    <a:pt x="0" y="106"/>
                  </a:moveTo>
                  <a:cubicBezTo>
                    <a:pt x="283" y="53"/>
                    <a:pt x="567" y="0"/>
                    <a:pt x="726" y="106"/>
                  </a:cubicBezTo>
                  <a:cubicBezTo>
                    <a:pt x="885" y="212"/>
                    <a:pt x="918" y="476"/>
                    <a:pt x="952" y="741"/>
                  </a:cubicBezTo>
                </a:path>
              </a:pathLst>
            </a:custGeom>
            <a:noFill/>
            <a:ln w="28575" cmpd="sng">
              <a:solidFill>
                <a:srgbClr val="00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145" name="Text Box 25"/>
            <p:cNvSpPr txBox="1">
              <a:spLocks noChangeArrowheads="1"/>
            </p:cNvSpPr>
            <p:nvPr/>
          </p:nvSpPr>
          <p:spPr bwMode="auto">
            <a:xfrm>
              <a:off x="1020" y="799"/>
              <a:ext cx="40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sz="2400"/>
                <a:t>+4</a:t>
              </a:r>
              <a:endParaRPr lang="ru-RU" sz="2400"/>
            </a:p>
          </p:txBody>
        </p:sp>
        <p:sp>
          <p:nvSpPr>
            <p:cNvPr id="133225" name="Line 105"/>
            <p:cNvSpPr>
              <a:spLocks noChangeShapeType="1"/>
            </p:cNvSpPr>
            <p:nvPr/>
          </p:nvSpPr>
          <p:spPr bwMode="auto">
            <a:xfrm>
              <a:off x="1519" y="1253"/>
              <a:ext cx="46" cy="91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226" name="Line 106"/>
            <p:cNvSpPr>
              <a:spLocks noChangeShapeType="1"/>
            </p:cNvSpPr>
            <p:nvPr/>
          </p:nvSpPr>
          <p:spPr bwMode="auto">
            <a:xfrm>
              <a:off x="1474" y="1298"/>
              <a:ext cx="91" cy="46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250" name="Group 130"/>
          <p:cNvGrpSpPr>
            <a:grpSpLocks/>
          </p:cNvGrpSpPr>
          <p:nvPr/>
        </p:nvGrpSpPr>
        <p:grpSpPr bwMode="auto">
          <a:xfrm>
            <a:off x="4643438" y="1341438"/>
            <a:ext cx="2881312" cy="1374775"/>
            <a:chOff x="3061" y="845"/>
            <a:chExt cx="1815" cy="866"/>
          </a:xfrm>
        </p:grpSpPr>
        <p:grpSp>
          <p:nvGrpSpPr>
            <p:cNvPr id="133249" name="Group 129"/>
            <p:cNvGrpSpPr>
              <a:grpSpLocks/>
            </p:cNvGrpSpPr>
            <p:nvPr/>
          </p:nvGrpSpPr>
          <p:grpSpPr bwMode="auto">
            <a:xfrm>
              <a:off x="3061" y="845"/>
              <a:ext cx="1815" cy="866"/>
              <a:chOff x="3061" y="845"/>
              <a:chExt cx="1815" cy="866"/>
            </a:xfrm>
          </p:grpSpPr>
          <p:sp>
            <p:nvSpPr>
              <p:cNvPr id="133159" name="Freeform 39"/>
              <p:cNvSpPr>
                <a:spLocks/>
              </p:cNvSpPr>
              <p:nvPr/>
            </p:nvSpPr>
            <p:spPr bwMode="auto">
              <a:xfrm rot="-2247347">
                <a:off x="3608" y="1178"/>
                <a:ext cx="408" cy="363"/>
              </a:xfrm>
              <a:custGeom>
                <a:avLst/>
                <a:gdLst/>
                <a:ahLst/>
                <a:cxnLst>
                  <a:cxn ang="0">
                    <a:pos x="0" y="106"/>
                  </a:cxn>
                  <a:cxn ang="0">
                    <a:pos x="726" y="106"/>
                  </a:cxn>
                  <a:cxn ang="0">
                    <a:pos x="952" y="741"/>
                  </a:cxn>
                </a:cxnLst>
                <a:rect l="0" t="0" r="r" b="b"/>
                <a:pathLst>
                  <a:path w="952" h="741">
                    <a:moveTo>
                      <a:pt x="0" y="106"/>
                    </a:moveTo>
                    <a:cubicBezTo>
                      <a:pt x="283" y="53"/>
                      <a:pt x="567" y="0"/>
                      <a:pt x="726" y="106"/>
                    </a:cubicBezTo>
                    <a:cubicBezTo>
                      <a:pt x="885" y="212"/>
                      <a:pt x="918" y="476"/>
                      <a:pt x="952" y="741"/>
                    </a:cubicBezTo>
                  </a:path>
                </a:pathLst>
              </a:custGeom>
              <a:noFill/>
              <a:ln w="28575" cmpd="sng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60" name="Text Box 40"/>
              <p:cNvSpPr txBox="1">
                <a:spLocks noChangeArrowheads="1"/>
              </p:cNvSpPr>
              <p:nvPr/>
            </p:nvSpPr>
            <p:spPr bwMode="auto">
              <a:xfrm>
                <a:off x="4014" y="1480"/>
                <a:ext cx="22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uk-UA"/>
                  <a:t>0</a:t>
                </a:r>
                <a:endParaRPr lang="ru-RU"/>
              </a:p>
            </p:txBody>
          </p:sp>
          <p:sp>
            <p:nvSpPr>
              <p:cNvPr id="133161" name="Text Box 41"/>
              <p:cNvSpPr txBox="1">
                <a:spLocks noChangeArrowheads="1"/>
              </p:cNvSpPr>
              <p:nvPr/>
            </p:nvSpPr>
            <p:spPr bwMode="auto">
              <a:xfrm>
                <a:off x="3424" y="1480"/>
                <a:ext cx="36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uk-UA"/>
                  <a:t>-3</a:t>
                </a:r>
                <a:endParaRPr lang="ru-RU"/>
              </a:p>
            </p:txBody>
          </p:sp>
          <p:sp>
            <p:nvSpPr>
              <p:cNvPr id="133199" name="Text Box 79"/>
              <p:cNvSpPr txBox="1">
                <a:spLocks noChangeArrowheads="1"/>
              </p:cNvSpPr>
              <p:nvPr/>
            </p:nvSpPr>
            <p:spPr bwMode="auto">
              <a:xfrm>
                <a:off x="3606" y="845"/>
                <a:ext cx="40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uk-UA" sz="2400"/>
                  <a:t>+3</a:t>
                </a:r>
                <a:endParaRPr lang="ru-RU" sz="2400"/>
              </a:p>
            </p:txBody>
          </p:sp>
          <p:sp>
            <p:nvSpPr>
              <p:cNvPr id="133227" name="Line 107"/>
              <p:cNvSpPr>
                <a:spLocks noChangeShapeType="1"/>
              </p:cNvSpPr>
              <p:nvPr/>
            </p:nvSpPr>
            <p:spPr bwMode="auto">
              <a:xfrm>
                <a:off x="4014" y="1253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3228" name="Group 108"/>
              <p:cNvGrpSpPr>
                <a:grpSpLocks/>
              </p:cNvGrpSpPr>
              <p:nvPr/>
            </p:nvGrpSpPr>
            <p:grpSpPr bwMode="auto">
              <a:xfrm>
                <a:off x="3061" y="1344"/>
                <a:ext cx="1815" cy="90"/>
                <a:chOff x="521" y="1344"/>
                <a:chExt cx="1815" cy="90"/>
              </a:xfrm>
            </p:grpSpPr>
            <p:sp>
              <p:nvSpPr>
                <p:cNvPr id="133229" name="Line 109"/>
                <p:cNvSpPr>
                  <a:spLocks noChangeShapeType="1"/>
                </p:cNvSpPr>
                <p:nvPr/>
              </p:nvSpPr>
              <p:spPr bwMode="auto">
                <a:xfrm>
                  <a:off x="521" y="1389"/>
                  <a:ext cx="18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30" name="Line 110"/>
                <p:cNvSpPr>
                  <a:spLocks noChangeShapeType="1"/>
                </p:cNvSpPr>
                <p:nvPr/>
              </p:nvSpPr>
              <p:spPr bwMode="auto">
                <a:xfrm>
                  <a:off x="2109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31" name="Line 111"/>
                <p:cNvSpPr>
                  <a:spLocks noChangeShapeType="1"/>
                </p:cNvSpPr>
                <p:nvPr/>
              </p:nvSpPr>
              <p:spPr bwMode="auto">
                <a:xfrm>
                  <a:off x="1927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32" name="Line 112"/>
                <p:cNvSpPr>
                  <a:spLocks noChangeShapeType="1"/>
                </p:cNvSpPr>
                <p:nvPr/>
              </p:nvSpPr>
              <p:spPr bwMode="auto">
                <a:xfrm>
                  <a:off x="1746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33" name="Line 113"/>
                <p:cNvSpPr>
                  <a:spLocks noChangeShapeType="1"/>
                </p:cNvSpPr>
                <p:nvPr/>
              </p:nvSpPr>
              <p:spPr bwMode="auto">
                <a:xfrm>
                  <a:off x="1565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34" name="Line 114"/>
                <p:cNvSpPr>
                  <a:spLocks noChangeShapeType="1"/>
                </p:cNvSpPr>
                <p:nvPr/>
              </p:nvSpPr>
              <p:spPr bwMode="auto">
                <a:xfrm>
                  <a:off x="1383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35" name="Line 115"/>
                <p:cNvSpPr>
                  <a:spLocks noChangeShapeType="1"/>
                </p:cNvSpPr>
                <p:nvPr/>
              </p:nvSpPr>
              <p:spPr bwMode="auto">
                <a:xfrm>
                  <a:off x="1202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36" name="Line 116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37" name="Line 117"/>
                <p:cNvSpPr>
                  <a:spLocks noChangeShapeType="1"/>
                </p:cNvSpPr>
                <p:nvPr/>
              </p:nvSpPr>
              <p:spPr bwMode="auto">
                <a:xfrm>
                  <a:off x="839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38" name="Line 118"/>
                <p:cNvSpPr>
                  <a:spLocks noChangeShapeType="1"/>
                </p:cNvSpPr>
                <p:nvPr/>
              </p:nvSpPr>
              <p:spPr bwMode="auto">
                <a:xfrm>
                  <a:off x="657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33240" name="Line 120"/>
            <p:cNvSpPr>
              <a:spLocks noChangeShapeType="1"/>
            </p:cNvSpPr>
            <p:nvPr/>
          </p:nvSpPr>
          <p:spPr bwMode="auto">
            <a:xfrm>
              <a:off x="3969" y="1344"/>
              <a:ext cx="136" cy="45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247" name="Group 127"/>
          <p:cNvGrpSpPr>
            <a:grpSpLocks/>
          </p:cNvGrpSpPr>
          <p:nvPr/>
        </p:nvGrpSpPr>
        <p:grpSpPr bwMode="auto">
          <a:xfrm>
            <a:off x="2916238" y="3284538"/>
            <a:ext cx="2881312" cy="1230312"/>
            <a:chOff x="476" y="2024"/>
            <a:chExt cx="1815" cy="775"/>
          </a:xfrm>
        </p:grpSpPr>
        <p:grpSp>
          <p:nvGrpSpPr>
            <p:cNvPr id="133163" name="Group 43"/>
            <p:cNvGrpSpPr>
              <a:grpSpLocks/>
            </p:cNvGrpSpPr>
            <p:nvPr/>
          </p:nvGrpSpPr>
          <p:grpSpPr bwMode="auto">
            <a:xfrm>
              <a:off x="476" y="2432"/>
              <a:ext cx="1815" cy="90"/>
              <a:chOff x="521" y="1344"/>
              <a:chExt cx="1815" cy="90"/>
            </a:xfrm>
          </p:grpSpPr>
          <p:sp>
            <p:nvSpPr>
              <p:cNvPr id="133164" name="Line 44"/>
              <p:cNvSpPr>
                <a:spLocks noChangeShapeType="1"/>
              </p:cNvSpPr>
              <p:nvPr/>
            </p:nvSpPr>
            <p:spPr bwMode="auto">
              <a:xfrm>
                <a:off x="521" y="1389"/>
                <a:ext cx="181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65" name="Line 45"/>
              <p:cNvSpPr>
                <a:spLocks noChangeShapeType="1"/>
              </p:cNvSpPr>
              <p:nvPr/>
            </p:nvSpPr>
            <p:spPr bwMode="auto">
              <a:xfrm>
                <a:off x="2109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66" name="Line 46"/>
              <p:cNvSpPr>
                <a:spLocks noChangeShapeType="1"/>
              </p:cNvSpPr>
              <p:nvPr/>
            </p:nvSpPr>
            <p:spPr bwMode="auto">
              <a:xfrm>
                <a:off x="1927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67" name="Line 47"/>
              <p:cNvSpPr>
                <a:spLocks noChangeShapeType="1"/>
              </p:cNvSpPr>
              <p:nvPr/>
            </p:nvSpPr>
            <p:spPr bwMode="auto">
              <a:xfrm>
                <a:off x="1746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68" name="Line 48"/>
              <p:cNvSpPr>
                <a:spLocks noChangeShapeType="1"/>
              </p:cNvSpPr>
              <p:nvPr/>
            </p:nvSpPr>
            <p:spPr bwMode="auto">
              <a:xfrm>
                <a:off x="1565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69" name="Line 49"/>
              <p:cNvSpPr>
                <a:spLocks noChangeShapeType="1"/>
              </p:cNvSpPr>
              <p:nvPr/>
            </p:nvSpPr>
            <p:spPr bwMode="auto">
              <a:xfrm>
                <a:off x="1383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70" name="Line 50"/>
              <p:cNvSpPr>
                <a:spLocks noChangeShapeType="1"/>
              </p:cNvSpPr>
              <p:nvPr/>
            </p:nvSpPr>
            <p:spPr bwMode="auto">
              <a:xfrm>
                <a:off x="1202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71" name="Line 51"/>
              <p:cNvSpPr>
                <a:spLocks noChangeShapeType="1"/>
              </p:cNvSpPr>
              <p:nvPr/>
            </p:nvSpPr>
            <p:spPr bwMode="auto">
              <a:xfrm>
                <a:off x="1020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72" name="Line 52"/>
              <p:cNvSpPr>
                <a:spLocks noChangeShapeType="1"/>
              </p:cNvSpPr>
              <p:nvPr/>
            </p:nvSpPr>
            <p:spPr bwMode="auto">
              <a:xfrm>
                <a:off x="839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73" name="Line 53"/>
              <p:cNvSpPr>
                <a:spLocks noChangeShapeType="1"/>
              </p:cNvSpPr>
              <p:nvPr/>
            </p:nvSpPr>
            <p:spPr bwMode="auto">
              <a:xfrm>
                <a:off x="657" y="1344"/>
                <a:ext cx="0" cy="9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174" name="Text Box 54"/>
            <p:cNvSpPr txBox="1">
              <a:spLocks noChangeArrowheads="1"/>
            </p:cNvSpPr>
            <p:nvPr/>
          </p:nvSpPr>
          <p:spPr bwMode="auto">
            <a:xfrm>
              <a:off x="1837" y="2568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/>
                <a:t>3,5</a:t>
              </a:r>
              <a:endParaRPr lang="ru-RU"/>
            </a:p>
          </p:txBody>
        </p:sp>
        <p:sp>
          <p:nvSpPr>
            <p:cNvPr id="133175" name="Text Box 55"/>
            <p:cNvSpPr txBox="1">
              <a:spLocks noChangeArrowheads="1"/>
            </p:cNvSpPr>
            <p:nvPr/>
          </p:nvSpPr>
          <p:spPr bwMode="auto">
            <a:xfrm>
              <a:off x="703" y="2568"/>
              <a:ext cx="40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/>
                <a:t>-2,5</a:t>
              </a:r>
              <a:endParaRPr lang="ru-RU"/>
            </a:p>
          </p:txBody>
        </p:sp>
        <p:sp>
          <p:nvSpPr>
            <p:cNvPr id="133180" name="Text Box 60"/>
            <p:cNvSpPr txBox="1">
              <a:spLocks noChangeArrowheads="1"/>
            </p:cNvSpPr>
            <p:nvPr/>
          </p:nvSpPr>
          <p:spPr bwMode="auto">
            <a:xfrm>
              <a:off x="1247" y="2568"/>
              <a:ext cx="40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/>
                <a:t>0</a:t>
              </a:r>
              <a:endParaRPr lang="ru-RU"/>
            </a:p>
          </p:txBody>
        </p:sp>
        <p:sp>
          <p:nvSpPr>
            <p:cNvPr id="133181" name="Freeform 61"/>
            <p:cNvSpPr>
              <a:spLocks/>
            </p:cNvSpPr>
            <p:nvPr/>
          </p:nvSpPr>
          <p:spPr bwMode="auto">
            <a:xfrm rot="11578095">
              <a:off x="874" y="2284"/>
              <a:ext cx="1098" cy="318"/>
            </a:xfrm>
            <a:custGeom>
              <a:avLst/>
              <a:gdLst/>
              <a:ahLst/>
              <a:cxnLst>
                <a:cxn ang="0">
                  <a:pos x="0" y="499"/>
                </a:cxn>
                <a:cxn ang="0">
                  <a:pos x="771" y="499"/>
                </a:cxn>
                <a:cxn ang="0">
                  <a:pos x="1406" y="0"/>
                </a:cxn>
              </a:cxnLst>
              <a:rect l="0" t="0" r="r" b="b"/>
              <a:pathLst>
                <a:path w="1406" h="582">
                  <a:moveTo>
                    <a:pt x="0" y="499"/>
                  </a:moveTo>
                  <a:cubicBezTo>
                    <a:pt x="268" y="540"/>
                    <a:pt x="537" y="582"/>
                    <a:pt x="771" y="499"/>
                  </a:cubicBezTo>
                  <a:cubicBezTo>
                    <a:pt x="1005" y="416"/>
                    <a:pt x="1205" y="208"/>
                    <a:pt x="1406" y="0"/>
                  </a:cubicBezTo>
                </a:path>
              </a:pathLst>
            </a:custGeom>
            <a:noFill/>
            <a:ln w="28575" cmpd="sng">
              <a:solidFill>
                <a:srgbClr val="0033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182" name="Text Box 62"/>
            <p:cNvSpPr txBox="1">
              <a:spLocks noChangeArrowheads="1"/>
            </p:cNvSpPr>
            <p:nvPr/>
          </p:nvSpPr>
          <p:spPr bwMode="auto">
            <a:xfrm>
              <a:off x="1247" y="2024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sz="2400"/>
                <a:t>+6</a:t>
              </a:r>
              <a:endParaRPr lang="ru-RU" sz="2400"/>
            </a:p>
          </p:txBody>
        </p:sp>
        <p:sp>
          <p:nvSpPr>
            <p:cNvPr id="133241" name="Line 121"/>
            <p:cNvSpPr>
              <a:spLocks noChangeShapeType="1"/>
            </p:cNvSpPr>
            <p:nvPr/>
          </p:nvSpPr>
          <p:spPr bwMode="auto">
            <a:xfrm>
              <a:off x="1927" y="2387"/>
              <a:ext cx="91" cy="91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242" name="Line 122"/>
            <p:cNvSpPr>
              <a:spLocks noChangeShapeType="1"/>
            </p:cNvSpPr>
            <p:nvPr/>
          </p:nvSpPr>
          <p:spPr bwMode="auto">
            <a:xfrm>
              <a:off x="1882" y="2432"/>
              <a:ext cx="136" cy="46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246" name="Group 126"/>
          <p:cNvGrpSpPr>
            <a:grpSpLocks/>
          </p:cNvGrpSpPr>
          <p:nvPr/>
        </p:nvGrpSpPr>
        <p:grpSpPr bwMode="auto">
          <a:xfrm>
            <a:off x="5003800" y="5013325"/>
            <a:ext cx="2881313" cy="1087438"/>
            <a:chOff x="3016" y="2069"/>
            <a:chExt cx="1815" cy="685"/>
          </a:xfrm>
        </p:grpSpPr>
        <p:grpSp>
          <p:nvGrpSpPr>
            <p:cNvPr id="133245" name="Group 125"/>
            <p:cNvGrpSpPr>
              <a:grpSpLocks/>
            </p:cNvGrpSpPr>
            <p:nvPr/>
          </p:nvGrpSpPr>
          <p:grpSpPr bwMode="auto">
            <a:xfrm>
              <a:off x="3016" y="2069"/>
              <a:ext cx="1815" cy="685"/>
              <a:chOff x="3016" y="2069"/>
              <a:chExt cx="1815" cy="685"/>
            </a:xfrm>
          </p:grpSpPr>
          <p:grpSp>
            <p:nvGrpSpPr>
              <p:cNvPr id="133184" name="Group 64"/>
              <p:cNvGrpSpPr>
                <a:grpSpLocks/>
              </p:cNvGrpSpPr>
              <p:nvPr/>
            </p:nvGrpSpPr>
            <p:grpSpPr bwMode="auto">
              <a:xfrm>
                <a:off x="3016" y="2432"/>
                <a:ext cx="1815" cy="90"/>
                <a:chOff x="521" y="1344"/>
                <a:chExt cx="1815" cy="90"/>
              </a:xfrm>
            </p:grpSpPr>
            <p:sp>
              <p:nvSpPr>
                <p:cNvPr id="133185" name="Line 65"/>
                <p:cNvSpPr>
                  <a:spLocks noChangeShapeType="1"/>
                </p:cNvSpPr>
                <p:nvPr/>
              </p:nvSpPr>
              <p:spPr bwMode="auto">
                <a:xfrm>
                  <a:off x="521" y="1389"/>
                  <a:ext cx="18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186" name="Line 66"/>
                <p:cNvSpPr>
                  <a:spLocks noChangeShapeType="1"/>
                </p:cNvSpPr>
                <p:nvPr/>
              </p:nvSpPr>
              <p:spPr bwMode="auto">
                <a:xfrm>
                  <a:off x="2109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187" name="Line 67"/>
                <p:cNvSpPr>
                  <a:spLocks noChangeShapeType="1"/>
                </p:cNvSpPr>
                <p:nvPr/>
              </p:nvSpPr>
              <p:spPr bwMode="auto">
                <a:xfrm>
                  <a:off x="1927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188" name="Line 68"/>
                <p:cNvSpPr>
                  <a:spLocks noChangeShapeType="1"/>
                </p:cNvSpPr>
                <p:nvPr/>
              </p:nvSpPr>
              <p:spPr bwMode="auto">
                <a:xfrm>
                  <a:off x="1746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189" name="Line 69"/>
                <p:cNvSpPr>
                  <a:spLocks noChangeShapeType="1"/>
                </p:cNvSpPr>
                <p:nvPr/>
              </p:nvSpPr>
              <p:spPr bwMode="auto">
                <a:xfrm>
                  <a:off x="1565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190" name="Line 70"/>
                <p:cNvSpPr>
                  <a:spLocks noChangeShapeType="1"/>
                </p:cNvSpPr>
                <p:nvPr/>
              </p:nvSpPr>
              <p:spPr bwMode="auto">
                <a:xfrm>
                  <a:off x="1383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191" name="Line 71"/>
                <p:cNvSpPr>
                  <a:spLocks noChangeShapeType="1"/>
                </p:cNvSpPr>
                <p:nvPr/>
              </p:nvSpPr>
              <p:spPr bwMode="auto">
                <a:xfrm>
                  <a:off x="1202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192" name="Line 72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193" name="Line 73"/>
                <p:cNvSpPr>
                  <a:spLocks noChangeShapeType="1"/>
                </p:cNvSpPr>
                <p:nvPr/>
              </p:nvSpPr>
              <p:spPr bwMode="auto">
                <a:xfrm>
                  <a:off x="839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194" name="Line 74"/>
                <p:cNvSpPr>
                  <a:spLocks noChangeShapeType="1"/>
                </p:cNvSpPr>
                <p:nvPr/>
              </p:nvSpPr>
              <p:spPr bwMode="auto">
                <a:xfrm>
                  <a:off x="657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3195" name="Text Box 75"/>
              <p:cNvSpPr txBox="1">
                <a:spLocks noChangeArrowheads="1"/>
              </p:cNvSpPr>
              <p:nvPr/>
            </p:nvSpPr>
            <p:spPr bwMode="auto">
              <a:xfrm>
                <a:off x="3379" y="2523"/>
                <a:ext cx="2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uk-UA"/>
                  <a:t>-7</a:t>
                </a:r>
                <a:endParaRPr lang="ru-RU"/>
              </a:p>
            </p:txBody>
          </p:sp>
          <p:sp>
            <p:nvSpPr>
              <p:cNvPr id="133196" name="Text Box 76"/>
              <p:cNvSpPr txBox="1">
                <a:spLocks noChangeArrowheads="1"/>
              </p:cNvSpPr>
              <p:nvPr/>
            </p:nvSpPr>
            <p:spPr bwMode="auto">
              <a:xfrm>
                <a:off x="4286" y="2523"/>
                <a:ext cx="2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uk-UA"/>
                  <a:t>-2</a:t>
                </a:r>
                <a:endParaRPr lang="ru-RU"/>
              </a:p>
            </p:txBody>
          </p:sp>
          <p:sp>
            <p:nvSpPr>
              <p:cNvPr id="133197" name="Freeform 77"/>
              <p:cNvSpPr>
                <a:spLocks/>
              </p:cNvSpPr>
              <p:nvPr/>
            </p:nvSpPr>
            <p:spPr bwMode="auto">
              <a:xfrm rot="11578095">
                <a:off x="3559" y="2336"/>
                <a:ext cx="859" cy="231"/>
              </a:xfrm>
              <a:custGeom>
                <a:avLst/>
                <a:gdLst/>
                <a:ahLst/>
                <a:cxnLst>
                  <a:cxn ang="0">
                    <a:pos x="0" y="499"/>
                  </a:cxn>
                  <a:cxn ang="0">
                    <a:pos x="771" y="499"/>
                  </a:cxn>
                  <a:cxn ang="0">
                    <a:pos x="1406" y="0"/>
                  </a:cxn>
                </a:cxnLst>
                <a:rect l="0" t="0" r="r" b="b"/>
                <a:pathLst>
                  <a:path w="1406" h="582">
                    <a:moveTo>
                      <a:pt x="0" y="499"/>
                    </a:moveTo>
                    <a:cubicBezTo>
                      <a:pt x="268" y="540"/>
                      <a:pt x="537" y="582"/>
                      <a:pt x="771" y="499"/>
                    </a:cubicBezTo>
                    <a:cubicBezTo>
                      <a:pt x="1005" y="416"/>
                      <a:pt x="1205" y="208"/>
                      <a:pt x="1406" y="0"/>
                    </a:cubicBezTo>
                  </a:path>
                </a:pathLst>
              </a:custGeom>
              <a:noFill/>
              <a:ln w="28575" cmpd="sng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98" name="Text Box 78"/>
              <p:cNvSpPr txBox="1">
                <a:spLocks noChangeArrowheads="1"/>
              </p:cNvSpPr>
              <p:nvPr/>
            </p:nvSpPr>
            <p:spPr bwMode="auto">
              <a:xfrm>
                <a:off x="3833" y="2069"/>
                <a:ext cx="4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uk-UA" sz="2400"/>
                  <a:t>-5</a:t>
                </a:r>
                <a:endParaRPr lang="ru-RU" sz="2400"/>
              </a:p>
            </p:txBody>
          </p:sp>
          <p:sp>
            <p:nvSpPr>
              <p:cNvPr id="133243" name="Line 123"/>
              <p:cNvSpPr>
                <a:spLocks noChangeShapeType="1"/>
              </p:cNvSpPr>
              <p:nvPr/>
            </p:nvSpPr>
            <p:spPr bwMode="auto">
              <a:xfrm flipH="1">
                <a:off x="3515" y="2387"/>
                <a:ext cx="91" cy="91"/>
              </a:xfrm>
              <a:prstGeom prst="line">
                <a:avLst/>
              </a:prstGeom>
              <a:noFill/>
              <a:ln w="28575">
                <a:solidFill>
                  <a:srgbClr val="0066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244" name="Line 124"/>
            <p:cNvSpPr>
              <a:spLocks noChangeShapeType="1"/>
            </p:cNvSpPr>
            <p:nvPr/>
          </p:nvSpPr>
          <p:spPr bwMode="auto">
            <a:xfrm flipH="1">
              <a:off x="3515" y="2432"/>
              <a:ext cx="136" cy="46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254" name="Group 134"/>
          <p:cNvGrpSpPr>
            <a:grpSpLocks/>
          </p:cNvGrpSpPr>
          <p:nvPr/>
        </p:nvGrpSpPr>
        <p:grpSpPr bwMode="auto">
          <a:xfrm>
            <a:off x="539750" y="5157788"/>
            <a:ext cx="2897188" cy="1014412"/>
            <a:chOff x="340" y="3249"/>
            <a:chExt cx="1825" cy="639"/>
          </a:xfrm>
        </p:grpSpPr>
        <p:grpSp>
          <p:nvGrpSpPr>
            <p:cNvPr id="133251" name="Group 131"/>
            <p:cNvGrpSpPr>
              <a:grpSpLocks/>
            </p:cNvGrpSpPr>
            <p:nvPr/>
          </p:nvGrpSpPr>
          <p:grpSpPr bwMode="auto">
            <a:xfrm>
              <a:off x="340" y="3249"/>
              <a:ext cx="1825" cy="639"/>
              <a:chOff x="340" y="3249"/>
              <a:chExt cx="1825" cy="639"/>
            </a:xfrm>
          </p:grpSpPr>
          <p:grpSp>
            <p:nvGrpSpPr>
              <p:cNvPr id="133209" name="Group 89"/>
              <p:cNvGrpSpPr>
                <a:grpSpLocks/>
              </p:cNvGrpSpPr>
              <p:nvPr/>
            </p:nvGrpSpPr>
            <p:grpSpPr bwMode="auto">
              <a:xfrm>
                <a:off x="350" y="3578"/>
                <a:ext cx="1815" cy="90"/>
                <a:chOff x="521" y="1344"/>
                <a:chExt cx="1815" cy="90"/>
              </a:xfrm>
            </p:grpSpPr>
            <p:sp>
              <p:nvSpPr>
                <p:cNvPr id="133210" name="Line 90"/>
                <p:cNvSpPr>
                  <a:spLocks noChangeShapeType="1"/>
                </p:cNvSpPr>
                <p:nvPr/>
              </p:nvSpPr>
              <p:spPr bwMode="auto">
                <a:xfrm>
                  <a:off x="521" y="1389"/>
                  <a:ext cx="18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11" name="Line 91"/>
                <p:cNvSpPr>
                  <a:spLocks noChangeShapeType="1"/>
                </p:cNvSpPr>
                <p:nvPr/>
              </p:nvSpPr>
              <p:spPr bwMode="auto">
                <a:xfrm>
                  <a:off x="2109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12" name="Line 92"/>
                <p:cNvSpPr>
                  <a:spLocks noChangeShapeType="1"/>
                </p:cNvSpPr>
                <p:nvPr/>
              </p:nvSpPr>
              <p:spPr bwMode="auto">
                <a:xfrm>
                  <a:off x="1927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13" name="Line 93"/>
                <p:cNvSpPr>
                  <a:spLocks noChangeShapeType="1"/>
                </p:cNvSpPr>
                <p:nvPr/>
              </p:nvSpPr>
              <p:spPr bwMode="auto">
                <a:xfrm>
                  <a:off x="1746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14" name="Line 94"/>
                <p:cNvSpPr>
                  <a:spLocks noChangeShapeType="1"/>
                </p:cNvSpPr>
                <p:nvPr/>
              </p:nvSpPr>
              <p:spPr bwMode="auto">
                <a:xfrm>
                  <a:off x="1565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15" name="Line 95"/>
                <p:cNvSpPr>
                  <a:spLocks noChangeShapeType="1"/>
                </p:cNvSpPr>
                <p:nvPr/>
              </p:nvSpPr>
              <p:spPr bwMode="auto">
                <a:xfrm>
                  <a:off x="1383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16" name="Line 96"/>
                <p:cNvSpPr>
                  <a:spLocks noChangeShapeType="1"/>
                </p:cNvSpPr>
                <p:nvPr/>
              </p:nvSpPr>
              <p:spPr bwMode="auto">
                <a:xfrm>
                  <a:off x="1202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17" name="Line 97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18" name="Line 98"/>
                <p:cNvSpPr>
                  <a:spLocks noChangeShapeType="1"/>
                </p:cNvSpPr>
                <p:nvPr/>
              </p:nvSpPr>
              <p:spPr bwMode="auto">
                <a:xfrm>
                  <a:off x="839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19" name="Line 99"/>
                <p:cNvSpPr>
                  <a:spLocks noChangeShapeType="1"/>
                </p:cNvSpPr>
                <p:nvPr/>
              </p:nvSpPr>
              <p:spPr bwMode="auto">
                <a:xfrm>
                  <a:off x="657" y="1344"/>
                  <a:ext cx="0" cy="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3220" name="Freeform 100"/>
              <p:cNvSpPr>
                <a:spLocks/>
              </p:cNvSpPr>
              <p:nvPr/>
            </p:nvSpPr>
            <p:spPr bwMode="auto">
              <a:xfrm rot="11578095">
                <a:off x="476" y="3430"/>
                <a:ext cx="1092" cy="316"/>
              </a:xfrm>
              <a:custGeom>
                <a:avLst/>
                <a:gdLst/>
                <a:ahLst/>
                <a:cxnLst>
                  <a:cxn ang="0">
                    <a:pos x="0" y="499"/>
                  </a:cxn>
                  <a:cxn ang="0">
                    <a:pos x="771" y="499"/>
                  </a:cxn>
                  <a:cxn ang="0">
                    <a:pos x="1406" y="0"/>
                  </a:cxn>
                </a:cxnLst>
                <a:rect l="0" t="0" r="r" b="b"/>
                <a:pathLst>
                  <a:path w="1406" h="582">
                    <a:moveTo>
                      <a:pt x="0" y="499"/>
                    </a:moveTo>
                    <a:cubicBezTo>
                      <a:pt x="268" y="540"/>
                      <a:pt x="537" y="582"/>
                      <a:pt x="771" y="499"/>
                    </a:cubicBezTo>
                    <a:cubicBezTo>
                      <a:pt x="1005" y="416"/>
                      <a:pt x="1205" y="208"/>
                      <a:pt x="1406" y="0"/>
                    </a:cubicBezTo>
                  </a:path>
                </a:pathLst>
              </a:custGeom>
              <a:noFill/>
              <a:ln w="28575" cmpd="sng">
                <a:solidFill>
                  <a:srgbClr val="0033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21" name="Text Box 101"/>
              <p:cNvSpPr txBox="1">
                <a:spLocks noChangeArrowheads="1"/>
              </p:cNvSpPr>
              <p:nvPr/>
            </p:nvSpPr>
            <p:spPr bwMode="auto">
              <a:xfrm>
                <a:off x="340" y="3657"/>
                <a:ext cx="36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uk-UA"/>
                  <a:t>-8</a:t>
                </a:r>
                <a:endParaRPr lang="ru-RU"/>
              </a:p>
            </p:txBody>
          </p:sp>
          <p:sp>
            <p:nvSpPr>
              <p:cNvPr id="133222" name="Text Box 102"/>
              <p:cNvSpPr txBox="1">
                <a:spLocks noChangeArrowheads="1"/>
              </p:cNvSpPr>
              <p:nvPr/>
            </p:nvSpPr>
            <p:spPr bwMode="auto">
              <a:xfrm>
                <a:off x="1429" y="3657"/>
                <a:ext cx="2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uk-UA"/>
                  <a:t>-2</a:t>
                </a:r>
                <a:endParaRPr lang="ru-RU"/>
              </a:p>
            </p:txBody>
          </p:sp>
          <p:sp>
            <p:nvSpPr>
              <p:cNvPr id="133223" name="Text Box 103"/>
              <p:cNvSpPr txBox="1">
                <a:spLocks noChangeArrowheads="1"/>
              </p:cNvSpPr>
              <p:nvPr/>
            </p:nvSpPr>
            <p:spPr bwMode="auto">
              <a:xfrm>
                <a:off x="930" y="3249"/>
                <a:ext cx="49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uk-UA"/>
                  <a:t>-6</a:t>
                </a:r>
                <a:endParaRPr lang="ru-RU"/>
              </a:p>
            </p:txBody>
          </p:sp>
        </p:grpSp>
        <p:sp>
          <p:nvSpPr>
            <p:cNvPr id="133252" name="Line 132"/>
            <p:cNvSpPr>
              <a:spLocks noChangeShapeType="1"/>
            </p:cNvSpPr>
            <p:nvPr/>
          </p:nvSpPr>
          <p:spPr bwMode="auto">
            <a:xfrm flipH="1">
              <a:off x="476" y="3521"/>
              <a:ext cx="91" cy="91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253" name="Line 133"/>
            <p:cNvSpPr>
              <a:spLocks noChangeShapeType="1"/>
            </p:cNvSpPr>
            <p:nvPr/>
          </p:nvSpPr>
          <p:spPr bwMode="auto">
            <a:xfrm flipH="1">
              <a:off x="476" y="3566"/>
              <a:ext cx="136" cy="46"/>
            </a:xfrm>
            <a:prstGeom prst="line">
              <a:avLst/>
            </a:prstGeom>
            <a:noFill/>
            <a:ln w="28575">
              <a:solidFill>
                <a:srgbClr val="0066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256" name="Text Box 136"/>
          <p:cNvSpPr txBox="1">
            <a:spLocks noChangeArrowheads="1"/>
          </p:cNvSpPr>
          <p:nvPr/>
        </p:nvSpPr>
        <p:spPr bwMode="auto">
          <a:xfrm>
            <a:off x="0" y="3644900"/>
            <a:ext cx="28082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u="sng" dirty="0">
                <a:hlinkClick r:id="rId2" action="ppaction://hlinksldjump"/>
              </a:rPr>
              <a:t>Правило додавання раціональних чисел з різними знаками</a:t>
            </a:r>
            <a:endParaRPr lang="ru-RU" sz="2000" b="1" u="sng" dirty="0"/>
          </a:p>
        </p:txBody>
      </p:sp>
      <p:sp>
        <p:nvSpPr>
          <p:cNvPr id="133257" name="Text Box 137"/>
          <p:cNvSpPr txBox="1">
            <a:spLocks noChangeArrowheads="1"/>
          </p:cNvSpPr>
          <p:nvPr/>
        </p:nvSpPr>
        <p:spPr bwMode="auto">
          <a:xfrm>
            <a:off x="6011863" y="3573463"/>
            <a:ext cx="28082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dirty="0">
                <a:hlinkClick r:id="rId3" action="ppaction://hlinksldjump"/>
              </a:rPr>
              <a:t>Правило додавання від</a:t>
            </a:r>
            <a:r>
              <a:rPr lang="en-US" sz="2000" b="1" dirty="0">
                <a:hlinkClick r:id="rId3" action="ppaction://hlinksldjump"/>
              </a:rPr>
              <a:t>’</a:t>
            </a:r>
            <a:r>
              <a:rPr lang="uk-UA" sz="2000" b="1" dirty="0">
                <a:hlinkClick r:id="rId3" action="ppaction://hlinksldjump"/>
              </a:rPr>
              <a:t>ємних раціональних чисел</a:t>
            </a:r>
            <a:endParaRPr lang="ru-RU" sz="2000" b="1" dirty="0"/>
          </a:p>
        </p:txBody>
      </p:sp>
      <p:sp>
        <p:nvSpPr>
          <p:cNvPr id="133258" name="AutoShape 13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708400" y="6138863"/>
            <a:ext cx="1079500" cy="530225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/>
              <a:t>Зміст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3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3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3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33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3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3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33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3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3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3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3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3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3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4" dur="500"/>
                                        <p:tgtEl>
                                          <p:spTgt spid="13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9" dur="500"/>
                                        <p:tgtEl>
                                          <p:spTgt spid="13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6" grpId="0"/>
      <p:bldP spid="133162" grpId="0"/>
      <p:bldP spid="133183" grpId="0"/>
      <p:bldP spid="133200" grpId="0"/>
      <p:bldP spid="133203" grpId="0" animBg="1"/>
      <p:bldP spid="133224" grpId="0"/>
      <p:bldP spid="133256" grpId="0"/>
      <p:bldP spid="1332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285728"/>
            <a:ext cx="6758006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додавання раціональних чисел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257940" cy="504351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Щоб додати два числа з різними знаками треба: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J"/>
            </a:pPr>
            <a:r>
              <a:rPr lang="ru-RU" sz="3600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знайти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модулі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доданків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Char char="J"/>
            </a:pPr>
            <a:r>
              <a:rPr lang="uk-UA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від більшого модуля відняти    менший модуль;</a:t>
            </a:r>
          </a:p>
          <a:p>
            <a:pPr>
              <a:lnSpc>
                <a:spcPct val="90000"/>
              </a:lnSpc>
              <a:buFont typeface="Wingdings" pitchFamily="2" charset="2"/>
              <a:buChar char="J"/>
            </a:pPr>
            <a:r>
              <a:rPr lang="uk-UA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перед отриманим числом поставити знак доданка з більшим модулем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pic>
        <p:nvPicPr>
          <p:cNvPr id="135174" name="Picture 6" descr="ar3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380288" y="5626100"/>
            <a:ext cx="1368425" cy="1042988"/>
          </a:xfrm>
          <a:prstGeom prst="rect">
            <a:avLst/>
          </a:prstGeom>
          <a:noFill/>
        </p:spPr>
      </p:pic>
      <p:pic>
        <p:nvPicPr>
          <p:cNvPr id="145409" name="Picture 1" descr="C:\Users\1\Desktop\сайт\06333818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428604"/>
            <a:ext cx="2428892" cy="2714644"/>
          </a:xfrm>
          <a:prstGeom prst="rect">
            <a:avLst/>
          </a:prstGeom>
          <a:noFill/>
        </p:spPr>
      </p:pic>
      <p:pic>
        <p:nvPicPr>
          <p:cNvPr id="6" name="Picture 10" descr="we111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94400"/>
            <a:ext cx="1008062" cy="86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686568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Щоб додати </a:t>
            </a:r>
          </a:p>
          <a:p>
            <a:pPr algn="ctr">
              <a:buFontTx/>
              <a:buNone/>
            </a:pPr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два від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ємних числа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треба: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J"/>
            </a:pPr>
            <a:r>
              <a:rPr lang="ru-RU" sz="3600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знайти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модулі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ru-RU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доданків</a:t>
            </a:r>
            <a:r>
              <a:rPr lang="ru-RU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;</a:t>
            </a:r>
          </a:p>
          <a:p>
            <a:pPr>
              <a:buFont typeface="Wingdings" pitchFamily="2" charset="2"/>
              <a:buChar char="J"/>
            </a:pP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uk-UA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додати модулі доданків;</a:t>
            </a:r>
          </a:p>
          <a:p>
            <a:pPr>
              <a:buFont typeface="Wingdings" pitchFamily="2" charset="2"/>
              <a:buChar char="J"/>
            </a:pPr>
            <a:r>
              <a:rPr lang="uk-UA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перед отриманим числом поставити знак “-”.</a:t>
            </a:r>
            <a:endParaRPr lang="ru-RU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pic>
        <p:nvPicPr>
          <p:cNvPr id="136198" name="Picture 6" descr="ar3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380288" y="5445125"/>
            <a:ext cx="1368425" cy="1042988"/>
          </a:xfrm>
          <a:prstGeom prst="rect">
            <a:avLst/>
          </a:prstGeom>
          <a:noFill/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0075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додавання раціональних чисел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" descr="C:\Users\1\Desktop\сайт\06333818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428604"/>
            <a:ext cx="2428892" cy="2714644"/>
          </a:xfrm>
          <a:prstGeom prst="rect">
            <a:avLst/>
          </a:prstGeom>
          <a:noFill/>
        </p:spPr>
      </p:pic>
      <p:pic>
        <p:nvPicPr>
          <p:cNvPr id="6" name="Picture 10" descr="we111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786454"/>
            <a:ext cx="1008062" cy="86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6868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Віднімання раціональних чисел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7 – (-2) = 9, оскільки -2 + 9 = 7</a:t>
            </a:r>
          </a:p>
          <a:p>
            <a:pPr algn="ctr">
              <a:buFontTx/>
              <a:buNone/>
            </a:pPr>
            <a:r>
              <a:rPr lang="uk-UA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 – 8 = -3, оскільки 8 + (-3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= 5</a:t>
            </a:r>
          </a:p>
          <a:p>
            <a:pPr algn="ctr">
              <a:buFontTx/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-9 – 11 = -20,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оск</a:t>
            </a:r>
            <a:r>
              <a:rPr lang="uk-UA" sz="36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ільки</a:t>
            </a:r>
            <a:r>
              <a:rPr lang="uk-UA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11 + (-20) = -9</a:t>
            </a:r>
            <a:endParaRPr lang="ru-RU" sz="36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pic>
        <p:nvPicPr>
          <p:cNvPr id="138245" name="Picture 5" descr="we100"/>
          <p:cNvPicPr>
            <a:picLocks noChangeAspect="1" noChangeArrowheads="1" noCrop="1"/>
          </p:cNvPicPr>
          <p:nvPr/>
        </p:nvPicPr>
        <p:blipFill>
          <a:blip r:embed="rId2" cstate="print">
            <a:lum contrast="18000"/>
          </a:blip>
          <a:srcRect/>
          <a:stretch>
            <a:fillRect/>
          </a:stretch>
        </p:blipFill>
        <p:spPr bwMode="auto">
          <a:xfrm>
            <a:off x="684213" y="3284538"/>
            <a:ext cx="593725" cy="792162"/>
          </a:xfrm>
          <a:prstGeom prst="rect">
            <a:avLst/>
          </a:prstGeom>
          <a:noFill/>
        </p:spPr>
      </p:pic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1714480" y="3357562"/>
            <a:ext cx="6767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800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Проаналізуй і зроби висновок</a:t>
            </a:r>
            <a:endParaRPr lang="ru-RU" sz="2800" b="1" dirty="0">
              <a:solidFill>
                <a:srgbClr val="00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2268538" y="4005263"/>
            <a:ext cx="38587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uk-UA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7 – (-2) = 7 + 2 = 9,</a:t>
            </a:r>
            <a:endParaRPr lang="ru-RU" sz="36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38248" name="Rectangle 8"/>
          <p:cNvSpPr>
            <a:spLocks noChangeArrowheads="1"/>
          </p:cNvSpPr>
          <p:nvPr/>
        </p:nvSpPr>
        <p:spPr bwMode="auto">
          <a:xfrm>
            <a:off x="2268538" y="4724400"/>
            <a:ext cx="4403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 – 8 = 5 + (-8) = -3,</a:t>
            </a:r>
            <a:endParaRPr lang="ru-RU" sz="36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38249" name="Rectangle 9"/>
          <p:cNvSpPr>
            <a:spLocks noChangeArrowheads="1"/>
          </p:cNvSpPr>
          <p:nvPr/>
        </p:nvSpPr>
        <p:spPr bwMode="auto">
          <a:xfrm>
            <a:off x="1908175" y="5373688"/>
            <a:ext cx="48465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-9 – 11 = -9 + (-11) = -20</a:t>
            </a:r>
          </a:p>
        </p:txBody>
      </p:sp>
      <p:sp>
        <p:nvSpPr>
          <p:cNvPr id="138250" name="Rectangle 10"/>
          <p:cNvSpPr>
            <a:spLocks noChangeArrowheads="1"/>
          </p:cNvSpPr>
          <p:nvPr/>
        </p:nvSpPr>
        <p:spPr bwMode="auto">
          <a:xfrm>
            <a:off x="214282" y="6000768"/>
            <a:ext cx="6985000" cy="7207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dirty="0"/>
              <a:t>Щоб знайти різницю двох чисел, треба до зменшуваного </a:t>
            </a:r>
          </a:p>
          <a:p>
            <a:pPr algn="ctr"/>
            <a:r>
              <a:rPr lang="uk-UA" dirty="0"/>
              <a:t>додати число протилежне від</a:t>
            </a:r>
            <a:r>
              <a:rPr lang="en-US" dirty="0"/>
              <a:t>’</a:t>
            </a:r>
            <a:r>
              <a:rPr lang="uk-UA" dirty="0" err="1"/>
              <a:t>ємнику</a:t>
            </a:r>
            <a:endParaRPr lang="ru-RU" dirty="0"/>
          </a:p>
        </p:txBody>
      </p:sp>
      <p:sp>
        <p:nvSpPr>
          <p:cNvPr id="138251" name="AutoShape 1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12088" y="6092825"/>
            <a:ext cx="1079500" cy="530225"/>
          </a:xfrm>
          <a:prstGeom prst="horizontalScroll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/>
              <a:t>Зміст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6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6500"/>
                            </p:stCondLst>
                            <p:childTnLst>
                              <p:par>
                                <p:cTn id="3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3000"/>
                            </p:stCondLst>
                            <p:childTnLst>
                              <p:par>
                                <p:cTn id="44" presetID="2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9000"/>
                            </p:stCondLst>
                            <p:childTnLst>
                              <p:par>
                                <p:cTn id="50" presetID="2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 animBg="1"/>
      <p:bldP spid="138246" grpId="0"/>
      <p:bldP spid="138247" grpId="0"/>
      <p:bldP spid="138248" grpId="0"/>
      <p:bldP spid="138249" grpId="0"/>
      <p:bldP spid="1382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sz="4000" b="1" dirty="0">
                <a:solidFill>
                  <a:srgbClr val="0066CC"/>
                </a:solidFill>
              </a:rPr>
              <a:t>Множення раціональних чисел</a:t>
            </a:r>
            <a:endParaRPr lang="ru-RU" sz="4000" b="1" dirty="0">
              <a:solidFill>
                <a:srgbClr val="0066CC"/>
              </a:solidFill>
            </a:endParaRPr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643813" cy="16129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uk-UA" b="1" dirty="0">
                <a:sym typeface="Wingdings" pitchFamily="2" charset="2"/>
              </a:rPr>
              <a:t>7 ∙ 3 = 7 + 7 + 7 = 21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uk-UA" b="1" dirty="0">
                <a:sym typeface="Wingdings" pitchFamily="2" charset="2"/>
              </a:rPr>
              <a:t>(-7) ∙ 3 = 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uk-UA" b="1" dirty="0">
                <a:sym typeface="Wingdings" pitchFamily="2" charset="2"/>
              </a:rPr>
              <a:t>(-7) ∙ 3 = (-7) + (-7) + (-7) = - 21</a:t>
            </a:r>
          </a:p>
        </p:txBody>
      </p:sp>
      <p:sp>
        <p:nvSpPr>
          <p:cNvPr id="137224" name="Text Box 8"/>
          <p:cNvSpPr txBox="1">
            <a:spLocks noChangeArrowheads="1"/>
          </p:cNvSpPr>
          <p:nvPr/>
        </p:nvSpPr>
        <p:spPr bwMode="auto">
          <a:xfrm>
            <a:off x="2411413" y="3284538"/>
            <a:ext cx="3889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600" b="1">
                <a:solidFill>
                  <a:srgbClr val="0066CC"/>
                </a:solidFill>
              </a:rPr>
              <a:t>(-7) </a:t>
            </a:r>
            <a:r>
              <a:rPr lang="uk-UA" sz="3600" b="1">
                <a:solidFill>
                  <a:srgbClr val="0066CC"/>
                </a:solidFill>
                <a:sym typeface="Wingdings" pitchFamily="2" charset="2"/>
              </a:rPr>
              <a:t>∙ 3 = - (7 ∙ 3)</a:t>
            </a:r>
            <a:endParaRPr lang="ru-RU" sz="3600" b="1">
              <a:solidFill>
                <a:srgbClr val="0066CC"/>
              </a:solidFill>
              <a:sym typeface="Wingdings" pitchFamily="2" charset="2"/>
            </a:endParaRPr>
          </a:p>
        </p:txBody>
      </p:sp>
      <p:sp>
        <p:nvSpPr>
          <p:cNvPr id="137229" name="Text Box 13"/>
          <p:cNvSpPr txBox="1">
            <a:spLocks noChangeArrowheads="1"/>
          </p:cNvSpPr>
          <p:nvPr/>
        </p:nvSpPr>
        <p:spPr bwMode="auto">
          <a:xfrm>
            <a:off x="395288" y="4005263"/>
            <a:ext cx="25193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>
                <a:solidFill>
                  <a:srgbClr val="008080"/>
                </a:solidFill>
              </a:rPr>
              <a:t>(-9)</a:t>
            </a:r>
            <a:r>
              <a:rPr lang="uk-UA" sz="3200">
                <a:solidFill>
                  <a:srgbClr val="008080"/>
                </a:solidFill>
              </a:rPr>
              <a:t> </a:t>
            </a:r>
            <a:r>
              <a:rPr lang="uk-UA" sz="3200" b="1">
                <a:solidFill>
                  <a:srgbClr val="008080"/>
                </a:solidFill>
                <a:sym typeface="Wingdings" pitchFamily="2" charset="2"/>
              </a:rPr>
              <a:t>∙ 4 = </a:t>
            </a:r>
          </a:p>
          <a:p>
            <a:pPr>
              <a:spcBef>
                <a:spcPct val="50000"/>
              </a:spcBef>
            </a:pPr>
            <a:r>
              <a:rPr lang="uk-UA" sz="3200" b="1">
                <a:solidFill>
                  <a:srgbClr val="008080"/>
                </a:solidFill>
                <a:sym typeface="Wingdings" pitchFamily="2" charset="2"/>
              </a:rPr>
              <a:t>(-2,5) ∙ 2 = </a:t>
            </a:r>
            <a:endParaRPr lang="ru-RU" sz="3200" b="1">
              <a:solidFill>
                <a:srgbClr val="008080"/>
              </a:solidFill>
              <a:sym typeface="Wingdings" pitchFamily="2" charset="2"/>
            </a:endParaRPr>
          </a:p>
        </p:txBody>
      </p:sp>
      <p:sp>
        <p:nvSpPr>
          <p:cNvPr id="137233" name="Text Box 17"/>
          <p:cNvSpPr txBox="1">
            <a:spLocks noChangeArrowheads="1"/>
          </p:cNvSpPr>
          <p:nvPr/>
        </p:nvSpPr>
        <p:spPr bwMode="auto">
          <a:xfrm>
            <a:off x="6072198" y="5805488"/>
            <a:ext cx="289241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b="1" dirty="0">
                <a:hlinkClick r:id="rId2" action="ppaction://hlinksldjump"/>
              </a:rPr>
              <a:t>Правило множення раціональних чисел </a:t>
            </a:r>
            <a:endParaRPr lang="ru-RU" b="1" dirty="0"/>
          </a:p>
        </p:txBody>
      </p:sp>
      <p:sp>
        <p:nvSpPr>
          <p:cNvPr id="137236" name="Text Box 20"/>
          <p:cNvSpPr txBox="1">
            <a:spLocks noChangeArrowheads="1"/>
          </p:cNvSpPr>
          <p:nvPr/>
        </p:nvSpPr>
        <p:spPr bwMode="auto">
          <a:xfrm>
            <a:off x="250825" y="5589588"/>
            <a:ext cx="59769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600"/>
              <a:t>-7 </a:t>
            </a:r>
            <a:r>
              <a:rPr lang="uk-UA" sz="3600" b="1">
                <a:sym typeface="Wingdings" pitchFamily="2" charset="2"/>
              </a:rPr>
              <a:t>∙ (-3) = │-7│ ∙ │-3│ = 21</a:t>
            </a:r>
          </a:p>
        </p:txBody>
      </p:sp>
      <p:sp>
        <p:nvSpPr>
          <p:cNvPr id="137237" name="AutoShape 21"/>
          <p:cNvSpPr>
            <a:spLocks noChangeArrowheads="1"/>
          </p:cNvSpPr>
          <p:nvPr/>
        </p:nvSpPr>
        <p:spPr bwMode="auto">
          <a:xfrm>
            <a:off x="3132138" y="3933825"/>
            <a:ext cx="2447925" cy="1439863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/>
              <a:t>Обчисли приклади </a:t>
            </a:r>
          </a:p>
          <a:p>
            <a:pPr algn="ctr"/>
            <a:r>
              <a:rPr lang="uk-UA" u="sng">
                <a:solidFill>
                  <a:srgbClr val="0033CC"/>
                </a:solidFill>
              </a:rPr>
              <a:t>за зразком</a:t>
            </a:r>
            <a:endParaRPr lang="ru-RU" u="sng">
              <a:solidFill>
                <a:srgbClr val="0033CC"/>
              </a:solidFill>
            </a:endParaRPr>
          </a:p>
        </p:txBody>
      </p:sp>
      <p:sp>
        <p:nvSpPr>
          <p:cNvPr id="137238" name="Text Box 22"/>
          <p:cNvSpPr txBox="1">
            <a:spLocks noChangeArrowheads="1"/>
          </p:cNvSpPr>
          <p:nvPr/>
        </p:nvSpPr>
        <p:spPr bwMode="auto">
          <a:xfrm>
            <a:off x="6084888" y="4005263"/>
            <a:ext cx="25193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200" b="1">
                <a:solidFill>
                  <a:srgbClr val="008080"/>
                </a:solidFill>
              </a:rPr>
              <a:t>(-1)</a:t>
            </a:r>
            <a:r>
              <a:rPr lang="uk-UA" sz="3200">
                <a:solidFill>
                  <a:srgbClr val="008080"/>
                </a:solidFill>
              </a:rPr>
              <a:t> </a:t>
            </a:r>
            <a:r>
              <a:rPr lang="uk-UA" sz="3200" b="1">
                <a:solidFill>
                  <a:srgbClr val="008080"/>
                </a:solidFill>
                <a:sym typeface="Wingdings" pitchFamily="2" charset="2"/>
              </a:rPr>
              <a:t>∙ 4 = </a:t>
            </a:r>
          </a:p>
          <a:p>
            <a:pPr>
              <a:spcBef>
                <a:spcPct val="50000"/>
              </a:spcBef>
            </a:pPr>
            <a:r>
              <a:rPr lang="uk-UA" sz="3200" b="1">
                <a:solidFill>
                  <a:srgbClr val="008080"/>
                </a:solidFill>
                <a:sym typeface="Wingdings" pitchFamily="2" charset="2"/>
              </a:rPr>
              <a:t>(-2,7) ∙ 2 = </a:t>
            </a:r>
            <a:endParaRPr lang="ru-RU" sz="3200" b="1">
              <a:solidFill>
                <a:srgbClr val="008080"/>
              </a:solidFill>
              <a:sym typeface="Wingdings" pitchFamily="2" charset="2"/>
            </a:endParaRPr>
          </a:p>
        </p:txBody>
      </p:sp>
      <p:pic>
        <p:nvPicPr>
          <p:cNvPr id="137239" name="Picture 23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96975"/>
            <a:ext cx="1908175" cy="1408113"/>
          </a:xfrm>
          <a:prstGeom prst="rect">
            <a:avLst/>
          </a:prstGeom>
          <a:noFill/>
        </p:spPr>
      </p:pic>
      <p:pic>
        <p:nvPicPr>
          <p:cNvPr id="11" name="Picture 10" descr="we111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5994400"/>
            <a:ext cx="1008062" cy="86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3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1" presetClass="entr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13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2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3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70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7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7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3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35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3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6350"/>
                            </p:stCondLst>
                            <p:childTnLst>
                              <p:par>
                                <p:cTn id="4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7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7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3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7350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3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8800"/>
                            </p:stCondLst>
                            <p:childTnLst>
                              <p:par>
                                <p:cTn id="57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3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4" grpId="0"/>
      <p:bldP spid="137229" grpId="0"/>
      <p:bldP spid="137233" grpId="0"/>
      <p:bldP spid="137236" grpId="0"/>
      <p:bldP spid="137237" grpId="0" animBg="1"/>
      <p:bldP spid="1372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24" name="AutoShape 12"/>
          <p:cNvSpPr>
            <a:spLocks noChangeArrowheads="1"/>
          </p:cNvSpPr>
          <p:nvPr/>
        </p:nvSpPr>
        <p:spPr bwMode="auto">
          <a:xfrm flipH="1" flipV="1">
            <a:off x="0" y="3357563"/>
            <a:ext cx="9144000" cy="1728787"/>
          </a:xfrm>
          <a:prstGeom prst="wedgeRectCallout">
            <a:avLst>
              <a:gd name="adj1" fmla="val -5625"/>
              <a:gd name="adj2" fmla="val 801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r>
              <a:rPr lang="uk-UA" b="1" dirty="0">
                <a:solidFill>
                  <a:srgbClr val="000099"/>
                </a:solidFill>
              </a:rPr>
              <a:t>Щоб поділити два числа з </a:t>
            </a:r>
            <a:r>
              <a:rPr lang="uk-UA" sz="2400" b="1" u="sng" dirty="0">
                <a:solidFill>
                  <a:srgbClr val="FF0000"/>
                </a:solidFill>
              </a:rPr>
              <a:t>різними знаками</a:t>
            </a:r>
            <a:r>
              <a:rPr lang="uk-UA" b="1" dirty="0">
                <a:solidFill>
                  <a:srgbClr val="FF0000"/>
                </a:solidFill>
              </a:rPr>
              <a:t>, </a:t>
            </a:r>
            <a:r>
              <a:rPr lang="uk-UA" b="1" dirty="0">
                <a:solidFill>
                  <a:srgbClr val="000099"/>
                </a:solidFill>
              </a:rPr>
              <a:t>треба модуль діленого поділити на модуль дільника і перед отриманим числом поставити знак “ - ”</a:t>
            </a:r>
          </a:p>
          <a:p>
            <a:pPr algn="ctr"/>
            <a:endParaRPr lang="uk-UA" b="1" dirty="0">
              <a:solidFill>
                <a:srgbClr val="000099"/>
              </a:solidFill>
            </a:endParaRPr>
          </a:p>
          <a:p>
            <a:pPr algn="ctr"/>
            <a:r>
              <a:rPr lang="uk-UA" b="1" dirty="0">
                <a:solidFill>
                  <a:srgbClr val="000099"/>
                </a:solidFill>
              </a:rPr>
              <a:t>Щоб поділити два </a:t>
            </a:r>
            <a:r>
              <a:rPr lang="uk-UA" sz="2400" b="1" u="sng" dirty="0">
                <a:solidFill>
                  <a:srgbClr val="FF0000"/>
                </a:solidFill>
              </a:rPr>
              <a:t>від</a:t>
            </a:r>
            <a:r>
              <a:rPr lang="en-US" sz="2400" b="1" u="sng" dirty="0">
                <a:solidFill>
                  <a:srgbClr val="FF0000"/>
                </a:solidFill>
              </a:rPr>
              <a:t>’</a:t>
            </a:r>
            <a:r>
              <a:rPr lang="uk-UA" sz="2400" b="1" u="sng" dirty="0">
                <a:solidFill>
                  <a:srgbClr val="FF0000"/>
                </a:solidFill>
              </a:rPr>
              <a:t>ємних числа</a:t>
            </a:r>
            <a:r>
              <a:rPr lang="uk-UA" b="1" dirty="0">
                <a:solidFill>
                  <a:srgbClr val="000099"/>
                </a:solidFill>
              </a:rPr>
              <a:t>, треба модуль діленого поділити на модуль дільника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Ділення раціональних чисел</a:t>
            </a:r>
            <a:endParaRPr lang="ru-RU" b="1" dirty="0">
              <a:solidFill>
                <a:srgbClr val="00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500188" y="1557338"/>
            <a:ext cx="7643812" cy="16129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uk-UA" sz="2400" b="1" dirty="0">
                <a:sym typeface="Wingdings" pitchFamily="2" charset="2"/>
              </a:rPr>
              <a:t>8 : (-2) = -4, оскільки -2 ∙ (-4) = 8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uk-UA" sz="2400" b="1" dirty="0">
                <a:sym typeface="Wingdings" pitchFamily="2" charset="2"/>
              </a:rPr>
              <a:t>-12 : 4 = - 3, оскільки 4 ∙ (-3) = -12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uk-UA" sz="2400" b="1" dirty="0">
                <a:sym typeface="Wingdings" pitchFamily="2" charset="2"/>
              </a:rPr>
              <a:t>(-0,16) : (-0,4) = 0,4</a:t>
            </a:r>
            <a:r>
              <a:rPr lang="en-US" sz="2400" b="1" dirty="0">
                <a:sym typeface="Wingdings" pitchFamily="2" charset="2"/>
              </a:rPr>
              <a:t>,</a:t>
            </a:r>
            <a:r>
              <a:rPr lang="uk-UA" sz="2400" b="1" dirty="0">
                <a:sym typeface="Wingdings" pitchFamily="2" charset="2"/>
              </a:rPr>
              <a:t> оскільки (-0,4) ∙ 0,4 = - 0,16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uk-UA" sz="2400" b="1" dirty="0">
                <a:sym typeface="Wingdings" pitchFamily="2" charset="2"/>
              </a:rPr>
              <a:t>0 : (-4,5) = 0, оскільки (-4,5) ∙ 0 = 0</a:t>
            </a:r>
          </a:p>
        </p:txBody>
      </p:sp>
      <p:pic>
        <p:nvPicPr>
          <p:cNvPr id="141323" name="Picture 11" descr="j02932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975" y="908050"/>
            <a:ext cx="1908175" cy="1408113"/>
          </a:xfrm>
          <a:prstGeom prst="rect">
            <a:avLst/>
          </a:prstGeom>
          <a:noFill/>
        </p:spPr>
      </p:pic>
      <p:sp>
        <p:nvSpPr>
          <p:cNvPr id="141325" name="WordArt 13"/>
          <p:cNvSpPr>
            <a:spLocks noChangeArrowheads="1" noChangeShapeType="1" noTextEdit="1"/>
          </p:cNvSpPr>
          <p:nvPr/>
        </p:nvSpPr>
        <p:spPr bwMode="auto">
          <a:xfrm>
            <a:off x="250825" y="5445125"/>
            <a:ext cx="22193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Пам'ятай</a:t>
            </a:r>
            <a:r>
              <a:rPr lang="ru-RU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! </a:t>
            </a:r>
          </a:p>
        </p:txBody>
      </p:sp>
      <p:sp>
        <p:nvSpPr>
          <p:cNvPr id="141326" name="Rectangle 14"/>
          <p:cNvSpPr>
            <a:spLocks noChangeArrowheads="1"/>
          </p:cNvSpPr>
          <p:nvPr/>
        </p:nvSpPr>
        <p:spPr bwMode="auto">
          <a:xfrm>
            <a:off x="3132138" y="5373688"/>
            <a:ext cx="18002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3600"/>
              <a:t>а : 1 = а</a:t>
            </a:r>
            <a:endParaRPr lang="ru-RU" sz="3600"/>
          </a:p>
        </p:txBody>
      </p:sp>
      <p:grpSp>
        <p:nvGrpSpPr>
          <p:cNvPr id="141333" name="Group 21"/>
          <p:cNvGrpSpPr>
            <a:grpSpLocks/>
          </p:cNvGrpSpPr>
          <p:nvPr/>
        </p:nvGrpSpPr>
        <p:grpSpPr bwMode="auto">
          <a:xfrm>
            <a:off x="5651500" y="5157788"/>
            <a:ext cx="3276600" cy="1008062"/>
            <a:chOff x="3560" y="3249"/>
            <a:chExt cx="2064" cy="635"/>
          </a:xfrm>
        </p:grpSpPr>
        <p:sp>
          <p:nvSpPr>
            <p:cNvPr id="141327" name="Rectangle 15"/>
            <p:cNvSpPr>
              <a:spLocks noChangeArrowheads="1"/>
            </p:cNvSpPr>
            <p:nvPr/>
          </p:nvSpPr>
          <p:spPr bwMode="auto">
            <a:xfrm>
              <a:off x="3560" y="3249"/>
              <a:ext cx="2064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uk-UA" sz="3600"/>
                <a:t>Якщо а   0, то</a:t>
              </a:r>
            </a:p>
            <a:p>
              <a:r>
                <a:rPr lang="uk-UA" sz="3600"/>
                <a:t>а:а=а, 0:а=0</a:t>
              </a:r>
              <a:endParaRPr lang="ru-RU" sz="3600"/>
            </a:p>
          </p:txBody>
        </p:sp>
        <p:graphicFrame>
          <p:nvGraphicFramePr>
            <p:cNvPr id="141328" name="Object 16"/>
            <p:cNvGraphicFramePr>
              <a:graphicFrameLocks noChangeAspect="1"/>
            </p:cNvGraphicFramePr>
            <p:nvPr/>
          </p:nvGraphicFramePr>
          <p:xfrm>
            <a:off x="4558" y="3249"/>
            <a:ext cx="308" cy="308"/>
          </p:xfrm>
          <a:graphic>
            <a:graphicData uri="http://schemas.openxmlformats.org/presentationml/2006/ole">
              <p:oleObj spid="_x0000_s141328" name="Формула" r:id="rId4" imgW="139680" imgH="139680" progId="Equation.3">
                <p:embed/>
              </p:oleObj>
            </a:graphicData>
          </a:graphic>
        </p:graphicFrame>
      </p:grpSp>
      <p:sp>
        <p:nvSpPr>
          <p:cNvPr id="141332" name="Rectangle 20"/>
          <p:cNvSpPr>
            <a:spLocks noChangeArrowheads="1"/>
          </p:cNvSpPr>
          <p:nvPr/>
        </p:nvSpPr>
        <p:spPr bwMode="auto">
          <a:xfrm>
            <a:off x="2987675" y="6308725"/>
            <a:ext cx="3168650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>
                <a:solidFill>
                  <a:srgbClr val="0066CC"/>
                </a:solidFill>
              </a:rPr>
              <a:t>На нуль ділити не можна!</a:t>
            </a:r>
            <a:endParaRPr lang="ru-RU" b="1">
              <a:solidFill>
                <a:srgbClr val="0066CC"/>
              </a:solidFill>
            </a:endParaRPr>
          </a:p>
        </p:txBody>
      </p:sp>
      <p:sp>
        <p:nvSpPr>
          <p:cNvPr id="141334" name="AutoShape 2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812088" y="6327775"/>
            <a:ext cx="1079500" cy="530225"/>
          </a:xfrm>
          <a:prstGeom prst="horizontalScroll">
            <a:avLst>
              <a:gd name="adj" fmla="val 12500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/>
              <a:t>Зміст</a:t>
            </a:r>
            <a:endParaRPr lang="ru-RU"/>
          </a:p>
        </p:txBody>
      </p:sp>
      <p:pic>
        <p:nvPicPr>
          <p:cNvPr id="13" name="Picture 10" descr="we111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94400"/>
            <a:ext cx="1008062" cy="86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1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1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41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600"/>
                            </p:stCondLst>
                            <p:childTnLst>
                              <p:par>
                                <p:cTn id="2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4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14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14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4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24" grpId="0" animBg="1"/>
      <p:bldP spid="141325" grpId="0" animBg="1"/>
      <p:bldP spid="141326" grpId="0" animBg="1"/>
      <p:bldP spid="1413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90075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множення раціональних чисел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85720" y="1600200"/>
            <a:ext cx="6429420" cy="4972072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sz="3600" b="1" u="sng" dirty="0">
                <a:solidFill>
                  <a:srgbClr val="512F95"/>
                </a:solidFill>
                <a:latin typeface="Times New Roman" pitchFamily="18" charset="0"/>
                <a:cs typeface="Times New Roman" pitchFamily="18" charset="0"/>
              </a:rPr>
              <a:t>Щоб помножити </a:t>
            </a:r>
          </a:p>
          <a:p>
            <a:pPr algn="ctr">
              <a:buFontTx/>
              <a:buNone/>
            </a:pPr>
            <a:r>
              <a:rPr lang="uk-UA" sz="3600" b="1" u="sng" dirty="0">
                <a:solidFill>
                  <a:srgbClr val="512F95"/>
                </a:solidFill>
                <a:latin typeface="Times New Roman" pitchFamily="18" charset="0"/>
                <a:cs typeface="Times New Roman" pitchFamily="18" charset="0"/>
              </a:rPr>
              <a:t>два числа з різними знаками</a:t>
            </a:r>
            <a:r>
              <a:rPr lang="uk-UA" sz="3600" b="1" dirty="0">
                <a:solidFill>
                  <a:srgbClr val="512F95"/>
                </a:solidFill>
                <a:latin typeface="Times New Roman" pitchFamily="18" charset="0"/>
                <a:cs typeface="Times New Roman" pitchFamily="18" charset="0"/>
              </a:rPr>
              <a:t>, треба помножити їх модулі і перед отриманим добутком поставити знак “-”.</a:t>
            </a:r>
            <a:endParaRPr lang="ru-RU" sz="3600" b="1" dirty="0">
              <a:solidFill>
                <a:srgbClr val="512F95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None/>
            </a:pPr>
            <a:r>
              <a:rPr lang="uk-UA" sz="3200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uk-UA" sz="3200" b="1" u="sng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Щоб помножити два </a:t>
            </a:r>
            <a:r>
              <a:rPr lang="uk-UA" sz="3200" b="1" u="sng" dirty="0" err="1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відємних</a:t>
            </a:r>
            <a:r>
              <a:rPr lang="uk-UA" sz="3200" b="1" u="sng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числа</a:t>
            </a:r>
            <a:r>
              <a:rPr lang="uk-UA" sz="3200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треба помножити їх модулі.</a:t>
            </a:r>
            <a:endParaRPr lang="ru-RU" sz="3200" b="1" dirty="0">
              <a:solidFill>
                <a:srgbClr val="0066CC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40294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572264" y="5929330"/>
            <a:ext cx="1727200" cy="574675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/>
              <a:t>Зміст</a:t>
            </a:r>
            <a:endParaRPr lang="ru-RU"/>
          </a:p>
        </p:txBody>
      </p:sp>
      <p:pic>
        <p:nvPicPr>
          <p:cNvPr id="6" name="Picture 1" descr="C:\Users\1\Desktop\сайт\06333818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428604"/>
            <a:ext cx="2214578" cy="2714644"/>
          </a:xfrm>
          <a:prstGeom prst="rect">
            <a:avLst/>
          </a:prstGeom>
          <a:noFill/>
        </p:spPr>
      </p:pic>
      <p:pic>
        <p:nvPicPr>
          <p:cNvPr id="7" name="Picture 10" descr="we111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994400"/>
            <a:ext cx="1008062" cy="86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 клас дии з рац. числами">
  <a:themeElements>
    <a:clrScheme name="Оформление по умолчанию 15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008000"/>
      </a:hlink>
      <a:folHlink>
        <a:srgbClr val="6633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99CC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008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 клас дии з рац. числами</Template>
  <TotalTime>54</TotalTime>
  <Words>1088</Words>
  <Application>Microsoft Office PowerPoint</Application>
  <PresentationFormat>Экран (4:3)</PresentationFormat>
  <Paragraphs>242</Paragraphs>
  <Slides>22</Slides>
  <Notes>7</Notes>
  <HiddenSlides>0</HiddenSlides>
  <MMClips>2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6 клас дии з рац. числами</vt:lpstr>
      <vt:lpstr>Формула</vt:lpstr>
      <vt:lpstr>Слайд 1</vt:lpstr>
      <vt:lpstr>Слайд 2</vt:lpstr>
      <vt:lpstr>Додавання раціональних чисел</vt:lpstr>
      <vt:lpstr>Правило додавання раціональних чисел</vt:lpstr>
      <vt:lpstr>Правило додавання раціональних чисел</vt:lpstr>
      <vt:lpstr>Віднімання раціональних чисел</vt:lpstr>
      <vt:lpstr>Множення раціональних чисел</vt:lpstr>
      <vt:lpstr>Ділення раціональних чисел</vt:lpstr>
      <vt:lpstr>Правило множення раціональних чисел</vt:lpstr>
      <vt:lpstr>Шифр</vt:lpstr>
      <vt:lpstr>Ребуси</vt:lpstr>
      <vt:lpstr>Логічна розминка</vt:lpstr>
      <vt:lpstr>Слайд 13</vt:lpstr>
      <vt:lpstr>Математичний фокус</vt:lpstr>
      <vt:lpstr>Завдання з  тесту Айзенка</vt:lpstr>
      <vt:lpstr>Вкажіть номер фігури, якої не вистачає на малюнку 1? </vt:lpstr>
      <vt:lpstr>Слайд 17</vt:lpstr>
      <vt:lpstr>Якого числа не вистачає?</vt:lpstr>
      <vt:lpstr>Вкажіть номер фігури, якої не вистачає на малюнку 1? </vt:lpstr>
      <vt:lpstr>Слайд 20</vt:lpstr>
      <vt:lpstr>Слайд 21</vt:lpstr>
      <vt:lpstr>Слайд 22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10</cp:revision>
  <dcterms:created xsi:type="dcterms:W3CDTF">2012-03-23T19:52:34Z</dcterms:created>
  <dcterms:modified xsi:type="dcterms:W3CDTF">2012-04-04T13:16:06Z</dcterms:modified>
</cp:coreProperties>
</file>