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62170-9397-43A0-A451-050CE63C3560}" type="datetimeFigureOut">
              <a:rPr lang="ru-RU" smtClean="0"/>
              <a:pPr/>
              <a:t>15.05.2011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36CDF-4064-4B2D-8AE2-99631CDDD2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 advClick="0" advTm="6000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62170-9397-43A0-A451-050CE63C3560}" type="datetimeFigureOut">
              <a:rPr lang="ru-RU" smtClean="0"/>
              <a:pPr/>
              <a:t>15.05.2011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36CDF-4064-4B2D-8AE2-99631CDDD2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 advClick="0" advTm="6000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62170-9397-43A0-A451-050CE63C3560}" type="datetimeFigureOut">
              <a:rPr lang="ru-RU" smtClean="0"/>
              <a:pPr/>
              <a:t>15.05.2011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36CDF-4064-4B2D-8AE2-99631CDDD2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 advClick="0" advTm="6000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62170-9397-43A0-A451-050CE63C3560}" type="datetimeFigureOut">
              <a:rPr lang="ru-RU" smtClean="0"/>
              <a:pPr/>
              <a:t>15.05.2011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36CDF-4064-4B2D-8AE2-99631CDDD2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 advClick="0" advTm="6000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62170-9397-43A0-A451-050CE63C3560}" type="datetimeFigureOut">
              <a:rPr lang="ru-RU" smtClean="0"/>
              <a:pPr/>
              <a:t>15.05.2011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36CDF-4064-4B2D-8AE2-99631CDDD2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 advClick="0" advTm="6000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62170-9397-43A0-A451-050CE63C3560}" type="datetimeFigureOut">
              <a:rPr lang="ru-RU" smtClean="0"/>
              <a:pPr/>
              <a:t>15.05.2011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36CDF-4064-4B2D-8AE2-99631CDDD2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 advClick="0" advTm="6000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62170-9397-43A0-A451-050CE63C3560}" type="datetimeFigureOut">
              <a:rPr lang="ru-RU" smtClean="0"/>
              <a:pPr/>
              <a:t>15.05.2011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36CDF-4064-4B2D-8AE2-99631CDDD2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 advClick="0" advTm="6000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62170-9397-43A0-A451-050CE63C3560}" type="datetimeFigureOut">
              <a:rPr lang="ru-RU" smtClean="0"/>
              <a:pPr/>
              <a:t>15.05.2011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36CDF-4064-4B2D-8AE2-99631CDDD2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 advClick="0" advTm="6000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62170-9397-43A0-A451-050CE63C3560}" type="datetimeFigureOut">
              <a:rPr lang="ru-RU" smtClean="0"/>
              <a:pPr/>
              <a:t>15.05.2011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36CDF-4064-4B2D-8AE2-99631CDDD2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 advClick="0" advTm="6000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62170-9397-43A0-A451-050CE63C3560}" type="datetimeFigureOut">
              <a:rPr lang="ru-RU" smtClean="0"/>
              <a:pPr/>
              <a:t>15.05.2011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36CDF-4064-4B2D-8AE2-99631CDDD2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 advClick="0" advTm="6000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62170-9397-43A0-A451-050CE63C3560}" type="datetimeFigureOut">
              <a:rPr lang="ru-RU" smtClean="0"/>
              <a:pPr/>
              <a:t>15.05.2011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DC36CDF-4064-4B2D-8AE2-99631CDDD2B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 advClick="0" advTm="6000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7762170-9397-43A0-A451-050CE63C3560}" type="datetimeFigureOut">
              <a:rPr lang="ru-RU" smtClean="0"/>
              <a:pPr/>
              <a:t>15.05.2011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DC36CDF-4064-4B2D-8AE2-99631CDDD2B0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med" advClick="0" advTm="6000">
    <p:wipe dir="r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Інтегрування дробові - раціональних функцій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3500438"/>
            <a:ext cx="7854696" cy="1752600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bg2">
                    <a:lumMod val="25000"/>
                  </a:schemeClr>
                </a:solidFill>
              </a:rPr>
              <a:t>Виконала студентка 7 групи 1 курсу </a:t>
            </a:r>
          </a:p>
          <a:p>
            <a:pPr algn="ctr"/>
            <a:r>
              <a:rPr lang="uk-UA" dirty="0" smtClean="0">
                <a:solidFill>
                  <a:schemeClr val="bg2">
                    <a:lumMod val="25000"/>
                  </a:schemeClr>
                </a:solidFill>
              </a:rPr>
              <a:t>Фадєєва Оксана                            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 spd="med" advClick="0" advTm="6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3"/>
                </a:solidFill>
              </a:rPr>
              <a:t>План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r>
              <a:rPr lang="uk-UA" dirty="0" smtClean="0">
                <a:solidFill>
                  <a:schemeClr val="bg2">
                    <a:lumMod val="25000"/>
                  </a:schemeClr>
                </a:solidFill>
              </a:rPr>
              <a:t>Означення</a:t>
            </a:r>
          </a:p>
          <a:p>
            <a:r>
              <a:rPr lang="uk-UA" dirty="0" smtClean="0">
                <a:solidFill>
                  <a:schemeClr val="bg2">
                    <a:lumMod val="25000"/>
                  </a:schemeClr>
                </a:solidFill>
              </a:rPr>
              <a:t> Методи інтегрування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 spd="med" advClick="0" advTm="6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 </a:t>
            </a:r>
            <a:r>
              <a:rPr lang="uk-UA" dirty="0" smtClean="0">
                <a:solidFill>
                  <a:schemeClr val="accent3"/>
                </a:solidFill>
              </a:rPr>
              <a:t>Поняття дробово –раціональної функції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928802"/>
            <a:ext cx="8429684" cy="4680000"/>
          </a:xfrm>
        </p:spPr>
        <p:txBody>
          <a:bodyPr/>
          <a:lstStyle/>
          <a:p>
            <a:r>
              <a:rPr lang="uk-UA" dirty="0" smtClean="0">
                <a:solidFill>
                  <a:schemeClr val="bg2">
                    <a:lumMod val="25000"/>
                  </a:schemeClr>
                </a:solidFill>
              </a:rPr>
              <a:t> Функція, яка дорівнює відношенню двох многочленів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                                                      </a:t>
            </a:r>
          </a:p>
          <a:p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uk-UA" dirty="0" smtClean="0">
                <a:solidFill>
                  <a:schemeClr val="bg2">
                    <a:lumMod val="25000"/>
                  </a:schemeClr>
                </a:solidFill>
              </a:rPr>
              <a:t>     де </a:t>
            </a:r>
            <a:r>
              <a:rPr lang="en-US" dirty="0" smtClean="0"/>
              <a:t>n</a:t>
            </a:r>
            <a:r>
              <a:rPr lang="uk-UA" dirty="0" smtClean="0"/>
              <a:t> </a:t>
            </a:r>
            <a:r>
              <a:rPr lang="en-US" dirty="0" smtClean="0"/>
              <a:t>,</a:t>
            </a:r>
            <a:r>
              <a:rPr lang="uk-UA" dirty="0" smtClean="0"/>
              <a:t> </a:t>
            </a:r>
            <a:r>
              <a:rPr lang="en-US" dirty="0" smtClean="0"/>
              <a:t>m- </a:t>
            </a:r>
            <a:r>
              <a:rPr lang="uk-UA" dirty="0" smtClean="0">
                <a:solidFill>
                  <a:schemeClr val="bg2">
                    <a:lumMod val="25000"/>
                  </a:schemeClr>
                </a:solidFill>
              </a:rPr>
              <a:t>цілі додатні числа,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                           </a:t>
            </a:r>
            <a:r>
              <a:rPr lang="uk-UA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uk-UA" dirty="0" smtClean="0">
                <a:solidFill>
                  <a:schemeClr val="bg2">
                    <a:lumMod val="25000"/>
                  </a:schemeClr>
                </a:solidFill>
              </a:rPr>
              <a:t>    -</a:t>
            </a:r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  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дійсні числа, називається  дробово- раціональною функцією.   </a:t>
            </a:r>
          </a:p>
          <a:p>
            <a:pPr>
              <a:buNone/>
            </a:pPr>
            <a:r>
              <a:rPr lang="uk-UA" dirty="0" smtClean="0">
                <a:solidFill>
                  <a:schemeClr val="bg2">
                    <a:lumMod val="25000"/>
                  </a:schemeClr>
                </a:solidFill>
              </a:rPr>
              <a:t>     Якщо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            </a:t>
            </a:r>
            <a:r>
              <a:rPr lang="uk-UA" dirty="0" smtClean="0">
                <a:solidFill>
                  <a:schemeClr val="bg2">
                    <a:lumMod val="25000"/>
                  </a:schemeClr>
                </a:solidFill>
              </a:rPr>
              <a:t>то дріб буде неправильний, якщо </a:t>
            </a:r>
            <a:r>
              <a:rPr lang="en-US" dirty="0" smtClean="0"/>
              <a:t>n&lt;m </a:t>
            </a:r>
            <a:r>
              <a:rPr lang="uk-UA" dirty="0" smtClean="0">
                <a:solidFill>
                  <a:schemeClr val="bg2">
                    <a:lumMod val="25000"/>
                  </a:schemeClr>
                </a:solidFill>
              </a:rPr>
              <a:t>то дріб правильний.</a:t>
            </a:r>
            <a:r>
              <a:rPr lang="en-US" dirty="0" smtClean="0"/>
              <a:t> </a:t>
            </a:r>
            <a:endParaRPr lang="uk-UA" dirty="0" smtClean="0"/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5214942" y="4214818"/>
          <a:ext cx="2605012" cy="504000"/>
        </p:xfrm>
        <a:graphic>
          <a:graphicData uri="http://schemas.openxmlformats.org/presentationml/2006/ole">
            <p:oleObj spid="_x0000_s1032" name="Формула" r:id="rId3" imgW="1333440" imgH="228600" progId="Equation.3">
              <p:embed/>
            </p:oleObj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928663" y="2928933"/>
          <a:ext cx="7090627" cy="1152000"/>
        </p:xfrm>
        <a:graphic>
          <a:graphicData uri="http://schemas.openxmlformats.org/presentationml/2006/ole">
            <p:oleObj spid="_x0000_s1042" name="Формула" r:id="rId4" imgW="2438280" imgH="457200" progId="Equation.3">
              <p:embed/>
            </p:oleObj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1857356" y="5643578"/>
          <a:ext cx="857256" cy="428628"/>
        </p:xfrm>
        <a:graphic>
          <a:graphicData uri="http://schemas.openxmlformats.org/presentationml/2006/ole">
            <p:oleObj spid="_x0000_s1044" name="Формула" r:id="rId5" imgW="393480" imgH="164880" progId="Equation.3">
              <p:embed/>
            </p:oleObj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accent3"/>
                </a:solidFill>
              </a:rPr>
              <a:t>Методи інтегрування дробово- раціональних функцій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Метод  виділення квадрата двочлена    </a:t>
            </a:r>
          </a:p>
          <a:p>
            <a:pPr>
              <a:buNone/>
            </a:pPr>
            <a:r>
              <a:rPr lang="uk-UA" dirty="0" smtClean="0">
                <a:solidFill>
                  <a:schemeClr val="bg2">
                    <a:lumMod val="25000"/>
                  </a:schemeClr>
                </a:solidFill>
              </a:rPr>
              <a:t>    </a:t>
            </a:r>
          </a:p>
          <a:p>
            <a:pPr>
              <a:buNone/>
            </a:pPr>
            <a:endParaRPr lang="uk-UA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uk-UA" dirty="0" smtClean="0">
                <a:solidFill>
                  <a:schemeClr val="bg2">
                    <a:lumMod val="25000"/>
                  </a:schemeClr>
                </a:solidFill>
              </a:rPr>
              <a:t>    </a:t>
            </a:r>
          </a:p>
          <a:p>
            <a:pPr>
              <a:buNone/>
            </a:pPr>
            <a:r>
              <a:rPr lang="uk-UA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uk-UA" dirty="0" smtClean="0">
                <a:solidFill>
                  <a:schemeClr val="bg2">
                    <a:lumMod val="25000"/>
                  </a:schemeClr>
                </a:solidFill>
              </a:rPr>
              <a:t>    </a:t>
            </a:r>
          </a:p>
          <a:p>
            <a:pPr>
              <a:buNone/>
            </a:pPr>
            <a:r>
              <a:rPr lang="uk-UA" dirty="0" smtClean="0">
                <a:solidFill>
                  <a:schemeClr val="bg2">
                    <a:lumMod val="25000"/>
                  </a:schemeClr>
                </a:solidFill>
              </a:rPr>
              <a:t>                                                                                                      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5364" name="Формула" r:id="rId3" imgW="114120" imgH="215640" progId="Equation.3">
              <p:embed/>
            </p:oleObj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000100" y="3071810"/>
          <a:ext cx="7199989" cy="1584000"/>
        </p:xfrm>
        <a:graphic>
          <a:graphicData uri="http://schemas.openxmlformats.org/presentationml/2006/ole">
            <p:oleObj spid="_x0000_s15365" name="Формула" r:id="rId4" imgW="1904760" imgH="419040" progId="Equation.3">
              <p:embed/>
            </p:oleObj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>
                <a:solidFill>
                  <a:schemeClr val="accent3"/>
                </a:solidFill>
              </a:rPr>
              <a:t>Наприклад</a:t>
            </a:r>
            <a:r>
              <a:rPr lang="uk-UA" sz="2600" dirty="0" smtClean="0">
                <a:solidFill>
                  <a:schemeClr val="accent3"/>
                </a:solidFill>
              </a:rPr>
              <a:t>  </a:t>
            </a:r>
            <a:r>
              <a:rPr lang="uk-UA" sz="2600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</a:t>
            </a:r>
            <a:endParaRPr lang="ru-RU" sz="26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 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6388" name="Формула" r:id="rId3" imgW="114120" imgH="215640" progId="Equation.3">
              <p:embed/>
            </p:oleObj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1500166" y="2500306"/>
          <a:ext cx="6114867" cy="2952000"/>
        </p:xfrm>
        <a:graphic>
          <a:graphicData uri="http://schemas.openxmlformats.org/presentationml/2006/ole">
            <p:oleObj spid="_x0000_s16394" name="Формула" r:id="rId4" imgW="2209680" imgH="1066680" progId="Equation.3">
              <p:embed/>
            </p:oleObj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/>
              <a:t> </a:t>
            </a:r>
            <a:r>
              <a:rPr lang="uk-UA" sz="3200" dirty="0" smtClean="0">
                <a:solidFill>
                  <a:schemeClr val="accent3"/>
                </a:solidFill>
              </a:rPr>
              <a:t>Метод розкладання на  прості дроби  </a:t>
            </a:r>
            <a:endParaRPr lang="ru-RU" sz="3200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714612" y="3357562"/>
          <a:ext cx="3000396" cy="215900"/>
        </p:xfrm>
        <a:graphic>
          <a:graphicData uri="http://schemas.openxmlformats.org/presentationml/2006/ole">
            <p:oleObj spid="_x0000_s17410" name="Формула" r:id="rId3" imgW="114120" imgH="215640" progId="Equation.3">
              <p:embed/>
            </p:oleObj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1428728" y="2786058"/>
          <a:ext cx="6003340" cy="1260000"/>
        </p:xfrm>
        <a:graphic>
          <a:graphicData uri="http://schemas.openxmlformats.org/presentationml/2006/ole">
            <p:oleObj spid="_x0000_s17412" name="Формула" r:id="rId4" imgW="2057400" imgH="431640" progId="Equation.3">
              <p:embed/>
            </p:oleObj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>
                <a:solidFill>
                  <a:schemeClr val="accent3"/>
                </a:solidFill>
              </a:rPr>
              <a:t>Наприклад</a:t>
            </a:r>
            <a:endParaRPr lang="ru-RU" sz="3600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  </a:t>
            </a:r>
            <a:endParaRPr lang="ru-RU" dirty="0"/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500034" y="1857363"/>
          <a:ext cx="8172000" cy="4607585"/>
        </p:xfrm>
        <a:graphic>
          <a:graphicData uri="http://schemas.openxmlformats.org/presentationml/2006/ole">
            <p:oleObj spid="_x0000_s18435" name="Формула" r:id="rId3" imgW="3416040" imgH="2641320" progId="Equation.3">
              <p:embed/>
            </p:oleObj>
          </a:graphicData>
        </a:graphic>
      </p:graphicFrame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 lvl="1" algn="ctr">
              <a:buNone/>
            </a:pPr>
            <a:r>
              <a:rPr lang="uk-UA" sz="6000" dirty="0" smtClean="0">
                <a:solidFill>
                  <a:schemeClr val="accent2">
                    <a:lumMod val="75000"/>
                  </a:schemeClr>
                </a:solidFill>
              </a:rPr>
              <a:t>Дякую за увагу</a:t>
            </a:r>
          </a:p>
          <a:p>
            <a:pPr>
              <a:buNone/>
            </a:pPr>
            <a:endParaRPr lang="uk-UA" sz="5400" dirty="0" smtClean="0"/>
          </a:p>
        </p:txBody>
      </p:sp>
    </p:spTree>
  </p:cSld>
  <p:clrMapOvr>
    <a:masterClrMapping/>
  </p:clrMapOvr>
  <p:transition spd="med" advClick="0" advTm="6000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624</TotalTime>
  <Words>94</Words>
  <Application>Microsoft Office PowerPoint</Application>
  <PresentationFormat>Экран (4:3)</PresentationFormat>
  <Paragraphs>31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Поток</vt:lpstr>
      <vt:lpstr>Формула</vt:lpstr>
      <vt:lpstr>Microsoft Equation 3.0</vt:lpstr>
      <vt:lpstr>Інтегрування дробові - раціональних функцій</vt:lpstr>
      <vt:lpstr>План</vt:lpstr>
      <vt:lpstr> Поняття дробово –раціональної функції</vt:lpstr>
      <vt:lpstr>Методи інтегрування дробово- раціональних функцій</vt:lpstr>
      <vt:lpstr>Наприклад                                                                                                              </vt:lpstr>
      <vt:lpstr> Метод розкладання на  прості дроби  </vt:lpstr>
      <vt:lpstr>Наприклад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Інтегрування дробово - раціональних функцій</dc:title>
  <dc:creator>1</dc:creator>
  <cp:lastModifiedBy>1</cp:lastModifiedBy>
  <cp:revision>59</cp:revision>
  <dcterms:created xsi:type="dcterms:W3CDTF">2011-05-10T14:48:26Z</dcterms:created>
  <dcterms:modified xsi:type="dcterms:W3CDTF">2011-05-15T15:40:38Z</dcterms:modified>
</cp:coreProperties>
</file>