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7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8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66" d="100"/>
          <a:sy n="66" d="100"/>
        </p:scale>
        <p:origin x="-1934" y="-46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6F57A-985F-4CCD-90DB-A64262E0D38F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394A81-A707-4E0C-9BFE-467D5FD006E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23AE9B-3F93-4DDE-9445-2F736544586B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6958F5-868D-4420-8E11-AEF0B3364F18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500CE-7569-4735-A9A7-7D41085E735C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D8A30-C162-4DE2-B8F3-DD82302152F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0A923-4AD4-49BA-A164-0F9C65DF47B6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4BCAE-270E-4C67-8AFB-606C6BD5E93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3DE9D-13F6-4FC8-A957-7D2F480B6B50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DDEE6-66B4-4D27-91BC-B26ACC7C1B5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7C102-2270-4F3A-ACF7-B97D70A8ABB6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A83B0-132B-4599-A70C-B0022675C8C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0CDAE-9EA6-4F44-9B89-0D0AA9EE9D15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8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B8DF8-BEAE-493E-99F7-2894F5E5BBD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66300-69BA-4E76-B070-9280A1B255A2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4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CD3B2-5B61-4893-A9AA-E8080C32779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70F5E-A211-4CF3-ADB8-AC22BD9C465A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3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39DDA4-1BF0-4F89-8873-DE5DAC191B9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90B0A-0357-444A-930D-1AB74A4A3A64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013BA-99DD-4376-9420-CB413BF9765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608AF-3869-413B-8DF7-94423DD21DD3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6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1F4EC-7447-4109-88DC-5B6CC5C2E0D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заголовка</a:t>
            </a:r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A1F81C-2CFC-4C0E-A50B-E1FF9F9DC6CA}" type="datetimeFigureOut">
              <a:rPr lang="uk-UA"/>
              <a:pPr>
                <a:defRPr/>
              </a:pPr>
              <a:t>21.03.2014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9E1F0D-BC12-494A-8888-F40CAE3689F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1.png"/><Relationship Id="rId4" Type="http://schemas.openxmlformats.org/officeDocument/2006/relationships/oleObject" Target="../embeddings/Microsoft_Excel_97-2003_Worksheet3.xls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ideo" Target="NULL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25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2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28.emf"/><Relationship Id="rId4" Type="http://schemas.openxmlformats.org/officeDocument/2006/relationships/oleObject" Target="../embeddings/Microsoft_Word_97_-_2003_Document4.doc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oleObject" Target="../embeddings/Microsoft_Excel_97-2003_Worksheet1.xls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png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Регресія. Інтерполяція. Екстраполяція.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Квадратична</a:t>
            </a:r>
            <a:r>
              <a:rPr lang="ru-RU" smtClean="0"/>
              <a:t> </a:t>
            </a:r>
            <a:r>
              <a:rPr lang="uk-UA" smtClean="0"/>
              <a:t>регресія</a:t>
            </a:r>
          </a:p>
        </p:txBody>
      </p:sp>
      <p:pic>
        <p:nvPicPr>
          <p:cNvPr id="27650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4337050"/>
            <a:ext cx="5832475" cy="211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Заголовок 1"/>
          <p:cNvSpPr txBox="1">
            <a:spLocks/>
          </p:cNvSpPr>
          <p:nvPr/>
        </p:nvSpPr>
        <p:spPr bwMode="auto">
          <a:xfrm>
            <a:off x="468313" y="12731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uk-UA" sz="2400">
                <a:latin typeface="Calibri" pitchFamily="34" charset="0"/>
              </a:rPr>
              <a:t>Припустимо</a:t>
            </a:r>
            <a:r>
              <a:rPr lang="ru-RU" sz="2400">
                <a:latin typeface="Calibri" pitchFamily="34" charset="0"/>
              </a:rPr>
              <a:t>, </a:t>
            </a:r>
            <a:r>
              <a:rPr lang="uk-UA" sz="2400">
                <a:latin typeface="Calibri" pitchFamily="34" charset="0"/>
              </a:rPr>
              <a:t>що</a:t>
            </a:r>
            <a:r>
              <a:rPr lang="ru-RU" sz="2400">
                <a:latin typeface="Calibri" pitchFamily="34" charset="0"/>
              </a:rPr>
              <a:t> </a:t>
            </a:r>
            <a:r>
              <a:rPr lang="uk-UA" sz="2400">
                <a:latin typeface="Calibri" pitchFamily="34" charset="0"/>
              </a:rPr>
              <a:t>невідома</a:t>
            </a:r>
            <a:r>
              <a:rPr lang="ru-RU" sz="2400">
                <a:latin typeface="Calibri" pitchFamily="34" charset="0"/>
              </a:rPr>
              <a:t> </a:t>
            </a:r>
            <a:r>
              <a:rPr lang="uk-UA" sz="2400">
                <a:latin typeface="Calibri" pitchFamily="34" charset="0"/>
              </a:rPr>
              <a:t>функція є квадратичною, тоді</a:t>
            </a:r>
            <a:r>
              <a:rPr lang="en-US" sz="2400">
                <a:latin typeface="Calibri" pitchFamily="34" charset="0"/>
              </a:rPr>
              <a:t> </a:t>
            </a:r>
            <a:endParaRPr lang="uk-UA" sz="2400">
              <a:latin typeface="Calibri" pitchFamily="34" charset="0"/>
            </a:endParaRPr>
          </a:p>
          <a:p>
            <a:pPr algn="just"/>
            <a:r>
              <a:rPr lang="en-US" sz="2400">
                <a:latin typeface="Calibri" pitchFamily="34" charset="0"/>
              </a:rPr>
              <a:t>y = a+bx+cx^2</a:t>
            </a:r>
            <a:r>
              <a:rPr lang="uk-UA" sz="2400">
                <a:latin typeface="Calibri" pitchFamily="34" charset="0"/>
              </a:rPr>
              <a:t> </a:t>
            </a:r>
            <a:r>
              <a:rPr lang="en-US" sz="2400">
                <a:latin typeface="Calibri" pitchFamily="34" charset="0"/>
              </a:rPr>
              <a:t>,</a:t>
            </a:r>
            <a:r>
              <a:rPr lang="uk-UA" sz="2400">
                <a:latin typeface="Calibri" pitchFamily="34" charset="0"/>
              </a:rPr>
              <a:t>де </a:t>
            </a:r>
            <a:r>
              <a:rPr lang="en-US" sz="2400">
                <a:latin typeface="Calibri" pitchFamily="34" charset="0"/>
              </a:rPr>
              <a:t> a, b</a:t>
            </a:r>
            <a:r>
              <a:rPr lang="uk-UA" sz="2400">
                <a:latin typeface="Calibri" pitchFamily="34" charset="0"/>
              </a:rPr>
              <a:t> і</a:t>
            </a:r>
            <a:r>
              <a:rPr lang="en-US" sz="2400">
                <a:latin typeface="Calibri" pitchFamily="34" charset="0"/>
              </a:rPr>
              <a:t> c</a:t>
            </a:r>
            <a:r>
              <a:rPr lang="uk-UA" sz="2400">
                <a:latin typeface="Calibri" pitchFamily="34" charset="0"/>
              </a:rPr>
              <a:t> невідомі параметри.</a:t>
            </a:r>
          </a:p>
        </p:txBody>
      </p:sp>
      <p:sp>
        <p:nvSpPr>
          <p:cNvPr id="8" name="Прямокутник 7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83569" y="2276872"/>
            <a:ext cx="5724196" cy="1100558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>
                <a:noFill/>
                <a:latin typeface="+mn-lt"/>
                <a:cs typeface="+mn-cs"/>
              </a:rPr>
              <a:t> </a:t>
            </a:r>
          </a:p>
        </p:txBody>
      </p:sp>
      <p:sp>
        <p:nvSpPr>
          <p:cNvPr id="10" name="Прямокутник 9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55802" y="3443181"/>
            <a:ext cx="6752426" cy="712887"/>
          </a:xfrm>
          <a:prstGeom prst="rect">
            <a:avLst/>
          </a:prstGeom>
          <a:blipFill rotWithShape="1">
            <a:blip r:embed="rId4"/>
            <a:stretch>
              <a:fillRect l="-1445" b="-427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>
                <a:noFill/>
                <a:latin typeface="+mn-lt"/>
                <a:cs typeface="+mn-cs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Квадратична регресія (приклад)</a:t>
            </a:r>
          </a:p>
        </p:txBody>
      </p:sp>
      <p:graphicFrame>
        <p:nvGraphicFramePr>
          <p:cNvPr id="28674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406400" y="1506538"/>
          <a:ext cx="8331200" cy="467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5" r:id="rId4" imgW="8327858" imgH="4669941" progId="Excel.Sheet.8">
                  <p:embed/>
                </p:oleObj>
              </mc:Choice>
              <mc:Fallback>
                <p:oleObj r:id="rId4" imgW="8327858" imgH="4669941" progId="Excel.Sheet.8">
                  <p:embed/>
                  <p:pic>
                    <p:nvPicPr>
                      <p:cNvPr id="0" name="Місце для вмісту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400" y="1506538"/>
                        <a:ext cx="8331200" cy="4670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Таблиця 4"/>
          <p:cNvGraphicFramePr>
            <a:graphicFrameLocks noGrp="1"/>
          </p:cNvGraphicFramePr>
          <p:nvPr/>
        </p:nvGraphicFramePr>
        <p:xfrm>
          <a:off x="6011863" y="1484313"/>
          <a:ext cx="2664296" cy="15121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2148"/>
                <a:gridCol w="1332148"/>
              </a:tblGrid>
              <a:tr h="302434"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b="1" u="none" strike="noStrike" dirty="0">
                          <a:effectLst/>
                        </a:rPr>
                        <a:t>Значення </a:t>
                      </a:r>
                      <a:r>
                        <a:rPr lang="en-US" sz="1800" b="1" u="none" strike="noStrike" dirty="0">
                          <a:effectLst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800" b="1" u="none" strike="noStrike">
                          <a:effectLst/>
                        </a:rPr>
                        <a:t>Значення </a:t>
                      </a:r>
                      <a:r>
                        <a:rPr lang="en-US" sz="1800" b="1" u="none" strike="noStrike">
                          <a:effectLst/>
                        </a:rPr>
                        <a:t>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2434"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effectLst/>
                        </a:rPr>
                        <a:t>0,7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>
                          <a:effectLst/>
                        </a:rPr>
                        <a:t>1,7</a:t>
                      </a:r>
                      <a:endParaRPr lang="uk-UA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2434"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effectLst/>
                        </a:rPr>
                        <a:t>1,5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effectLst/>
                        </a:rPr>
                        <a:t>2,9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2434"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>
                          <a:effectLst/>
                        </a:rPr>
                        <a:t>2,1</a:t>
                      </a:r>
                      <a:endParaRPr lang="uk-UA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effectLst/>
                        </a:rPr>
                        <a:t>1,8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02434"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>
                          <a:effectLst/>
                        </a:rPr>
                        <a:t>2,8</a:t>
                      </a:r>
                      <a:endParaRPr lang="uk-UA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effectLst/>
                        </a:rPr>
                        <a:t>0,7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692150"/>
            <a:ext cx="7700962" cy="51847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Інтерполяція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8313" y="1268413"/>
            <a:ext cx="8229600" cy="5256212"/>
          </a:xfrm>
        </p:spPr>
        <p:txBody>
          <a:bodyPr rtlCol="0">
            <a:normAutofit lnSpcReduction="1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400" dirty="0" smtClean="0"/>
              <a:t>Припустимо відомо значення деякої функції</a:t>
            </a:r>
            <a:r>
              <a:rPr lang="en-US" sz="2400" dirty="0" smtClean="0"/>
              <a:t> f </a:t>
            </a:r>
            <a:r>
              <a:rPr lang="uk-UA" sz="2400" dirty="0" smtClean="0"/>
              <a:t>в </a:t>
            </a:r>
            <a:r>
              <a:rPr lang="en-US" sz="2400" dirty="0" smtClean="0"/>
              <a:t>n+1 </a:t>
            </a:r>
            <a:r>
              <a:rPr lang="uk-UA" sz="2400" dirty="0" smtClean="0"/>
              <a:t>різних точках </a:t>
            </a:r>
            <a:r>
              <a:rPr lang="en-US" sz="2400" dirty="0" smtClean="0"/>
              <a:t>x</a:t>
            </a:r>
            <a:r>
              <a:rPr lang="en-US" sz="1600" dirty="0" smtClean="0"/>
              <a:t>0</a:t>
            </a:r>
            <a:r>
              <a:rPr lang="en-US" sz="2400" dirty="0" smtClean="0"/>
              <a:t>,x</a:t>
            </a:r>
            <a:r>
              <a:rPr lang="en-US" sz="1600" dirty="0" smtClean="0"/>
              <a:t>1</a:t>
            </a:r>
            <a:r>
              <a:rPr lang="en-US" sz="2400" dirty="0" smtClean="0"/>
              <a:t>,…,</a:t>
            </a:r>
            <a:r>
              <a:rPr lang="en-US" sz="2400" dirty="0" err="1" smtClean="0"/>
              <a:t>x</a:t>
            </a:r>
            <a:r>
              <a:rPr lang="en-US" sz="1800" dirty="0" err="1" smtClean="0"/>
              <a:t>n</a:t>
            </a:r>
            <a:r>
              <a:rPr lang="uk-UA" sz="2400" dirty="0" smtClean="0"/>
              <a:t> які</a:t>
            </a:r>
            <a:r>
              <a:rPr lang="en-US" sz="2400" dirty="0" smtClean="0"/>
              <a:t> </a:t>
            </a:r>
            <a:r>
              <a:rPr lang="uk-UA" sz="2400" dirty="0" smtClean="0"/>
              <a:t>позначимо наступним способом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/>
              <a:t>f</a:t>
            </a:r>
            <a:r>
              <a:rPr lang="en-US" sz="1800" dirty="0" smtClean="0"/>
              <a:t>i</a:t>
            </a:r>
            <a:r>
              <a:rPr lang="en-US" sz="2400" dirty="0" smtClean="0"/>
              <a:t> = f(x</a:t>
            </a:r>
            <a:r>
              <a:rPr lang="en-US" sz="1800" dirty="0" smtClean="0"/>
              <a:t>i</a:t>
            </a:r>
            <a:r>
              <a:rPr lang="en-US" sz="2400" dirty="0" smtClean="0"/>
              <a:t>) i=0,1,..,n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400" dirty="0" smtClean="0"/>
              <a:t>Такі </a:t>
            </a:r>
            <a:r>
              <a:rPr lang="uk-UA" sz="2400" dirty="0"/>
              <a:t>дані </a:t>
            </a:r>
            <a:r>
              <a:rPr lang="uk-UA" sz="2400" dirty="0" smtClean="0"/>
              <a:t>зазвичай отримують з експериментів чи за допомогою складних обчислень</a:t>
            </a:r>
            <a:r>
              <a:rPr lang="en-US" sz="2400" dirty="0" smtClean="0"/>
              <a:t>. </a:t>
            </a:r>
            <a:r>
              <a:rPr lang="uk-UA" sz="2400" dirty="0" smtClean="0"/>
              <a:t>Зазвичай виникає задача наближеного встановлення функції </a:t>
            </a:r>
            <a:r>
              <a:rPr lang="en-US" sz="2400" dirty="0" smtClean="0"/>
              <a:t>f </a:t>
            </a:r>
            <a:r>
              <a:rPr lang="uk-UA" sz="2400" dirty="0" smtClean="0"/>
              <a:t>в будь-якій точці </a:t>
            </a:r>
            <a:r>
              <a:rPr lang="en-US" sz="2400" dirty="0" smtClean="0"/>
              <a:t>x</a:t>
            </a:r>
            <a:r>
              <a:rPr lang="ru-RU" sz="2400" dirty="0" smtClean="0"/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400" dirty="0" smtClean="0"/>
              <a:t>Наближене</a:t>
            </a:r>
            <a:r>
              <a:rPr lang="ru-RU" sz="2400" dirty="0" smtClean="0"/>
              <a:t> </a:t>
            </a:r>
            <a:r>
              <a:rPr lang="ru-RU" sz="2400" dirty="0" err="1" smtClean="0"/>
              <a:t>встановлення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функц</a:t>
            </a:r>
            <a:r>
              <a:rPr lang="uk-UA" sz="2400" dirty="0" err="1" smtClean="0"/>
              <a:t>ії</a:t>
            </a:r>
            <a:r>
              <a:rPr lang="uk-UA" sz="2400" dirty="0" smtClean="0"/>
              <a:t> </a:t>
            </a:r>
            <a:r>
              <a:rPr lang="en-US" sz="2400" dirty="0" smtClean="0"/>
              <a:t>f </a:t>
            </a:r>
            <a:r>
              <a:rPr lang="uk-UA" sz="2400" dirty="0" smtClean="0"/>
              <a:t>називається </a:t>
            </a:r>
            <a:r>
              <a:rPr lang="uk-UA" sz="2400" b="1" dirty="0" smtClean="0"/>
              <a:t>інтерполяцією</a:t>
            </a:r>
            <a:r>
              <a:rPr lang="uk-UA" sz="2400" dirty="0" smtClean="0"/>
              <a:t> функції.</a:t>
            </a:r>
            <a:r>
              <a:rPr lang="uk-UA" sz="2400" dirty="0"/>
              <a:t> </a:t>
            </a:r>
            <a:endParaRPr lang="uk-UA" sz="2400" dirty="0" smtClean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400" dirty="0" smtClean="0"/>
              <a:t>Часто </a:t>
            </a:r>
            <a:r>
              <a:rPr lang="uk-UA" sz="2400" dirty="0"/>
              <a:t>для розв'язування цієї задачі будують алгебраїчний многочлен</a:t>
            </a:r>
            <a:r>
              <a:rPr lang="en-US" sz="2400" dirty="0"/>
              <a:t> L</a:t>
            </a:r>
            <a:r>
              <a:rPr lang="en-US" sz="2000" dirty="0"/>
              <a:t>n</a:t>
            </a:r>
            <a:r>
              <a:rPr lang="en-US" sz="2400" dirty="0"/>
              <a:t>(x) </a:t>
            </a:r>
            <a:r>
              <a:rPr lang="uk-UA" sz="2400" dirty="0"/>
              <a:t>степені </a:t>
            </a:r>
            <a:r>
              <a:rPr lang="en-US" sz="2400" dirty="0"/>
              <a:t>n</a:t>
            </a:r>
            <a:r>
              <a:rPr lang="ru-RU" sz="2400" dirty="0"/>
              <a:t>, </a:t>
            </a:r>
            <a:r>
              <a:rPr lang="uk-UA" sz="2400" dirty="0"/>
              <a:t>який</a:t>
            </a:r>
            <a:r>
              <a:rPr lang="ru-RU" sz="2400" dirty="0"/>
              <a:t> в точках </a:t>
            </a:r>
            <a:r>
              <a:rPr lang="en-US" sz="2400" dirty="0"/>
              <a:t>xi</a:t>
            </a:r>
            <a:r>
              <a:rPr lang="uk-UA" sz="2400" dirty="0"/>
              <a:t> приймає задані значення </a:t>
            </a:r>
            <a:r>
              <a:rPr lang="en-US" sz="2400" dirty="0"/>
              <a:t>f</a:t>
            </a:r>
            <a:r>
              <a:rPr lang="en-US" sz="1900" dirty="0"/>
              <a:t>i</a:t>
            </a:r>
            <a:r>
              <a:rPr lang="en-US" sz="2400" dirty="0"/>
              <a:t> = L</a:t>
            </a:r>
            <a:r>
              <a:rPr lang="en-US" sz="2000" dirty="0"/>
              <a:t>n</a:t>
            </a:r>
            <a:r>
              <a:rPr lang="en-US" sz="2400" dirty="0"/>
              <a:t>(x</a:t>
            </a:r>
            <a:r>
              <a:rPr lang="en-US" sz="1900" dirty="0"/>
              <a:t>i</a:t>
            </a:r>
            <a:r>
              <a:rPr lang="en-US" sz="2400" dirty="0" smtClean="0"/>
              <a:t>). </a:t>
            </a:r>
            <a:endParaRPr lang="uk-UA" sz="2400" dirty="0" smtClean="0"/>
          </a:p>
          <a:p>
            <a:pPr marL="0" indent="0" algn="just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/>
              <a:t>L</a:t>
            </a:r>
            <a:r>
              <a:rPr lang="en-US" sz="2400" b="1" baseline="-25000" dirty="0" smtClean="0"/>
              <a:t>n</a:t>
            </a:r>
            <a:r>
              <a:rPr lang="en-US" sz="2400" b="1" dirty="0" smtClean="0"/>
              <a:t>(x</a:t>
            </a:r>
            <a:r>
              <a:rPr lang="en-US" sz="2400" b="1" dirty="0"/>
              <a:t>)=a</a:t>
            </a:r>
            <a:r>
              <a:rPr lang="en-US" sz="2400" b="1" baseline="-25000" dirty="0"/>
              <a:t>0</a:t>
            </a:r>
            <a:r>
              <a:rPr lang="en-US" sz="2400" b="1" dirty="0"/>
              <a:t>x</a:t>
            </a:r>
            <a:r>
              <a:rPr lang="en-US" sz="2400" b="1" baseline="30000" dirty="0"/>
              <a:t>n</a:t>
            </a:r>
            <a:r>
              <a:rPr lang="en-US" sz="2400" b="1" dirty="0"/>
              <a:t>+a</a:t>
            </a:r>
            <a:r>
              <a:rPr lang="en-US" sz="2400" b="1" baseline="-25000" dirty="0"/>
              <a:t>1</a:t>
            </a:r>
            <a:r>
              <a:rPr lang="en-US" sz="2400" b="1" dirty="0"/>
              <a:t>x</a:t>
            </a:r>
            <a:r>
              <a:rPr lang="en-US" sz="2400" b="1" baseline="30000" dirty="0"/>
              <a:t>n-1</a:t>
            </a:r>
            <a:r>
              <a:rPr lang="en-US" sz="2400" b="1" dirty="0"/>
              <a:t>+a</a:t>
            </a:r>
            <a:r>
              <a:rPr lang="en-US" sz="2400" b="1" baseline="-25000" dirty="0"/>
              <a:t>2</a:t>
            </a:r>
            <a:r>
              <a:rPr lang="en-US" sz="2400" b="1" dirty="0"/>
              <a:t>x</a:t>
            </a:r>
            <a:r>
              <a:rPr lang="en-US" sz="2400" b="1" baseline="30000" dirty="0"/>
              <a:t>n-2</a:t>
            </a:r>
            <a:r>
              <a:rPr lang="en-US" sz="2400" b="1" dirty="0"/>
              <a:t>+...+</a:t>
            </a:r>
            <a:r>
              <a:rPr lang="en-US" sz="2400" b="1" dirty="0" smtClean="0"/>
              <a:t>a</a:t>
            </a:r>
            <a:r>
              <a:rPr lang="en-US" sz="2400" b="1" baseline="-25000" dirty="0" smtClean="0"/>
              <a:t>n-1</a:t>
            </a:r>
            <a:r>
              <a:rPr lang="en-US" sz="2400" b="1" dirty="0" smtClean="0"/>
              <a:t>x+a</a:t>
            </a:r>
            <a:r>
              <a:rPr lang="en-US" sz="2400" b="1" baseline="-25000" dirty="0" smtClean="0"/>
              <a:t>n</a:t>
            </a:r>
            <a:r>
              <a:rPr lang="en-US" sz="2400" dirty="0" smtClean="0"/>
              <a:t> </a:t>
            </a:r>
            <a:r>
              <a:rPr lang="ru-RU" sz="2400" dirty="0" err="1" smtClean="0"/>
              <a:t>такий</a:t>
            </a:r>
            <a:r>
              <a:rPr lang="ru-RU" sz="2400" dirty="0" smtClean="0"/>
              <a:t> многочлен </a:t>
            </a:r>
            <a:r>
              <a:rPr lang="ru-RU" sz="2400" dirty="0" err="1" smtClean="0"/>
              <a:t>назива</a:t>
            </a:r>
            <a:r>
              <a:rPr lang="uk-UA" sz="2400" dirty="0" err="1" smtClean="0"/>
              <a:t>ється</a:t>
            </a:r>
            <a:r>
              <a:rPr lang="uk-UA" sz="2400" dirty="0" smtClean="0"/>
              <a:t> </a:t>
            </a:r>
            <a:r>
              <a:rPr lang="uk-UA" sz="2400" b="1" dirty="0" smtClean="0"/>
              <a:t>інтерполяційними </a:t>
            </a:r>
            <a:r>
              <a:rPr lang="uk-UA" sz="2400" b="1" dirty="0" err="1" smtClean="0"/>
              <a:t>многчленом</a:t>
            </a:r>
            <a:r>
              <a:rPr lang="uk-UA" sz="2400" dirty="0" smtClean="0"/>
              <a:t>.</a:t>
            </a:r>
            <a:endParaRPr lang="uk-UA" sz="2400" dirty="0"/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400" dirty="0"/>
              <a:t>Точки </a:t>
            </a:r>
            <a:r>
              <a:rPr lang="en-US" sz="2400" dirty="0"/>
              <a:t>x</a:t>
            </a:r>
            <a:r>
              <a:rPr lang="en-US" sz="1900" dirty="0"/>
              <a:t>i</a:t>
            </a:r>
            <a:r>
              <a:rPr lang="en-US" sz="2200" dirty="0"/>
              <a:t> </a:t>
            </a:r>
            <a:r>
              <a:rPr lang="en-US" sz="2400" dirty="0"/>
              <a:t>i=0,1,..,n</a:t>
            </a:r>
            <a:r>
              <a:rPr lang="uk-UA" sz="2400" dirty="0"/>
              <a:t> називаються </a:t>
            </a:r>
            <a:r>
              <a:rPr lang="uk-UA" sz="2400" b="1" dirty="0"/>
              <a:t>вузлами інтерполяції</a:t>
            </a:r>
            <a:r>
              <a:rPr lang="uk-UA" sz="2400" dirty="0"/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Інтерполяція(2)</a:t>
            </a:r>
          </a:p>
        </p:txBody>
      </p:sp>
      <p:sp>
        <p:nvSpPr>
          <p:cNvPr id="3" name="Місце для вмісту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412776"/>
            <a:ext cx="8229600" cy="4713387"/>
          </a:xfrm>
          <a:blipFill rotWithShape="1">
            <a:blip r:embed="rId2"/>
            <a:stretch>
              <a:fillRect l="-889" t="-776" r="-1333"/>
            </a:stretch>
          </a:blip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Інтерполяційний многочлен Ньютона для рівновіддалених вузлів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400" dirty="0" smtClean="0"/>
              <a:t>Часто інтерполяція ведеться для функції, заданих таблицями з рівно віддаленими значеннями аргументів.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2400" dirty="0" smtClean="0"/>
              <a:t>Для таких таблиць побудова інтерполяційних формул спрощується.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sz="2400" dirty="0"/>
          </a:p>
        </p:txBody>
      </p:sp>
      <p:pic>
        <p:nvPicPr>
          <p:cNvPr id="4" name="Shape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843213" y="2852738"/>
            <a:ext cx="4608512" cy="358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скінченні різниці</a:t>
            </a:r>
          </a:p>
        </p:txBody>
      </p:sp>
      <p:sp>
        <p:nvSpPr>
          <p:cNvPr id="3" name="Місце для вмісту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484784"/>
            <a:ext cx="8229600" cy="5040560"/>
          </a:xfrm>
          <a:blipFill rotWithShape="1">
            <a:blip r:embed="rId2"/>
            <a:stretch>
              <a:fillRect l="-815" t="-1937"/>
            </a:stretch>
          </a:blip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115888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Перша Інтерполяційна формула Ньютона</a:t>
            </a:r>
            <a:endParaRPr lang="uk-UA" dirty="0"/>
          </a:p>
        </p:txBody>
      </p:sp>
      <p:sp>
        <p:nvSpPr>
          <p:cNvPr id="39938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545138"/>
          </a:xfrm>
        </p:spPr>
        <p:txBody>
          <a:bodyPr/>
          <a:lstStyle/>
          <a:p>
            <a:r>
              <a:rPr lang="uk-UA" sz="1800" smtClean="0"/>
              <a:t>Нехай будемо шукати інтерполяційний многочлен у вигляді</a:t>
            </a:r>
          </a:p>
          <a:p>
            <a:r>
              <a:rPr lang="en-US" sz="1800" smtClean="0"/>
              <a:t>Pn(x)=a</a:t>
            </a:r>
            <a:r>
              <a:rPr lang="en-US" sz="1800" baseline="-25000" smtClean="0"/>
              <a:t>0</a:t>
            </a:r>
            <a:r>
              <a:rPr lang="en-US" sz="1800" smtClean="0"/>
              <a:t>+a</a:t>
            </a:r>
            <a:r>
              <a:rPr lang="en-US" sz="1800" baseline="-25000" smtClean="0"/>
              <a:t>1</a:t>
            </a:r>
            <a:r>
              <a:rPr lang="en-US" sz="1800" smtClean="0"/>
              <a:t>(x-x</a:t>
            </a:r>
            <a:r>
              <a:rPr lang="en-US" sz="1800" baseline="-25000" smtClean="0"/>
              <a:t>0</a:t>
            </a:r>
            <a:r>
              <a:rPr lang="en-US" sz="1800" smtClean="0"/>
              <a:t>)+a</a:t>
            </a:r>
            <a:r>
              <a:rPr lang="en-US" sz="1800" baseline="-25000" smtClean="0"/>
              <a:t>2</a:t>
            </a:r>
            <a:r>
              <a:rPr lang="en-US" sz="1800" smtClean="0"/>
              <a:t>(x-x</a:t>
            </a:r>
            <a:r>
              <a:rPr lang="en-US" sz="1800" baseline="-25000" smtClean="0"/>
              <a:t>0</a:t>
            </a:r>
            <a:r>
              <a:rPr lang="en-US" sz="1800" smtClean="0"/>
              <a:t>)(x-x</a:t>
            </a:r>
            <a:r>
              <a:rPr lang="en-US" sz="1800" baseline="-25000" smtClean="0"/>
              <a:t>1</a:t>
            </a:r>
            <a:r>
              <a:rPr lang="en-US" sz="1800" smtClean="0"/>
              <a:t>)+...+a</a:t>
            </a:r>
            <a:r>
              <a:rPr lang="en-US" sz="1800" baseline="-25000" smtClean="0"/>
              <a:t>n</a:t>
            </a:r>
            <a:r>
              <a:rPr lang="en-US" sz="1800" smtClean="0"/>
              <a:t>(x-x</a:t>
            </a:r>
            <a:r>
              <a:rPr lang="en-US" sz="1800" baseline="-25000" smtClean="0"/>
              <a:t>0</a:t>
            </a:r>
            <a:r>
              <a:rPr lang="en-US" sz="1800" smtClean="0"/>
              <a:t>)(x-x</a:t>
            </a:r>
            <a:r>
              <a:rPr lang="en-US" sz="1800" baseline="-25000" smtClean="0"/>
              <a:t>1</a:t>
            </a:r>
            <a:r>
              <a:rPr lang="en-US" sz="1800" smtClean="0"/>
              <a:t>)...(x-x</a:t>
            </a:r>
            <a:r>
              <a:rPr lang="en-US" sz="1800" baseline="-25000" smtClean="0"/>
              <a:t>n-1</a:t>
            </a:r>
            <a:r>
              <a:rPr lang="en-US" sz="1800" smtClean="0"/>
              <a:t>)</a:t>
            </a:r>
            <a:endParaRPr lang="uk-UA" sz="1800" smtClean="0"/>
          </a:p>
          <a:p>
            <a:r>
              <a:rPr lang="ru-RU" sz="1800" smtClean="0"/>
              <a:t>Найдем значення коефіцієнтів </a:t>
            </a:r>
            <a:r>
              <a:rPr lang="en-US" sz="1800" smtClean="0"/>
              <a:t>a</a:t>
            </a:r>
            <a:r>
              <a:rPr lang="ru-RU" sz="1800" baseline="-25000" smtClean="0"/>
              <a:t>0</a:t>
            </a:r>
            <a:r>
              <a:rPr lang="ru-RU" sz="1800" smtClean="0"/>
              <a:t>, </a:t>
            </a:r>
            <a:r>
              <a:rPr lang="en-US" sz="1800" smtClean="0"/>
              <a:t>a</a:t>
            </a:r>
            <a:r>
              <a:rPr lang="ru-RU" sz="1800" baseline="-25000" smtClean="0"/>
              <a:t>1</a:t>
            </a:r>
            <a:r>
              <a:rPr lang="ru-RU" sz="1800" smtClean="0"/>
              <a:t>, </a:t>
            </a:r>
            <a:r>
              <a:rPr lang="en-US" sz="1800" smtClean="0"/>
              <a:t>a</a:t>
            </a:r>
            <a:r>
              <a:rPr lang="ru-RU" sz="1800" baseline="-25000" smtClean="0"/>
              <a:t>2</a:t>
            </a:r>
            <a:r>
              <a:rPr lang="ru-RU" sz="1800" smtClean="0"/>
              <a:t>, ...,</a:t>
            </a:r>
            <a:r>
              <a:rPr lang="en-US" sz="1800" smtClean="0"/>
              <a:t>a</a:t>
            </a:r>
            <a:r>
              <a:rPr lang="en-US" sz="1800" baseline="-25000" smtClean="0"/>
              <a:t>n</a:t>
            </a:r>
            <a:r>
              <a:rPr lang="ru-RU" sz="1800" smtClean="0"/>
              <a:t>:</a:t>
            </a:r>
            <a:endParaRPr lang="uk-UA" sz="1800" smtClean="0"/>
          </a:p>
          <a:p>
            <a:r>
              <a:rPr lang="ru-RU" sz="1800" smtClean="0"/>
              <a:t>Припустивши, що  </a:t>
            </a:r>
            <a:r>
              <a:rPr lang="en-US" sz="1800" smtClean="0"/>
              <a:t>x</a:t>
            </a:r>
            <a:r>
              <a:rPr lang="ru-RU" sz="1800" smtClean="0"/>
              <a:t>=</a:t>
            </a:r>
            <a:r>
              <a:rPr lang="en-US" sz="1800" smtClean="0"/>
              <a:t>x</a:t>
            </a:r>
            <a:r>
              <a:rPr lang="ru-RU" sz="1800" baseline="-25000" smtClean="0"/>
              <a:t>0</a:t>
            </a:r>
            <a:r>
              <a:rPr lang="ru-RU" sz="1800" smtClean="0"/>
              <a:t>, знаходимо </a:t>
            </a:r>
            <a:r>
              <a:rPr lang="en-US" sz="1800" smtClean="0"/>
              <a:t>a</a:t>
            </a:r>
            <a:r>
              <a:rPr lang="ru-RU" sz="1800" baseline="-25000" smtClean="0"/>
              <a:t>0</a:t>
            </a:r>
            <a:r>
              <a:rPr lang="ru-RU" sz="1800" smtClean="0"/>
              <a:t>=</a:t>
            </a:r>
            <a:r>
              <a:rPr lang="en-US" sz="1800" smtClean="0"/>
              <a:t>P</a:t>
            </a:r>
            <a:r>
              <a:rPr lang="ru-RU" sz="1800" smtClean="0"/>
              <a:t>(</a:t>
            </a:r>
            <a:r>
              <a:rPr lang="en-US" sz="1800" smtClean="0"/>
              <a:t>x</a:t>
            </a:r>
            <a:r>
              <a:rPr lang="ru-RU" sz="1800" baseline="-25000" smtClean="0"/>
              <a:t>0</a:t>
            </a:r>
            <a:r>
              <a:rPr lang="ru-RU" sz="1800" smtClean="0"/>
              <a:t>)=</a:t>
            </a:r>
            <a:r>
              <a:rPr lang="en-US" sz="1800" smtClean="0"/>
              <a:t>y</a:t>
            </a:r>
            <a:r>
              <a:rPr lang="ru-RU" sz="1800" baseline="-25000" smtClean="0"/>
              <a:t>0</a:t>
            </a:r>
            <a:r>
              <a:rPr lang="ru-RU" sz="1800" smtClean="0"/>
              <a:t>;</a:t>
            </a:r>
            <a:endParaRPr lang="uk-UA" sz="1800" smtClean="0"/>
          </a:p>
          <a:p>
            <a:r>
              <a:rPr lang="ru-RU" sz="1800" smtClean="0"/>
              <a:t>Далі подставляючи значення </a:t>
            </a:r>
            <a:r>
              <a:rPr lang="en-US" sz="1800" smtClean="0"/>
              <a:t>x</a:t>
            </a:r>
            <a:r>
              <a:rPr lang="ru-RU" sz="1800" baseline="-25000" smtClean="0"/>
              <a:t>1</a:t>
            </a:r>
            <a:r>
              <a:rPr lang="ru-RU" sz="1800" smtClean="0"/>
              <a:t>, </a:t>
            </a:r>
            <a:r>
              <a:rPr lang="en-US" sz="1800" smtClean="0"/>
              <a:t>x</a:t>
            </a:r>
            <a:r>
              <a:rPr lang="ru-RU" sz="1800" baseline="-25000" smtClean="0"/>
              <a:t>2</a:t>
            </a:r>
            <a:r>
              <a:rPr lang="ru-RU" sz="1800" smtClean="0"/>
              <a:t>, ...,</a:t>
            </a:r>
            <a:r>
              <a:rPr lang="en-US" sz="1800" smtClean="0"/>
              <a:t>x</a:t>
            </a:r>
            <a:r>
              <a:rPr lang="en-US" sz="1800" baseline="-25000" smtClean="0"/>
              <a:t>n</a:t>
            </a:r>
            <a:r>
              <a:rPr lang="ru-RU" sz="1800" smtClean="0"/>
              <a:t> отримуємо:</a:t>
            </a:r>
            <a:endParaRPr lang="uk-UA" sz="1800" smtClean="0"/>
          </a:p>
          <a:p>
            <a:r>
              <a:rPr lang="en-US" sz="1800" smtClean="0"/>
              <a:t>a</a:t>
            </a:r>
            <a:r>
              <a:rPr lang="en-US" sz="1800" baseline="-25000" smtClean="0"/>
              <a:t>1</a:t>
            </a:r>
            <a:r>
              <a:rPr lang="en-US" sz="1800" smtClean="0"/>
              <a:t>=</a:t>
            </a:r>
            <a:r>
              <a:rPr lang="ru-RU" sz="1800" smtClean="0"/>
              <a:t>Δ</a:t>
            </a:r>
            <a:r>
              <a:rPr lang="en-US" sz="1800" smtClean="0"/>
              <a:t>y</a:t>
            </a:r>
            <a:r>
              <a:rPr lang="en-US" sz="1800" baseline="-25000" smtClean="0"/>
              <a:t>0</a:t>
            </a:r>
            <a:r>
              <a:rPr lang="en-US" sz="1800" smtClean="0"/>
              <a:t>/h</a:t>
            </a:r>
            <a:r>
              <a:rPr lang="uk-UA" sz="1800" smtClean="0"/>
              <a:t>, де </a:t>
            </a:r>
            <a:r>
              <a:rPr lang="en-US" sz="1800" smtClean="0"/>
              <a:t>h</a:t>
            </a:r>
            <a:r>
              <a:rPr lang="uk-UA" sz="1800" smtClean="0"/>
              <a:t>=</a:t>
            </a:r>
            <a:r>
              <a:rPr lang="en-US" sz="1800" smtClean="0"/>
              <a:t> x</a:t>
            </a:r>
            <a:r>
              <a:rPr lang="en-US" sz="1800" baseline="-25000" smtClean="0"/>
              <a:t>i+1</a:t>
            </a:r>
            <a:r>
              <a:rPr lang="ru-RU" sz="1800" smtClean="0"/>
              <a:t>-</a:t>
            </a:r>
            <a:r>
              <a:rPr lang="en-US" sz="1800" smtClean="0"/>
              <a:t>x</a:t>
            </a:r>
            <a:r>
              <a:rPr lang="en-US" sz="1800" baseline="-25000" smtClean="0"/>
              <a:t>i</a:t>
            </a:r>
            <a:endParaRPr lang="uk-UA" sz="1800" smtClean="0"/>
          </a:p>
          <a:p>
            <a:r>
              <a:rPr lang="en-US" sz="1800" smtClean="0"/>
              <a:t>a</a:t>
            </a:r>
            <a:r>
              <a:rPr lang="en-US" sz="1800" baseline="-25000" smtClean="0"/>
              <a:t>2</a:t>
            </a:r>
            <a:r>
              <a:rPr lang="en-US" sz="1800" smtClean="0"/>
              <a:t>=</a:t>
            </a:r>
            <a:r>
              <a:rPr lang="ru-RU" sz="1800" smtClean="0"/>
              <a:t>Δ</a:t>
            </a:r>
            <a:r>
              <a:rPr lang="en-US" sz="1800" baseline="30000" smtClean="0"/>
              <a:t>2</a:t>
            </a:r>
            <a:r>
              <a:rPr lang="en-US" sz="1800" smtClean="0"/>
              <a:t>y</a:t>
            </a:r>
            <a:r>
              <a:rPr lang="en-US" sz="1800" baseline="-25000" smtClean="0"/>
              <a:t>0</a:t>
            </a:r>
            <a:r>
              <a:rPr lang="en-US" sz="1800" smtClean="0"/>
              <a:t>/2!h</a:t>
            </a:r>
            <a:r>
              <a:rPr lang="en-US" sz="1800" baseline="30000" smtClean="0"/>
              <a:t>2</a:t>
            </a:r>
            <a:endParaRPr lang="uk-UA" sz="1800" smtClean="0"/>
          </a:p>
          <a:p>
            <a:r>
              <a:rPr lang="en-US" sz="1800" smtClean="0"/>
              <a:t>a</a:t>
            </a:r>
            <a:r>
              <a:rPr lang="en-US" sz="1800" baseline="-25000" smtClean="0"/>
              <a:t>3</a:t>
            </a:r>
            <a:r>
              <a:rPr lang="en-US" sz="1800" smtClean="0"/>
              <a:t>=</a:t>
            </a:r>
            <a:r>
              <a:rPr lang="ru-RU" sz="1800" smtClean="0"/>
              <a:t>Δ</a:t>
            </a:r>
            <a:r>
              <a:rPr lang="en-US" sz="1800" baseline="30000" smtClean="0"/>
              <a:t>3</a:t>
            </a:r>
            <a:r>
              <a:rPr lang="en-US" sz="1800" smtClean="0"/>
              <a:t>y</a:t>
            </a:r>
            <a:r>
              <a:rPr lang="en-US" sz="1800" baseline="-25000" smtClean="0"/>
              <a:t>0</a:t>
            </a:r>
            <a:r>
              <a:rPr lang="en-US" sz="1800" smtClean="0"/>
              <a:t>/3!h</a:t>
            </a:r>
            <a:r>
              <a:rPr lang="en-US" sz="1800" baseline="30000" smtClean="0"/>
              <a:t>3</a:t>
            </a:r>
            <a:endParaRPr lang="uk-UA" sz="1800" smtClean="0"/>
          </a:p>
          <a:p>
            <a:r>
              <a:rPr lang="en-US" sz="1800" smtClean="0"/>
              <a:t>....................</a:t>
            </a:r>
            <a:endParaRPr lang="uk-UA" sz="1800" smtClean="0"/>
          </a:p>
          <a:p>
            <a:r>
              <a:rPr lang="en-US" sz="1800" smtClean="0"/>
              <a:t>a</a:t>
            </a:r>
            <a:r>
              <a:rPr lang="en-US" sz="1800" baseline="-25000" smtClean="0"/>
              <a:t>n</a:t>
            </a:r>
            <a:r>
              <a:rPr lang="en-US" sz="1800" smtClean="0"/>
              <a:t>=</a:t>
            </a:r>
            <a:r>
              <a:rPr lang="ru-RU" sz="1800" smtClean="0"/>
              <a:t>Δ</a:t>
            </a:r>
            <a:r>
              <a:rPr lang="en-US" sz="1800" baseline="30000" smtClean="0"/>
              <a:t>n</a:t>
            </a:r>
            <a:r>
              <a:rPr lang="en-US" sz="1800" smtClean="0"/>
              <a:t>y</a:t>
            </a:r>
            <a:r>
              <a:rPr lang="en-US" sz="1800" baseline="-25000" smtClean="0"/>
              <a:t>0</a:t>
            </a:r>
            <a:r>
              <a:rPr lang="en-US" sz="1800" smtClean="0"/>
              <a:t>/n!h</a:t>
            </a:r>
            <a:r>
              <a:rPr lang="en-US" sz="1800" baseline="30000" smtClean="0"/>
              <a:t>n</a:t>
            </a:r>
            <a:r>
              <a:rPr lang="uk-UA" sz="1800" baseline="30000" smtClean="0"/>
              <a:t> </a:t>
            </a:r>
            <a:endParaRPr lang="uk-UA" sz="1800" smtClean="0"/>
          </a:p>
          <a:p>
            <a:r>
              <a:rPr lang="uk-UA" sz="1800" smtClean="0"/>
              <a:t>В кінцевому результаті отримуємо многочлен:</a:t>
            </a:r>
            <a:r>
              <a:rPr lang="en-US" sz="1800" smtClean="0"/>
              <a:t/>
            </a:r>
            <a:br>
              <a:rPr lang="en-US" sz="1800" smtClean="0"/>
            </a:br>
            <a:r>
              <a:rPr lang="en-US" sz="1800" smtClean="0"/>
              <a:t>Pn(x)=y</a:t>
            </a:r>
            <a:r>
              <a:rPr lang="en-US" sz="1800" baseline="-25000" smtClean="0"/>
              <a:t>0</a:t>
            </a:r>
            <a:r>
              <a:rPr lang="en-US" sz="1800" smtClean="0"/>
              <a:t>+ </a:t>
            </a:r>
            <a:r>
              <a:rPr lang="ru-RU" sz="1800" smtClean="0"/>
              <a:t>Δ</a:t>
            </a:r>
            <a:r>
              <a:rPr lang="en-US" sz="1800" smtClean="0"/>
              <a:t>y</a:t>
            </a:r>
            <a:r>
              <a:rPr lang="en-US" sz="1800" baseline="-25000" smtClean="0"/>
              <a:t>0</a:t>
            </a:r>
            <a:r>
              <a:rPr lang="en-US" sz="1800" smtClean="0"/>
              <a:t>/h*(x-x</a:t>
            </a:r>
            <a:r>
              <a:rPr lang="en-US" sz="1800" baseline="-25000" smtClean="0"/>
              <a:t>0</a:t>
            </a:r>
            <a:r>
              <a:rPr lang="en-US" sz="1800" smtClean="0"/>
              <a:t>)+ </a:t>
            </a:r>
            <a:r>
              <a:rPr lang="ru-RU" sz="1800" smtClean="0"/>
              <a:t>Δ</a:t>
            </a:r>
            <a:r>
              <a:rPr lang="en-US" sz="1800" baseline="30000" smtClean="0"/>
              <a:t>2</a:t>
            </a:r>
            <a:r>
              <a:rPr lang="en-US" sz="1800" smtClean="0"/>
              <a:t>y</a:t>
            </a:r>
            <a:r>
              <a:rPr lang="en-US" sz="1800" baseline="-25000" smtClean="0"/>
              <a:t>0</a:t>
            </a:r>
            <a:r>
              <a:rPr lang="en-US" sz="1800" smtClean="0"/>
              <a:t>/2!h</a:t>
            </a:r>
            <a:r>
              <a:rPr lang="en-US" sz="1800" baseline="30000" smtClean="0"/>
              <a:t>2</a:t>
            </a:r>
            <a:r>
              <a:rPr lang="en-US" sz="1800" smtClean="0"/>
              <a:t>*(x-x</a:t>
            </a:r>
            <a:r>
              <a:rPr lang="en-US" sz="1800" baseline="-25000" smtClean="0"/>
              <a:t>0</a:t>
            </a:r>
            <a:r>
              <a:rPr lang="en-US" sz="1800" smtClean="0"/>
              <a:t>)(x-x</a:t>
            </a:r>
            <a:r>
              <a:rPr lang="en-US" sz="1800" baseline="-25000" smtClean="0"/>
              <a:t>1</a:t>
            </a:r>
            <a:r>
              <a:rPr lang="en-US" sz="1800" smtClean="0"/>
              <a:t>)+...+ </a:t>
            </a:r>
            <a:r>
              <a:rPr lang="ru-RU" sz="1800" smtClean="0"/>
              <a:t>Δ</a:t>
            </a:r>
            <a:r>
              <a:rPr lang="en-US" sz="1800" baseline="30000" smtClean="0"/>
              <a:t>n</a:t>
            </a:r>
            <a:r>
              <a:rPr lang="en-US" sz="1800" smtClean="0"/>
              <a:t>y</a:t>
            </a:r>
            <a:r>
              <a:rPr lang="ru-RU" sz="1800" baseline="-25000" smtClean="0"/>
              <a:t>0</a:t>
            </a:r>
            <a:r>
              <a:rPr lang="ru-RU" sz="1800" smtClean="0"/>
              <a:t>/</a:t>
            </a:r>
            <a:r>
              <a:rPr lang="en-US" sz="1800" smtClean="0"/>
              <a:t>n</a:t>
            </a:r>
            <a:r>
              <a:rPr lang="ru-RU" sz="1800" smtClean="0"/>
              <a:t>!</a:t>
            </a:r>
            <a:r>
              <a:rPr lang="en-US" sz="1800" smtClean="0"/>
              <a:t>h</a:t>
            </a:r>
            <a:r>
              <a:rPr lang="en-US" sz="1800" baseline="30000" smtClean="0"/>
              <a:t>n</a:t>
            </a:r>
            <a:r>
              <a:rPr lang="ru-RU" sz="1800" smtClean="0"/>
              <a:t>*(</a:t>
            </a:r>
            <a:r>
              <a:rPr lang="en-US" sz="1800" smtClean="0"/>
              <a:t>x</a:t>
            </a:r>
            <a:r>
              <a:rPr lang="ru-RU" sz="1800" smtClean="0"/>
              <a:t>-</a:t>
            </a:r>
            <a:r>
              <a:rPr lang="en-US" sz="1800" smtClean="0"/>
              <a:t>x</a:t>
            </a:r>
            <a:r>
              <a:rPr lang="ru-RU" sz="1800" baseline="-25000" smtClean="0"/>
              <a:t>0</a:t>
            </a:r>
            <a:r>
              <a:rPr lang="ru-RU" sz="1800" smtClean="0"/>
              <a:t>)(</a:t>
            </a:r>
            <a:r>
              <a:rPr lang="en-US" sz="1800" smtClean="0"/>
              <a:t>x</a:t>
            </a:r>
            <a:r>
              <a:rPr lang="ru-RU" sz="1800" smtClean="0"/>
              <a:t>-</a:t>
            </a:r>
            <a:r>
              <a:rPr lang="en-US" sz="1800" smtClean="0"/>
              <a:t>x</a:t>
            </a:r>
            <a:r>
              <a:rPr lang="ru-RU" sz="1800" baseline="-25000" smtClean="0"/>
              <a:t>1</a:t>
            </a:r>
            <a:r>
              <a:rPr lang="ru-RU" sz="1800" smtClean="0"/>
              <a:t>)...(</a:t>
            </a:r>
            <a:r>
              <a:rPr lang="en-US" sz="1800" smtClean="0"/>
              <a:t>x</a:t>
            </a:r>
            <a:r>
              <a:rPr lang="ru-RU" sz="1800" smtClean="0"/>
              <a:t>-</a:t>
            </a:r>
            <a:r>
              <a:rPr lang="en-US" sz="1800" smtClean="0"/>
              <a:t>x</a:t>
            </a:r>
            <a:r>
              <a:rPr lang="en-US" sz="1800" baseline="-25000" smtClean="0"/>
              <a:t>n</a:t>
            </a:r>
            <a:r>
              <a:rPr lang="ru-RU" sz="1800" baseline="-25000" smtClean="0"/>
              <a:t>-1</a:t>
            </a:r>
            <a:r>
              <a:rPr lang="ru-RU" sz="1800" smtClean="0"/>
              <a:t>)         (1)</a:t>
            </a:r>
            <a:endParaRPr lang="uk-UA" sz="1800" smtClean="0"/>
          </a:p>
          <a:p>
            <a:r>
              <a:rPr lang="ru-RU" sz="1800" smtClean="0"/>
              <a:t>Практично формула (1) застосовується в іншому вигляді:</a:t>
            </a:r>
            <a:endParaRPr lang="uk-UA" sz="1800" smtClean="0"/>
          </a:p>
          <a:p>
            <a:r>
              <a:rPr lang="ru-RU" sz="1800" smtClean="0"/>
              <a:t>Візьмемо: </a:t>
            </a:r>
            <a:r>
              <a:rPr lang="de-DE" sz="1800" smtClean="0"/>
              <a:t>t</a:t>
            </a:r>
            <a:r>
              <a:rPr lang="ru-RU" sz="1800" smtClean="0"/>
              <a:t>=(</a:t>
            </a:r>
            <a:r>
              <a:rPr lang="de-DE" sz="1800" smtClean="0"/>
              <a:t>x</a:t>
            </a:r>
            <a:r>
              <a:rPr lang="ru-RU" sz="1800" smtClean="0"/>
              <a:t>-</a:t>
            </a:r>
            <a:r>
              <a:rPr lang="de-DE" sz="1800" smtClean="0"/>
              <a:t>x</a:t>
            </a:r>
            <a:r>
              <a:rPr lang="ru-RU" sz="1800" baseline="-25000" smtClean="0"/>
              <a:t>0</a:t>
            </a:r>
            <a:r>
              <a:rPr lang="ru-RU" sz="1800" smtClean="0"/>
              <a:t>)/</a:t>
            </a:r>
            <a:r>
              <a:rPr lang="de-DE" sz="1800" smtClean="0"/>
              <a:t>h</a:t>
            </a:r>
            <a:r>
              <a:rPr lang="ru-RU" sz="1800" smtClean="0"/>
              <a:t>, тоді </a:t>
            </a:r>
            <a:r>
              <a:rPr lang="en-US" sz="1800" smtClean="0"/>
              <a:t>x</a:t>
            </a:r>
            <a:r>
              <a:rPr lang="ru-RU" sz="1800" smtClean="0"/>
              <a:t>=</a:t>
            </a:r>
            <a:r>
              <a:rPr lang="en-US" sz="1800" smtClean="0"/>
              <a:t>x</a:t>
            </a:r>
            <a:r>
              <a:rPr lang="ru-RU" sz="1800" baseline="-25000" smtClean="0"/>
              <a:t>0</a:t>
            </a:r>
            <a:r>
              <a:rPr lang="ru-RU" sz="1800" smtClean="0"/>
              <a:t>+</a:t>
            </a:r>
            <a:r>
              <a:rPr lang="en-US" sz="1800" smtClean="0"/>
              <a:t>th</a:t>
            </a:r>
            <a:r>
              <a:rPr lang="ru-RU" sz="1800" smtClean="0"/>
              <a:t> и формула (1) перетворюється на:</a:t>
            </a:r>
            <a:endParaRPr lang="uk-UA" sz="1800" smtClean="0"/>
          </a:p>
          <a:p>
            <a:r>
              <a:rPr lang="de-DE" sz="1800" b="1" smtClean="0"/>
              <a:t>P</a:t>
            </a:r>
            <a:r>
              <a:rPr lang="de-DE" sz="1800" b="1" baseline="-25000" smtClean="0"/>
              <a:t>n</a:t>
            </a:r>
            <a:r>
              <a:rPr lang="de-DE" sz="1800" b="1" smtClean="0"/>
              <a:t>(x)=y</a:t>
            </a:r>
            <a:r>
              <a:rPr lang="de-DE" sz="1800" b="1" baseline="-25000" smtClean="0"/>
              <a:t>0</a:t>
            </a:r>
            <a:r>
              <a:rPr lang="de-DE" sz="1800" b="1" smtClean="0"/>
              <a:t>+t</a:t>
            </a:r>
            <a:r>
              <a:rPr lang="ru-RU" sz="1800" b="1" smtClean="0"/>
              <a:t>Δ</a:t>
            </a:r>
            <a:r>
              <a:rPr lang="de-DE" sz="1800" b="1" smtClean="0"/>
              <a:t>y</a:t>
            </a:r>
            <a:r>
              <a:rPr lang="de-DE" sz="1800" b="1" baseline="-25000" smtClean="0"/>
              <a:t>0</a:t>
            </a:r>
            <a:r>
              <a:rPr lang="de-DE" sz="1800" b="1" smtClean="0"/>
              <a:t>+t(t-1)/2! </a:t>
            </a:r>
            <a:r>
              <a:rPr lang="ru-RU" sz="1800" b="1" smtClean="0"/>
              <a:t>Δ</a:t>
            </a:r>
            <a:r>
              <a:rPr lang="de-DE" sz="1800" b="1" baseline="30000" smtClean="0"/>
              <a:t>2</a:t>
            </a:r>
            <a:r>
              <a:rPr lang="de-DE" sz="1800" b="1" smtClean="0"/>
              <a:t>y</a:t>
            </a:r>
            <a:r>
              <a:rPr lang="de-DE" sz="1800" b="1" baseline="-25000" smtClean="0"/>
              <a:t>0</a:t>
            </a:r>
            <a:r>
              <a:rPr lang="de-DE" sz="1800" b="1" smtClean="0"/>
              <a:t>+...+t(t-1)...(t-n+1)/n!</a:t>
            </a:r>
            <a:r>
              <a:rPr lang="ru-RU" sz="1800" b="1" smtClean="0"/>
              <a:t>Δ</a:t>
            </a:r>
            <a:r>
              <a:rPr lang="de-DE" sz="1800" b="1" baseline="30000" smtClean="0"/>
              <a:t>n</a:t>
            </a:r>
            <a:r>
              <a:rPr lang="de-DE" sz="1800" b="1" smtClean="0"/>
              <a:t>y</a:t>
            </a:r>
            <a:r>
              <a:rPr lang="de-DE" sz="1800" b="1" baseline="-25000" smtClean="0"/>
              <a:t>0</a:t>
            </a:r>
            <a:r>
              <a:rPr lang="de-DE" sz="1800" smtClean="0"/>
              <a:t>                                  (2)</a:t>
            </a:r>
            <a:endParaRPr lang="uk-UA" sz="1800" smtClean="0"/>
          </a:p>
          <a:p>
            <a:r>
              <a:rPr lang="ru-RU" sz="1800" smtClean="0"/>
              <a:t>Формула (2) називається інтерполяційной</a:t>
            </a:r>
            <a:r>
              <a:rPr lang="ru-RU" sz="1800" b="1" smtClean="0"/>
              <a:t> </a:t>
            </a:r>
            <a:r>
              <a:rPr lang="ru-RU" sz="1800" smtClean="0"/>
              <a:t>формулой Ньютона.</a:t>
            </a:r>
            <a:endParaRPr lang="uk-UA" sz="1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5334000" y="6629400"/>
            <a:ext cx="3810000" cy="228600"/>
          </a:xfrm>
        </p:spPr>
        <p:txBody>
          <a:bodyPr/>
          <a:lstStyle/>
          <a:p>
            <a:pPr>
              <a:defRPr/>
            </a:pPr>
            <a:r>
              <a:rPr lang="en-US"/>
              <a:t>                                           http://numericalmethods.eng.usf.edu</a:t>
            </a:r>
          </a:p>
        </p:txBody>
      </p:sp>
      <p:sp>
        <p:nvSpPr>
          <p:cNvPr id="16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0" y="6629400"/>
            <a:ext cx="1905000" cy="228600"/>
          </a:xfrm>
        </p:spPr>
        <p:txBody>
          <a:bodyPr/>
          <a:lstStyle/>
          <a:p>
            <a:pPr>
              <a:defRPr/>
            </a:pPr>
            <a:fld id="{FF288AD0-2B7E-4DE8-9B0A-9DD92317B3AA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674688" y="333375"/>
            <a:ext cx="7793037" cy="935038"/>
          </a:xfrm>
        </p:spPr>
        <p:txBody>
          <a:bodyPr/>
          <a:lstStyle/>
          <a:p>
            <a:r>
              <a:rPr lang="uk-UA" smtClean="0"/>
              <a:t>Приклад</a:t>
            </a:r>
            <a:endParaRPr lang="en-US" smtClean="0"/>
          </a:p>
        </p:txBody>
      </p:sp>
      <p:sp>
        <p:nvSpPr>
          <p:cNvPr id="41988" name="Rectangle 3"/>
          <p:cNvSpPr txBox="1">
            <a:spLocks noChangeArrowheads="1"/>
          </p:cNvSpPr>
          <p:nvPr/>
        </p:nvSpPr>
        <p:spPr bwMode="auto">
          <a:xfrm>
            <a:off x="495300" y="1376363"/>
            <a:ext cx="81534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uk-UA" sz="2400">
                <a:latin typeface="Calibri" pitchFamily="34" charset="0"/>
              </a:rPr>
              <a:t>	Швидкість підйому ракети задана, як функція від часу в таблиці 1.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r>
              <a:rPr lang="uk-UA" sz="2400">
                <a:latin typeface="Calibri" pitchFamily="34" charset="0"/>
              </a:rPr>
              <a:t>	Знайти швидкість підйому ракети в момент часу</a:t>
            </a:r>
            <a:r>
              <a:rPr lang="en-US" sz="2400">
                <a:latin typeface="Calibri" pitchFamily="34" charset="0"/>
              </a:rPr>
              <a:t> t=16 </a:t>
            </a:r>
            <a:r>
              <a:rPr lang="uk-UA" sz="2400">
                <a:latin typeface="Calibri" pitchFamily="34" charset="0"/>
              </a:rPr>
              <a:t>секунд використовуючи </a:t>
            </a:r>
            <a:r>
              <a:rPr lang="en-US" sz="2400">
                <a:latin typeface="Calibri" pitchFamily="34" charset="0"/>
              </a:rPr>
              <a:t> </a:t>
            </a:r>
            <a:r>
              <a:rPr lang="uk-UA" sz="2400">
                <a:latin typeface="Calibri" pitchFamily="34" charset="0"/>
              </a:rPr>
              <a:t>метод Ньютона квадратичної інтерполяції.</a:t>
            </a:r>
            <a:endParaRPr lang="en-US" sz="2400" b="1"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latin typeface="Calibri" pitchFamily="34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pitchFamily="2" charset="2"/>
              <a:buNone/>
            </a:pPr>
            <a:endParaRPr lang="en-US" sz="2000">
              <a:latin typeface="Calibri" pitchFamily="34" charset="0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0" y="2000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2066925" y="2100263"/>
            <a:ext cx="6096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>
              <a:latin typeface="Calibri" pitchFamily="34" charset="0"/>
            </a:endParaRPr>
          </a:p>
        </p:txBody>
      </p:sp>
      <p:pic>
        <p:nvPicPr>
          <p:cNvPr id="41991" name="Picture 7" descr="fig3(2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3200400"/>
            <a:ext cx="3886200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2" name="Group 8"/>
          <p:cNvGraphicFramePr>
            <a:graphicFrameLocks noGrp="1"/>
          </p:cNvGraphicFramePr>
          <p:nvPr/>
        </p:nvGraphicFramePr>
        <p:xfrm>
          <a:off x="533400" y="3200400"/>
          <a:ext cx="1676400" cy="2895600"/>
        </p:xfrm>
        <a:graphic>
          <a:graphicData uri="http://schemas.openxmlformats.org/drawingml/2006/table">
            <a:tbl>
              <a:tblPr/>
              <a:tblGrid>
                <a:gridCol w="838200"/>
                <a:gridCol w="838200"/>
              </a:tblGrid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v(t)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m/s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227.04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362.78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517.35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22.5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602.97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901.67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2017" name="Rectangle 33"/>
          <p:cNvSpPr>
            <a:spLocks noChangeArrowheads="1"/>
          </p:cNvSpPr>
          <p:nvPr/>
        </p:nvSpPr>
        <p:spPr bwMode="auto">
          <a:xfrm>
            <a:off x="263525" y="6096000"/>
            <a:ext cx="2098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1600">
                <a:latin typeface="Calibri" pitchFamily="34" charset="0"/>
              </a:rPr>
              <a:t>Таблиця</a:t>
            </a:r>
            <a:r>
              <a:rPr lang="en-US" sz="1600">
                <a:latin typeface="Calibri" pitchFamily="34" charset="0"/>
              </a:rPr>
              <a:t> 1</a:t>
            </a:r>
            <a:r>
              <a:rPr lang="uk-UA" sz="1600">
                <a:latin typeface="Calibri" pitchFamily="34" charset="0"/>
              </a:rPr>
              <a:t>. Швидкість, як функція від часу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42018" name="Rectangle 34"/>
          <p:cNvSpPr>
            <a:spLocks noChangeArrowheads="1"/>
          </p:cNvSpPr>
          <p:nvPr/>
        </p:nvSpPr>
        <p:spPr bwMode="auto">
          <a:xfrm>
            <a:off x="2590800" y="6156325"/>
            <a:ext cx="39909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Figure 2: </a:t>
            </a:r>
            <a:r>
              <a:rPr lang="uk-UA">
                <a:latin typeface="Calibri" pitchFamily="34" charset="0"/>
              </a:rPr>
              <a:t>залежність швидкості від часу</a:t>
            </a:r>
            <a:endParaRPr lang="en-US">
              <a:latin typeface="Calibri" pitchFamily="34" charset="0"/>
            </a:endParaRPr>
          </a:p>
        </p:txBody>
      </p:sp>
      <p:pic>
        <p:nvPicPr>
          <p:cNvPr id="42019" name="Picture 37" descr="picture of rocke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00800" y="3048000"/>
            <a:ext cx="24161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5" name="Rectangle 2"/>
          <p:cNvSpPr>
            <a:spLocks noChangeArrowheads="1"/>
          </p:cNvSpPr>
          <p:nvPr/>
        </p:nvSpPr>
        <p:spPr bwMode="auto">
          <a:xfrm>
            <a:off x="533400" y="549275"/>
            <a:ext cx="80772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uk-UA" sz="4400">
                <a:solidFill>
                  <a:schemeClr val="tx2"/>
                </a:solidFill>
                <a:latin typeface="Calibri" pitchFamily="34" charset="0"/>
              </a:rPr>
              <a:t>Квадратична інтерполяція</a:t>
            </a:r>
            <a:r>
              <a:rPr lang="en-US" sz="4400">
                <a:solidFill>
                  <a:schemeClr val="tx2"/>
                </a:solidFill>
                <a:latin typeface="Calibri" pitchFamily="34" charset="0"/>
              </a:rPr>
              <a:t>(</a:t>
            </a:r>
            <a:r>
              <a:rPr lang="uk-UA" sz="4400">
                <a:solidFill>
                  <a:schemeClr val="tx2"/>
                </a:solidFill>
                <a:latin typeface="Calibri" pitchFamily="34" charset="0"/>
              </a:rPr>
              <a:t>2</a:t>
            </a:r>
            <a:r>
              <a:rPr lang="en-US" sz="4400">
                <a:solidFill>
                  <a:schemeClr val="tx2"/>
                </a:solidFill>
                <a:latin typeface="Calibri" pitchFamily="34" charset="0"/>
              </a:rPr>
              <a:t>)</a:t>
            </a:r>
          </a:p>
        </p:txBody>
      </p:sp>
      <p:graphicFrame>
        <p:nvGraphicFramePr>
          <p:cNvPr id="5387" name="Object 267"/>
          <p:cNvGraphicFramePr>
            <a:graphicFrameLocks noChangeAspect="1"/>
          </p:cNvGraphicFramePr>
          <p:nvPr/>
        </p:nvGraphicFramePr>
        <p:xfrm>
          <a:off x="2481263" y="4764088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5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Picture 2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1263" y="4764088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96" name="Rectangle 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397" name="Rectangle 7"/>
          <p:cNvSpPr>
            <a:spLocks noChangeArrowheads="1"/>
          </p:cNvSpPr>
          <p:nvPr/>
        </p:nvSpPr>
        <p:spPr bwMode="auto">
          <a:xfrm>
            <a:off x="0" y="30432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398" name="Rectangle 9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399" name="Rectangle 11"/>
          <p:cNvSpPr>
            <a:spLocks noChangeArrowheads="1"/>
          </p:cNvSpPr>
          <p:nvPr/>
        </p:nvSpPr>
        <p:spPr bwMode="auto">
          <a:xfrm>
            <a:off x="0" y="3557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400" name="Rectangle 17"/>
          <p:cNvSpPr>
            <a:spLocks noChangeArrowheads="1"/>
          </p:cNvSpPr>
          <p:nvPr/>
        </p:nvSpPr>
        <p:spPr bwMode="auto">
          <a:xfrm>
            <a:off x="1066800" y="4297363"/>
            <a:ext cx="10985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200">
                <a:latin typeface="Times New Roman" pitchFamily="18" charset="0"/>
                <a:cs typeface="Times New Roman" pitchFamily="18" charset="0"/>
              </a:rPr>
              <a:t>	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5388" name="Object 268"/>
          <p:cNvGraphicFramePr>
            <a:graphicFrameLocks noChangeAspect="1"/>
          </p:cNvGraphicFramePr>
          <p:nvPr/>
        </p:nvGraphicFramePr>
        <p:xfrm>
          <a:off x="1616075" y="1781175"/>
          <a:ext cx="6051550" cy="351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6" name="Mathcad" r:id="rId5" imgW="5153025" imgH="3724275" progId="">
                  <p:embed/>
                </p:oleObj>
              </mc:Choice>
              <mc:Fallback>
                <p:oleObj name="Mathcad" r:id="rId5" imgW="5153025" imgH="3724275" progId="">
                  <p:embed/>
                  <p:pic>
                    <p:nvPicPr>
                      <p:cNvPr id="0" name="Picture 2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075" y="1781175"/>
                        <a:ext cx="6051550" cy="3519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89" name="Object 269"/>
          <p:cNvGraphicFramePr>
            <a:graphicFrameLocks noChangeAspect="1"/>
          </p:cNvGraphicFramePr>
          <p:nvPr/>
        </p:nvGraphicFramePr>
        <p:xfrm>
          <a:off x="2627313" y="5611813"/>
          <a:ext cx="793750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7" name="Формула" r:id="rId7" imgW="495085" imgH="228501" progId="Equation.3">
                  <p:embed/>
                </p:oleObj>
              </mc:Choice>
              <mc:Fallback>
                <p:oleObj name="Формула" r:id="rId7" imgW="495085" imgH="228501" progId="Equation.3">
                  <p:embed/>
                  <p:pic>
                    <p:nvPicPr>
                      <p:cNvPr id="0" name="Picture 2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5611813"/>
                        <a:ext cx="793750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0" name="Object 270"/>
          <p:cNvGraphicFramePr>
            <a:graphicFrameLocks noChangeAspect="1"/>
          </p:cNvGraphicFramePr>
          <p:nvPr/>
        </p:nvGraphicFramePr>
        <p:xfrm>
          <a:off x="3492500" y="5589588"/>
          <a:ext cx="1727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8" name="Формула" r:id="rId9" imgW="914400" imgH="228600" progId="Equation.3">
                  <p:embed/>
                </p:oleObj>
              </mc:Choice>
              <mc:Fallback>
                <p:oleObj name="Формула" r:id="rId9" imgW="914400" imgH="228600" progId="Equation.3">
                  <p:embed/>
                  <p:pic>
                    <p:nvPicPr>
                      <p:cNvPr id="0" name="Picture 2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5589588"/>
                        <a:ext cx="1727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1" name="Object 271"/>
          <p:cNvGraphicFramePr>
            <a:graphicFrameLocks noChangeAspect="1"/>
          </p:cNvGraphicFramePr>
          <p:nvPr/>
        </p:nvGraphicFramePr>
        <p:xfrm>
          <a:off x="2627313" y="5949950"/>
          <a:ext cx="720725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9" name="Формула" r:id="rId11" imgW="469696" imgH="215806" progId="Equation.3">
                  <p:embed/>
                </p:oleObj>
              </mc:Choice>
              <mc:Fallback>
                <p:oleObj name="Формула" r:id="rId11" imgW="469696" imgH="215806" progId="Equation.3">
                  <p:embed/>
                  <p:pic>
                    <p:nvPicPr>
                      <p:cNvPr id="0" name="Picture 2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5949950"/>
                        <a:ext cx="720725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2" name="Object 272"/>
          <p:cNvGraphicFramePr>
            <a:graphicFrameLocks noChangeAspect="1"/>
          </p:cNvGraphicFramePr>
          <p:nvPr/>
        </p:nvGraphicFramePr>
        <p:xfrm>
          <a:off x="3492500" y="5876925"/>
          <a:ext cx="17462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0" name="Формула" r:id="rId13" imgW="888614" imgH="215806" progId="Equation.3">
                  <p:embed/>
                </p:oleObj>
              </mc:Choice>
              <mc:Fallback>
                <p:oleObj name="Формула" r:id="rId13" imgW="888614" imgH="215806" progId="Equation.3">
                  <p:embed/>
                  <p:pic>
                    <p:nvPicPr>
                      <p:cNvPr id="0" name="Picture 2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5876925"/>
                        <a:ext cx="174625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3" name="Object 273"/>
          <p:cNvGraphicFramePr>
            <a:graphicFrameLocks noChangeAspect="1"/>
          </p:cNvGraphicFramePr>
          <p:nvPr/>
        </p:nvGraphicFramePr>
        <p:xfrm>
          <a:off x="2627313" y="6308725"/>
          <a:ext cx="715962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1" name="Формула" r:id="rId15" imgW="507780" imgH="215806" progId="Equation.3">
                  <p:embed/>
                </p:oleObj>
              </mc:Choice>
              <mc:Fallback>
                <p:oleObj name="Формула" r:id="rId15" imgW="507780" imgH="215806" progId="Equation.3">
                  <p:embed/>
                  <p:pic>
                    <p:nvPicPr>
                      <p:cNvPr id="0" name="Picture 2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6308725"/>
                        <a:ext cx="715962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94" name="Object 274"/>
          <p:cNvGraphicFramePr>
            <a:graphicFrameLocks noChangeAspect="1"/>
          </p:cNvGraphicFramePr>
          <p:nvPr/>
        </p:nvGraphicFramePr>
        <p:xfrm>
          <a:off x="3492500" y="6237288"/>
          <a:ext cx="16557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02" name="Формула" r:id="rId17" imgW="914003" imgH="215806" progId="Equation.3">
                  <p:embed/>
                </p:oleObj>
              </mc:Choice>
              <mc:Fallback>
                <p:oleObj name="Формула" r:id="rId17" imgW="914003" imgH="215806" progId="Equation.3">
                  <p:embed/>
                  <p:pic>
                    <p:nvPicPr>
                      <p:cNvPr id="0" name="Picture 2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00" y="6237288"/>
                        <a:ext cx="1655763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01" name="Rectangle 22"/>
          <p:cNvSpPr>
            <a:spLocks noChangeArrowheads="1"/>
          </p:cNvSpPr>
          <p:nvPr/>
        </p:nvSpPr>
        <p:spPr bwMode="auto">
          <a:xfrm>
            <a:off x="92075" y="685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402" name="Rectangle 23"/>
          <p:cNvSpPr>
            <a:spLocks noChangeArrowheads="1"/>
          </p:cNvSpPr>
          <p:nvPr/>
        </p:nvSpPr>
        <p:spPr bwMode="auto">
          <a:xfrm>
            <a:off x="0" y="9144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403" name="Rectangle 24"/>
          <p:cNvSpPr>
            <a:spLocks noChangeArrowheads="1"/>
          </p:cNvSpPr>
          <p:nvPr/>
        </p:nvSpPr>
        <p:spPr bwMode="auto">
          <a:xfrm>
            <a:off x="92075" y="1590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sz="1200">
                <a:cs typeface="Times New Roman" pitchFamily="18" charset="0"/>
              </a:rPr>
              <a:t> </a:t>
            </a:r>
            <a:endParaRPr lang="en-US"/>
          </a:p>
        </p:txBody>
      </p:sp>
      <p:sp>
        <p:nvSpPr>
          <p:cNvPr id="5404" name="Rectangle 25"/>
          <p:cNvSpPr>
            <a:spLocks noChangeArrowheads="1"/>
          </p:cNvSpPr>
          <p:nvPr/>
        </p:nvSpPr>
        <p:spPr bwMode="auto">
          <a:xfrm>
            <a:off x="0" y="1809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>
              <a:latin typeface="Calibri" pitchFamily="34" charset="0"/>
            </a:endParaRPr>
          </a:p>
        </p:txBody>
      </p:sp>
      <p:sp>
        <p:nvSpPr>
          <p:cNvPr id="5405" name="Rectangle 26"/>
          <p:cNvSpPr>
            <a:spLocks noChangeArrowheads="1"/>
          </p:cNvSpPr>
          <p:nvPr/>
        </p:nvSpPr>
        <p:spPr bwMode="auto">
          <a:xfrm>
            <a:off x="92075" y="2486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uk-UA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684213" y="115888"/>
            <a:ext cx="7772400" cy="1470025"/>
          </a:xfrm>
        </p:spPr>
        <p:txBody>
          <a:bodyPr/>
          <a:lstStyle/>
          <a:p>
            <a:r>
              <a:rPr lang="uk-UA" smtClean="0"/>
              <a:t>План лекції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539750" y="1557338"/>
            <a:ext cx="7920038" cy="4824412"/>
          </a:xfrm>
        </p:spPr>
        <p:txBody>
          <a:bodyPr rtlCol="0">
            <a:normAutofit lnSpcReduction="10000"/>
          </a:bodyPr>
          <a:lstStyle/>
          <a:p>
            <a:pPr marL="457200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Вступ</a:t>
            </a:r>
            <a:endParaRPr lang="uk-UA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Регресія</a:t>
            </a:r>
          </a:p>
          <a:p>
            <a:pPr marL="971550" lvl="1" indent="-51435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Лінійна</a:t>
            </a:r>
          </a:p>
          <a:p>
            <a:pPr marL="971550" lvl="1" indent="-51435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квадратична</a:t>
            </a:r>
          </a:p>
          <a:p>
            <a:pPr marL="457200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Інтерполяція</a:t>
            </a:r>
          </a:p>
          <a:p>
            <a:pPr marL="971550" lvl="1" indent="-51435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Загальні відомості</a:t>
            </a:r>
          </a:p>
          <a:p>
            <a:pPr marL="971550" lvl="1" indent="-51435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Перша формула Ньютона</a:t>
            </a:r>
          </a:p>
          <a:p>
            <a:pPr marL="971550" lvl="1" indent="-514350" algn="l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Друга формула Ньютона</a:t>
            </a:r>
          </a:p>
          <a:p>
            <a:pPr marL="457200" indent="-457200" algn="l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 smtClean="0">
                <a:solidFill>
                  <a:schemeClr val="accent1">
                    <a:lumMod val="50000"/>
                  </a:schemeClr>
                </a:solidFill>
              </a:rPr>
              <a:t>Екстраполяція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1938"/>
            <a:ext cx="7793038" cy="1143000"/>
          </a:xfrm>
        </p:spPr>
        <p:txBody>
          <a:bodyPr/>
          <a:lstStyle/>
          <a:p>
            <a:r>
              <a:rPr lang="uk-UA" sz="4000" smtClean="0">
                <a:solidFill>
                  <a:schemeClr val="tx2"/>
                </a:solidFill>
              </a:rPr>
              <a:t>Квадратична інтерполяція</a:t>
            </a:r>
            <a:r>
              <a:rPr lang="en-US" sz="4000" smtClean="0">
                <a:solidFill>
                  <a:schemeClr val="tx2"/>
                </a:solidFill>
              </a:rPr>
              <a:t>(</a:t>
            </a:r>
            <a:r>
              <a:rPr lang="uk-UA" sz="4000" smtClean="0">
                <a:solidFill>
                  <a:schemeClr val="tx2"/>
                </a:solidFill>
              </a:rPr>
              <a:t>3</a:t>
            </a:r>
            <a:r>
              <a:rPr lang="en-US" sz="4000" smtClean="0">
                <a:solidFill>
                  <a:schemeClr val="tx2"/>
                </a:solidFill>
              </a:rPr>
              <a:t>)</a:t>
            </a:r>
          </a:p>
        </p:txBody>
      </p:sp>
      <p:pic>
        <p:nvPicPr>
          <p:cNvPr id="4505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1288" y="2924175"/>
            <a:ext cx="8178800" cy="381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1196975"/>
            <a:ext cx="6980237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953375" cy="1303338"/>
          </a:xfrm>
        </p:spPr>
        <p:txBody>
          <a:bodyPr/>
          <a:lstStyle/>
          <a:p>
            <a:r>
              <a:rPr lang="uk-UA" smtClean="0">
                <a:solidFill>
                  <a:schemeClr val="tx2"/>
                </a:solidFill>
              </a:rPr>
              <a:t>Квадратична інтерполяція</a:t>
            </a:r>
            <a:r>
              <a:rPr lang="en-US" smtClean="0">
                <a:solidFill>
                  <a:schemeClr val="tx2"/>
                </a:solidFill>
              </a:rPr>
              <a:t>(</a:t>
            </a:r>
            <a:r>
              <a:rPr lang="uk-UA" smtClean="0">
                <a:solidFill>
                  <a:schemeClr val="tx2"/>
                </a:solidFill>
              </a:rPr>
              <a:t>4</a:t>
            </a:r>
            <a:r>
              <a:rPr lang="en-US" smtClean="0">
                <a:solidFill>
                  <a:schemeClr val="tx2"/>
                </a:solidFill>
              </a:rPr>
              <a:t>)</a:t>
            </a:r>
            <a:endParaRPr lang="en-US" smtClean="0"/>
          </a:p>
        </p:txBody>
      </p:sp>
      <p:graphicFrame>
        <p:nvGraphicFramePr>
          <p:cNvPr id="7224" name="Object 56"/>
          <p:cNvGraphicFramePr>
            <a:graphicFrameLocks noChangeAspect="1"/>
          </p:cNvGraphicFramePr>
          <p:nvPr/>
        </p:nvGraphicFramePr>
        <p:xfrm>
          <a:off x="533400" y="2557463"/>
          <a:ext cx="9715500" cy="207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Document" r:id="rId4" imgW="5918990" imgH="1269419" progId="Word.Document.8">
                  <p:embed/>
                </p:oleObj>
              </mc:Choice>
              <mc:Fallback>
                <p:oleObj name="Document" r:id="rId4" imgW="5918990" imgH="1269419" progId="Word.Document.8">
                  <p:embed/>
                  <p:pic>
                    <p:nvPicPr>
                      <p:cNvPr id="0" name="Picture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57463"/>
                        <a:ext cx="9715500" cy="207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27" name="Rectangle 11"/>
          <p:cNvSpPr>
            <a:spLocks noChangeArrowheads="1"/>
          </p:cNvSpPr>
          <p:nvPr/>
        </p:nvSpPr>
        <p:spPr bwMode="auto">
          <a:xfrm>
            <a:off x="684213" y="1412875"/>
            <a:ext cx="21669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uk-UA" sz="2800">
                <a:latin typeface="Times New Roman" pitchFamily="18" charset="0"/>
                <a:cs typeface="Times New Roman" pitchFamily="18" charset="0"/>
              </a:rPr>
              <a:t>Перепишемо</a:t>
            </a:r>
            <a:endParaRPr lang="en-US" sz="2500">
              <a:latin typeface="Times New Roman" pitchFamily="18" charset="0"/>
            </a:endParaRPr>
          </a:p>
          <a:p>
            <a:pPr eaLnBrk="0" hangingPunct="0"/>
            <a:r>
              <a:rPr lang="en-US" sz="1200">
                <a:latin typeface="Times New Roman" pitchFamily="18" charset="0"/>
                <a:cs typeface="Times New Roman" pitchFamily="18" charset="0"/>
              </a:rPr>
              <a:t>	</a:t>
            </a:r>
            <a:endParaRPr lang="en-US">
              <a:latin typeface="Times New Roman" pitchFamily="18" charset="0"/>
            </a:endParaRPr>
          </a:p>
        </p:txBody>
      </p:sp>
      <p:graphicFrame>
        <p:nvGraphicFramePr>
          <p:cNvPr id="7225" name="Object 57"/>
          <p:cNvGraphicFramePr>
            <a:graphicFrameLocks noChangeAspect="1"/>
          </p:cNvGraphicFramePr>
          <p:nvPr/>
        </p:nvGraphicFramePr>
        <p:xfrm>
          <a:off x="760413" y="1949450"/>
          <a:ext cx="746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7" name="Equation" r:id="rId6" imgW="3848100" imgH="228600" progId="Equation.3">
                  <p:embed/>
                </p:oleObj>
              </mc:Choice>
              <mc:Fallback>
                <p:oleObj name="Equation" r:id="rId6" imgW="3848100" imgH="228600" progId="Equation.3">
                  <p:embed/>
                  <p:pic>
                    <p:nvPicPr>
                      <p:cNvPr id="0" name="Picture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413" y="1949450"/>
                        <a:ext cx="746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Друга інтерполяційна формула Ньютона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333" t="-2695" r="-1704"/>
            </a:stretch>
          </a:blip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>
                <a:noFill/>
              </a:rPr>
              <a:t> 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Регресія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 smtClean="0"/>
              <a:t>Задано </a:t>
            </a:r>
            <a:r>
              <a:rPr lang="uk-UA" dirty="0"/>
              <a:t>сукупність показників </a:t>
            </a:r>
            <a:r>
              <a:rPr lang="en-US" dirty="0"/>
              <a:t>y, </a:t>
            </a:r>
            <a:r>
              <a:rPr lang="uk-UA" dirty="0"/>
              <a:t>що залежать від факторів х, то постає завдання знайти таку </a:t>
            </a:r>
            <a:r>
              <a:rPr lang="uk-UA" dirty="0" smtClean="0"/>
              <a:t>модель</a:t>
            </a:r>
            <a:r>
              <a:rPr lang="uk-UA" dirty="0"/>
              <a:t>, яка б найкраще описувала існуючу залежність</a:t>
            </a:r>
            <a:r>
              <a:rPr lang="uk-UA" dirty="0" smtClean="0"/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 smtClean="0"/>
              <a:t> </a:t>
            </a:r>
            <a:r>
              <a:rPr lang="uk-UA" dirty="0"/>
              <a:t>Одним з методів є </a:t>
            </a:r>
            <a:r>
              <a:rPr lang="uk-UA" dirty="0" smtClean="0"/>
              <a:t>регресійний аналіз. Регресія </a:t>
            </a:r>
            <a:r>
              <a:rPr lang="uk-UA" dirty="0"/>
              <a:t>передбачає побудову такої </a:t>
            </a:r>
            <a:r>
              <a:rPr lang="uk-UA" dirty="0" smtClean="0"/>
              <a:t>Кривої, </a:t>
            </a:r>
            <a:r>
              <a:rPr lang="uk-UA" dirty="0"/>
              <a:t>при якій значення показників, що лежать на ній будуть максимально наближені до фактичних, і продовжуючи цю </a:t>
            </a:r>
            <a:r>
              <a:rPr lang="uk-UA" dirty="0" smtClean="0"/>
              <a:t>криву </a:t>
            </a:r>
            <a:r>
              <a:rPr lang="uk-UA" dirty="0"/>
              <a:t>одержуємо значення прогнозу</a:t>
            </a:r>
            <a:r>
              <a:rPr lang="uk-UA" dirty="0" smtClean="0"/>
              <a:t>.</a:t>
            </a:r>
          </a:p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dirty="0" smtClean="0"/>
              <a:t> </a:t>
            </a:r>
            <a:r>
              <a:rPr lang="uk-UA" dirty="0"/>
              <a:t>Процес продовження прямої називається екстраполяцією. Відповідно до цього постає задача визначити цю пряму, тобто рівняння цієї прямої. В загальному вигляді рівняння прямої </a:t>
            </a:r>
            <a:r>
              <a:rPr lang="uk-UA" dirty="0" smtClean="0"/>
              <a:t>виглядає. </a:t>
            </a: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Місце для вмісту 4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763713" y="188913"/>
            <a:ext cx="5434012" cy="4075112"/>
          </a:xfrm>
        </p:spPr>
      </p:pic>
      <p:pic>
        <p:nvPicPr>
          <p:cNvPr id="18434" name="Рисунок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9250" y="4652963"/>
            <a:ext cx="609758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Види Регресії</a:t>
            </a:r>
          </a:p>
        </p:txBody>
      </p:sp>
      <p:sp>
        <p:nvSpPr>
          <p:cNvPr id="3" name="Місце для вмісту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630" t="-1617"/>
            </a:stretch>
          </a:blip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Лінійна Регресія</a:t>
            </a:r>
          </a:p>
        </p:txBody>
      </p:sp>
      <p:sp>
        <p:nvSpPr>
          <p:cNvPr id="20482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57363"/>
          </a:xfrm>
        </p:spPr>
        <p:txBody>
          <a:bodyPr/>
          <a:lstStyle/>
          <a:p>
            <a:r>
              <a:rPr lang="uk-UA" smtClean="0"/>
              <a:t>Нехай задано статистичні дані у вигляді таблиці</a:t>
            </a:r>
            <a:r>
              <a:rPr lang="en-US" smtClean="0"/>
              <a:t> </a:t>
            </a:r>
            <a:r>
              <a:rPr lang="uk-UA" smtClean="0"/>
              <a:t>і відповідності кожному значенню </a:t>
            </a:r>
            <a:r>
              <a:rPr lang="en-US" smtClean="0"/>
              <a:t>x</a:t>
            </a:r>
            <a:r>
              <a:rPr lang="ru-RU" smtClean="0"/>
              <a:t> </a:t>
            </a:r>
            <a:r>
              <a:rPr lang="uk-UA" smtClean="0"/>
              <a:t>значення</a:t>
            </a:r>
            <a:r>
              <a:rPr lang="ru-RU" smtClean="0"/>
              <a:t> </a:t>
            </a:r>
            <a:r>
              <a:rPr lang="en-US" smtClean="0"/>
              <a:t>y</a:t>
            </a:r>
            <a:r>
              <a:rPr lang="ru-RU" smtClean="0"/>
              <a:t> (</a:t>
            </a:r>
            <a:r>
              <a:rPr lang="en-US" smtClean="0"/>
              <a:t>y = f(x))</a:t>
            </a:r>
            <a:endParaRPr lang="uk-UA" smtClean="0"/>
          </a:p>
          <a:p>
            <a:endParaRPr lang="uk-UA" smtClean="0"/>
          </a:p>
        </p:txBody>
      </p:sp>
      <p:graphicFrame>
        <p:nvGraphicFramePr>
          <p:cNvPr id="4" name="Таблиця 3"/>
          <p:cNvGraphicFramePr>
            <a:graphicFrameLocks noGrp="1"/>
          </p:cNvGraphicFramePr>
          <p:nvPr/>
        </p:nvGraphicFramePr>
        <p:xfrm>
          <a:off x="900113" y="328453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Xn-1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Xn</a:t>
                      </a:r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Y2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Yn-1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Yn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503" name="Місце для вмісту 2"/>
          <p:cNvSpPr txBox="1">
            <a:spLocks/>
          </p:cNvSpPr>
          <p:nvPr/>
        </p:nvSpPr>
        <p:spPr bwMode="auto">
          <a:xfrm>
            <a:off x="539750" y="4221163"/>
            <a:ext cx="8229600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uk-UA" sz="3200">
                <a:latin typeface="Calibri" pitchFamily="34" charset="0"/>
              </a:rPr>
              <a:t>Припустимо</a:t>
            </a:r>
            <a:r>
              <a:rPr lang="ru-RU" sz="3200">
                <a:latin typeface="Calibri" pitchFamily="34" charset="0"/>
              </a:rPr>
              <a:t>, що невідома функц</a:t>
            </a:r>
            <a:r>
              <a:rPr lang="uk-UA" sz="3200">
                <a:latin typeface="Calibri" pitchFamily="34" charset="0"/>
              </a:rPr>
              <a:t>ія є лінійною, тоді</a:t>
            </a:r>
            <a:r>
              <a:rPr lang="en-US" sz="3200">
                <a:latin typeface="Calibri" pitchFamily="34" charset="0"/>
              </a:rPr>
              <a:t> y = ax+b</a:t>
            </a:r>
            <a:r>
              <a:rPr lang="uk-UA" sz="3200">
                <a:latin typeface="Calibri" pitchFamily="34" charset="0"/>
              </a:rPr>
              <a:t> </a:t>
            </a:r>
            <a:r>
              <a:rPr lang="en-US" sz="3200">
                <a:latin typeface="Calibri" pitchFamily="34" charset="0"/>
              </a:rPr>
              <a:t>,</a:t>
            </a:r>
            <a:r>
              <a:rPr lang="uk-UA" sz="3200">
                <a:latin typeface="Calibri" pitchFamily="34" charset="0"/>
              </a:rPr>
              <a:t>де </a:t>
            </a:r>
            <a:r>
              <a:rPr lang="en-US" sz="3200">
                <a:latin typeface="Calibri" pitchFamily="34" charset="0"/>
              </a:rPr>
              <a:t> a</a:t>
            </a:r>
            <a:r>
              <a:rPr lang="uk-UA" sz="3200">
                <a:latin typeface="Calibri" pitchFamily="34" charset="0"/>
              </a:rPr>
              <a:t> і</a:t>
            </a:r>
            <a:r>
              <a:rPr lang="en-US" sz="3200">
                <a:latin typeface="Calibri" pitchFamily="34" charset="0"/>
              </a:rPr>
              <a:t> b</a:t>
            </a:r>
            <a:r>
              <a:rPr lang="uk-UA" sz="3200">
                <a:latin typeface="Calibri" pitchFamily="34" charset="0"/>
              </a:rPr>
              <a:t> невідомі параметри.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endParaRPr lang="uk-UA" sz="32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Лінійна Регресія (2)</a:t>
            </a:r>
          </a:p>
        </p:txBody>
      </p:sp>
      <p:sp>
        <p:nvSpPr>
          <p:cNvPr id="3" name="Місце для вмісту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340768"/>
            <a:ext cx="8229600" cy="5256584"/>
          </a:xfrm>
          <a:blipFill rotWithShape="1">
            <a:blip r:embed="rId2"/>
            <a:stretch>
              <a:fillRect l="-1259" t="-1044"/>
            </a:stretch>
          </a:blip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Лінійна регресія (приклад)</a:t>
            </a:r>
          </a:p>
        </p:txBody>
      </p:sp>
      <p:graphicFrame>
        <p:nvGraphicFramePr>
          <p:cNvPr id="22530" name="Місце для вмісту 3"/>
          <p:cNvGraphicFramePr>
            <a:graphicFrameLocks noGrp="1"/>
          </p:cNvGraphicFramePr>
          <p:nvPr>
            <p:ph idx="1"/>
          </p:nvPr>
        </p:nvGraphicFramePr>
        <p:xfrm>
          <a:off x="633413" y="3017838"/>
          <a:ext cx="8310562" cy="354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1" r:id="rId4" imgW="8309568" imgH="3548180" progId="Excel.Sheet.8">
                  <p:embed/>
                </p:oleObj>
              </mc:Choice>
              <mc:Fallback>
                <p:oleObj r:id="rId4" imgW="8309568" imgH="3548180" progId="Excel.Sheet.8">
                  <p:embed/>
                  <p:pic>
                    <p:nvPicPr>
                      <p:cNvPr id="0" name="Місце для вмісту 3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3413" y="3017838"/>
                        <a:ext cx="8310562" cy="3548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Таблиця 4"/>
          <p:cNvGraphicFramePr>
            <a:graphicFrameLocks noGrp="1"/>
          </p:cNvGraphicFramePr>
          <p:nvPr/>
        </p:nvGraphicFramePr>
        <p:xfrm>
          <a:off x="6300788" y="1557338"/>
          <a:ext cx="2520280" cy="1440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60140"/>
                <a:gridCol w="1260140"/>
              </a:tblGrid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uk-UA" sz="1600" b="1" u="none" strike="noStrike" dirty="0">
                          <a:effectLst/>
                        </a:rPr>
                        <a:t>Значення </a:t>
                      </a:r>
                      <a:r>
                        <a:rPr lang="en-US" sz="1600" b="1" u="none" strike="noStrike" dirty="0">
                          <a:effectLst/>
                        </a:rPr>
                        <a:t>X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uk-UA" sz="1600" b="1" u="none" strike="noStrike">
                          <a:effectLst/>
                        </a:rPr>
                        <a:t>Значення </a:t>
                      </a:r>
                      <a:r>
                        <a:rPr lang="en-US" sz="1600" b="1" u="none" strike="noStrike">
                          <a:effectLst/>
                        </a:rPr>
                        <a:t>Y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r" fontAlgn="b"/>
                      <a:r>
                        <a:rPr lang="uk-UA" sz="1600" b="1" u="none" strike="noStrike" dirty="0">
                          <a:effectLst/>
                        </a:rPr>
                        <a:t>0,5</a:t>
                      </a:r>
                      <a:endParaRPr lang="uk-U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600" b="1" u="none" strike="noStrike">
                          <a:effectLst/>
                        </a:rPr>
                        <a:t>0,7</a:t>
                      </a:r>
                      <a:endParaRPr lang="uk-UA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r" fontAlgn="b"/>
                      <a:r>
                        <a:rPr lang="uk-UA" sz="1600" b="1" u="none" strike="noStrike" dirty="0">
                          <a:effectLst/>
                        </a:rPr>
                        <a:t>1,5</a:t>
                      </a:r>
                      <a:endParaRPr lang="uk-U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600" b="1" u="none" strike="noStrike" dirty="0">
                          <a:effectLst/>
                        </a:rPr>
                        <a:t>1,4</a:t>
                      </a:r>
                      <a:endParaRPr lang="uk-U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60040">
                <a:tc>
                  <a:txBody>
                    <a:bodyPr/>
                    <a:lstStyle/>
                    <a:p>
                      <a:pPr algn="r" fontAlgn="b"/>
                      <a:r>
                        <a:rPr lang="uk-UA" sz="1600" b="1" u="none" strike="noStrike">
                          <a:effectLst/>
                        </a:rPr>
                        <a:t>2,5</a:t>
                      </a:r>
                      <a:endParaRPr lang="uk-UA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600" b="1" u="none" strike="noStrike" dirty="0">
                          <a:effectLst/>
                        </a:rPr>
                        <a:t>1,8</a:t>
                      </a:r>
                      <a:endParaRPr lang="uk-U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Місце для вмісту 2"/>
          <p:cNvSpPr txBox="1">
            <a:spLocks/>
          </p:cNvSpPr>
          <p:nvPr/>
        </p:nvSpPr>
        <p:spPr>
          <a:xfrm>
            <a:off x="479425" y="1412875"/>
            <a:ext cx="5627688" cy="1757363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Нехай задано статистичні дані у вигляді таблиці</a:t>
            </a:r>
            <a:r>
              <a:rPr lang="en-US" dirty="0" smtClean="0"/>
              <a:t> </a:t>
            </a:r>
            <a:r>
              <a:rPr lang="uk-UA" dirty="0" smtClean="0"/>
              <a:t>і відповідності кожному значенню </a:t>
            </a:r>
            <a:r>
              <a:rPr lang="en-US" dirty="0" smtClean="0"/>
              <a:t>x</a:t>
            </a:r>
            <a:r>
              <a:rPr lang="ru-RU" dirty="0" smtClean="0"/>
              <a:t> </a:t>
            </a:r>
            <a:r>
              <a:rPr lang="uk-UA" dirty="0" smtClean="0"/>
              <a:t>значення</a:t>
            </a:r>
            <a:r>
              <a:rPr lang="ru-RU" dirty="0" smtClean="0"/>
              <a:t> </a:t>
            </a:r>
            <a:r>
              <a:rPr lang="en-US" dirty="0" smtClean="0"/>
              <a:t>y</a:t>
            </a:r>
          </a:p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(</a:t>
            </a:r>
            <a:r>
              <a:rPr lang="en-US" dirty="0" smtClean="0"/>
              <a:t>y = ax + b)</a:t>
            </a:r>
            <a:endParaRPr lang="uk-UA" dirty="0" smtClean="0"/>
          </a:p>
          <a:p>
            <a:pPr fontAlgn="auto">
              <a:spcAft>
                <a:spcPts val="0"/>
              </a:spcAft>
              <a:defRPr/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Лінійна регресія (приклад)</a:t>
            </a:r>
          </a:p>
        </p:txBody>
      </p:sp>
      <p:sp>
        <p:nvSpPr>
          <p:cNvPr id="3" name="Місце для вмісту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268760"/>
            <a:ext cx="8229600" cy="4857403"/>
          </a:xfrm>
          <a:blipFill rotWithShape="1">
            <a:blip r:embed="rId3"/>
            <a:stretch>
              <a:fillRect l="-963" t="-1004"/>
            </a:stretch>
          </a:blipFill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>
                <a:noFill/>
              </a:rPr>
              <a:t> </a:t>
            </a:r>
          </a:p>
        </p:txBody>
      </p:sp>
      <p:graphicFrame>
        <p:nvGraphicFramePr>
          <p:cNvPr id="23555" name="Діаграма 4"/>
          <p:cNvGraphicFramePr>
            <a:graphicFrameLocks/>
          </p:cNvGraphicFramePr>
          <p:nvPr/>
        </p:nvGraphicFramePr>
        <p:xfrm>
          <a:off x="488950" y="3017838"/>
          <a:ext cx="8310563" cy="385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r:id="rId5" imgW="8309568" imgH="3859102" progId="Excel.Sheet.8">
                  <p:embed/>
                </p:oleObj>
              </mc:Choice>
              <mc:Fallback>
                <p:oleObj r:id="rId5" imgW="8309568" imgH="3859102" progId="Excel.Sheet.8">
                  <p:embed/>
                  <p:pic>
                    <p:nvPicPr>
                      <p:cNvPr id="0" name="Діаграма 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3017838"/>
                        <a:ext cx="8310563" cy="3857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Таблиця 5"/>
          <p:cNvGraphicFramePr>
            <a:graphicFrameLocks noGrp="1"/>
          </p:cNvGraphicFramePr>
          <p:nvPr/>
        </p:nvGraphicFramePr>
        <p:xfrm>
          <a:off x="4787900" y="1412875"/>
          <a:ext cx="3888433" cy="16561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7821"/>
                <a:gridCol w="1447821"/>
                <a:gridCol w="992791"/>
              </a:tblGrid>
              <a:tr h="414046"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u="none" strike="noStrike" dirty="0">
                          <a:effectLst/>
                        </a:rPr>
                        <a:t>Значення </a:t>
                      </a:r>
                      <a:r>
                        <a:rPr lang="en-US" sz="1800" b="1" u="none" strike="noStrike" dirty="0">
                          <a:effectLst/>
                        </a:rPr>
                        <a:t>X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1" u="none" strike="noStrike" dirty="0">
                          <a:effectLst/>
                        </a:rPr>
                        <a:t>Значення </a:t>
                      </a:r>
                      <a:r>
                        <a:rPr lang="en-US" sz="1800" b="1" u="none" strike="noStrike" dirty="0">
                          <a:effectLst/>
                        </a:rPr>
                        <a:t>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/>
                        </a:rPr>
                        <a:t>f(x)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14046"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effectLst/>
                        </a:rPr>
                        <a:t>0,5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effectLst/>
                        </a:rPr>
                        <a:t>0,7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>
                          <a:effectLst/>
                        </a:rPr>
                        <a:t>0,744</a:t>
                      </a:r>
                      <a:endParaRPr lang="uk-UA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14046"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>
                          <a:effectLst/>
                        </a:rPr>
                        <a:t>1,5</a:t>
                      </a:r>
                      <a:endParaRPr lang="uk-UA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effectLst/>
                        </a:rPr>
                        <a:t>1,4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>
                          <a:effectLst/>
                        </a:rPr>
                        <a:t>1,3</a:t>
                      </a:r>
                      <a:endParaRPr lang="uk-UA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14046"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>
                          <a:effectLst/>
                        </a:rPr>
                        <a:t>2,5</a:t>
                      </a:r>
                      <a:endParaRPr lang="uk-UA" sz="18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effectLst/>
                        </a:rPr>
                        <a:t>1,8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1800" b="1" u="none" strike="noStrike" dirty="0">
                          <a:effectLst/>
                        </a:rPr>
                        <a:t>1,856</a:t>
                      </a:r>
                      <a:endParaRPr lang="uk-U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562</Words>
  <Application>Microsoft Office PowerPoint</Application>
  <PresentationFormat>Экран (4:3)</PresentationFormat>
  <Paragraphs>137</Paragraphs>
  <Slides>22</Slides>
  <Notes>0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5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Тема Office</vt:lpstr>
      <vt:lpstr>Лист Microsoft Excel 97-2003</vt:lpstr>
      <vt:lpstr>Equation</vt:lpstr>
      <vt:lpstr>Mathcad</vt:lpstr>
      <vt:lpstr>Формула</vt:lpstr>
      <vt:lpstr>Document</vt:lpstr>
      <vt:lpstr>Регресія. Інтерполяція. Екстраполяція.</vt:lpstr>
      <vt:lpstr>План лекції</vt:lpstr>
      <vt:lpstr>Регресія</vt:lpstr>
      <vt:lpstr>Презентация PowerPoint</vt:lpstr>
      <vt:lpstr>Види Регресії</vt:lpstr>
      <vt:lpstr>Лінійна Регресія</vt:lpstr>
      <vt:lpstr>Лінійна Регресія (2)</vt:lpstr>
      <vt:lpstr>Лінійна регресія (приклад)</vt:lpstr>
      <vt:lpstr>Лінійна регресія (приклад)</vt:lpstr>
      <vt:lpstr>Квадратична регресія</vt:lpstr>
      <vt:lpstr>Квадратична регресія (приклад)</vt:lpstr>
      <vt:lpstr>Презентация PowerPoint</vt:lpstr>
      <vt:lpstr>Інтерполяція</vt:lpstr>
      <vt:lpstr>Інтерполяція(2)</vt:lpstr>
      <vt:lpstr>Інтерполяційний многочлен Ньютона для рівновіддалених вузлів</vt:lpstr>
      <vt:lpstr>скінченні різниці</vt:lpstr>
      <vt:lpstr>Перша Інтерполяційна формула Ньютона</vt:lpstr>
      <vt:lpstr>Приклад</vt:lpstr>
      <vt:lpstr>Презентация PowerPoint</vt:lpstr>
      <vt:lpstr>Квадратична інтерполяція(3)</vt:lpstr>
      <vt:lpstr>Квадратична інтерполяція(4)</vt:lpstr>
      <vt:lpstr>Друга інтерполяційна формула Ньютона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Інтерполяція. Екстраполяція.</dc:title>
  <dc:creator>Taras</dc:creator>
  <cp:lastModifiedBy>JLena</cp:lastModifiedBy>
  <cp:revision>110</cp:revision>
  <dcterms:created xsi:type="dcterms:W3CDTF">2012-02-02T17:24:45Z</dcterms:created>
  <dcterms:modified xsi:type="dcterms:W3CDTF">2014-03-21T13:27:30Z</dcterms:modified>
</cp:coreProperties>
</file>