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8" r:id="rId4"/>
    <p:sldId id="262" r:id="rId5"/>
    <p:sldId id="264" r:id="rId6"/>
    <p:sldId id="263" r:id="rId7"/>
    <p:sldId id="259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7052356-2567-4E46-8B37-F6A82DECD55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609AC9F-FF74-492C-9C88-D39F3A8C578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928802"/>
            <a:ext cx="8656845" cy="212365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i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ЗАСТОСУВАННЯ ІНТЕГРАЛІВ</a:t>
            </a:r>
            <a:endParaRPr lang="ru-RU" sz="6600" b="1" i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9296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/>
              <a:t>Історія розвитку понять інтеграла й інтегрального обчислення</a:t>
            </a:r>
            <a:endParaRPr lang="ru-RU" sz="3200" b="1" i="1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000240"/>
            <a:ext cx="8286808" cy="424731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Історія розвитку понять інтеграла й інтегрального обчислення пов’язана з потребою в обчисленні площ фігур, а також поверхонь і об’ємів довільних тіл. Передісторія інтегрального обчислення сягає глибокої давнини: ідеї інтегрального обчислення можна знайти в роботах давньогрецьких учених </a:t>
            </a:r>
            <a:r>
              <a:rPr lang="uk-UA" sz="2400" dirty="0" err="1" smtClean="0">
                <a:solidFill>
                  <a:schemeClr val="bg1"/>
                </a:solidFill>
              </a:rPr>
              <a:t>Евдокса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Кнідського</a:t>
            </a:r>
            <a:r>
              <a:rPr lang="uk-UA" sz="2400" dirty="0" smtClean="0">
                <a:solidFill>
                  <a:schemeClr val="bg1"/>
                </a:solidFill>
              </a:rPr>
              <a:t> (бл.408-355 до н.е.) і Архімеда (бл.287-212 до н.е.).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500042"/>
            <a:ext cx="89297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Поняття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інтегралу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з'явилося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практичної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використовується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сьогодні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самих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сферах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науково-практичної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фізиці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хімії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біології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механіці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економіці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філології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т.д. Тому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уроці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будемо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розв'язувати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прикладного характеру,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допоможе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зрозуміти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місце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роль математики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сучасному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світі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познайомилися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другим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поняттям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математичного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аналізу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без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збудувати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сучасного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будинка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космічного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корабля,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субмарини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571744"/>
            <a:ext cx="2571768" cy="16619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Застосування </a:t>
            </a:r>
          </a:p>
          <a:p>
            <a:pPr algn="ctr"/>
            <a:r>
              <a:rPr lang="uk-UA" sz="2800" dirty="0" smtClean="0"/>
              <a:t>визначеного </a:t>
            </a:r>
          </a:p>
          <a:p>
            <a:pPr algn="ctr"/>
            <a:r>
              <a:rPr lang="uk-UA" sz="2800" dirty="0" smtClean="0"/>
              <a:t>інтеграла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357298"/>
            <a:ext cx="1714512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Обчислення </a:t>
            </a:r>
          </a:p>
          <a:p>
            <a:pPr algn="ctr"/>
            <a:r>
              <a:rPr lang="uk-UA" dirty="0" smtClean="0"/>
              <a:t>площ </a:t>
            </a:r>
          </a:p>
          <a:p>
            <a:pPr algn="ctr"/>
            <a:r>
              <a:rPr lang="uk-UA" dirty="0" smtClean="0"/>
              <a:t>плоских</a:t>
            </a:r>
          </a:p>
          <a:p>
            <a:pPr algn="ctr"/>
            <a:r>
              <a:rPr lang="uk-UA" dirty="0" smtClean="0"/>
              <a:t> фігур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171451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Застосування </a:t>
            </a:r>
          </a:p>
          <a:p>
            <a:pPr algn="ctr"/>
            <a:r>
              <a:rPr lang="uk-UA" dirty="0" smtClean="0"/>
              <a:t>в економіці</a:t>
            </a:r>
          </a:p>
          <a:p>
            <a:pPr algn="ctr"/>
            <a:r>
              <a:rPr lang="uk-UA" dirty="0" smtClean="0"/>
              <a:t>й техніці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4857760"/>
            <a:ext cx="157163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Обчислення </a:t>
            </a:r>
          </a:p>
          <a:p>
            <a:pPr algn="ctr"/>
            <a:r>
              <a:rPr lang="uk-UA" dirty="0" smtClean="0"/>
              <a:t>об'ємів тіл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1214422"/>
            <a:ext cx="1643074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Обчислення </a:t>
            </a:r>
          </a:p>
          <a:p>
            <a:pPr algn="ctr"/>
            <a:r>
              <a:rPr lang="uk-UA" dirty="0" smtClean="0"/>
              <a:t>відстані </a:t>
            </a:r>
          </a:p>
          <a:p>
            <a:pPr algn="ctr"/>
            <a:r>
              <a:rPr lang="uk-UA" dirty="0" smtClean="0"/>
              <a:t>за відомим</a:t>
            </a:r>
          </a:p>
          <a:p>
            <a:pPr algn="ctr"/>
            <a:r>
              <a:rPr lang="uk-UA" dirty="0" smtClean="0"/>
              <a:t>законом зміни</a:t>
            </a:r>
          </a:p>
          <a:p>
            <a:pPr algn="ctr"/>
            <a:r>
              <a:rPr lang="uk-UA" dirty="0" smtClean="0"/>
              <a:t>швидкості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3929066"/>
            <a:ext cx="1714512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Обчислення </a:t>
            </a:r>
          </a:p>
          <a:p>
            <a:pPr algn="ctr"/>
            <a:r>
              <a:rPr lang="uk-UA" dirty="0" smtClean="0"/>
              <a:t>роботи</a:t>
            </a:r>
          </a:p>
          <a:p>
            <a:pPr algn="ctr"/>
            <a:r>
              <a:rPr lang="uk-UA" dirty="0" smtClean="0"/>
              <a:t>змінної</a:t>
            </a:r>
          </a:p>
          <a:p>
            <a:pPr algn="ctr"/>
            <a:r>
              <a:rPr lang="uk-UA" dirty="0" smtClean="0"/>
              <a:t>сили та</a:t>
            </a:r>
          </a:p>
          <a:p>
            <a:pPr algn="ctr"/>
            <a:r>
              <a:rPr lang="uk-UA" dirty="0" smtClean="0"/>
              <a:t>потужності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428604"/>
            <a:ext cx="1857388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Обчислення </a:t>
            </a:r>
          </a:p>
          <a:p>
            <a:pPr algn="ctr"/>
            <a:r>
              <a:rPr lang="uk-UA" dirty="0" smtClean="0"/>
              <a:t>кількості</a:t>
            </a:r>
          </a:p>
          <a:p>
            <a:pPr algn="ctr"/>
            <a:r>
              <a:rPr lang="uk-UA" dirty="0" smtClean="0"/>
              <a:t>електрики</a:t>
            </a:r>
          </a:p>
          <a:p>
            <a:pPr algn="ctr"/>
            <a:r>
              <a:rPr lang="uk-UA" dirty="0" smtClean="0"/>
              <a:t>та кількості</a:t>
            </a:r>
          </a:p>
          <a:p>
            <a:pPr algn="ctr"/>
            <a:r>
              <a:rPr lang="uk-UA" dirty="0" smtClean="0"/>
              <a:t>теплоти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6715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Інтеграл виник з практичної потреби знаходити площі неплоских</a:t>
            </a:r>
            <a:r>
              <a:rPr lang="en-US" sz="2000" dirty="0"/>
              <a:t> </a:t>
            </a:r>
            <a:r>
              <a:rPr lang="uk-UA" sz="2000" dirty="0"/>
              <a:t>фігур. Найбільший внесок у вивченні інтегрального числення вніс Архімед</a:t>
            </a:r>
            <a:r>
              <a:rPr lang="uk-UA" sz="2000" dirty="0" smtClean="0"/>
              <a:t>.</a:t>
            </a:r>
          </a:p>
          <a:p>
            <a:pPr algn="ctr"/>
            <a:endParaRPr lang="en-US" sz="2000" dirty="0"/>
          </a:p>
          <a:p>
            <a:pPr algn="ctr"/>
            <a:r>
              <a:rPr lang="uk-UA" sz="2000" dirty="0"/>
              <a:t> </a:t>
            </a:r>
            <a:r>
              <a:rPr lang="uk-UA" sz="2000" dirty="0" smtClean="0"/>
              <a:t>Одного </a:t>
            </a:r>
            <a:r>
              <a:rPr lang="uk-UA" sz="2000" dirty="0"/>
              <a:t>разу, прийшовши із рибалки, Архімед захотів визначити найбільш точно площу поверхні риби. </a:t>
            </a:r>
          </a:p>
          <a:p>
            <a:endParaRPr lang="ru-RU" dirty="0"/>
          </a:p>
        </p:txBody>
      </p:sp>
      <p:pic>
        <p:nvPicPr>
          <p:cNvPr id="3" name="Рисунок 2" descr="rubalka_le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786058"/>
            <a:ext cx="6229350" cy="3190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64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Розбивши поверхню риби на прямокутники, він знайшов їх площі, причому чим більшою була кількість прямокутників, тим точнішим було значення площі.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lum bright="-36000" contrast="48000"/>
          </a:blip>
          <a:srcRect/>
          <a:stretch>
            <a:fillRect/>
          </a:stretch>
        </p:blipFill>
        <p:spPr bwMode="auto">
          <a:xfrm>
            <a:off x="714348" y="2071678"/>
            <a:ext cx="2386012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785786" y="4786322"/>
            <a:ext cx="2305050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3571868" y="2071678"/>
            <a:ext cx="2290763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3571868" y="4857760"/>
            <a:ext cx="2303463" cy="110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>
            <a:lum bright="-36000" contrast="48000"/>
          </a:blip>
          <a:srcRect/>
          <a:stretch>
            <a:fillRect/>
          </a:stretch>
        </p:blipFill>
        <p:spPr bwMode="auto">
          <a:xfrm>
            <a:off x="6286512" y="2071678"/>
            <a:ext cx="2374901" cy="245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>
            <a:lum bright="-6000" contrast="54000"/>
          </a:blip>
          <a:srcRect/>
          <a:stretch>
            <a:fillRect/>
          </a:stretch>
        </p:blipFill>
        <p:spPr bwMode="auto">
          <a:xfrm>
            <a:off x="6357950" y="4786322"/>
            <a:ext cx="237648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357166"/>
            <a:ext cx="85725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Інтеграл</a:t>
            </a:r>
            <a:r>
              <a:rPr lang="ru-RU" sz="2800" dirty="0"/>
              <a:t> широко </a:t>
            </a:r>
            <a:r>
              <a:rPr lang="ru-RU" sz="2800" dirty="0" err="1"/>
              <a:t>застосовують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розв'язування</a:t>
            </a:r>
            <a:r>
              <a:rPr lang="ru-RU" sz="2800" dirty="0"/>
              <a:t> </a:t>
            </a:r>
            <a:r>
              <a:rPr lang="ru-RU" sz="2800" dirty="0" err="1"/>
              <a:t>фізико-технічних</a:t>
            </a:r>
            <a:r>
              <a:rPr lang="ru-RU" sz="2800" dirty="0"/>
              <a:t> задач </a:t>
            </a:r>
            <a:r>
              <a:rPr lang="ru-RU" sz="2800" dirty="0" err="1"/>
              <a:t>різного</a:t>
            </a:r>
            <a:r>
              <a:rPr lang="ru-RU" sz="2800" dirty="0"/>
              <a:t> характеру, а </a:t>
            </a:r>
            <a:r>
              <a:rPr lang="ru-RU" sz="2800" dirty="0" err="1"/>
              <a:t>також</a:t>
            </a:r>
            <a:r>
              <a:rPr lang="ru-RU" sz="2800" dirty="0"/>
              <a:t> задач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змісту</a:t>
            </a:r>
            <a:r>
              <a:rPr lang="ru-RU" sz="2800" dirty="0"/>
              <a:t>.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28" y="22145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857364"/>
            <a:ext cx="850112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000" b="1" i="1" dirty="0" smtClean="0"/>
              <a:t>Приклад 1</a:t>
            </a:r>
            <a:r>
              <a:rPr lang="uk-UA" dirty="0"/>
              <a:t> Експериментально встановлено, що продуктивність праці робітника наближено виражається формулою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)= -0.0033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 - 0.089</a:t>
            </a:r>
            <a:r>
              <a:rPr lang="en-US" i="1" dirty="0"/>
              <a:t>t</a:t>
            </a:r>
            <a:r>
              <a:rPr lang="en-US" dirty="0"/>
              <a:t> + 20.96, </a:t>
            </a:r>
            <a:r>
              <a:rPr lang="uk-UA" dirty="0"/>
              <a:t>де </a:t>
            </a:r>
            <a:r>
              <a:rPr lang="en-US" i="1" dirty="0"/>
              <a:t>t — </a:t>
            </a:r>
            <a:r>
              <a:rPr lang="uk-UA" dirty="0"/>
              <a:t>робочий час у годинах. Обчислити обсяг випуску продукції за квартал, вважаючи робочий день восьмигодинним, а кількість робочих днів у кварталі — 62.</a:t>
            </a:r>
          </a:p>
          <a:p>
            <a:r>
              <a:rPr lang="uk-UA" dirty="0"/>
              <a:t>Розв'язання. Обсяг випуску продукції протягом зміни є первісною від функції, що виражає продуктивність праці.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400050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Тому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7" descr="http://im.ddns.ukrtel.net/math/Algebra/Integral/G9/9_10.files/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929066"/>
            <a:ext cx="2071702" cy="10001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57620" y="400050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Протягом</a:t>
            </a:r>
            <a:r>
              <a:rPr lang="ru-RU" dirty="0"/>
              <a:t> кварталу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 smtClean="0"/>
              <a:t>становитиме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4" name="Рисунок 1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72074"/>
            <a:ext cx="5500726" cy="9620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43570" y="514351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=62(-0.001∙512 -2.848 </a:t>
            </a:r>
            <a:r>
              <a:rPr lang="uk-UA" i="1" dirty="0"/>
              <a:t>+ </a:t>
            </a:r>
            <a:r>
              <a:rPr lang="uk-UA" dirty="0"/>
              <a:t>167.68) = 62∙164.27≈  10185 (од.).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725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r>
              <a:rPr lang="uk-UA" sz="2000" b="1" i="1" dirty="0" smtClean="0"/>
              <a:t>Приклад 2</a:t>
            </a:r>
          </a:p>
          <a:p>
            <a:r>
              <a:rPr lang="uk-UA" sz="2000" b="1" i="1" dirty="0" smtClean="0"/>
              <a:t> </a:t>
            </a:r>
            <a:r>
              <a:rPr lang="uk-UA" dirty="0" smtClean="0"/>
              <a:t>Експериментальне </a:t>
            </a:r>
            <a:r>
              <a:rPr lang="uk-UA" dirty="0"/>
              <a:t>встановлено, що залежність витрати бензину автомобілем від швидкості на 100 км шляху визначається формулою </a:t>
            </a:r>
            <a:r>
              <a:rPr lang="en-US" i="1" dirty="0"/>
              <a:t>Q = </a:t>
            </a:r>
            <a:r>
              <a:rPr lang="en-US" dirty="0"/>
              <a:t>18 - 0,3</a:t>
            </a:r>
            <a:r>
              <a:rPr lang="en-US" i="1" dirty="0"/>
              <a:t>v</a:t>
            </a:r>
            <a:r>
              <a:rPr lang="en-US" dirty="0"/>
              <a:t> +0,003</a:t>
            </a:r>
            <a:r>
              <a:rPr lang="en-US" i="1" dirty="0"/>
              <a:t>v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uk-UA" dirty="0"/>
              <a:t>де 30 </a:t>
            </a:r>
            <a:r>
              <a:rPr lang="uk-UA" i="1" dirty="0"/>
              <a:t>≤ </a:t>
            </a:r>
            <a:r>
              <a:rPr lang="en-US" i="1" dirty="0"/>
              <a:t>v</a:t>
            </a:r>
            <a:r>
              <a:rPr lang="en-US" dirty="0"/>
              <a:t> ≤110. </a:t>
            </a:r>
            <a:r>
              <a:rPr lang="uk-UA" dirty="0"/>
              <a:t>Визначити середню витрату бензину, якщо швидкість руху 50 - 60 км/год.</a:t>
            </a:r>
          </a:p>
          <a:p>
            <a:r>
              <a:rPr lang="uk-UA" dirty="0"/>
              <a:t>Розв'язання. Середня витрата бензину становить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Рисунок 2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571744"/>
            <a:ext cx="6858048" cy="1133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4500570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= </a:t>
            </a:r>
            <a:r>
              <a:rPr lang="uk-UA" baseline="30000" dirty="0"/>
              <a:t>1</a:t>
            </a:r>
            <a:r>
              <a:rPr lang="uk-UA" dirty="0"/>
              <a:t>/</a:t>
            </a:r>
            <a:r>
              <a:rPr lang="uk-UA" baseline="-25000" dirty="0"/>
              <a:t>10</a:t>
            </a:r>
            <a:r>
              <a:rPr lang="uk-UA" dirty="0"/>
              <a:t>(18∙60-0.3∙1800+0.003∙72000-18∙50-0.3∙1250-0.003∙41667) =</a:t>
            </a:r>
          </a:p>
          <a:p>
            <a:r>
              <a:rPr lang="uk-UA" dirty="0"/>
              <a:t>= </a:t>
            </a:r>
            <a:r>
              <a:rPr lang="uk-UA" baseline="30000" dirty="0"/>
              <a:t>1</a:t>
            </a:r>
            <a:r>
              <a:rPr lang="uk-UA" dirty="0"/>
              <a:t>/</a:t>
            </a:r>
            <a:r>
              <a:rPr lang="uk-UA" baseline="-25000" dirty="0"/>
              <a:t>10</a:t>
            </a:r>
            <a:r>
              <a:rPr lang="uk-UA" dirty="0"/>
              <a:t>(1080-540 + 216-900 + 375- 125) = 10,6 (л).</a:t>
            </a:r>
          </a:p>
          <a:p>
            <a:r>
              <a:rPr lang="uk-UA" dirty="0"/>
              <a:t>Отже, автомобіль на 100 км шляху, рухаючись зі швидкістю 50 - 60 км/</a:t>
            </a:r>
            <a:r>
              <a:rPr lang="uk-UA" dirty="0" err="1"/>
              <a:t>год</a:t>
            </a:r>
            <a:r>
              <a:rPr lang="uk-UA" dirty="0"/>
              <a:t>, витрачає в середньому 10,6 л бензину.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285728"/>
            <a:ext cx="4357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chemeClr val="bg1"/>
                </a:solidFill>
              </a:rPr>
              <a:t>Обчислити роботу, яку треба виконати, щоб викачати воду з ями глибиною 4м., що має квадратний переріз зі стороною 2м. Густина води </a:t>
            </a:r>
            <a:r>
              <a:rPr lang="el-GR" b="1" dirty="0">
                <a:solidFill>
                  <a:schemeClr val="bg1"/>
                </a:solidFill>
              </a:rPr>
              <a:t>ρ</a:t>
            </a:r>
            <a:r>
              <a:rPr lang="uk-UA" b="1" dirty="0">
                <a:solidFill>
                  <a:schemeClr val="bg1"/>
                </a:solidFill>
              </a:rPr>
              <a:t>=10</a:t>
            </a:r>
            <a:r>
              <a:rPr lang="uk-UA" b="1" baseline="30000" dirty="0">
                <a:solidFill>
                  <a:schemeClr val="bg1"/>
                </a:solidFill>
              </a:rPr>
              <a:t>3</a:t>
            </a:r>
            <a:r>
              <a:rPr lang="uk-UA" b="1" dirty="0">
                <a:solidFill>
                  <a:schemeClr val="bg1"/>
                </a:solidFill>
              </a:rPr>
              <a:t>кг/м</a:t>
            </a:r>
            <a:r>
              <a:rPr lang="uk-UA" b="1" baseline="30000" dirty="0">
                <a:solidFill>
                  <a:schemeClr val="bg1"/>
                </a:solidFill>
              </a:rPr>
              <a:t>3.</a:t>
            </a:r>
          </a:p>
          <a:p>
            <a:pPr algn="r"/>
            <a:r>
              <a:rPr lang="uk-UA" b="1" dirty="0">
                <a:solidFill>
                  <a:schemeClr val="bg1"/>
                </a:solidFill>
              </a:rPr>
              <a:t>Розв'язання: Спрямуємо вісь Ох вздовж діючої сили. Значення сили </a:t>
            </a:r>
            <a:r>
              <a:rPr lang="en-US" b="1" dirty="0">
                <a:solidFill>
                  <a:schemeClr val="bg1"/>
                </a:solidFill>
              </a:rPr>
              <a:t>F(x)</a:t>
            </a:r>
            <a:r>
              <a:rPr lang="uk-UA" b="1" dirty="0">
                <a:solidFill>
                  <a:schemeClr val="bg1"/>
                </a:solidFill>
              </a:rPr>
              <a:t>, що діє на переріз прямокутного паралелепіпеда площею 4 м</a:t>
            </a:r>
            <a:r>
              <a:rPr lang="uk-UA" b="1" baseline="30000" dirty="0">
                <a:solidFill>
                  <a:schemeClr val="bg1"/>
                </a:solidFill>
              </a:rPr>
              <a:t>2</a:t>
            </a:r>
            <a:r>
              <a:rPr lang="uk-UA" b="1" dirty="0">
                <a:solidFill>
                  <a:schemeClr val="bg1"/>
                </a:solidFill>
              </a:rPr>
              <a:t>, визначається вагою шару води, що знаходиться вище від цього перерізу. Отже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l-GR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714480" y="4143380"/>
          <a:ext cx="6357982" cy="2288929"/>
        </p:xfrm>
        <a:graphic>
          <a:graphicData uri="http://schemas.openxmlformats.org/presentationml/2006/ole">
            <p:oleObj spid="_x0000_s16385" name="Формула" r:id="rId3" imgW="2997000" imgH="1218960" progId="Equation.3">
              <p:embed/>
            </p:oleObj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lum bright="-30000" contrast="72000"/>
            <a:grayscl/>
          </a:blip>
          <a:srcRect/>
          <a:stretch>
            <a:fillRect/>
          </a:stretch>
        </p:blipFill>
        <p:spPr bwMode="auto">
          <a:xfrm>
            <a:off x="785786" y="357166"/>
            <a:ext cx="28940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184</TotalTime>
  <Words>340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Литейная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2014-01-27T19:11:19Z</dcterms:created>
  <dcterms:modified xsi:type="dcterms:W3CDTF">2014-01-27T22:15:31Z</dcterms:modified>
</cp:coreProperties>
</file>