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7E09B-EC07-44C3-BA1E-9472F829DCD3}" type="datetimeFigureOut">
              <a:rPr lang="ru-RU" smtClean="0"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56A9-D2BC-456D-BB08-EB8929DF5C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7E09B-EC07-44C3-BA1E-9472F829DCD3}" type="datetimeFigureOut">
              <a:rPr lang="ru-RU" smtClean="0"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56A9-D2BC-456D-BB08-EB8929DF5C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7E09B-EC07-44C3-BA1E-9472F829DCD3}" type="datetimeFigureOut">
              <a:rPr lang="ru-RU" smtClean="0"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56A9-D2BC-456D-BB08-EB8929DF5C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7E09B-EC07-44C3-BA1E-9472F829DCD3}" type="datetimeFigureOut">
              <a:rPr lang="ru-RU" smtClean="0"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56A9-D2BC-456D-BB08-EB8929DF5C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7E09B-EC07-44C3-BA1E-9472F829DCD3}" type="datetimeFigureOut">
              <a:rPr lang="ru-RU" smtClean="0"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56A9-D2BC-456D-BB08-EB8929DF5C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7E09B-EC07-44C3-BA1E-9472F829DCD3}" type="datetimeFigureOut">
              <a:rPr lang="ru-RU" smtClean="0"/>
              <a:t>17.05.2013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56A9-D2BC-456D-BB08-EB8929DF5C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7E09B-EC07-44C3-BA1E-9472F829DCD3}" type="datetimeFigureOut">
              <a:rPr lang="ru-RU" smtClean="0"/>
              <a:t>17.05.2013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56A9-D2BC-456D-BB08-EB8929DF5C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7E09B-EC07-44C3-BA1E-9472F829DCD3}" type="datetimeFigureOut">
              <a:rPr lang="ru-RU" smtClean="0"/>
              <a:t>17.05.2013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56A9-D2BC-456D-BB08-EB8929DF5C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7E09B-EC07-44C3-BA1E-9472F829DCD3}" type="datetimeFigureOut">
              <a:rPr lang="ru-RU" smtClean="0"/>
              <a:t>17.05.2013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56A9-D2BC-456D-BB08-EB8929DF5C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7E09B-EC07-44C3-BA1E-9472F829DCD3}" type="datetimeFigureOut">
              <a:rPr lang="ru-RU" smtClean="0"/>
              <a:t>17.05.2013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56A9-D2BC-456D-BB08-EB8929DF5C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7E09B-EC07-44C3-BA1E-9472F829DCD3}" type="datetimeFigureOut">
              <a:rPr lang="ru-RU" smtClean="0"/>
              <a:t>17.05.2013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56A9-D2BC-456D-BB08-EB8929DF5CF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7E09B-EC07-44C3-BA1E-9472F829DCD3}" type="datetimeFigureOut">
              <a:rPr lang="ru-RU" smtClean="0"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B56A9-D2BC-456D-BB08-EB8929DF5CF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986714" cy="350046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Вказ</a:t>
            </a:r>
            <a:r>
              <a:rPr lang="uk-UA" dirty="0"/>
              <a:t>і</a:t>
            </a:r>
            <a:r>
              <a:rPr lang="uk-UA" dirty="0" smtClean="0"/>
              <a:t>вники. </a:t>
            </a:r>
            <a:r>
              <a:rPr lang="uk-UA" dirty="0"/>
              <a:t>Використання динамічної пам’яті</a:t>
            </a:r>
            <a:r>
              <a:rPr lang="uk-UA" dirty="0" smtClean="0"/>
              <a:t>.</a:t>
            </a:r>
            <a:br>
              <a:rPr lang="uk-UA" dirty="0" smtClean="0"/>
            </a:br>
            <a:r>
              <a:rPr lang="uk-UA" b="1" i="1" dirty="0"/>
              <a:t>Практична робота</a:t>
            </a:r>
            <a:r>
              <a:rPr lang="ru-RU" b="1" i="1" dirty="0"/>
              <a:t> № 21  </a:t>
            </a:r>
            <a:r>
              <a:rPr lang="uk-UA" dirty="0"/>
              <a:t>«Побудова алгоритмів з використанням покажчиків»</a:t>
            </a:r>
            <a:r>
              <a:rPr lang="ru-RU" dirty="0"/>
              <a:t/>
            </a:r>
            <a:br>
              <a:rPr lang="ru-RU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4357694"/>
            <a:ext cx="6400800" cy="1752600"/>
          </a:xfrm>
          <a:gradFill>
            <a:gsLst>
              <a:gs pos="0">
                <a:srgbClr val="FFC000"/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10 –В </a:t>
            </a:r>
            <a:r>
              <a:rPr lang="ru-RU" b="1" dirty="0" err="1" smtClean="0">
                <a:solidFill>
                  <a:schemeClr val="tx1"/>
                </a:solidFill>
              </a:rPr>
              <a:t>клас</a:t>
            </a:r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18.05.2013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28596" y="285728"/>
            <a:ext cx="2214578" cy="1857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dirty="0"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dirty="0"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" charset="0"/>
                <a:cs typeface="Arial" charset="0"/>
              </a:rPr>
              <a:t>Var</a:t>
            </a:r>
            <a:r>
              <a:rPr lang="en-US" dirty="0" smtClean="0">
                <a:latin typeface="Arial" charset="0"/>
                <a:cs typeface="Arial" charset="0"/>
              </a:rPr>
              <a:t>  c1,c2:^integer;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857224" y="714356"/>
            <a:ext cx="495301" cy="371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С1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857224" y="1285860"/>
            <a:ext cx="495301" cy="371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С2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031" name="AutoShape 7"/>
          <p:cNvCxnSpPr>
            <a:cxnSpLocks noChangeShapeType="1"/>
          </p:cNvCxnSpPr>
          <p:nvPr/>
        </p:nvCxnSpPr>
        <p:spPr bwMode="auto">
          <a:xfrm>
            <a:off x="1357290" y="928670"/>
            <a:ext cx="4000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32" name="AutoShape 8"/>
          <p:cNvCxnSpPr>
            <a:cxnSpLocks noChangeShapeType="1"/>
          </p:cNvCxnSpPr>
          <p:nvPr/>
        </p:nvCxnSpPr>
        <p:spPr bwMode="auto">
          <a:xfrm>
            <a:off x="1357290" y="1428736"/>
            <a:ext cx="3429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grpSp>
        <p:nvGrpSpPr>
          <p:cNvPr id="1033" name="Group 9"/>
          <p:cNvGrpSpPr>
            <a:grpSpLocks/>
          </p:cNvGrpSpPr>
          <p:nvPr/>
        </p:nvGrpSpPr>
        <p:grpSpPr bwMode="auto">
          <a:xfrm>
            <a:off x="3571868" y="285728"/>
            <a:ext cx="2071702" cy="1928826"/>
            <a:chOff x="4170" y="1263"/>
            <a:chExt cx="2490" cy="2577"/>
          </a:xfrm>
        </p:grpSpPr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4170" y="1263"/>
              <a:ext cx="2490" cy="257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                    C1^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Arial" charset="0"/>
                <a:cs typeface="Arial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" charset="0"/>
                  <a:cs typeface="Arial" charset="0"/>
                </a:rPr>
                <a:t> </a:t>
              </a:r>
              <a:r>
                <a:rPr lang="en-US" dirty="0" smtClean="0">
                  <a:latin typeface="Arial" charset="0"/>
                  <a:cs typeface="Arial" charset="0"/>
                </a:rPr>
                <a:t>                   C2^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Arial" charset="0"/>
                <a:cs typeface="Arial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New(c1)  New(c2)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4455" y="1638"/>
              <a:ext cx="615" cy="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C1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655" y="1638"/>
              <a:ext cx="615" cy="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4455" y="2688"/>
              <a:ext cx="615" cy="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C2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5716" y="2790"/>
              <a:ext cx="615" cy="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1039" name="AutoShape 15"/>
            <p:cNvCxnSpPr>
              <a:cxnSpLocks noChangeShapeType="1"/>
            </p:cNvCxnSpPr>
            <p:nvPr/>
          </p:nvCxnSpPr>
          <p:spPr bwMode="auto">
            <a:xfrm>
              <a:off x="5070" y="1938"/>
              <a:ext cx="58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0" name="AutoShape 16"/>
            <p:cNvCxnSpPr>
              <a:cxnSpLocks noChangeShapeType="1"/>
            </p:cNvCxnSpPr>
            <p:nvPr/>
          </p:nvCxnSpPr>
          <p:spPr bwMode="auto">
            <a:xfrm>
              <a:off x="5070" y="3003"/>
              <a:ext cx="585" cy="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2"/>
          <a:srcRect l="23529" t="23633" r="42831" b="24609"/>
          <a:stretch>
            <a:fillRect/>
          </a:stretch>
        </p:blipFill>
        <p:spPr bwMode="auto">
          <a:xfrm>
            <a:off x="1142976" y="2357430"/>
            <a:ext cx="6072230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71670" y="0"/>
            <a:ext cx="4500594" cy="5714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Види  </a:t>
            </a:r>
            <a:r>
              <a:rPr lang="uk-UA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пам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‘</a:t>
            </a: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яті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857356" y="571480"/>
            <a:ext cx="64294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572132" y="571480"/>
            <a:ext cx="78581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571472" y="1142984"/>
            <a:ext cx="3286148" cy="5000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Звичайна(статична)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715008" y="1071546"/>
            <a:ext cx="2643206" cy="5000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динамічна</a:t>
            </a:r>
            <a:endParaRPr lang="ru-RU" sz="2800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>
            <a:off x="1035819" y="1750207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214282" y="2143116"/>
            <a:ext cx="2143108" cy="23574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Може розмістити</a:t>
            </a:r>
          </a:p>
          <a:p>
            <a:pPr algn="ctr"/>
            <a:r>
              <a:rPr lang="uk-UA" sz="2400" dirty="0" smtClean="0"/>
              <a:t>обмежену</a:t>
            </a:r>
          </a:p>
          <a:p>
            <a:pPr algn="ctr"/>
            <a:r>
              <a:rPr lang="uk-UA" sz="2400" dirty="0"/>
              <a:t>к</a:t>
            </a:r>
            <a:r>
              <a:rPr lang="uk-UA" sz="2400" dirty="0" smtClean="0"/>
              <a:t>ількість даних,</a:t>
            </a:r>
            <a:br>
              <a:rPr lang="uk-UA" sz="2400" dirty="0" smtClean="0"/>
            </a:br>
            <a:r>
              <a:rPr lang="uk-UA" sz="2400" dirty="0" smtClean="0"/>
              <a:t>змінних (</a:t>
            </a:r>
            <a:r>
              <a:rPr lang="en-US" sz="2400" dirty="0" smtClean="0"/>
              <a:t>VAR)</a:t>
            </a:r>
            <a:endParaRPr lang="ru-RU" sz="24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rot="16200000" flipH="1">
            <a:off x="3250397" y="1750207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2500298" y="2143116"/>
            <a:ext cx="1857388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 smtClean="0"/>
              <a:t>Вивільняється лише після виконання програми</a:t>
            </a:r>
            <a:endParaRPr lang="ru-RU" sz="2000" b="1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6572264" y="178592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5286380" y="2000240"/>
            <a:ext cx="3357586" cy="25717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Використовується тоді, коли невідомо скільки змінних буде потрібно або  заздалегідь  знають, що даних  буде</a:t>
            </a:r>
          </a:p>
          <a:p>
            <a:pPr algn="ctr"/>
            <a:r>
              <a:rPr lang="uk-UA" sz="2400" dirty="0" smtClean="0"/>
              <a:t>багато </a:t>
            </a:r>
            <a:endParaRPr lang="ru-RU" sz="2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57158" y="4714884"/>
            <a:ext cx="357190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Var</a:t>
            </a:r>
            <a:r>
              <a:rPr lang="en-US" sz="3200" dirty="0" smtClean="0"/>
              <a:t>  </a:t>
            </a:r>
            <a:r>
              <a:rPr lang="en-US" sz="3200" dirty="0" err="1" smtClean="0"/>
              <a:t>a,b,c:integer</a:t>
            </a:r>
            <a:r>
              <a:rPr lang="en-US" sz="3200" dirty="0" smtClean="0"/>
              <a:t>;</a:t>
            </a:r>
            <a:br>
              <a:rPr lang="en-US" sz="3200" dirty="0" smtClean="0"/>
            </a:br>
            <a:r>
              <a:rPr lang="en-US" sz="3200" dirty="0" err="1" smtClean="0"/>
              <a:t>d,k;real</a:t>
            </a:r>
            <a:r>
              <a:rPr lang="en-US" sz="3200" dirty="0" smtClean="0"/>
              <a:t>;</a:t>
            </a:r>
          </a:p>
          <a:p>
            <a:pPr algn="ctr"/>
            <a:r>
              <a:rPr lang="en-US" sz="3200" dirty="0" err="1" smtClean="0"/>
              <a:t>Si:char</a:t>
            </a:r>
            <a:r>
              <a:rPr lang="en-US" sz="3200" dirty="0" smtClean="0"/>
              <a:t>;</a:t>
            </a:r>
          </a:p>
          <a:p>
            <a:pPr algn="ctr"/>
            <a:endParaRPr lang="ru-RU" sz="32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286380" y="4786322"/>
            <a:ext cx="3500462" cy="20716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err="1" smtClean="0"/>
              <a:t>Var</a:t>
            </a:r>
            <a:r>
              <a:rPr lang="en-US" sz="2400" dirty="0" smtClean="0"/>
              <a:t>   </a:t>
            </a:r>
            <a:r>
              <a:rPr lang="en-US" sz="2400" dirty="0" err="1" smtClean="0"/>
              <a:t>a,b,c</a:t>
            </a:r>
            <a:r>
              <a:rPr lang="en-US" sz="2400" dirty="0" smtClean="0"/>
              <a:t>:^ integer;</a:t>
            </a:r>
          </a:p>
          <a:p>
            <a:pPr algn="ctr"/>
            <a:r>
              <a:rPr lang="uk-UA" sz="2400" dirty="0" smtClean="0"/>
              <a:t>Або</a:t>
            </a:r>
          </a:p>
          <a:p>
            <a:r>
              <a:rPr lang="en-US" sz="2400" dirty="0" smtClean="0"/>
              <a:t>Type </a:t>
            </a:r>
          </a:p>
          <a:p>
            <a:pPr algn="ctr"/>
            <a:r>
              <a:rPr lang="en-US" sz="2400" dirty="0" err="1" smtClean="0"/>
              <a:t>VkazNaCili</a:t>
            </a:r>
            <a:r>
              <a:rPr lang="en-US" sz="2400" dirty="0" smtClean="0"/>
              <a:t>=^integer;</a:t>
            </a:r>
            <a:br>
              <a:rPr lang="en-US" sz="2400" dirty="0" smtClean="0"/>
            </a:br>
            <a:r>
              <a:rPr lang="en-US" sz="2400" dirty="0" err="1" smtClean="0"/>
              <a:t>var</a:t>
            </a:r>
            <a:r>
              <a:rPr lang="en-US" sz="2400" dirty="0" smtClean="0"/>
              <a:t>   </a:t>
            </a:r>
            <a:r>
              <a:rPr lang="en-US" sz="2400" dirty="0" err="1" smtClean="0"/>
              <a:t>a,b,c:VkazNaCili</a:t>
            </a:r>
            <a:r>
              <a:rPr lang="en-US" sz="2400" dirty="0" smtClean="0"/>
              <a:t>;</a:t>
            </a:r>
          </a:p>
          <a:p>
            <a:pPr algn="ctr"/>
            <a:endParaRPr lang="en-US" sz="2400" dirty="0"/>
          </a:p>
          <a:p>
            <a:pPr algn="ctr"/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4" grpId="0"/>
      <p:bldP spid="14" grpId="1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0"/>
            <a:ext cx="7358114" cy="642942"/>
          </a:xfrm>
          <a:prstGeom prst="rect">
            <a:avLst/>
          </a:prstGeom>
          <a:gradFill>
            <a:gsLst>
              <a:gs pos="0">
                <a:srgbClr val="92D050"/>
              </a:gs>
              <a:gs pos="35000">
                <a:schemeClr val="accent6">
                  <a:tint val="37000"/>
                  <a:satMod val="300000"/>
                </a:schemeClr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Поняття про динамічну </a:t>
            </a:r>
            <a:r>
              <a:rPr lang="uk-UA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пам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’</a:t>
            </a: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ять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857232"/>
            <a:ext cx="8501122" cy="2246769"/>
          </a:xfrm>
          <a:prstGeom prst="rect">
            <a:avLst/>
          </a:prstGeom>
          <a:gradFill>
            <a:gsLst>
              <a:gs pos="0">
                <a:srgbClr val="92D050"/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dirty="0"/>
              <a:t>Принцип динамічної організації  пам’яті</a:t>
            </a:r>
            <a:r>
              <a:rPr lang="uk-UA" sz="2800" dirty="0"/>
              <a:t>  полягає в тому</a:t>
            </a:r>
            <a:r>
              <a:rPr lang="uk-UA" sz="2800" dirty="0" smtClean="0"/>
              <a:t>,</a:t>
            </a:r>
            <a:endParaRPr lang="en-US" sz="2800" dirty="0" smtClean="0"/>
          </a:p>
          <a:p>
            <a:r>
              <a:rPr lang="uk-UA" sz="2800" dirty="0" smtClean="0"/>
              <a:t> </a:t>
            </a:r>
            <a:r>
              <a:rPr lang="en-US" sz="2800" dirty="0" smtClean="0"/>
              <a:t>        </a:t>
            </a:r>
            <a:r>
              <a:rPr lang="uk-UA" sz="2800" dirty="0" smtClean="0"/>
              <a:t>що </a:t>
            </a:r>
            <a:r>
              <a:rPr lang="uk-UA" sz="2800" dirty="0"/>
              <a:t>змінні займають пам'ять за необхідністю, </a:t>
            </a:r>
            <a:r>
              <a:rPr lang="en-US" sz="2800" dirty="0" smtClean="0"/>
              <a:t>    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 </a:t>
            </a:r>
            <a:r>
              <a:rPr lang="uk-UA" sz="2800" dirty="0" smtClean="0"/>
              <a:t>опрацьовуються</a:t>
            </a:r>
            <a:endParaRPr lang="en-US" sz="2800" dirty="0" smtClean="0"/>
          </a:p>
          <a:p>
            <a:r>
              <a:rPr lang="uk-UA" sz="2800" dirty="0" smtClean="0"/>
              <a:t> </a:t>
            </a:r>
            <a:r>
              <a:rPr lang="en-US" sz="2800" dirty="0" smtClean="0"/>
              <a:t>      </a:t>
            </a:r>
            <a:r>
              <a:rPr lang="uk-UA" sz="2800" dirty="0" smtClean="0"/>
              <a:t> </a:t>
            </a:r>
            <a:r>
              <a:rPr lang="en-US" sz="2800" dirty="0" smtClean="0"/>
              <a:t> </a:t>
            </a:r>
            <a:r>
              <a:rPr lang="uk-UA" sz="2800" dirty="0" smtClean="0"/>
              <a:t>і  </a:t>
            </a:r>
            <a:r>
              <a:rPr lang="uk-UA" sz="2800" dirty="0"/>
              <a:t>в  потрібний   момент   вивільняють пам'ять.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3357562"/>
            <a:ext cx="6987426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uk-UA" sz="3200" dirty="0"/>
              <a:t>Такі змінні називаються </a:t>
            </a:r>
            <a:r>
              <a:rPr lang="uk-UA" sz="3200" b="1" dirty="0"/>
              <a:t>динамічними.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357694"/>
            <a:ext cx="8358246" cy="14465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dirty="0"/>
              <a:t>Для роботи з динамічними змінними використовують тип даних – </a:t>
            </a:r>
            <a:r>
              <a:rPr lang="uk-UA" sz="4000" b="1" dirty="0"/>
              <a:t>вказівник.</a:t>
            </a:r>
            <a:r>
              <a:rPr lang="uk-UA" sz="2400" b="1" dirty="0"/>
              <a:t/>
            </a:r>
            <a:br>
              <a:rPr lang="uk-UA" sz="2400" b="1" dirty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italic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285728"/>
            <a:ext cx="5572164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3200" dirty="0" smtClean="0"/>
              <a:t>УВАГА!!!</a:t>
            </a:r>
            <a:endParaRPr lang="ru-RU" sz="3200" dirty="0"/>
          </a:p>
        </p:txBody>
      </p:sp>
      <p:sp>
        <p:nvSpPr>
          <p:cNvPr id="3" name="Молния 2"/>
          <p:cNvSpPr/>
          <p:nvPr/>
        </p:nvSpPr>
        <p:spPr>
          <a:xfrm>
            <a:off x="214282" y="142852"/>
            <a:ext cx="857256" cy="500066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214422"/>
            <a:ext cx="357190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Var</a:t>
            </a:r>
            <a:r>
              <a:rPr lang="en-US" sz="3200" dirty="0" smtClean="0"/>
              <a:t>  </a:t>
            </a:r>
            <a:r>
              <a:rPr lang="en-US" sz="3200" dirty="0" err="1" smtClean="0"/>
              <a:t>a,b,c:integer</a:t>
            </a:r>
            <a:r>
              <a:rPr lang="en-US" sz="3200" dirty="0" smtClean="0"/>
              <a:t>;</a:t>
            </a:r>
            <a:br>
              <a:rPr lang="en-US" sz="3200" dirty="0" smtClean="0"/>
            </a:br>
            <a:r>
              <a:rPr lang="en-US" sz="3200" dirty="0" err="1" smtClean="0"/>
              <a:t>d,k;real</a:t>
            </a:r>
            <a:r>
              <a:rPr lang="en-US" sz="3200" dirty="0" smtClean="0"/>
              <a:t>;</a:t>
            </a:r>
          </a:p>
          <a:p>
            <a:pPr algn="ctr"/>
            <a:r>
              <a:rPr lang="en-US" sz="3200" dirty="0" err="1" smtClean="0"/>
              <a:t>Si:char</a:t>
            </a:r>
            <a:r>
              <a:rPr lang="en-US" sz="3200" dirty="0" smtClean="0"/>
              <a:t>;</a:t>
            </a:r>
          </a:p>
          <a:p>
            <a:pPr algn="ctr"/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429256" y="1071546"/>
            <a:ext cx="3500462" cy="20716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err="1" smtClean="0"/>
              <a:t>Var</a:t>
            </a:r>
            <a:r>
              <a:rPr lang="en-US" sz="2400" dirty="0" smtClean="0"/>
              <a:t>   </a:t>
            </a:r>
            <a:r>
              <a:rPr lang="en-US" sz="2400" dirty="0" err="1" smtClean="0"/>
              <a:t>a,b,c</a:t>
            </a:r>
            <a:r>
              <a:rPr lang="en-US" sz="2400" dirty="0" smtClean="0"/>
              <a:t>:^ integer;</a:t>
            </a:r>
          </a:p>
          <a:p>
            <a:pPr algn="ctr"/>
            <a:r>
              <a:rPr lang="uk-UA" sz="2400" dirty="0" smtClean="0"/>
              <a:t>Або</a:t>
            </a:r>
          </a:p>
          <a:p>
            <a:r>
              <a:rPr lang="en-US" sz="2400" dirty="0" smtClean="0"/>
              <a:t>Type </a:t>
            </a:r>
          </a:p>
          <a:p>
            <a:pPr algn="ctr"/>
            <a:r>
              <a:rPr lang="en-US" sz="2400" dirty="0" err="1" smtClean="0"/>
              <a:t>VkazNaCili</a:t>
            </a:r>
            <a:r>
              <a:rPr lang="en-US" sz="2400" dirty="0" smtClean="0"/>
              <a:t>=^integer;</a:t>
            </a:r>
            <a:br>
              <a:rPr lang="en-US" sz="2400" dirty="0" smtClean="0"/>
            </a:br>
            <a:r>
              <a:rPr lang="en-US" sz="2400" dirty="0" err="1" smtClean="0"/>
              <a:t>var</a:t>
            </a:r>
            <a:r>
              <a:rPr lang="en-US" sz="2400" dirty="0" smtClean="0"/>
              <a:t>   </a:t>
            </a:r>
            <a:r>
              <a:rPr lang="en-US" sz="2400" dirty="0" err="1" smtClean="0"/>
              <a:t>a,b,c:VkazNaCili</a:t>
            </a:r>
            <a:r>
              <a:rPr lang="en-US" sz="2400" dirty="0" smtClean="0"/>
              <a:t>;</a:t>
            </a:r>
          </a:p>
          <a:p>
            <a:pPr algn="ctr"/>
            <a:endParaRPr lang="en-US" sz="2400" dirty="0"/>
          </a:p>
          <a:p>
            <a:pPr algn="ctr"/>
            <a:endParaRPr lang="ru-RU" sz="2400" dirty="0"/>
          </a:p>
        </p:txBody>
      </p:sp>
      <p:sp>
        <p:nvSpPr>
          <p:cNvPr id="6" name="Загнутый угол 5"/>
          <p:cNvSpPr/>
          <p:nvPr/>
        </p:nvSpPr>
        <p:spPr>
          <a:xfrm>
            <a:off x="214282" y="3571876"/>
            <a:ext cx="3357586" cy="2786082"/>
          </a:xfrm>
          <a:prstGeom prst="foldedCorner">
            <a:avLst/>
          </a:prstGeom>
          <a:gradFill>
            <a:gsLst>
              <a:gs pos="0">
                <a:srgbClr val="92D050"/>
              </a:gs>
              <a:gs pos="35000">
                <a:schemeClr val="accent6">
                  <a:tint val="37000"/>
                  <a:satMod val="300000"/>
                </a:schemeClr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 err="1" smtClean="0"/>
              <a:t>Ім</a:t>
            </a:r>
            <a:r>
              <a:rPr lang="en-US" sz="2800" dirty="0" smtClean="0"/>
              <a:t>’</a:t>
            </a:r>
            <a:r>
              <a:rPr lang="uk-UA" sz="2800" dirty="0" smtClean="0"/>
              <a:t>я статичної змінної</a:t>
            </a:r>
            <a:br>
              <a:rPr lang="uk-UA" sz="2800" dirty="0" smtClean="0"/>
            </a:br>
            <a:r>
              <a:rPr lang="uk-UA" sz="2800" dirty="0" smtClean="0"/>
              <a:t>задає адресу даного в оперативній </a:t>
            </a:r>
            <a:r>
              <a:rPr lang="uk-UA" sz="2800" dirty="0" err="1" smtClean="0"/>
              <a:t>пам</a:t>
            </a:r>
            <a:r>
              <a:rPr lang="en-US" sz="2800" dirty="0" smtClean="0"/>
              <a:t>’</a:t>
            </a:r>
            <a:r>
              <a:rPr lang="uk-UA" sz="2800" dirty="0" smtClean="0"/>
              <a:t>яті</a:t>
            </a:r>
            <a:endParaRPr lang="ru-RU" sz="2800" dirty="0"/>
          </a:p>
        </p:txBody>
      </p:sp>
      <p:sp>
        <p:nvSpPr>
          <p:cNvPr id="7" name="Загнутый угол 6"/>
          <p:cNvSpPr/>
          <p:nvPr/>
        </p:nvSpPr>
        <p:spPr>
          <a:xfrm>
            <a:off x="5429256" y="3429000"/>
            <a:ext cx="3357586" cy="3000396"/>
          </a:xfrm>
          <a:prstGeom prst="foldedCorne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А  </a:t>
            </a:r>
            <a:r>
              <a:rPr lang="uk-UA" sz="2800" dirty="0"/>
              <a:t>вказівник на динамічну змінну  - лише тип даного, а не його  розташування в </a:t>
            </a:r>
            <a:r>
              <a:rPr lang="uk-UA" sz="2800" dirty="0" err="1" smtClean="0"/>
              <a:t>пам</a:t>
            </a:r>
            <a:r>
              <a:rPr lang="en-US" sz="2800" dirty="0" smtClean="0"/>
              <a:t>’</a:t>
            </a:r>
            <a:r>
              <a:rPr lang="uk-UA" sz="2800" dirty="0" smtClean="0"/>
              <a:t>яті</a:t>
            </a:r>
            <a:r>
              <a:rPr lang="uk-UA" sz="2800" dirty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142852"/>
            <a:ext cx="385765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2800" dirty="0" smtClean="0"/>
              <a:t>Основні поняття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42976" y="857232"/>
            <a:ext cx="7715304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i="1" dirty="0"/>
              <a:t>Тип даних вказівник описують за допомогою символу ^ </a:t>
            </a:r>
            <a:r>
              <a:rPr lang="uk-UA" sz="2800" b="1" i="1" dirty="0" smtClean="0"/>
              <a:t> у  </a:t>
            </a:r>
            <a:r>
              <a:rPr lang="uk-UA" sz="2800" b="1" i="1" dirty="0"/>
              <a:t>розділі    </a:t>
            </a:r>
            <a:r>
              <a:rPr lang="en-US" sz="2800" b="1" i="1" dirty="0">
                <a:solidFill>
                  <a:srgbClr val="C00000"/>
                </a:solidFill>
              </a:rPr>
              <a:t>type</a:t>
            </a:r>
            <a:r>
              <a:rPr lang="uk-UA" sz="2800" b="1" i="1" dirty="0">
                <a:solidFill>
                  <a:srgbClr val="C00000"/>
                </a:solidFill>
              </a:rPr>
              <a:t>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282" y="1071546"/>
            <a:ext cx="714380" cy="571504"/>
          </a:xfrm>
          <a:prstGeom prst="ellips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16200000" scaled="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2214555"/>
            <a:ext cx="750099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i="1" dirty="0"/>
              <a:t>type</a:t>
            </a:r>
            <a:r>
              <a:rPr lang="uk-UA" sz="2800" b="1" i="1" dirty="0"/>
              <a:t>  назва типу = ^базовий тип;</a:t>
            </a:r>
            <a:br>
              <a:rPr lang="uk-UA" sz="2800" b="1" i="1" dirty="0"/>
            </a:br>
            <a:endParaRPr lang="ru-RU" sz="2800" dirty="0"/>
          </a:p>
        </p:txBody>
      </p:sp>
      <p:sp>
        <p:nvSpPr>
          <p:cNvPr id="6" name="Овал 5"/>
          <p:cNvSpPr/>
          <p:nvPr/>
        </p:nvSpPr>
        <p:spPr>
          <a:xfrm>
            <a:off x="285720" y="2357430"/>
            <a:ext cx="714380" cy="571504"/>
          </a:xfrm>
          <a:prstGeom prst="ellips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16200000" scaled="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285852" y="3429001"/>
            <a:ext cx="7429552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i="1" dirty="0"/>
              <a:t>Вказівники на динамічні змінні оголошують у розділі  </a:t>
            </a:r>
            <a:r>
              <a:rPr lang="en-US" sz="2800" b="1" i="1" dirty="0" err="1"/>
              <a:t>var</a:t>
            </a:r>
            <a:r>
              <a:rPr lang="uk-UA" sz="2800" b="1" i="1" dirty="0"/>
              <a:t>:</a:t>
            </a:r>
            <a:br>
              <a:rPr lang="uk-UA" sz="2800" b="1" i="1" dirty="0"/>
            </a:br>
            <a:endParaRPr lang="ru-RU" sz="2800" dirty="0"/>
          </a:p>
        </p:txBody>
      </p:sp>
      <p:sp>
        <p:nvSpPr>
          <p:cNvPr id="8" name="Овал 7"/>
          <p:cNvSpPr/>
          <p:nvPr/>
        </p:nvSpPr>
        <p:spPr>
          <a:xfrm>
            <a:off x="285720" y="3500438"/>
            <a:ext cx="714380" cy="571504"/>
          </a:xfrm>
          <a:prstGeom prst="ellips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16200000" scaled="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85852" y="5072074"/>
            <a:ext cx="7429552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i="1" dirty="0" err="1"/>
              <a:t>var</a:t>
            </a:r>
            <a:r>
              <a:rPr lang="en-US" sz="2800" b="1" i="1" dirty="0"/>
              <a:t> </a:t>
            </a:r>
            <a:r>
              <a:rPr lang="uk-UA" sz="2800" b="1" i="1" dirty="0"/>
              <a:t>список вказівників на змінні : назва типу;</a:t>
            </a:r>
            <a:br>
              <a:rPr lang="uk-UA" sz="2800" b="1" i="1" dirty="0"/>
            </a:br>
            <a:endParaRPr lang="ru-RU" sz="2800" dirty="0"/>
          </a:p>
        </p:txBody>
      </p:sp>
      <p:sp>
        <p:nvSpPr>
          <p:cNvPr id="10" name="Овал 9"/>
          <p:cNvSpPr/>
          <p:nvPr/>
        </p:nvSpPr>
        <p:spPr>
          <a:xfrm>
            <a:off x="285720" y="5143512"/>
            <a:ext cx="714380" cy="571504"/>
          </a:xfrm>
          <a:prstGeom prst="ellips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16200000" scaled="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42853"/>
            <a:ext cx="8286808" cy="1384995"/>
          </a:xfrm>
          <a:prstGeom prst="rect">
            <a:avLst/>
          </a:prstGeom>
          <a:gradFill>
            <a:gsLst>
              <a:gs pos="0">
                <a:srgbClr val="92D050"/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i="1" dirty="0"/>
              <a:t>Приклад1. Опис і оголошення вказівників на динамічні змінні:</a:t>
            </a:r>
            <a:r>
              <a:rPr lang="uk-UA" sz="2800" dirty="0"/>
              <a:t/>
            </a:r>
            <a:br>
              <a:rPr lang="uk-UA" sz="2800" dirty="0"/>
            </a:br>
            <a:endParaRPr lang="ru-RU" sz="2800" dirty="0"/>
          </a:p>
        </p:txBody>
      </p:sp>
      <p:sp>
        <p:nvSpPr>
          <p:cNvPr id="4" name="Загнутый угол 3"/>
          <p:cNvSpPr/>
          <p:nvPr/>
        </p:nvSpPr>
        <p:spPr>
          <a:xfrm>
            <a:off x="1643042" y="1714488"/>
            <a:ext cx="6929486" cy="4857784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85918" y="1857364"/>
            <a:ext cx="650085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type</a:t>
            </a: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>       </a:t>
            </a:r>
            <a:r>
              <a:rPr lang="en-US" sz="2800" dirty="0" err="1"/>
              <a:t>vkazivka</a:t>
            </a:r>
            <a:r>
              <a:rPr lang="uk-UA" sz="2800" dirty="0"/>
              <a:t>=</a:t>
            </a:r>
            <a:r>
              <a:rPr lang="uk-UA" sz="2800" b="1" dirty="0">
                <a:solidFill>
                  <a:srgbClr val="C00000"/>
                </a:solidFill>
              </a:rPr>
              <a:t>^</a:t>
            </a:r>
            <a:r>
              <a:rPr lang="en-US" sz="2800" dirty="0"/>
              <a:t>integer</a:t>
            </a:r>
            <a:r>
              <a:rPr lang="uk-UA" sz="2800" dirty="0"/>
              <a:t>;</a:t>
            </a:r>
            <a:br>
              <a:rPr lang="uk-UA" sz="2800" dirty="0"/>
            </a:br>
            <a:r>
              <a:rPr lang="uk-UA" sz="2800" dirty="0"/>
              <a:t>       </a:t>
            </a:r>
            <a:r>
              <a:rPr lang="en-US" sz="2800" dirty="0" err="1"/>
              <a:t>vkazivkamasiv</a:t>
            </a:r>
            <a:r>
              <a:rPr lang="uk-UA" sz="2800" dirty="0"/>
              <a:t>=</a:t>
            </a:r>
            <a:r>
              <a:rPr lang="uk-UA" sz="2800" b="1" dirty="0">
                <a:solidFill>
                  <a:srgbClr val="C00000"/>
                </a:solidFill>
              </a:rPr>
              <a:t>^</a:t>
            </a:r>
            <a:r>
              <a:rPr lang="en-US" sz="2800" dirty="0"/>
              <a:t>array</a:t>
            </a:r>
            <a:r>
              <a:rPr lang="uk-UA" sz="2800" dirty="0"/>
              <a:t>[1..100] </a:t>
            </a:r>
            <a:r>
              <a:rPr lang="en-US" sz="2800" dirty="0"/>
              <a:t>of real</a:t>
            </a:r>
            <a:r>
              <a:rPr lang="uk-UA" sz="2800" dirty="0"/>
              <a:t>;</a:t>
            </a:r>
            <a:br>
              <a:rPr lang="uk-UA" sz="2800" dirty="0"/>
            </a:br>
            <a:r>
              <a:rPr lang="uk-UA" sz="2800" dirty="0"/>
              <a:t>       </a:t>
            </a:r>
            <a:r>
              <a:rPr lang="en-US" sz="2800" dirty="0" err="1"/>
              <a:t>vkazivkazapis</a:t>
            </a:r>
            <a:r>
              <a:rPr lang="uk-UA" sz="2800" dirty="0"/>
              <a:t>=</a:t>
            </a:r>
            <a:r>
              <a:rPr lang="uk-UA" sz="2800" b="1" dirty="0">
                <a:solidFill>
                  <a:srgbClr val="C00000"/>
                </a:solidFill>
              </a:rPr>
              <a:t>^</a:t>
            </a:r>
            <a:r>
              <a:rPr lang="en-US" sz="2800" dirty="0" err="1"/>
              <a:t>Zapis</a:t>
            </a:r>
            <a:r>
              <a:rPr lang="uk-UA" sz="2800" dirty="0" smtClean="0"/>
              <a:t>;</a:t>
            </a:r>
          </a:p>
          <a:p>
            <a:r>
              <a:rPr lang="uk-UA" sz="2800" dirty="0"/>
              <a:t/>
            </a:r>
            <a:br>
              <a:rPr lang="uk-UA" sz="2800" dirty="0"/>
            </a:br>
            <a:r>
              <a:rPr lang="en-US" sz="2800" b="1" dirty="0" err="1">
                <a:solidFill>
                  <a:srgbClr val="C00000"/>
                </a:solidFill>
              </a:rPr>
              <a:t>var</a:t>
            </a:r>
            <a:r>
              <a:rPr lang="uk-UA" sz="2800" dirty="0"/>
              <a:t>  </a:t>
            </a:r>
            <a:r>
              <a:rPr lang="en-US" sz="2800" dirty="0"/>
              <a:t>c</a:t>
            </a:r>
            <a:r>
              <a:rPr lang="uk-UA" sz="2800" dirty="0"/>
              <a:t>1,</a:t>
            </a:r>
            <a:r>
              <a:rPr lang="en-US" sz="2800" dirty="0"/>
              <a:t>c</a:t>
            </a:r>
            <a:r>
              <a:rPr lang="uk-UA" sz="2800" dirty="0"/>
              <a:t>2: </a:t>
            </a:r>
            <a:r>
              <a:rPr lang="en-US" sz="2800" dirty="0" err="1"/>
              <a:t>vkazivka</a:t>
            </a:r>
            <a:r>
              <a:rPr lang="uk-UA" sz="2800" dirty="0"/>
              <a:t>;</a:t>
            </a:r>
            <a:br>
              <a:rPr lang="uk-UA" sz="2800" dirty="0"/>
            </a:br>
            <a:r>
              <a:rPr lang="uk-UA" sz="2800" dirty="0"/>
              <a:t>       </a:t>
            </a:r>
            <a:r>
              <a:rPr lang="en-US" sz="2800" dirty="0" err="1"/>
              <a:t>mas</a:t>
            </a:r>
            <a:r>
              <a:rPr lang="uk-UA" sz="2800" dirty="0"/>
              <a:t>1,</a:t>
            </a:r>
            <a:r>
              <a:rPr lang="en-US" sz="2800" dirty="0" err="1"/>
              <a:t>mas</a:t>
            </a:r>
            <a:r>
              <a:rPr lang="uk-UA" sz="2800" dirty="0"/>
              <a:t>2:  </a:t>
            </a:r>
            <a:r>
              <a:rPr lang="en-US" sz="2800" dirty="0" err="1"/>
              <a:t>vkazivkamasiv</a:t>
            </a:r>
            <a:r>
              <a:rPr lang="uk-UA" sz="2800" dirty="0"/>
              <a:t>;</a:t>
            </a:r>
            <a:br>
              <a:rPr lang="uk-UA" sz="2800" dirty="0"/>
            </a:br>
            <a:r>
              <a:rPr lang="uk-UA" sz="2800" dirty="0"/>
              <a:t>        </a:t>
            </a:r>
            <a:r>
              <a:rPr lang="en-US" sz="2800" dirty="0"/>
              <a:t>zap</a:t>
            </a:r>
            <a:r>
              <a:rPr lang="uk-UA" sz="2800" dirty="0"/>
              <a:t>1,</a:t>
            </a:r>
            <a:r>
              <a:rPr lang="en-US" sz="2800" dirty="0"/>
              <a:t>zap</a:t>
            </a:r>
            <a:r>
              <a:rPr lang="uk-UA" sz="2800" dirty="0"/>
              <a:t>2: </a:t>
            </a:r>
            <a:r>
              <a:rPr lang="en-US" sz="2800" dirty="0" err="1"/>
              <a:t>vkazivkazapis</a:t>
            </a:r>
            <a:r>
              <a:rPr lang="uk-UA" sz="2800" dirty="0"/>
              <a:t>;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8501122" cy="181588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dirty="0" smtClean="0"/>
              <a:t>Вказівник</a:t>
            </a:r>
            <a:r>
              <a:rPr lang="uk-UA" sz="2800" b="1" dirty="0" smtClean="0"/>
              <a:t> </a:t>
            </a:r>
            <a:r>
              <a:rPr lang="uk-UA" sz="2800" dirty="0" smtClean="0"/>
              <a:t> </a:t>
            </a:r>
            <a:r>
              <a:rPr lang="uk-UA" sz="2800" dirty="0" smtClean="0"/>
              <a:t>попереджає </a:t>
            </a:r>
            <a:r>
              <a:rPr lang="uk-UA" sz="2800" dirty="0" smtClean="0"/>
              <a:t>про </a:t>
            </a:r>
            <a:r>
              <a:rPr lang="uk-UA" sz="2800" dirty="0"/>
              <a:t>можливість появи </a:t>
            </a:r>
            <a:r>
              <a:rPr lang="uk-UA" sz="2800" dirty="0" smtClean="0"/>
              <a:t>даних.</a:t>
            </a:r>
          </a:p>
          <a:p>
            <a:r>
              <a:rPr lang="uk-UA" sz="2800" dirty="0" smtClean="0"/>
              <a:t> </a:t>
            </a:r>
            <a:r>
              <a:rPr lang="uk-UA" sz="2800" u="sng" dirty="0" smtClean="0"/>
              <a:t>Пам'ять для  даних, </a:t>
            </a:r>
            <a:r>
              <a:rPr lang="uk-UA" sz="2800" dirty="0" smtClean="0"/>
              <a:t>буде  </a:t>
            </a:r>
            <a:r>
              <a:rPr lang="uk-UA" sz="2800" dirty="0"/>
              <a:t>надана на етапі  виконання програми  за допомогою   процедури  </a:t>
            </a:r>
            <a:r>
              <a:rPr lang="en-US" sz="2800" b="1" dirty="0">
                <a:solidFill>
                  <a:srgbClr val="C00000"/>
                </a:solidFill>
              </a:rPr>
              <a:t>new</a:t>
            </a:r>
            <a:r>
              <a:rPr lang="uk-UA" sz="2800" b="1" dirty="0">
                <a:solidFill>
                  <a:srgbClr val="C00000"/>
                </a:solidFill>
              </a:rPr>
              <a:t>:</a:t>
            </a:r>
            <a:r>
              <a:rPr lang="uk-UA" sz="2800" b="1" dirty="0"/>
              <a:t/>
            </a:r>
            <a:br>
              <a:rPr lang="uk-UA" sz="2800" b="1" dirty="0"/>
            </a:b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28728" y="2214554"/>
            <a:ext cx="6286544" cy="830997"/>
          </a:xfrm>
          <a:prstGeom prst="rect">
            <a:avLst/>
          </a:prstGeom>
          <a:gradFill>
            <a:gsLst>
              <a:gs pos="0">
                <a:srgbClr val="92D050"/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new</a:t>
            </a:r>
            <a:r>
              <a:rPr lang="uk-UA" sz="2400" b="1" dirty="0"/>
              <a:t>(</a:t>
            </a:r>
            <a:r>
              <a:rPr lang="en-US" sz="2400" b="1" dirty="0"/>
              <a:t>c</a:t>
            </a:r>
            <a:r>
              <a:rPr lang="uk-UA" sz="2400" b="1" dirty="0"/>
              <a:t>1) -   </a:t>
            </a:r>
            <a:r>
              <a:rPr lang="en-US" sz="2400" b="1" dirty="0"/>
              <a:t>new</a:t>
            </a:r>
            <a:r>
              <a:rPr lang="uk-UA" sz="2400" b="1" dirty="0"/>
              <a:t>( вказівник на змінну)  с1^</a:t>
            </a:r>
            <a:br>
              <a:rPr lang="uk-UA" sz="2400" b="1" dirty="0"/>
            </a:b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3571876"/>
            <a:ext cx="8358246" cy="138499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dirty="0"/>
              <a:t>Розрізняють операції над  вказівником на </a:t>
            </a:r>
            <a:r>
              <a:rPr lang="uk-UA" sz="2800" b="1" dirty="0" smtClean="0"/>
              <a:t> </a:t>
            </a:r>
          </a:p>
          <a:p>
            <a:r>
              <a:rPr lang="uk-UA" sz="2800" b="1" dirty="0"/>
              <a:t> </a:t>
            </a:r>
            <a:r>
              <a:rPr lang="uk-UA" sz="2800" b="1" dirty="0" smtClean="0"/>
              <a:t>                                   динамічну </a:t>
            </a:r>
            <a:r>
              <a:rPr lang="uk-UA" sz="2800" b="1" dirty="0"/>
              <a:t>змінну </a:t>
            </a:r>
            <a:endParaRPr lang="uk-UA" sz="2800" b="1" dirty="0" smtClean="0"/>
          </a:p>
          <a:p>
            <a:r>
              <a:rPr lang="uk-UA" sz="2800" b="1" dirty="0"/>
              <a:t>т</a:t>
            </a:r>
            <a:r>
              <a:rPr lang="uk-UA" sz="2800" b="1" dirty="0" smtClean="0"/>
              <a:t>а  </a:t>
            </a:r>
            <a:r>
              <a:rPr lang="uk-UA" sz="2800" b="1" dirty="0"/>
              <a:t>операції над самою динамічною змінною.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715436" cy="138499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dirty="0"/>
              <a:t>З динамічною змінною можна виконувати операції, визначені для даних відповідного базового типу.</a:t>
            </a:r>
            <a:br>
              <a:rPr lang="uk-UA" sz="2800" b="1" dirty="0"/>
            </a:b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928802"/>
            <a:ext cx="8643998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dirty="0"/>
              <a:t>Над вказівниками визначені дві операції   пере адресації</a:t>
            </a:r>
            <a:br>
              <a:rPr lang="uk-UA" sz="2400" b="1" dirty="0"/>
            </a:b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967335"/>
            <a:ext cx="857256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dirty="0"/>
              <a:t>1)   вказівник 1:</a:t>
            </a:r>
            <a:r>
              <a:rPr lang="uk-UA" sz="2400" b="1" dirty="0" err="1"/>
              <a:t>=вказівник</a:t>
            </a:r>
            <a:r>
              <a:rPr lang="uk-UA" sz="2400" b="1" dirty="0"/>
              <a:t> 2;   </a:t>
            </a:r>
            <a:r>
              <a:rPr lang="uk-UA" sz="2400" b="1" dirty="0" smtClean="0"/>
              <a:t>    </a:t>
            </a:r>
            <a:r>
              <a:rPr lang="uk-UA" sz="2400" b="1" dirty="0"/>
              <a:t>2) вказівник:=</a:t>
            </a:r>
            <a:r>
              <a:rPr lang="en-US" sz="2400" b="1" dirty="0"/>
              <a:t>nil</a:t>
            </a:r>
            <a:r>
              <a:rPr lang="uk-UA" sz="2400" b="1" dirty="0"/>
              <a:t>;    </a:t>
            </a:r>
            <a:r>
              <a:rPr lang="en-US" sz="2400" b="1" dirty="0"/>
              <a:t>nil</a:t>
            </a:r>
            <a:r>
              <a:rPr lang="uk-UA" sz="2400" b="1" dirty="0"/>
              <a:t>-  вільний</a:t>
            </a:r>
            <a:br>
              <a:rPr lang="uk-UA" sz="2400" b="1" dirty="0"/>
            </a:b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4000505"/>
            <a:ext cx="8643998" cy="13234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dirty="0"/>
              <a:t>А також використовуються процедури, зокрема    </a:t>
            </a:r>
            <a:endParaRPr lang="uk-UA" sz="2400" b="1" dirty="0" smtClean="0"/>
          </a:p>
          <a:p>
            <a:r>
              <a:rPr lang="uk-UA" sz="2400" b="1" dirty="0"/>
              <a:t> </a:t>
            </a:r>
            <a:r>
              <a:rPr lang="uk-UA" sz="2400" b="1" dirty="0" smtClean="0"/>
              <a:t>                                                                                  </a:t>
            </a:r>
            <a:r>
              <a:rPr lang="en-US" sz="2800" b="1" dirty="0">
                <a:solidFill>
                  <a:srgbClr val="C00000"/>
                </a:solidFill>
              </a:rPr>
              <a:t>new</a:t>
            </a:r>
            <a:r>
              <a:rPr lang="uk-UA" sz="2800" b="1" dirty="0">
                <a:solidFill>
                  <a:srgbClr val="C00000"/>
                </a:solidFill>
              </a:rPr>
              <a:t>  </a:t>
            </a:r>
            <a:r>
              <a:rPr lang="uk-UA" sz="2800" b="1" dirty="0" smtClean="0">
                <a:solidFill>
                  <a:srgbClr val="C00000"/>
                </a:solidFill>
              </a:rPr>
              <a:t>та   </a:t>
            </a:r>
            <a:r>
              <a:rPr lang="en-US" sz="2800" b="1" dirty="0">
                <a:solidFill>
                  <a:srgbClr val="C00000"/>
                </a:solidFill>
              </a:rPr>
              <a:t>dispose</a:t>
            </a:r>
            <a:r>
              <a:rPr lang="uk-UA" sz="2800" b="1" dirty="0">
                <a:solidFill>
                  <a:srgbClr val="C00000"/>
                </a:solidFill>
              </a:rPr>
              <a:t/>
            </a:r>
            <a:br>
              <a:rPr lang="uk-UA" sz="2800" b="1" dirty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5429264"/>
            <a:ext cx="8643998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dirty="0"/>
              <a:t>Після  опрацювання динамічної змінної  пам'ять можна  вивільнити за допомогою  процедури:</a:t>
            </a:r>
            <a:br>
              <a:rPr lang="uk-UA" sz="2400" b="1" dirty="0"/>
            </a:br>
            <a:r>
              <a:rPr lang="uk-UA" sz="2400" b="1" dirty="0"/>
              <a:t>                                              </a:t>
            </a:r>
            <a:r>
              <a:rPr lang="en-US" sz="2400" b="1" dirty="0"/>
              <a:t>dispose</a:t>
            </a:r>
            <a:r>
              <a:rPr lang="uk-UA" sz="2400" b="1" dirty="0"/>
              <a:t>(вказівник на динамічну змінну)</a:t>
            </a:r>
            <a:br>
              <a:rPr lang="uk-UA" sz="2400" b="1" dirty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786874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b="1" dirty="0"/>
              <a:t>Завдання1. Операції над вказівником на динамічну змінну   та операції  над самою динамічною змінною.</a:t>
            </a:r>
            <a:endParaRPr lang="ru-RU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6617" t="19531" r="57504" b="38151"/>
          <a:stretch>
            <a:fillRect/>
          </a:stretch>
        </p:blipFill>
        <p:spPr bwMode="auto">
          <a:xfrm>
            <a:off x="96683" y="857232"/>
            <a:ext cx="9047317" cy="600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337</Words>
  <Application>Microsoft Office PowerPoint</Application>
  <PresentationFormat>Экран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 Вказівники. Використання динамічної пам’яті. Практична робота № 21  «Побудова алгоритмів з використанням покажчиків»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Покажчики. Використання динамічної пам’яті. Практична робота № 21  «Побудова алгоритмів з використанням покажчиків»</dc:title>
  <dc:creator>sh4</dc:creator>
  <cp:lastModifiedBy>sh4</cp:lastModifiedBy>
  <cp:revision>13</cp:revision>
  <dcterms:created xsi:type="dcterms:W3CDTF">2013-05-17T19:50:19Z</dcterms:created>
  <dcterms:modified xsi:type="dcterms:W3CDTF">2013-05-17T21:53:11Z</dcterms:modified>
</cp:coreProperties>
</file>