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6600"/>
    <a:srgbClr val="CC0066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38D1F-50A7-4629-B7E4-0E9C575542EE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41C7E-8A0D-4307-9425-A20E337E27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41C7E-8A0D-4307-9425-A20E337E27A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DF09B9E8-1D5D-4A69-BEEF-BDA663446E15}" type="datetimeFigureOut">
              <a:rPr lang="ru-RU" smtClean="0"/>
              <a:pPr/>
              <a:t>13.05.2013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25B87948-4B49-4B0A-81B8-71137127E4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fade/>
  </p:transition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3278" y="1357298"/>
            <a:ext cx="6570722" cy="457200"/>
          </a:xfrm>
        </p:spPr>
        <p:txBody>
          <a:bodyPr>
            <a:noAutofit/>
          </a:bodyPr>
          <a:lstStyle/>
          <a:p>
            <a:r>
              <a:rPr lang="ru-RU" sz="2800" b="1" dirty="0" err="1" smtClean="0"/>
              <a:t>Презентац</a:t>
            </a:r>
            <a:r>
              <a:rPr lang="uk-UA" sz="2800" b="1" dirty="0" err="1" smtClean="0"/>
              <a:t>ія</a:t>
            </a:r>
            <a:r>
              <a:rPr lang="uk-UA" sz="2800" b="1" dirty="0" smtClean="0"/>
              <a:t> по темі:</a:t>
            </a:r>
            <a:endParaRPr lang="ru-RU" sz="28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90800" y="2000240"/>
            <a:ext cx="6553200" cy="1219200"/>
          </a:xfrm>
        </p:spPr>
        <p:txBody>
          <a:bodyPr>
            <a:noAutofit/>
          </a:bodyPr>
          <a:lstStyle/>
          <a:p>
            <a:r>
              <a:rPr lang="ru-RU" sz="9600" b="1" dirty="0" err="1" smtClean="0">
                <a:solidFill>
                  <a:srgbClr val="00B0F0"/>
                </a:solidFill>
                <a:latin typeface="Comic Sans MS" pitchFamily="66" charset="0"/>
              </a:rPr>
              <a:t>Множини</a:t>
            </a:r>
            <a:endParaRPr lang="ru-RU" sz="96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1054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solidFill>
                  <a:schemeClr val="bg1"/>
                </a:solidFill>
                <a:latin typeface="Comic Sans MS" pitchFamily="66" charset="0"/>
              </a:rPr>
              <a:t>Операції</a:t>
            </a:r>
            <a:endParaRPr lang="ru-RU" sz="6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857365"/>
            <a:ext cx="7858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solidFill>
                  <a:srgbClr val="00B050"/>
                </a:solidFill>
                <a:latin typeface="Comic Sans MS" pitchFamily="66" charset="0"/>
              </a:rPr>
              <a:t>Входження елемента</a:t>
            </a:r>
            <a:endParaRPr lang="ru-RU" sz="5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1802" y="2714620"/>
            <a:ext cx="3571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Comic Sans MS" pitchFamily="66" charset="0"/>
              </a:rPr>
              <a:t>X in A</a:t>
            </a:r>
            <a:endParaRPr lang="ru-RU" sz="60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857620" y="3643314"/>
            <a:ext cx="1000132" cy="1000132"/>
          </a:xfrm>
          <a:prstGeom prst="downArrow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214678" y="4714884"/>
            <a:ext cx="25003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TRUE</a:t>
            </a:r>
            <a:endParaRPr lang="ru-RU" sz="6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5857892"/>
            <a:ext cx="5143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4">
                    <a:lumMod val="75000"/>
                  </a:schemeClr>
                </a:solidFill>
              </a:rPr>
              <a:t>X:=5, A:</a:t>
            </a:r>
            <a:r>
              <a:rPr lang="uk-UA" sz="4000" b="1" dirty="0" smtClean="0">
                <a:solidFill>
                  <a:schemeClr val="accent4">
                    <a:lumMod val="75000"/>
                  </a:schemeClr>
                </a:solidFill>
              </a:rPr>
              <a:t>=</a:t>
            </a:r>
            <a:r>
              <a:rPr lang="en-US" sz="4000" b="1" dirty="0" smtClean="0">
                <a:solidFill>
                  <a:schemeClr val="accent4">
                    <a:lumMod val="75000"/>
                  </a:schemeClr>
                </a:solidFill>
              </a:rPr>
              <a:t>[1,2,5] - </a:t>
            </a:r>
            <a:r>
              <a:rPr lang="en-US" sz="4000" b="1" dirty="0" smtClean="0">
                <a:solidFill>
                  <a:srgbClr val="FF0000"/>
                </a:solidFill>
              </a:rPr>
              <a:t>TRUE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1057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1285860"/>
            <a:ext cx="65722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   Задача 1.</a:t>
            </a:r>
          </a:p>
          <a:p>
            <a:r>
              <a:rPr lang="ru-RU" sz="3200" dirty="0" err="1" smtClean="0"/>
              <a:t>Кожний</a:t>
            </a:r>
            <a:r>
              <a:rPr lang="ru-RU" sz="3200" dirty="0" smtClean="0"/>
              <a:t> </a:t>
            </a:r>
            <a:r>
              <a:rPr lang="ru-RU" sz="3200" dirty="0" err="1" smtClean="0"/>
              <a:t>учень</a:t>
            </a:r>
            <a:r>
              <a:rPr lang="ru-RU" sz="3200" dirty="0" smtClean="0"/>
              <a:t> у </a:t>
            </a:r>
            <a:r>
              <a:rPr lang="ru-RU" sz="3200" dirty="0" err="1" smtClean="0"/>
              <a:t>класі</a:t>
            </a:r>
            <a:r>
              <a:rPr lang="ru-RU" sz="3200" dirty="0" smtClean="0"/>
              <a:t> </a:t>
            </a:r>
            <a:r>
              <a:rPr lang="ru-RU" sz="3200" dirty="0" err="1" smtClean="0"/>
              <a:t>вивчає</a:t>
            </a:r>
            <a:r>
              <a:rPr lang="ru-RU" sz="3200" dirty="0" smtClean="0"/>
              <a:t> </a:t>
            </a:r>
            <a:r>
              <a:rPr lang="ru-RU" sz="3200" dirty="0" err="1" smtClean="0"/>
              <a:t>англійську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французьку</a:t>
            </a:r>
            <a:r>
              <a:rPr lang="ru-RU" sz="3200" dirty="0" smtClean="0"/>
              <a:t> </a:t>
            </a:r>
            <a:r>
              <a:rPr lang="ru-RU" sz="3200" dirty="0" err="1" smtClean="0"/>
              <a:t>мову</a:t>
            </a:r>
            <a:r>
              <a:rPr lang="ru-RU" sz="3200" dirty="0" smtClean="0"/>
              <a:t>. </a:t>
            </a:r>
            <a:br>
              <a:rPr lang="ru-RU" sz="3200" dirty="0" smtClean="0"/>
            </a:br>
            <a:r>
              <a:rPr lang="ru-RU" sz="3200" dirty="0" err="1" smtClean="0"/>
              <a:t>Англійську</a:t>
            </a:r>
            <a:r>
              <a:rPr lang="ru-RU" sz="3200" dirty="0" smtClean="0"/>
              <a:t> </a:t>
            </a:r>
            <a:r>
              <a:rPr lang="ru-RU" sz="3200" dirty="0" err="1" smtClean="0"/>
              <a:t>мову</a:t>
            </a:r>
            <a:r>
              <a:rPr lang="ru-RU" sz="3200" dirty="0" smtClean="0"/>
              <a:t> </a:t>
            </a:r>
            <a:r>
              <a:rPr lang="ru-RU" sz="3200" dirty="0" err="1" smtClean="0"/>
              <a:t>вивчають</a:t>
            </a:r>
            <a:r>
              <a:rPr lang="ru-RU" sz="3200" dirty="0" smtClean="0"/>
              <a:t> 25 </a:t>
            </a:r>
            <a:r>
              <a:rPr lang="ru-RU" sz="3200" dirty="0" err="1" smtClean="0"/>
              <a:t>учнів</a:t>
            </a:r>
            <a:r>
              <a:rPr lang="ru-RU" sz="3200" dirty="0" smtClean="0"/>
              <a:t>, </a:t>
            </a:r>
            <a:r>
              <a:rPr lang="ru-RU" sz="3200" dirty="0" err="1" smtClean="0"/>
              <a:t>французьку</a:t>
            </a:r>
            <a:r>
              <a:rPr lang="ru-RU" sz="3200" dirty="0" smtClean="0"/>
              <a:t> — 27 </a:t>
            </a:r>
            <a:r>
              <a:rPr lang="ru-RU" sz="3200" dirty="0" err="1" smtClean="0"/>
              <a:t>учнів</a:t>
            </a:r>
            <a:r>
              <a:rPr lang="ru-RU" sz="3200" dirty="0" smtClean="0"/>
              <a:t>, а </a:t>
            </a:r>
            <a:r>
              <a:rPr lang="ru-RU" sz="3200" dirty="0" err="1" smtClean="0"/>
              <a:t>обидві</a:t>
            </a:r>
            <a:r>
              <a:rPr lang="ru-RU" sz="3200" dirty="0" smtClean="0"/>
              <a:t> </a:t>
            </a:r>
            <a:r>
              <a:rPr lang="ru-RU" sz="3200" dirty="0" err="1" smtClean="0"/>
              <a:t>мови</a:t>
            </a:r>
            <a:r>
              <a:rPr lang="ru-RU" sz="3200" dirty="0" smtClean="0"/>
              <a:t> — 18 </a:t>
            </a:r>
            <a:r>
              <a:rPr lang="ru-RU" sz="3200" dirty="0" err="1" smtClean="0"/>
              <a:t>учнів</a:t>
            </a:r>
            <a:r>
              <a:rPr lang="ru-RU" sz="3200" dirty="0" smtClean="0"/>
              <a:t>. </a:t>
            </a:r>
            <a:r>
              <a:rPr lang="ru-RU" sz="3200" dirty="0" err="1" smtClean="0"/>
              <a:t>Скільки</a:t>
            </a:r>
            <a:r>
              <a:rPr lang="ru-RU" sz="3200" dirty="0" smtClean="0"/>
              <a:t> </a:t>
            </a:r>
            <a:r>
              <a:rPr lang="ru-RU" sz="3200" dirty="0" err="1" smtClean="0"/>
              <a:t>учнів</a:t>
            </a:r>
            <a:r>
              <a:rPr lang="ru-RU" sz="3200" dirty="0" smtClean="0"/>
              <a:t> у </a:t>
            </a:r>
            <a:r>
              <a:rPr lang="ru-RU" sz="3200" dirty="0" err="1" smtClean="0"/>
              <a:t>класі</a:t>
            </a:r>
            <a:r>
              <a:rPr lang="ru-RU" sz="3200" dirty="0" smtClean="0"/>
              <a:t>?</a:t>
            </a:r>
            <a:endParaRPr lang="ru-RU" sz="3200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0298" y="14287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Только англ. учат: 25-18=7 </a:t>
            </a:r>
            <a:r>
              <a:rPr lang="ru-RU" dirty="0" err="1" smtClean="0"/>
              <a:t>уч</a:t>
            </a:r>
            <a:r>
              <a:rPr lang="ru-RU" dirty="0" smtClean="0"/>
              <a:t>., только франц.: 27-18=9 </a:t>
            </a:r>
            <a:r>
              <a:rPr lang="ru-RU" dirty="0" err="1" smtClean="0"/>
              <a:t>уч</a:t>
            </a:r>
            <a:r>
              <a:rPr lang="ru-RU" dirty="0" smtClean="0"/>
              <a:t>. Всего в классе=7+9+18=34 </a:t>
            </a:r>
            <a:r>
              <a:rPr lang="ru-RU" dirty="0" err="1" smtClean="0"/>
              <a:t>уч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Визначення</a:t>
            </a:r>
            <a:endParaRPr lang="ru-RU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71934" y="5500702"/>
            <a:ext cx="614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smtClean="0">
                <a:solidFill>
                  <a:srgbClr val="33CC33"/>
                </a:solidFill>
                <a:latin typeface="Comic Sans MS" pitchFamily="66" charset="0"/>
              </a:rPr>
              <a:t>Множина</a:t>
            </a:r>
            <a:endParaRPr lang="ru-RU" sz="7200" b="1" dirty="0">
              <a:solidFill>
                <a:srgbClr val="33CC33"/>
              </a:solidFill>
              <a:latin typeface="Comic Sans MS" pitchFamily="66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>
            <a:off x="214282" y="1785926"/>
            <a:ext cx="7572428" cy="3714776"/>
          </a:xfrm>
          <a:prstGeom prst="wedgeEllipseCallout">
            <a:avLst>
              <a:gd name="adj1" fmla="val 21592"/>
              <a:gd name="adj2" fmla="val 57232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/>
              <a:t>Це не впорядкований набір даних, що повторюються.</a:t>
            </a:r>
            <a:endParaRPr lang="ru-RU" sz="3600" dirty="0"/>
          </a:p>
        </p:txBody>
      </p:sp>
    </p:spTree>
  </p:cSld>
  <p:clrMapOvr>
    <a:masterClrMapping/>
  </p:clrMapOvr>
  <p:transition advTm="737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Приклади</a:t>
            </a:r>
            <a:endParaRPr lang="ru-RU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4348" y="2143116"/>
            <a:ext cx="3500462" cy="18573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Цілі числа:</a:t>
            </a:r>
          </a:p>
          <a:p>
            <a:pPr algn="ctr"/>
            <a:r>
              <a:rPr lang="en-US" sz="3600" dirty="0" smtClean="0"/>
              <a:t>[1,4,67,34,5]</a:t>
            </a:r>
            <a:endParaRPr lang="ru-RU" sz="36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72066" y="2143116"/>
            <a:ext cx="3429024" cy="18573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Символи типу </a:t>
            </a:r>
            <a:r>
              <a:rPr lang="en-US" sz="3200" b="1" dirty="0" smtClean="0"/>
              <a:t>char:</a:t>
            </a:r>
          </a:p>
          <a:p>
            <a:pPr algn="ctr"/>
            <a:r>
              <a:rPr lang="en-US" sz="3600" dirty="0" smtClean="0"/>
              <a:t>[‘G’, ’!’, ‘o’]</a:t>
            </a:r>
            <a:endParaRPr lang="ru-RU" sz="36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14612" y="4214818"/>
            <a:ext cx="4357718" cy="24288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Вели</a:t>
            </a:r>
            <a:r>
              <a:rPr lang="uk-UA" sz="3200" dirty="0" err="1" smtClean="0"/>
              <a:t>кі</a:t>
            </a:r>
            <a:r>
              <a:rPr lang="uk-UA" sz="3200" dirty="0" smtClean="0"/>
              <a:t> та малі латинські літери (діапазон символів):</a:t>
            </a:r>
          </a:p>
          <a:p>
            <a:pPr algn="ctr"/>
            <a:r>
              <a:rPr lang="en-US" sz="3600" dirty="0" smtClean="0"/>
              <a:t>[‘A’…’Z’, ’a’…’z’]</a:t>
            </a:r>
            <a:endParaRPr lang="ru-RU" sz="3600" dirty="0"/>
          </a:p>
        </p:txBody>
      </p:sp>
    </p:spTree>
  </p:cSld>
  <p:clrMapOvr>
    <a:masterClrMapping/>
  </p:clrMapOvr>
  <p:transition advTm="1051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solidFill>
                  <a:schemeClr val="bg1"/>
                </a:solidFill>
                <a:latin typeface="Comic Sans MS" pitchFamily="66" charset="0"/>
              </a:rPr>
              <a:t>Опис множин</a:t>
            </a:r>
            <a:endParaRPr lang="ru-RU" sz="6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14282" y="1857363"/>
            <a:ext cx="6286544" cy="3773511"/>
            <a:chOff x="-285784" y="1711833"/>
            <a:chExt cx="6786610" cy="363329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-285784" y="1711833"/>
              <a:ext cx="6786610" cy="2643206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00034" y="1928803"/>
              <a:ext cx="5857916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type</a:t>
              </a:r>
            </a:p>
            <a:p>
              <a:r>
                <a:rPr lang="uk-UA" sz="3600" b="1" dirty="0" err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Ім</a:t>
              </a:r>
              <a:r>
                <a:rPr lang="en-US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’</a:t>
              </a:r>
              <a:r>
                <a:rPr lang="ru-RU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я</a:t>
              </a:r>
              <a:r>
                <a:rPr lang="en-US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ru-RU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en-US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set of </a:t>
              </a:r>
              <a:r>
                <a:rPr lang="en-US" sz="3600" b="1" dirty="0" err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mun</a:t>
              </a:r>
              <a:r>
                <a:rPr lang="en-US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;</a:t>
              </a:r>
            </a:p>
            <a:p>
              <a:r>
                <a:rPr lang="en-US" sz="3600" b="1" dirty="0" err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var</a:t>
              </a:r>
              <a:endPara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ru-RU" sz="3600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з</a:t>
              </a:r>
              <a:r>
                <a:rPr lang="ru-RU" sz="3600" b="1" dirty="0" err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</a:t>
              </a:r>
              <a:r>
                <a:rPr lang="uk-UA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інна1, змінна 2, …: </a:t>
              </a:r>
              <a:r>
                <a:rPr lang="uk-UA" sz="3600" b="1" dirty="0" err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ім</a:t>
              </a:r>
              <a:r>
                <a:rPr lang="en-US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’</a:t>
              </a:r>
              <a:r>
                <a:rPr lang="uk-UA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я</a:t>
              </a:r>
              <a:r>
                <a:rPr lang="en-US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;</a:t>
              </a:r>
            </a:p>
            <a:p>
              <a:endParaRPr lang="en-US" sz="3600" b="1" dirty="0" smtClean="0">
                <a:solidFill>
                  <a:srgbClr val="CC0066"/>
                </a:solidFill>
              </a:endParaRPr>
            </a:p>
            <a:p>
              <a:endParaRPr lang="ru-RU" sz="3600" b="1" dirty="0">
                <a:solidFill>
                  <a:srgbClr val="CC0066"/>
                </a:solidFill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4857752" y="4214818"/>
            <a:ext cx="6072230" cy="2862322"/>
            <a:chOff x="4071934" y="4500570"/>
            <a:chExt cx="6072230" cy="2862322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071934" y="4643422"/>
              <a:ext cx="3929090" cy="221457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286248" y="4500570"/>
              <a:ext cx="5857916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type</a:t>
              </a:r>
            </a:p>
            <a:p>
              <a:r>
                <a:rPr lang="en-US" sz="36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Mn</a:t>
              </a:r>
              <a:r>
                <a:rPr lang="ru-RU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set of byte;</a:t>
              </a:r>
            </a:p>
            <a:p>
              <a:r>
                <a:rPr lang="en-US" sz="36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var</a:t>
              </a:r>
              <a:endPara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A,B,C: </a:t>
              </a:r>
              <a:r>
                <a:rPr lang="en-US" sz="36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Mn</a:t>
              </a:r>
              <a:r>
                <a: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;</a:t>
              </a:r>
            </a:p>
            <a:p>
              <a:endParaRPr lang="ru-RU" sz="3600" b="1" dirty="0">
                <a:solidFill>
                  <a:srgbClr val="CC0066"/>
                </a:solidFill>
              </a:endParaRPr>
            </a:p>
          </p:txBody>
        </p:sp>
      </p:grpSp>
    </p:spTree>
  </p:cSld>
  <p:clrMapOvr>
    <a:masterClrMapping/>
  </p:clrMapOvr>
  <p:transition advTm="8437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solidFill>
                  <a:schemeClr val="bg1"/>
                </a:solidFill>
                <a:latin typeface="Comic Sans MS" pitchFamily="66" charset="0"/>
              </a:rPr>
              <a:t>Операції</a:t>
            </a:r>
            <a:endParaRPr lang="ru-RU" sz="6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857364"/>
            <a:ext cx="61436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solidFill>
                  <a:srgbClr val="00B050"/>
                </a:solidFill>
                <a:latin typeface="Comic Sans MS" pitchFamily="66" charset="0"/>
              </a:rPr>
              <a:t>Входження</a:t>
            </a:r>
            <a:endParaRPr lang="ru-RU" sz="5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14942" y="1785926"/>
            <a:ext cx="3571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Comic Sans MS" pitchFamily="66" charset="0"/>
              </a:rPr>
              <a:t>A&lt;=B</a:t>
            </a:r>
            <a:endParaRPr lang="ru-RU" sz="60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6380" y="2857496"/>
            <a:ext cx="25003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TRUE</a:t>
            </a:r>
            <a:endParaRPr lang="ru-RU" sz="6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Стрелка влево 5"/>
          <p:cNvSpPr/>
          <p:nvPr/>
        </p:nvSpPr>
        <p:spPr>
          <a:xfrm>
            <a:off x="4000496" y="3643314"/>
            <a:ext cx="4357718" cy="1895296"/>
          </a:xfrm>
          <a:prstGeom prst="leftArrow">
            <a:avLst>
              <a:gd name="adj1" fmla="val 50000"/>
              <a:gd name="adj2" fmla="val 63253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chemeClr val="bg1"/>
                </a:solidFill>
                <a:latin typeface="Comic Sans MS" pitchFamily="66" charset="0"/>
              </a:rPr>
              <a:t>д</a:t>
            </a:r>
            <a:r>
              <a:rPr lang="ru-RU" sz="2800" b="1" dirty="0" err="1" smtClean="0">
                <a:solidFill>
                  <a:schemeClr val="bg1"/>
                </a:solidFill>
                <a:latin typeface="Comic Sans MS" pitchFamily="66" charset="0"/>
              </a:rPr>
              <a:t>еякі</a:t>
            </a:r>
            <a:r>
              <a:rPr lang="ru-RU" sz="28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uk-UA" sz="2800" b="1" dirty="0" smtClean="0">
                <a:solidFill>
                  <a:schemeClr val="bg1"/>
                </a:solidFill>
                <a:latin typeface="Comic Sans MS" pitchFamily="66" charset="0"/>
              </a:rPr>
              <a:t>елементи А не входять у В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357290" y="2643182"/>
            <a:ext cx="3714776" cy="1895296"/>
          </a:xfrm>
          <a:prstGeom prst="rightArrow">
            <a:avLst>
              <a:gd name="adj1" fmla="val 50000"/>
              <a:gd name="adj2" fmla="val 65151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Comic Sans MS" pitchFamily="66" charset="0"/>
              </a:rPr>
              <a:t>вс</a:t>
            </a:r>
            <a:r>
              <a:rPr lang="uk-UA" sz="2800" b="1" dirty="0" smtClean="0">
                <a:solidFill>
                  <a:schemeClr val="bg1"/>
                </a:solidFill>
                <a:latin typeface="Comic Sans MS" pitchFamily="66" charset="0"/>
              </a:rPr>
              <a:t>і елементи А входять у В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4143380"/>
            <a:ext cx="2857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FALSE</a:t>
            </a:r>
            <a:endParaRPr lang="ru-RU" sz="6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5357826"/>
            <a:ext cx="5143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A: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</a:rPr>
              <a:t>=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[1,2,5], B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</a:rPr>
              <a:t>:=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[3,7,2,5,1]  - </a:t>
            </a:r>
            <a:r>
              <a:rPr lang="en-US" sz="3200" b="1" dirty="0" smtClean="0">
                <a:solidFill>
                  <a:srgbClr val="FF0000"/>
                </a:solidFill>
              </a:rPr>
              <a:t>TRUE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58688" y="5786454"/>
            <a:ext cx="54256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A:</a:t>
            </a:r>
            <a:r>
              <a:rPr lang="uk-UA" sz="2800" b="1" dirty="0" smtClean="0">
                <a:solidFill>
                  <a:srgbClr val="0070C0"/>
                </a:solidFill>
              </a:rPr>
              <a:t>=</a:t>
            </a:r>
            <a:r>
              <a:rPr lang="en-US" sz="2800" b="1" dirty="0" smtClean="0">
                <a:solidFill>
                  <a:srgbClr val="0070C0"/>
                </a:solidFill>
              </a:rPr>
              <a:t>[1,2,5,4], B</a:t>
            </a:r>
            <a:r>
              <a:rPr lang="uk-UA" sz="2800" b="1" dirty="0" smtClean="0">
                <a:solidFill>
                  <a:srgbClr val="0070C0"/>
                </a:solidFill>
              </a:rPr>
              <a:t>:=</a:t>
            </a:r>
            <a:r>
              <a:rPr lang="en-US" sz="2800" b="1" dirty="0" smtClean="0">
                <a:solidFill>
                  <a:srgbClr val="0070C0"/>
                </a:solidFill>
              </a:rPr>
              <a:t>[3,7,2,5,1] – </a:t>
            </a:r>
            <a:r>
              <a:rPr lang="en-US" sz="3200" b="1" dirty="0" smtClean="0">
                <a:solidFill>
                  <a:srgbClr val="FF0000"/>
                </a:solidFill>
              </a:rPr>
              <a:t>FALSE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(</a:t>
            </a:r>
            <a:r>
              <a:rPr lang="uk-UA" sz="2400" b="1" dirty="0" smtClean="0">
                <a:solidFill>
                  <a:srgbClr val="0070C0"/>
                </a:solidFill>
              </a:rPr>
              <a:t>цифра </a:t>
            </a:r>
            <a:r>
              <a:rPr lang="en-US" sz="2400" b="1" dirty="0" smtClean="0">
                <a:solidFill>
                  <a:srgbClr val="0070C0"/>
                </a:solidFill>
              </a:rPr>
              <a:t>4</a:t>
            </a:r>
            <a:r>
              <a:rPr lang="uk-UA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-</a:t>
            </a:r>
            <a:r>
              <a:rPr lang="uk-UA" sz="2400" b="1" dirty="0" smtClean="0">
                <a:solidFill>
                  <a:srgbClr val="0070C0"/>
                </a:solidFill>
              </a:rPr>
              <a:t> не входить у множину В)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advTm="1437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 animBg="1"/>
      <p:bldP spid="8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solidFill>
                  <a:schemeClr val="bg1"/>
                </a:solidFill>
                <a:latin typeface="Comic Sans MS" pitchFamily="66" charset="0"/>
              </a:rPr>
              <a:t>Операції</a:t>
            </a:r>
            <a:endParaRPr lang="ru-RU" sz="6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857364"/>
            <a:ext cx="3071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solidFill>
                  <a:srgbClr val="00B050"/>
                </a:solidFill>
                <a:latin typeface="Comic Sans MS" pitchFamily="66" charset="0"/>
              </a:rPr>
              <a:t>Рівність</a:t>
            </a:r>
            <a:endParaRPr lang="ru-RU" sz="5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2643182"/>
            <a:ext cx="1714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Comic Sans MS" pitchFamily="66" charset="0"/>
              </a:rPr>
              <a:t>A=B</a:t>
            </a:r>
            <a:endParaRPr lang="ru-RU" sz="60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1643042" y="3643314"/>
            <a:ext cx="1000132" cy="1000132"/>
          </a:xfrm>
          <a:prstGeom prst="downArrow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000100" y="4643446"/>
            <a:ext cx="25003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TRUE</a:t>
            </a:r>
            <a:endParaRPr lang="ru-RU" sz="6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5572140"/>
            <a:ext cx="5143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</a:rPr>
              <a:t>A:</a:t>
            </a:r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=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</a:rPr>
              <a:t>[1,2,5], B</a:t>
            </a:r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:=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</a:rPr>
              <a:t>[2,5,1]  - </a:t>
            </a:r>
            <a:r>
              <a:rPr lang="en-US" sz="3200" b="1" dirty="0" smtClean="0">
                <a:solidFill>
                  <a:srgbClr val="FF0000"/>
                </a:solidFill>
              </a:rPr>
              <a:t>TRUE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57884" y="2571744"/>
            <a:ext cx="24288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Comic Sans MS" pitchFamily="66" charset="0"/>
              </a:rPr>
              <a:t>A&lt;&gt;B</a:t>
            </a:r>
            <a:endParaRPr lang="ru-RU" sz="60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596" y="1857364"/>
            <a:ext cx="4143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Comic Sans MS" pitchFamily="66" charset="0"/>
              </a:rPr>
              <a:t>Не </a:t>
            </a:r>
            <a:r>
              <a:rPr lang="ru-RU" sz="5400" b="1" dirty="0" err="1" smtClean="0">
                <a:solidFill>
                  <a:srgbClr val="00B050"/>
                </a:solidFill>
                <a:latin typeface="Comic Sans MS" pitchFamily="66" charset="0"/>
              </a:rPr>
              <a:t>р</a:t>
            </a:r>
            <a:r>
              <a:rPr lang="uk-UA" sz="5400" b="1" dirty="0" err="1" smtClean="0">
                <a:solidFill>
                  <a:srgbClr val="00B050"/>
                </a:solidFill>
                <a:latin typeface="Comic Sans MS" pitchFamily="66" charset="0"/>
              </a:rPr>
              <a:t>івність</a:t>
            </a:r>
            <a:endParaRPr lang="ru-RU" sz="5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429388" y="3500438"/>
            <a:ext cx="1000132" cy="1000132"/>
          </a:xfrm>
          <a:prstGeom prst="downArrow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715008" y="4643446"/>
            <a:ext cx="25003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TRUE</a:t>
            </a:r>
            <a:endParaRPr lang="ru-RU" sz="6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00464" y="6143644"/>
            <a:ext cx="5143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</a:rPr>
              <a:t>A:</a:t>
            </a:r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=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</a:rPr>
              <a:t>[1,2,5], B</a:t>
            </a:r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:=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</a:rPr>
              <a:t>[</a:t>
            </a: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</a:rPr>
              <a:t>3,7,9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</a:rPr>
              <a:t>]  - </a:t>
            </a:r>
            <a:r>
              <a:rPr lang="en-US" sz="3200" b="1" dirty="0" smtClean="0">
                <a:solidFill>
                  <a:srgbClr val="FF0000"/>
                </a:solidFill>
              </a:rPr>
              <a:t>TRUE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1221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5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/>
      <p:bldP spid="9" grpId="0"/>
      <p:bldP spid="10" grpId="0"/>
      <p:bldP spid="11" grpId="0" animBg="1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solidFill>
                  <a:schemeClr val="bg1"/>
                </a:solidFill>
                <a:latin typeface="Comic Sans MS" pitchFamily="66" charset="0"/>
              </a:rPr>
              <a:t>Операції</a:t>
            </a:r>
            <a:endParaRPr lang="ru-RU" sz="6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1857364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solidFill>
                  <a:srgbClr val="00B050"/>
                </a:solidFill>
                <a:latin typeface="Comic Sans MS" pitchFamily="66" charset="0"/>
              </a:rPr>
              <a:t>Об</a:t>
            </a:r>
            <a:r>
              <a:rPr lang="en-US" sz="5400" b="1" dirty="0" smtClean="0">
                <a:solidFill>
                  <a:srgbClr val="00B050"/>
                </a:solidFill>
                <a:latin typeface="Comic Sans MS" pitchFamily="66" charset="0"/>
              </a:rPr>
              <a:t>’</a:t>
            </a:r>
            <a:r>
              <a:rPr lang="uk-UA" sz="5400" b="1" dirty="0" smtClean="0">
                <a:solidFill>
                  <a:srgbClr val="00B050"/>
                </a:solidFill>
                <a:latin typeface="Comic Sans MS" pitchFamily="66" charset="0"/>
              </a:rPr>
              <a:t>єднання</a:t>
            </a:r>
            <a:endParaRPr lang="ru-RU" sz="5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4942" y="1785926"/>
            <a:ext cx="3571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Comic Sans MS" pitchFamily="66" charset="0"/>
              </a:rPr>
              <a:t>C:=A+B</a:t>
            </a:r>
            <a:endParaRPr lang="ru-RU" sz="60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3071810"/>
            <a:ext cx="77153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Якщо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A:</a:t>
            </a:r>
            <a:r>
              <a:rPr lang="uk-UA" sz="3600" b="1" dirty="0" smtClean="0">
                <a:solidFill>
                  <a:srgbClr val="FF0000"/>
                </a:solidFill>
              </a:rPr>
              <a:t>=</a:t>
            </a:r>
            <a:r>
              <a:rPr lang="en-US" sz="3600" b="1" dirty="0" smtClean="0">
                <a:solidFill>
                  <a:srgbClr val="FF0000"/>
                </a:solidFill>
              </a:rPr>
              <a:t>[1,2,5], B</a:t>
            </a:r>
            <a:r>
              <a:rPr lang="uk-UA" sz="3600" b="1" dirty="0" smtClean="0">
                <a:solidFill>
                  <a:srgbClr val="FF0000"/>
                </a:solidFill>
              </a:rPr>
              <a:t>:=</a:t>
            </a:r>
            <a:r>
              <a:rPr lang="en-US" sz="3600" b="1" dirty="0" smtClean="0">
                <a:solidFill>
                  <a:srgbClr val="FF0000"/>
                </a:solidFill>
              </a:rPr>
              <a:t>[3,7,8,1]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, то буде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отримано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множину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C:=[1,2,3,5,7,8]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703290"/>
            <a:ext cx="1143008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b="1" cap="none" spc="0" dirty="0" smtClean="0">
                <a:ln w="31550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19900" b="1" cap="none" spc="0" dirty="0">
              <a:ln w="31550" cmpd="sng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5918" y="4643446"/>
            <a:ext cx="721523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solidFill>
                  <a:srgbClr val="00B0F0"/>
                </a:solidFill>
                <a:latin typeface="Comic Sans MS" pitchFamily="66" charset="0"/>
              </a:rPr>
              <a:t>Елементи в множину можуть входити лише </a:t>
            </a:r>
            <a:r>
              <a:rPr lang="uk-UA" sz="4000" b="1" u="sng" dirty="0" smtClean="0">
                <a:solidFill>
                  <a:srgbClr val="FF0000"/>
                </a:solidFill>
                <a:latin typeface="Comic Sans MS" pitchFamily="66" charset="0"/>
              </a:rPr>
              <a:t>по разу</a:t>
            </a:r>
            <a:r>
              <a:rPr lang="uk-UA" sz="4000" b="1" dirty="0" smtClean="0">
                <a:solidFill>
                  <a:srgbClr val="FF0000"/>
                </a:solidFill>
                <a:latin typeface="Comic Sans MS" pitchFamily="66" charset="0"/>
              </a:rPr>
              <a:t>!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1251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solidFill>
                  <a:schemeClr val="bg1"/>
                </a:solidFill>
                <a:latin typeface="Comic Sans MS" pitchFamily="66" charset="0"/>
              </a:rPr>
              <a:t>Операції</a:t>
            </a:r>
            <a:endParaRPr lang="ru-RU" sz="6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857364"/>
            <a:ext cx="442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solidFill>
                  <a:srgbClr val="00B050"/>
                </a:solidFill>
                <a:latin typeface="Comic Sans MS" pitchFamily="66" charset="0"/>
              </a:rPr>
              <a:t>Виключення</a:t>
            </a:r>
            <a:endParaRPr lang="ru-RU" sz="5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2643182"/>
            <a:ext cx="3571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Comic Sans MS" pitchFamily="66" charset="0"/>
              </a:rPr>
              <a:t>C:=A</a:t>
            </a:r>
            <a:r>
              <a:rPr lang="uk-UA" sz="6000" b="1" dirty="0" smtClean="0">
                <a:solidFill>
                  <a:srgbClr val="00B0F0"/>
                </a:solidFill>
                <a:latin typeface="Comic Sans MS" pitchFamily="66" charset="0"/>
              </a:rPr>
              <a:t>-</a:t>
            </a:r>
            <a:r>
              <a:rPr lang="en-US" sz="6000" b="1" dirty="0" smtClean="0">
                <a:solidFill>
                  <a:srgbClr val="00B0F0"/>
                </a:solidFill>
                <a:latin typeface="Comic Sans MS" pitchFamily="66" charset="0"/>
              </a:rPr>
              <a:t>B</a:t>
            </a:r>
            <a:endParaRPr lang="ru-RU" sz="60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628" y="2643182"/>
            <a:ext cx="3571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Comic Sans MS" pitchFamily="66" charset="0"/>
              </a:rPr>
              <a:t>C:=</a:t>
            </a:r>
            <a:r>
              <a:rPr lang="uk-UA" sz="6000" b="1" dirty="0" smtClean="0">
                <a:solidFill>
                  <a:srgbClr val="00B0F0"/>
                </a:solidFill>
                <a:latin typeface="Comic Sans MS" pitchFamily="66" charset="0"/>
              </a:rPr>
              <a:t>В-А</a:t>
            </a:r>
            <a:endParaRPr lang="ru-RU" sz="60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3643314"/>
            <a:ext cx="371477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Якщо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A:</a:t>
            </a:r>
            <a:r>
              <a:rPr lang="uk-UA" sz="3600" b="1" dirty="0" smtClean="0">
                <a:solidFill>
                  <a:srgbClr val="FF0000"/>
                </a:solidFill>
              </a:rPr>
              <a:t>=</a:t>
            </a:r>
            <a:r>
              <a:rPr lang="en-US" sz="3600" b="1" dirty="0" smtClean="0">
                <a:solidFill>
                  <a:srgbClr val="FF0000"/>
                </a:solidFill>
              </a:rPr>
              <a:t>[</a:t>
            </a:r>
            <a:r>
              <a:rPr lang="uk-UA" sz="3600" b="1" dirty="0" smtClean="0">
                <a:solidFill>
                  <a:srgbClr val="FF0000"/>
                </a:solidFill>
              </a:rPr>
              <a:t>9</a:t>
            </a:r>
            <a:r>
              <a:rPr lang="en-US" sz="3600" b="1" dirty="0" smtClean="0">
                <a:solidFill>
                  <a:srgbClr val="FF0000"/>
                </a:solidFill>
              </a:rPr>
              <a:t>,2,5], B</a:t>
            </a:r>
            <a:r>
              <a:rPr lang="uk-UA" sz="3600" b="1" dirty="0" smtClean="0">
                <a:solidFill>
                  <a:srgbClr val="FF0000"/>
                </a:solidFill>
              </a:rPr>
              <a:t>:=</a:t>
            </a:r>
            <a:r>
              <a:rPr lang="en-US" sz="3600" b="1" dirty="0" smtClean="0">
                <a:solidFill>
                  <a:srgbClr val="FF0000"/>
                </a:solidFill>
              </a:rPr>
              <a:t>[3,7,2,5,1]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, то буде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отримано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множину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C:=[9]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3643314"/>
            <a:ext cx="421481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Якщо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A:</a:t>
            </a:r>
            <a:r>
              <a:rPr lang="uk-UA" sz="3600" b="1" dirty="0" smtClean="0">
                <a:solidFill>
                  <a:srgbClr val="FF0000"/>
                </a:solidFill>
              </a:rPr>
              <a:t>=</a:t>
            </a:r>
            <a:r>
              <a:rPr lang="en-US" sz="3600" b="1" dirty="0" smtClean="0">
                <a:solidFill>
                  <a:srgbClr val="FF0000"/>
                </a:solidFill>
              </a:rPr>
              <a:t>[</a:t>
            </a:r>
            <a:r>
              <a:rPr lang="uk-UA" sz="3600" b="1" dirty="0" smtClean="0">
                <a:solidFill>
                  <a:srgbClr val="FF0000"/>
                </a:solidFill>
              </a:rPr>
              <a:t>9</a:t>
            </a:r>
            <a:r>
              <a:rPr lang="en-US" sz="3600" b="1" dirty="0" smtClean="0">
                <a:solidFill>
                  <a:srgbClr val="FF0000"/>
                </a:solidFill>
              </a:rPr>
              <a:t>,2,5], B</a:t>
            </a:r>
            <a:r>
              <a:rPr lang="uk-UA" sz="3600" b="1" dirty="0" smtClean="0">
                <a:solidFill>
                  <a:srgbClr val="FF0000"/>
                </a:solidFill>
              </a:rPr>
              <a:t>:=</a:t>
            </a:r>
            <a:r>
              <a:rPr lang="en-US" sz="3600" b="1" dirty="0" smtClean="0">
                <a:solidFill>
                  <a:srgbClr val="FF0000"/>
                </a:solidFill>
              </a:rPr>
              <a:t>[3,7,2,5,1]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, то буде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отримано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множину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C:=[3,7,1]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1564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solidFill>
                  <a:schemeClr val="bg1"/>
                </a:solidFill>
                <a:latin typeface="Comic Sans MS" pitchFamily="66" charset="0"/>
              </a:rPr>
              <a:t>Операції</a:t>
            </a:r>
            <a:endParaRPr lang="ru-RU" sz="60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857364"/>
            <a:ext cx="442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solidFill>
                  <a:srgbClr val="00B050"/>
                </a:solidFill>
                <a:latin typeface="Comic Sans MS" pitchFamily="66" charset="0"/>
              </a:rPr>
              <a:t>Переріз</a:t>
            </a:r>
            <a:endParaRPr lang="ru-RU" sz="5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628" y="1928802"/>
            <a:ext cx="3571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Comic Sans MS" pitchFamily="66" charset="0"/>
              </a:rPr>
              <a:t>C:=</a:t>
            </a:r>
            <a:r>
              <a:rPr lang="uk-UA" sz="6000" b="1" dirty="0" smtClean="0">
                <a:solidFill>
                  <a:srgbClr val="00B0F0"/>
                </a:solidFill>
                <a:latin typeface="Comic Sans MS" pitchFamily="66" charset="0"/>
              </a:rPr>
              <a:t>А*В</a:t>
            </a:r>
            <a:endParaRPr lang="ru-RU" sz="60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8926" y="2857497"/>
            <a:ext cx="4643470" cy="2108299"/>
          </a:xfrm>
          <a:prstGeom prst="cloudCallout">
            <a:avLst>
              <a:gd name="adj1" fmla="val -31584"/>
              <a:gd name="adj2" fmla="val -75658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chemeClr val="accent6"/>
                </a:solidFill>
                <a:latin typeface="Comic Sans MS" pitchFamily="66" charset="0"/>
              </a:rPr>
              <a:t>елементи, які одночасно входять в А і В</a:t>
            </a:r>
            <a:endParaRPr lang="ru-RU" sz="2800" b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8662" y="5143512"/>
            <a:ext cx="77153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Якщо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A:</a:t>
            </a:r>
            <a:r>
              <a:rPr lang="uk-UA" sz="3600" b="1" dirty="0" smtClean="0">
                <a:solidFill>
                  <a:srgbClr val="FF0000"/>
                </a:solidFill>
              </a:rPr>
              <a:t>=</a:t>
            </a:r>
            <a:r>
              <a:rPr lang="en-US" sz="3600" b="1" dirty="0" smtClean="0">
                <a:solidFill>
                  <a:srgbClr val="FF0000"/>
                </a:solidFill>
              </a:rPr>
              <a:t>[</a:t>
            </a:r>
            <a:r>
              <a:rPr lang="uk-UA" sz="3600" b="1" dirty="0" smtClean="0">
                <a:solidFill>
                  <a:srgbClr val="FF0000"/>
                </a:solidFill>
              </a:rPr>
              <a:t>9</a:t>
            </a:r>
            <a:r>
              <a:rPr lang="en-US" sz="3600" b="1" dirty="0" smtClean="0">
                <a:solidFill>
                  <a:srgbClr val="FF0000"/>
                </a:solidFill>
              </a:rPr>
              <a:t>,2,5], B</a:t>
            </a:r>
            <a:r>
              <a:rPr lang="uk-UA" sz="3600" b="1" dirty="0" smtClean="0">
                <a:solidFill>
                  <a:srgbClr val="FF0000"/>
                </a:solidFill>
              </a:rPr>
              <a:t>:=</a:t>
            </a:r>
            <a:r>
              <a:rPr lang="en-US" sz="3600" b="1" dirty="0" smtClean="0">
                <a:solidFill>
                  <a:srgbClr val="FF0000"/>
                </a:solidFill>
              </a:rPr>
              <a:t>[</a:t>
            </a:r>
            <a:r>
              <a:rPr lang="uk-UA" sz="3600" b="1" dirty="0" smtClean="0">
                <a:solidFill>
                  <a:srgbClr val="FF0000"/>
                </a:solidFill>
              </a:rPr>
              <a:t>3,7,2,5,3</a:t>
            </a:r>
            <a:r>
              <a:rPr lang="en-US" sz="3600" b="1" dirty="0" smtClean="0">
                <a:solidFill>
                  <a:srgbClr val="FF0000"/>
                </a:solidFill>
              </a:rPr>
              <a:t>]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, то буде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отримано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множину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C:=[</a:t>
            </a:r>
            <a:r>
              <a:rPr lang="uk-UA" sz="4000" b="1" dirty="0" smtClean="0">
                <a:solidFill>
                  <a:srgbClr val="FF0000"/>
                </a:solidFill>
              </a:rPr>
              <a:t>2,5</a:t>
            </a:r>
            <a:r>
              <a:rPr lang="en-US" sz="4000" b="1" dirty="0" smtClean="0">
                <a:solidFill>
                  <a:srgbClr val="FF0000"/>
                </a:solidFill>
              </a:rPr>
              <a:t>]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1104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Mod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Theme_Mod_theme</Template>
  <TotalTime>126</TotalTime>
  <Words>364</Words>
  <Application>Microsoft Office PowerPoint</Application>
  <PresentationFormat>Экран (4:3)</PresentationFormat>
  <Paragraphs>66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Mod</vt:lpstr>
      <vt:lpstr>Множини</vt:lpstr>
      <vt:lpstr>Визначення</vt:lpstr>
      <vt:lpstr>Приклади</vt:lpstr>
      <vt:lpstr>Опис множин</vt:lpstr>
      <vt:lpstr>Операції</vt:lpstr>
      <vt:lpstr>Операції</vt:lpstr>
      <vt:lpstr>Операції</vt:lpstr>
      <vt:lpstr>Операції</vt:lpstr>
      <vt:lpstr>Операції</vt:lpstr>
      <vt:lpstr>Операції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Множини</dc:title>
  <dc:creator>Admin</dc:creator>
  <cp:lastModifiedBy>Admin</cp:lastModifiedBy>
  <cp:revision>14</cp:revision>
  <dcterms:created xsi:type="dcterms:W3CDTF">2012-05-08T10:28:57Z</dcterms:created>
  <dcterms:modified xsi:type="dcterms:W3CDTF">2013-05-13T04:32:53Z</dcterms:modified>
</cp:coreProperties>
</file>