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1" r:id="rId3"/>
    <p:sldId id="260" r:id="rId4"/>
    <p:sldId id="266" r:id="rId5"/>
    <p:sldId id="262" r:id="rId6"/>
    <p:sldId id="263" r:id="rId7"/>
    <p:sldId id="264" r:id="rId8"/>
    <p:sldId id="268" r:id="rId9"/>
    <p:sldId id="259" r:id="rId10"/>
    <p:sldId id="267" r:id="rId11"/>
    <p:sldId id="269" r:id="rId12"/>
    <p:sldId id="270" r:id="rId13"/>
    <p:sldId id="271" r:id="rId14"/>
    <p:sldId id="272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2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192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472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2272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00987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796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19105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204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777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554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682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668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845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630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85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4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95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4837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ADE4D9-E42E-4E18-9CCE-1D7FD416539C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4E46F5-3F2A-4D54-AEB9-DDB74AAA1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878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063" y="4913396"/>
            <a:ext cx="2475749" cy="1655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2132">
            <a:off x="384508" y="300789"/>
            <a:ext cx="2106029" cy="17009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3424">
            <a:off x="6471802" y="4913397"/>
            <a:ext cx="2004009" cy="1655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27079">
            <a:off x="7058545" y="2486076"/>
            <a:ext cx="1655627" cy="1943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56830">
            <a:off x="384509" y="4913396"/>
            <a:ext cx="1660859" cy="1655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2425">
            <a:off x="276726" y="2532647"/>
            <a:ext cx="1768642" cy="16107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942" y="300789"/>
            <a:ext cx="2617870" cy="17927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44231">
            <a:off x="6594558" y="300789"/>
            <a:ext cx="2219325" cy="17927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>
            <a:off x="2189747" y="2252356"/>
            <a:ext cx="4573322" cy="230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4800" i="1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Музика</a:t>
            </a:r>
          </a:p>
          <a:p>
            <a:pPr algn="ctr"/>
            <a:r>
              <a:rPr lang="uk-UA" sz="4800" i="1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і </a:t>
            </a:r>
          </a:p>
          <a:p>
            <a:pPr algn="ctr"/>
            <a:r>
              <a:rPr lang="uk-UA" sz="4800" i="1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хореографія</a:t>
            </a:r>
            <a:endParaRPr lang="uk-UA" sz="4800" i="1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466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84" y="1070811"/>
            <a:ext cx="8746958" cy="48320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Georgia" panose="02040502050405020303" pitchFamily="18" charset="0"/>
              </a:rPr>
              <a:t>Який танець звучав? Розкажіть про засоби музичної виразності прослуханого твору.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sz="28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Georgia" panose="02040502050405020303" pitchFamily="18" charset="0"/>
              </a:rPr>
              <a:t>Звучання яких музичних інструментів вам вдалося розпізнати?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sz="28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Georgia" panose="02040502050405020303" pitchFamily="18" charset="0"/>
              </a:rPr>
              <a:t>Який сюжет можна уявити під цю музику?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sz="28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Georgia" panose="02040502050405020303" pitchFamily="18" charset="0"/>
              </a:rPr>
              <a:t>Що нагадує вам ця музика?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sz="28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Georgia" panose="02040502050405020303" pitchFamily="18" charset="0"/>
              </a:rPr>
              <a:t>Який характер мелодії?</a:t>
            </a:r>
            <a:endParaRPr lang="uk-UA" sz="28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253" y="156411"/>
            <a:ext cx="6605336" cy="7694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uk-UA" sz="4400" dirty="0" smtClean="0">
                <a:solidFill>
                  <a:srgbClr val="DA528C"/>
                </a:solidFill>
                <a:latin typeface="Georgia" panose="02040502050405020303" pitchFamily="18" charset="0"/>
              </a:rPr>
              <a:t>Поміркуймо</a:t>
            </a:r>
            <a:endParaRPr lang="uk-UA" sz="4400" dirty="0">
              <a:solidFill>
                <a:srgbClr val="DA528C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5" y="4608095"/>
            <a:ext cx="2550695" cy="2116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510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53" y="339889"/>
            <a:ext cx="3465094" cy="3606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716" y="508332"/>
            <a:ext cx="3200400" cy="3606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82053" y="4319337"/>
            <a:ext cx="7808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Georgia" panose="02040502050405020303" pitchFamily="18" charset="0"/>
              </a:rPr>
              <a:t>Йоганн Штраус — австрійський композитор, скрипаль, диригент. Автор комічної опери, балету «Попелюшка», 16 оперет, оркестрових п’єс, вальсів, польок, кадрилі, галопів, мазурок тощо.</a:t>
            </a:r>
            <a:endParaRPr lang="uk-UA" sz="28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353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1284" y="312821"/>
            <a:ext cx="6063916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Georgia" panose="02040502050405020303" pitchFamily="18" charset="0"/>
              </a:rPr>
              <a:t>Музичний словничок</a:t>
            </a:r>
            <a:endParaRPr lang="ru-RU" sz="3600" b="1" i="1" dirty="0">
              <a:latin typeface="Georgia" panose="02040502050405020303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 rot="21250937">
            <a:off x="270708" y="1407695"/>
            <a:ext cx="5414211" cy="5185610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1297116">
            <a:off x="938462" y="1161474"/>
            <a:ext cx="40787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dirty="0" smtClean="0">
              <a:latin typeface="Georgia" panose="02040502050405020303" pitchFamily="18" charset="0"/>
            </a:endParaRPr>
          </a:p>
          <a:p>
            <a:endParaRPr lang="uk-UA" sz="3200" dirty="0" smtClean="0">
              <a:latin typeface="Georgia" panose="02040502050405020303" pitchFamily="18" charset="0"/>
            </a:endParaRPr>
          </a:p>
          <a:p>
            <a:r>
              <a:rPr lang="uk-UA" sz="3200" dirty="0" smtClean="0">
                <a:solidFill>
                  <a:srgbClr val="DA528C"/>
                </a:solidFill>
                <a:latin typeface="Georgia" panose="02040502050405020303" pitchFamily="18" charset="0"/>
              </a:rPr>
              <a:t>Хореографія — це мистецтво постановки танцю, послідовності  кроків, рухів, фігур для створення найкращого сценічного ефекту. </a:t>
            </a:r>
          </a:p>
          <a:p>
            <a:endParaRPr lang="uk-UA" sz="3200" dirty="0">
              <a:solidFill>
                <a:srgbClr val="DA528C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47" y="1113086"/>
            <a:ext cx="3621505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3205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3" y="276726"/>
            <a:ext cx="3693695" cy="3380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705" y="276726"/>
            <a:ext cx="4969042" cy="6485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16" y="4451684"/>
            <a:ext cx="422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Розучування пісні</a:t>
            </a:r>
            <a:endParaRPr lang="ru-RU" sz="40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447456">
            <a:off x="5533298" y="923987"/>
            <a:ext cx="2644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Слова Т. Демчук, музика І . Тарнавської</a:t>
            </a:r>
          </a:p>
          <a:p>
            <a:r>
              <a:rPr lang="uk-UA" sz="3200" dirty="0">
                <a:solidFill>
                  <a:srgbClr val="C00000"/>
                </a:solidFill>
                <a:latin typeface="Georgia" panose="02040502050405020303" pitchFamily="18" charset="0"/>
              </a:rPr>
              <a:t>« Світ шкільний</a:t>
            </a:r>
            <a:r>
              <a:rPr lang="uk-UA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 </a:t>
            </a:r>
            <a:endParaRPr lang="uk-UA" sz="32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20526" y="6340642"/>
            <a:ext cx="1227221" cy="4211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5053495"/>
            <a:ext cx="1720516" cy="1744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1688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2505" y="1383632"/>
            <a:ext cx="87710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dirty="0" smtClean="0">
                <a:latin typeface="Georgia" panose="02040502050405020303" pitchFamily="18" charset="0"/>
              </a:rPr>
              <a:t>Що пов’язує музику з хореографією?</a:t>
            </a:r>
          </a:p>
          <a:p>
            <a:endParaRPr lang="uk-UA" sz="32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dirty="0" smtClean="0">
                <a:latin typeface="Georgia" panose="02040502050405020303" pitchFamily="18" charset="0"/>
              </a:rPr>
              <a:t>Які танці ми слухали протягом року? Пригадайте.</a:t>
            </a:r>
          </a:p>
          <a:p>
            <a:endParaRPr lang="uk-UA" sz="32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dirty="0" smtClean="0">
                <a:latin typeface="Georgia" panose="02040502050405020303" pitchFamily="18" charset="0"/>
              </a:rPr>
              <a:t>Що спільного між хореографією та музикою?</a:t>
            </a:r>
          </a:p>
          <a:p>
            <a:endParaRPr lang="uk-UA" sz="32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dirty="0" smtClean="0">
                <a:latin typeface="Georgia" panose="02040502050405020303" pitchFamily="18" charset="0"/>
              </a:rPr>
              <a:t>Які характерні риси танцювальної музики?</a:t>
            </a:r>
            <a:endParaRPr lang="uk-UA" sz="3200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56411"/>
            <a:ext cx="658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DA528C"/>
                </a:solidFill>
                <a:latin typeface="Georgia" panose="02040502050405020303" pitchFamily="18" charset="0"/>
              </a:rPr>
              <a:t>Пригадаймо</a:t>
            </a:r>
            <a:endParaRPr lang="uk-UA" sz="4000" b="1" i="1" dirty="0">
              <a:solidFill>
                <a:srgbClr val="DA528C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30" y="-12532"/>
            <a:ext cx="1746444" cy="1396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502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020" y="0"/>
            <a:ext cx="49449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758" y="529389"/>
            <a:ext cx="3910262" cy="5847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C00000"/>
                </a:solidFill>
                <a:latin typeface="Georgia" panose="02040502050405020303" pitchFamily="18" charset="0"/>
              </a:rPr>
              <a:t>Домашнє</a:t>
            </a:r>
            <a: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uk-UA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завдання</a:t>
            </a:r>
            <a:endParaRPr lang="uk-UA" sz="32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80674"/>
            <a:ext cx="41990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Georgia" panose="02040502050405020303" pitchFamily="18" charset="0"/>
              </a:rPr>
              <a:t>Послухайте танцювальні композиції. </a:t>
            </a:r>
          </a:p>
          <a:p>
            <a:endParaRPr lang="uk-UA" sz="3200" dirty="0" smtClean="0">
              <a:latin typeface="Georgia" panose="02040502050405020303" pitchFamily="18" charset="0"/>
            </a:endParaRPr>
          </a:p>
          <a:p>
            <a:r>
              <a:rPr lang="uk-UA" sz="3200" dirty="0" smtClean="0">
                <a:latin typeface="Georgia" panose="02040502050405020303" pitchFamily="18" charset="0"/>
              </a:rPr>
              <a:t>Виконайте для своїх рідних танець-імпровізацію під улюблену музику.</a:t>
            </a:r>
            <a:endParaRPr lang="uk-UA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204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012" y="3416969"/>
            <a:ext cx="3140241" cy="28430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79" y="3528883"/>
            <a:ext cx="3430857" cy="27311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7779" y="203192"/>
            <a:ext cx="3344091" cy="25988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Стрелка вправо 6"/>
          <p:cNvSpPr/>
          <p:nvPr/>
        </p:nvSpPr>
        <p:spPr>
          <a:xfrm>
            <a:off x="3789946" y="493295"/>
            <a:ext cx="1985211" cy="72686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Гопак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3630993" y="1773616"/>
            <a:ext cx="2016562" cy="728951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Козачок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3722504" y="5118191"/>
            <a:ext cx="1775929" cy="73392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Аркан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789946" y="3874168"/>
            <a:ext cx="1857609" cy="69057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Полька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1" y="203192"/>
            <a:ext cx="2538662" cy="25988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018098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23" y="348916"/>
            <a:ext cx="2958766" cy="27311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917" y="3898232"/>
            <a:ext cx="2743200" cy="25637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17" y="348916"/>
            <a:ext cx="2743200" cy="27497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23" y="3898232"/>
            <a:ext cx="3211430" cy="25637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Стрелка влево 9"/>
          <p:cNvSpPr/>
          <p:nvPr/>
        </p:nvSpPr>
        <p:spPr>
          <a:xfrm>
            <a:off x="3525253" y="4120314"/>
            <a:ext cx="2093494" cy="78205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Метелиця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25253" y="1846346"/>
            <a:ext cx="1961147" cy="6978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Вальс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25253" y="5474368"/>
            <a:ext cx="2177715" cy="74595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Галоп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525253" y="782052"/>
            <a:ext cx="2213810" cy="8051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Тарантела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486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632" y="276726"/>
            <a:ext cx="522170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latin typeface="Georgia" panose="02040502050405020303" pitchFamily="18" charset="0"/>
              </a:rPr>
              <a:t>Народний танець – </a:t>
            </a:r>
            <a:r>
              <a:rPr lang="uk-UA" sz="24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першоджерело хореографічного мистецтва. Основні виразні засоби танцю. Музичний образ як рушійна сила у створенні хореографічного образу. Талант балетмейстера – необхідна умова створення цільного художнього образу в хореографії</a:t>
            </a:r>
          </a:p>
          <a:p>
            <a:endParaRPr lang="uk-UA" sz="2400" b="1" i="1" dirty="0" smtClean="0">
              <a:solidFill>
                <a:schemeClr val="accent3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sz="24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Кожний вид мистецтва має свої специфічні закони відображення життя, свої особливі форми, виразні методи і свій матері</a:t>
            </a:r>
            <a:r>
              <a:rPr lang="uk-UA" sz="20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ал.</a:t>
            </a:r>
            <a:endParaRPr lang="uk-UA" sz="2000" b="1" i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53" y="5118313"/>
            <a:ext cx="2201779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149" y="156410"/>
            <a:ext cx="2219326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063" y="2935205"/>
            <a:ext cx="3135981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739063" y="4511842"/>
            <a:ext cx="3135981" cy="1569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9354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5905" y="5633634"/>
            <a:ext cx="433136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Georgia" panose="02040502050405020303" pitchFamily="18" charset="0"/>
              </a:rPr>
              <a:t>Х</a:t>
            </a:r>
            <a:r>
              <a:rPr lang="uk-UA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ореограф – виразною пластикою тіла, рухами, мімікою і жестами.</a:t>
            </a:r>
            <a:endParaRPr lang="uk-UA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328"/>
            <a:ext cx="629251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Письменник пише роман повість, поему, п’єсу, користуючись словом; </a:t>
            </a:r>
            <a:endParaRPr lang="uk-UA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1622" y="1398390"/>
            <a:ext cx="4511842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DA528C"/>
                </a:solidFill>
                <a:latin typeface="Georgia" panose="02040502050405020303" pitchFamily="18" charset="0"/>
              </a:rPr>
              <a:t>К</a:t>
            </a:r>
            <a:r>
              <a:rPr lang="uk-UA" sz="2400" dirty="0" smtClean="0">
                <a:solidFill>
                  <a:srgbClr val="DA528C"/>
                </a:solidFill>
                <a:latin typeface="Georgia" panose="02040502050405020303" pitchFamily="18" charset="0"/>
              </a:rPr>
              <a:t>омпозитор в своїй творчості користується звуками музики; </a:t>
            </a:r>
            <a:endParaRPr lang="uk-UA" sz="2400" dirty="0">
              <a:solidFill>
                <a:srgbClr val="DA528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1705" y="3104147"/>
            <a:ext cx="372979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Х</a:t>
            </a:r>
            <a:r>
              <a:rPr lang="uk-UA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удожник – фарбами; </a:t>
            </a:r>
            <a:endParaRPr lang="uk-UA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379" y="4358674"/>
            <a:ext cx="5281863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Georgia" panose="02040502050405020303" pitchFamily="18" charset="0"/>
              </a:rPr>
              <a:t>С</a:t>
            </a:r>
            <a:r>
              <a:rPr lang="uk-UA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кульптор – пластичними </a:t>
            </a:r>
          </a:p>
          <a:p>
            <a:r>
              <a:rPr lang="uk-UA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матеріалами (глина, гіпс, </a:t>
            </a:r>
            <a:r>
              <a:rPr lang="uk-UA" sz="24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мрамор</a:t>
            </a:r>
            <a:r>
              <a:rPr lang="uk-UA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) </a:t>
            </a:r>
            <a:endParaRPr lang="uk-UA" sz="24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34726" y="205329"/>
            <a:ext cx="1732547" cy="1484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1503646"/>
            <a:ext cx="1596189" cy="1238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9450" y="2742083"/>
            <a:ext cx="2034207" cy="1274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49629" y="3719110"/>
            <a:ext cx="1614488" cy="1731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82416" y="5281863"/>
            <a:ext cx="1537034" cy="1468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06515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011" y="372979"/>
            <a:ext cx="83258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Georgia" panose="02040502050405020303" pitchFamily="18" charset="0"/>
              </a:rPr>
              <a:t>Але всі види мистецтва об’єднує одна ціль – створення краси, яка рівнозначна добру, душевній і фізичній досконалості людини.</a:t>
            </a:r>
          </a:p>
          <a:p>
            <a:r>
              <a:rPr lang="uk-UA" sz="3200" b="1" i="1" dirty="0" smtClean="0">
                <a:latin typeface="Georgia" panose="02040502050405020303" pitchFamily="18" charset="0"/>
              </a:rPr>
              <a:t> </a:t>
            </a:r>
          </a:p>
          <a:p>
            <a:endParaRPr lang="uk-UA" sz="32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uk-UA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uk-UA" sz="32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200" b="1" i="1" dirty="0" smtClean="0">
                <a:latin typeface="Georgia" panose="02040502050405020303" pitchFamily="18" charset="0"/>
              </a:rPr>
              <a:t>Створена мистецтвом ідеальна краса народжує в людині благородні наміри до самовдосконалення.</a:t>
            </a:r>
            <a:endParaRPr lang="uk-UA" sz="3200" b="1" i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1" y="2500312"/>
            <a:ext cx="7363326" cy="185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7808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126" y="204537"/>
            <a:ext cx="6436895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rgbClr val="DA528C"/>
                </a:solidFill>
                <a:latin typeface="Georgia" panose="02040502050405020303" pitchFamily="18" charset="0"/>
              </a:rPr>
              <a:t>Цікаво знати</a:t>
            </a:r>
            <a:endParaRPr lang="ru-RU" sz="5400" b="1" i="1" dirty="0">
              <a:solidFill>
                <a:srgbClr val="DA528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53" y="1127867"/>
            <a:ext cx="8891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uk-UA" sz="2400" dirty="0" smtClean="0">
                <a:latin typeface="Georgia" panose="02040502050405020303" pitchFamily="18" charset="0"/>
              </a:rPr>
              <a:t>В перекладі з грецької “хореографія” означає “запис рухів. Але зміст цього слова став значно ширшим і поняття “хореографія” в теперішній час включає в себе все те, що відноситься до мистецтва танцю: і професійний класичний балет, і народні і бальні танці і танець-модерн і естрадні танці – все це називається хореографією.</a:t>
            </a:r>
          </a:p>
          <a:p>
            <a:pPr marL="342900" indent="-342900">
              <a:buBlip>
                <a:blip r:embed="rId2"/>
              </a:buBlip>
            </a:pPr>
            <a:endParaRPr lang="uk-UA" sz="2400" dirty="0" smtClean="0">
              <a:latin typeface="Georgia" panose="02040502050405020303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uk-UA" sz="2400" dirty="0" smtClean="0">
                <a:latin typeface="Georgia" panose="02040502050405020303" pitchFamily="18" charset="0"/>
              </a:rPr>
              <a:t>З давніх-давен танець прикрашав життя людей. Танець в самому найпростішому своєму виді – це вирізні рухи людського тіла, які підкоряються визначеному ритму.</a:t>
            </a:r>
          </a:p>
          <a:p>
            <a:pPr marL="342900" indent="-342900">
              <a:buBlip>
                <a:blip r:embed="rId2"/>
              </a:buBlip>
            </a:pPr>
            <a:endParaRPr lang="uk-UA" sz="2400" dirty="0" smtClean="0">
              <a:latin typeface="Georgia" panose="02040502050405020303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uk-UA" sz="2400" dirty="0" smtClean="0">
                <a:latin typeface="Georgia" panose="02040502050405020303" pitchFamily="18" charset="0"/>
              </a:rPr>
              <a:t>Танець без сумніву народився під різноманітний шум – плескання в долоні удари в примітивні інструменти Пізніше виконувався під найпростішу музику.</a:t>
            </a:r>
            <a:endParaRPr lang="uk-UA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740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895" y="2430379"/>
            <a:ext cx="6376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Хореографія «прийшла» і до різних видів спорту – гімнастики, фігурного катання, синхронного плавання.</a:t>
            </a:r>
            <a:endParaRPr lang="uk-UA" sz="2800" dirty="0">
              <a:solidFill>
                <a:schemeClr val="accent5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7" y="204537"/>
            <a:ext cx="3129213" cy="222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59" y="204537"/>
            <a:ext cx="2982078" cy="2225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633" y="4572000"/>
            <a:ext cx="3705726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082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653" y="0"/>
            <a:ext cx="7122694" cy="7694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atin typeface="Georgia" panose="02040502050405020303" pitchFamily="18" charset="0"/>
              </a:rPr>
              <a:t>Музичне сприймання</a:t>
            </a:r>
            <a:endParaRPr lang="uk-UA" sz="4400" b="1" i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59" y="3200400"/>
            <a:ext cx="7760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A528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Й. Штраус. Полька «Полювання»</a:t>
            </a:r>
            <a:endParaRPr lang="uk-UA" sz="4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DA528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909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Секто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529</TotalTime>
  <Words>437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Valera</cp:lastModifiedBy>
  <cp:revision>34</cp:revision>
  <dcterms:created xsi:type="dcterms:W3CDTF">2014-05-03T14:53:59Z</dcterms:created>
  <dcterms:modified xsi:type="dcterms:W3CDTF">2015-03-12T17:23:28Z</dcterms:modified>
</cp:coreProperties>
</file>