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18" Type="http://schemas.openxmlformats.org/officeDocument/2006/relationships/image" Target="../media/image29.wmf"/><Relationship Id="rId3" Type="http://schemas.openxmlformats.org/officeDocument/2006/relationships/image" Target="../media/image14.wmf"/><Relationship Id="rId21" Type="http://schemas.openxmlformats.org/officeDocument/2006/relationships/image" Target="../media/image32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image" Target="../media/image13.wmf"/><Relationship Id="rId16" Type="http://schemas.openxmlformats.org/officeDocument/2006/relationships/image" Target="../media/image27.wmf"/><Relationship Id="rId20" Type="http://schemas.openxmlformats.org/officeDocument/2006/relationships/image" Target="../media/image31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24" Type="http://schemas.openxmlformats.org/officeDocument/2006/relationships/image" Target="../media/image35.wmf"/><Relationship Id="rId5" Type="http://schemas.openxmlformats.org/officeDocument/2006/relationships/image" Target="../media/image16.wmf"/><Relationship Id="rId15" Type="http://schemas.openxmlformats.org/officeDocument/2006/relationships/image" Target="../media/image26.wmf"/><Relationship Id="rId23" Type="http://schemas.openxmlformats.org/officeDocument/2006/relationships/image" Target="../media/image34.wmf"/><Relationship Id="rId10" Type="http://schemas.openxmlformats.org/officeDocument/2006/relationships/image" Target="../media/image21.wmf"/><Relationship Id="rId19" Type="http://schemas.openxmlformats.org/officeDocument/2006/relationships/image" Target="../media/image30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Relationship Id="rId22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5.wmf"/><Relationship Id="rId6" Type="http://schemas.openxmlformats.org/officeDocument/2006/relationships/image" Target="../media/image50.wmf"/><Relationship Id="rId5" Type="http://schemas.openxmlformats.org/officeDocument/2006/relationships/image" Target="../media/image51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387975"/>
            <a:ext cx="8358246" cy="125573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72008"/>
            <a:ext cx="5643602" cy="857256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B92058-3E08-4BB9-843D-1BCB5983251E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E886ED9-9FE7-404B-ABD8-46297B395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77.gif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7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7.bin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25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4.bin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2.jpeg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500570"/>
            <a:ext cx="8358246" cy="1255735"/>
          </a:xfrm>
        </p:spPr>
        <p:txBody>
          <a:bodyPr/>
          <a:lstStyle/>
          <a:p>
            <a:r>
              <a:rPr lang="uk-UA" b="1" dirty="0"/>
              <a:t>Дії із звичайними дробами</a:t>
            </a:r>
            <a:endParaRPr lang="ru-RU" dirty="0"/>
          </a:p>
        </p:txBody>
      </p:sp>
      <p:pic>
        <p:nvPicPr>
          <p:cNvPr id="5" name="Рисунок 4" descr="EPS_ETC_0432"/>
          <p:cNvPicPr/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7143768" y="571480"/>
            <a:ext cx="1609725" cy="1714500"/>
          </a:xfrm>
          <a:prstGeom prst="rect">
            <a:avLst/>
          </a:prstGeom>
          <a:noFill/>
        </p:spPr>
      </p:pic>
      <p:pic>
        <p:nvPicPr>
          <p:cNvPr id="2049" name="Рисунок 2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34085">
            <a:off x="-901735" y="5730268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04514 C 0.05417 -0.06713 0.04653 -0.04375 0.05069 -0.09259 C 0.0526 -0.11504 0.06111 -0.13518 0.07014 -0.15301 C 0.07517 -0.17361 0.06684 -0.14213 0.07656 -0.16597 C 0.08281 -0.18078 0.08368 -0.19976 0.08941 -0.21504 C 0.09687 -0.23472 0.11597 -0.24884 0.13142 -0.25393 C 0.14583 -0.26689 0.14097 -0.30717 0.14757 -0.32685 C 0.1533 -0.34467 0.1658 -0.35625 0.17014 -0.3743 C 0.17604 -0.39861 0.17587 -0.42777 0.18611 -0.44976 C 0.19635 -0.47176 0.20885 -0.49259 0.21354 -0.51828 C 0.21562 -0.56319 0.20972 -0.58842 0.23142 -0.61759 C 0.23628 -0.63101 0.23663 -0.62407 0.24427 -0.6324 C 0.25469 -0.64398 0.26528 -0.65486 0.27656 -0.66481 C 0.28247 -0.67014 0.28559 -0.675 0.29271 -0.67777 C 0.3066 -0.69629 0.32986 -0.71851 0.34913 -0.72476 C 0.3816 -0.74652 0.40955 -0.74259 0.44757 -0.74444 C 0.4776 -0.75764 0.53663 -0.75023 0.55069 -0.75092 C 0.57465 -0.76643 0.59427 -0.76967 0.62014 -0.77639 C 0.63247 -0.78889 0.64896 -0.79351 0.66354 -0.8 C 0.67135 -0.8037 0.67743 -0.81041 0.68455 -0.81527 C 0.68767 -0.81736 0.69115 -0.81805 0.69427 -0.81967 C 0.70729 -0.82662 0.72066 -0.83657 0.73455 -0.84097 C 0.7467 -0.85139 0.73125 -0.83935 0.74583 -0.84745 C 0.74757 -0.84861 0.74878 -0.85092 0.75069 -0.85185 C 0.7559 -0.85393 0.76684 -0.85625 0.76684 -0.85625 C 0.7776 -0.86551 0.79149 -0.86782 0.80399 -0.87106 C 0.81128 -0.87847 0.81979 -0.87916 0.82656 -0.88842 C 0.83264 -0.89652 0.83802 -0.90601 0.84427 -0.91412 C 0.85347 -0.92615 0.86615 -0.93379 0.87656 -0.94421 C 0.87847 -0.94606 0.87951 -0.94907 0.88142 -0.95069 C 0.89288 -0.96041 0.90694 -0.96759 0.92014 -0.97222 C 0.925 -0.97639 0.92969 -0.97708 0.93455 -0.98078 C 0.95434 -0.9956 0.93681 -0.9831 0.94913 -0.99583 C 0.95226 -0.99907 0.95608 -1.00069 0.95885 -1.00439 C 0.96042 -1.00648 0.96146 -1.00949 0.96354 -1.01088 C 0.96701 -1.01319 0.97118 -1.01342 0.97483 -1.01504 C 0.99531 -1.02407 0.9717 -1.01412 0.98941 -1.02592 C 0.99288 -1.02824 0.99705 -1.02847 1.00069 -1.03009 C 1.00625 -1.03495 1.00417 -1.03264 1.00712 -1.03657 " pathEditMode="relative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6" name="Picture 18" descr="f396016d3ea33865a36374f2297e52e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Обчислити значення виразу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714348" y="1428736"/>
          <a:ext cx="3357511" cy="1071546"/>
        </p:xfrm>
        <a:graphic>
          <a:graphicData uri="http://schemas.openxmlformats.org/presentationml/2006/ole">
            <p:oleObj spid="_x0000_s22529" name="Формула" r:id="rId4" imgW="1346200" imgH="431800" progId="Equation.3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42910" y="2428868"/>
          <a:ext cx="2920959" cy="1142984"/>
        </p:xfrm>
        <a:graphic>
          <a:graphicData uri="http://schemas.openxmlformats.org/presentationml/2006/ole">
            <p:oleObj spid="_x0000_s22531" name="Формула" r:id="rId5" imgW="1091726" imgH="431613" progId="Equation.3">
              <p:embed/>
            </p:oleObj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42910" y="3643314"/>
          <a:ext cx="2976517" cy="1071546"/>
        </p:xfrm>
        <a:graphic>
          <a:graphicData uri="http://schemas.openxmlformats.org/presentationml/2006/ole">
            <p:oleObj spid="_x0000_s22533" name="Формула" r:id="rId6" imgW="1193800" imgH="431800" progId="Equation.3">
              <p:embed/>
            </p:oleObj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714348" y="4857760"/>
          <a:ext cx="2887683" cy="1214446"/>
        </p:xfrm>
        <a:graphic>
          <a:graphicData uri="http://schemas.openxmlformats.org/presentationml/2006/ole">
            <p:oleObj spid="_x0000_s22535" name="Формула" r:id="rId7" imgW="1016000" imgH="431800" progId="Equation.3">
              <p:embed/>
            </p:oleObj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357950" y="1500174"/>
          <a:ext cx="530225" cy="850900"/>
        </p:xfrm>
        <a:graphic>
          <a:graphicData uri="http://schemas.openxmlformats.org/presentationml/2006/ole">
            <p:oleObj spid="_x0000_s22537" name="Формула" r:id="rId8" imgW="241200" imgH="393480" progId="Equation.3">
              <p:embed/>
            </p:oleObj>
          </a:graphicData>
        </a:graphic>
      </p:graphicFrame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6357950" y="3714752"/>
          <a:ext cx="984250" cy="1042987"/>
        </p:xfrm>
        <a:graphic>
          <a:graphicData uri="http://schemas.openxmlformats.org/presentationml/2006/ole">
            <p:oleObj spid="_x0000_s22539" name="Формула" r:id="rId9" imgW="368280" imgH="393480" progId="Equation.3">
              <p:embed/>
            </p:oleObj>
          </a:graphicData>
        </a:graphic>
      </p:graphicFrame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6357950" y="2571744"/>
          <a:ext cx="735013" cy="949325"/>
        </p:xfrm>
        <a:graphic>
          <a:graphicData uri="http://schemas.openxmlformats.org/presentationml/2006/ole">
            <p:oleObj spid="_x0000_s22541" name="Формула" r:id="rId10" imgW="304560" imgH="393480" progId="Equation.3">
              <p:embed/>
            </p:oleObj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6332538" y="4929188"/>
          <a:ext cx="765175" cy="949325"/>
        </p:xfrm>
        <a:graphic>
          <a:graphicData uri="http://schemas.openxmlformats.org/presentationml/2006/ole">
            <p:oleObj spid="_x0000_s22543" name="Формула" r:id="rId11" imgW="317160" imgH="393480" progId="Equation.3">
              <p:embed/>
            </p:oleObj>
          </a:graphicData>
        </a:graphic>
      </p:graphicFrame>
      <p:pic>
        <p:nvPicPr>
          <p:cNvPr id="3" name="Picture 16" descr="f396016d3ea33865a36374f2297e52e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f396016d3ea33865a36374f2297e52e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3cccd5c39350107f8b5701302b05025c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6710" y="2428868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3cccd5c39350107f8b5701302b05025c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29652" y="3143248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Перетворити неправильний дріб у мішане число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500166" y="2214554"/>
          <a:ext cx="714348" cy="1273403"/>
        </p:xfrm>
        <a:graphic>
          <a:graphicData uri="http://schemas.openxmlformats.org/presentationml/2006/ole">
            <p:oleObj spid="_x0000_s23553" name="Формула" r:id="rId3" imgW="215713" imgH="393359" progId="Equation.3">
              <p:embed/>
            </p:oleObj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357950" y="2285992"/>
          <a:ext cx="928662" cy="1189848"/>
        </p:xfrm>
        <a:graphic>
          <a:graphicData uri="http://schemas.openxmlformats.org/presentationml/2006/ole">
            <p:oleObj spid="_x0000_s23555" name="Формула" r:id="rId4" imgW="304536" imgH="39335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Виконати дії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000100" y="1500174"/>
          <a:ext cx="1000100" cy="931911"/>
        </p:xfrm>
        <a:graphic>
          <a:graphicData uri="http://schemas.openxmlformats.org/presentationml/2006/ole">
            <p:oleObj spid="_x0000_s24577" name="Формула" r:id="rId3" imgW="418918" imgH="393529" progId="Equation.3">
              <p:embed/>
            </p:oleObj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57224" y="2643182"/>
          <a:ext cx="1381680" cy="928670"/>
        </p:xfrm>
        <a:graphic>
          <a:graphicData uri="http://schemas.openxmlformats.org/presentationml/2006/ole">
            <p:oleObj spid="_x0000_s24579" name="Формула" r:id="rId4" imgW="583947" imgH="393529" progId="Equation.3">
              <p:embed/>
            </p:oleObj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928662" y="3714752"/>
          <a:ext cx="3634539" cy="1000108"/>
        </p:xfrm>
        <a:graphic>
          <a:graphicData uri="http://schemas.openxmlformats.org/presentationml/2006/ole">
            <p:oleObj spid="_x0000_s24581" name="Формула" r:id="rId5" imgW="1422400" imgH="393700" progId="Equation.3">
              <p:embed/>
            </p:oleObj>
          </a:graphicData>
        </a:graphic>
      </p:graphicFrame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000100" y="5000636"/>
          <a:ext cx="1571604" cy="1056324"/>
        </p:xfrm>
        <a:graphic>
          <a:graphicData uri="http://schemas.openxmlformats.org/presentationml/2006/ole">
            <p:oleObj spid="_x0000_s24583" name="Формула" r:id="rId6" imgW="583947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Розв’язати рівняння</a:t>
            </a:r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714480" y="2071678"/>
          <a:ext cx="5300615" cy="1500174"/>
        </p:xfrm>
        <a:graphic>
          <a:graphicData uri="http://schemas.openxmlformats.org/presentationml/2006/ole">
            <p:oleObj spid="_x0000_s25601" name="Формула" r:id="rId3" imgW="15113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i="1" dirty="0"/>
              <a:t>Мікрофон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6286544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Як записуються звичайні дроби?</a:t>
            </a:r>
            <a:endParaRPr lang="ru-RU" dirty="0"/>
          </a:p>
          <a:p>
            <a:pPr lvl="0"/>
            <a:r>
              <a:rPr lang="uk-UA" dirty="0"/>
              <a:t>Що означає риска дробу</a:t>
            </a:r>
            <a:endParaRPr lang="ru-RU" dirty="0"/>
          </a:p>
          <a:p>
            <a:pPr lvl="0"/>
            <a:r>
              <a:rPr lang="uk-UA" dirty="0"/>
              <a:t>Що показує чисельник дробу?</a:t>
            </a:r>
            <a:endParaRPr lang="ru-RU" dirty="0"/>
          </a:p>
          <a:p>
            <a:pPr lvl="0"/>
            <a:r>
              <a:rPr lang="uk-UA" dirty="0"/>
              <a:t>Що показує знаменник дробу?</a:t>
            </a:r>
            <a:endParaRPr lang="ru-RU" dirty="0"/>
          </a:p>
          <a:p>
            <a:pPr lvl="0"/>
            <a:r>
              <a:rPr lang="uk-UA" dirty="0"/>
              <a:t>Підберіть слово-синонім до дробу   </a:t>
            </a:r>
            <a:r>
              <a:rPr lang="ru-RU" dirty="0"/>
              <a:t> </a:t>
            </a:r>
            <a:r>
              <a:rPr lang="uk-UA" dirty="0" smtClean="0"/>
              <a:t> </a:t>
            </a:r>
            <a:endParaRPr lang="ru-RU" dirty="0"/>
          </a:p>
          <a:p>
            <a:pPr lvl="0"/>
            <a:r>
              <a:rPr lang="uk-UA" dirty="0"/>
              <a:t>Чи можна натуральне число записати у вигляді звичайного дробу? Навести приклад.</a:t>
            </a:r>
            <a:endParaRPr lang="ru-RU" dirty="0"/>
          </a:p>
          <a:p>
            <a:pPr lvl="0"/>
            <a:r>
              <a:rPr lang="uk-UA" dirty="0"/>
              <a:t>Записати дробом, яка частина кожної фігури зафарбована.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143248"/>
            <a:ext cx="2222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214686"/>
            <a:ext cx="214282" cy="82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14686"/>
            <a:ext cx="285720" cy="77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857356" y="1571612"/>
          <a:ext cx="3357554" cy="3623260"/>
        </p:xfrm>
        <a:graphic>
          <a:graphicData uri="http://schemas.openxmlformats.org/presentationml/2006/ole">
            <p:oleObj spid="_x0000_s1029" name="Точечный рисунок" r:id="rId6" imgW="2819794" imgH="3048426" progId="PBrush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214546" y="1785926"/>
          <a:ext cx="2643174" cy="2973571"/>
        </p:xfrm>
        <a:graphic>
          <a:graphicData uri="http://schemas.openxmlformats.org/presentationml/2006/ole">
            <p:oleObj spid="_x0000_s1031" name="Точечный рисунок" r:id="rId7" imgW="1857143" imgH="2095793" progId="PBrush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214546" y="1928802"/>
          <a:ext cx="2746003" cy="2714620"/>
        </p:xfrm>
        <a:graphic>
          <a:graphicData uri="http://schemas.openxmlformats.org/presentationml/2006/ole">
            <p:oleObj spid="_x0000_s1033" name="Точечный рисунок" r:id="rId8" imgW="3790476" imgH="3734321" progId="PBrush">
              <p:embed/>
            </p:oleObj>
          </a:graphicData>
        </a:graphic>
      </p:graphicFrame>
      <p:grpSp>
        <p:nvGrpSpPr>
          <p:cNvPr id="1035" name="Group 11"/>
          <p:cNvGrpSpPr>
            <a:grpSpLocks/>
          </p:cNvGrpSpPr>
          <p:nvPr/>
        </p:nvGrpSpPr>
        <p:grpSpPr bwMode="auto">
          <a:xfrm rot="10800000">
            <a:off x="2500298" y="2428868"/>
            <a:ext cx="2709887" cy="2714644"/>
            <a:chOff x="7066" y="11623"/>
            <a:chExt cx="3480" cy="3240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7066" y="11623"/>
              <a:ext cx="3480" cy="3240"/>
            </a:xfrm>
            <a:prstGeom prst="hexagon">
              <a:avLst>
                <a:gd name="adj" fmla="val 26852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7966" y="13228"/>
              <a:ext cx="1695" cy="1635"/>
            </a:xfrm>
            <a:prstGeom prst="triangle">
              <a:avLst>
                <a:gd name="adj" fmla="val 50968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7066" y="11623"/>
              <a:ext cx="1785" cy="1635"/>
            </a:xfrm>
            <a:prstGeom prst="triangle">
              <a:avLst>
                <a:gd name="adj" fmla="val 49301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subSp spid="_x0000_s10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>
                                            <p:subSp spid="_x0000_s103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/>
              <a:t>сформулюйте</a:t>
            </a:r>
            <a:r>
              <a:rPr lang="ru-RU" dirty="0"/>
              <a:t> правила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2471742"/>
          </a:xfrm>
        </p:spPr>
        <p:txBody>
          <a:bodyPr/>
          <a:lstStyle/>
          <a:p>
            <a:pPr lvl="0"/>
            <a:r>
              <a:rPr lang="uk-UA" dirty="0" err="1"/>
              <a:t>дроб</a:t>
            </a:r>
            <a:r>
              <a:rPr lang="ru-RU" dirty="0" err="1"/>
              <a:t>ів</a:t>
            </a:r>
            <a:r>
              <a:rPr lang="uk-UA" dirty="0"/>
              <a:t> з однаковими </a:t>
            </a:r>
            <a:r>
              <a:rPr lang="uk-UA" dirty="0" smtClean="0"/>
              <a:t>знаменниками</a:t>
            </a:r>
            <a:endParaRPr lang="ru-RU" dirty="0"/>
          </a:p>
          <a:p>
            <a:pPr lvl="0"/>
            <a:r>
              <a:rPr lang="uk-UA" dirty="0" err="1"/>
              <a:t>дроб</a:t>
            </a:r>
            <a:r>
              <a:rPr lang="ru-RU" dirty="0" err="1"/>
              <a:t>ів</a:t>
            </a:r>
            <a:r>
              <a:rPr lang="uk-UA" dirty="0"/>
              <a:t> з однаковими </a:t>
            </a:r>
            <a:r>
              <a:rPr lang="uk-UA" dirty="0" smtClean="0"/>
              <a:t>чисельниками</a:t>
            </a:r>
            <a:endParaRPr lang="ru-RU" dirty="0"/>
          </a:p>
          <a:p>
            <a:pPr lvl="0"/>
            <a:r>
              <a:rPr lang="uk-UA" dirty="0"/>
              <a:t>правильних і неправильних дробів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43" descr="план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429132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Зафарбуйте блакитним кольором комірки таблиці, в яких порівняння дробів виконано правильно. Із отриманих букв складіть назву професії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501122" cy="4714908"/>
        </p:xfrm>
        <a:graphic>
          <a:graphicData uri="http://schemas.openxmlformats.org/drawingml/2006/table">
            <a:tbl>
              <a:tblPr/>
              <a:tblGrid>
                <a:gridCol w="1398461"/>
                <a:gridCol w="1398461"/>
                <a:gridCol w="1399523"/>
                <a:gridCol w="381977"/>
                <a:gridCol w="1307213"/>
                <a:gridCol w="1307213"/>
                <a:gridCol w="1308274"/>
              </a:tblGrid>
              <a:tr h="1178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latin typeface="Times New Roman"/>
                        </a:rPr>
                        <a:t>А</a:t>
                      </a:r>
                      <a:endParaRPr lang="ru-RU" sz="1800" b="1" i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latin typeface="Times New Roman"/>
                        </a:rPr>
                        <a:t>Л</a:t>
                      </a:r>
                      <a:endParaRPr lang="ru-RU" sz="1800" b="1" i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К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В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О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З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П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О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С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Н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Ь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Б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Е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Т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У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>
                          <a:latin typeface="Times New Roman"/>
                        </a:rPr>
                        <a:t>Ж</a:t>
                      </a:r>
                      <a:endParaRPr lang="uk-UA" sz="900" b="1" i="1" kern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>
                          <a:latin typeface="Times New Roman"/>
                        </a:rPr>
                        <a:t>Є</a:t>
                      </a:r>
                      <a:endParaRPr lang="uk-UA" sz="900" b="1" i="1" kern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>
                          <a:latin typeface="Times New Roman"/>
                        </a:rPr>
                        <a:t>О</a:t>
                      </a:r>
                      <a:endParaRPr lang="uk-UA" sz="900" b="1" i="1" kern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Р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latin typeface="Times New Roman"/>
                        </a:rPr>
                        <a:t>И</a:t>
                      </a:r>
                      <a:endParaRPr lang="ru-RU" sz="1800" b="1" i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dirty="0" smtClean="0">
                          <a:latin typeface="Times New Roman"/>
                        </a:rPr>
                        <a:t>Х</a:t>
                      </a:r>
                      <a:endParaRPr lang="ru-RU" sz="1800" b="1" i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Д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И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1" kern="0" dirty="0" smtClean="0">
                          <a:latin typeface="Times New Roman"/>
                        </a:rPr>
                        <a:t>М</a:t>
                      </a:r>
                      <a:endParaRPr lang="ru-RU" sz="1000" b="1" i="1" kern="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285720" y="1928802"/>
          <a:ext cx="1333479" cy="857232"/>
        </p:xfrm>
        <a:graphic>
          <a:graphicData uri="http://schemas.openxmlformats.org/presentationml/2006/ole">
            <p:oleObj spid="_x0000_s6168" name="Формула" r:id="rId3" imgW="520474" imgH="393529" progId="Equation.3">
              <p:embed/>
            </p:oleObj>
          </a:graphicData>
        </a:graphic>
      </p:graphicFrame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1785918" y="2000240"/>
          <a:ext cx="1000100" cy="745529"/>
        </p:xfrm>
        <a:graphic>
          <a:graphicData uri="http://schemas.openxmlformats.org/presentationml/2006/ole">
            <p:oleObj spid="_x0000_s6167" name="Формула" r:id="rId4" imgW="520474" imgH="393529" progId="Equation.3">
              <p:embed/>
            </p:oleObj>
          </a:graphicData>
        </a:graphic>
      </p:graphicFrame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3143240" y="2000240"/>
          <a:ext cx="928662" cy="692275"/>
        </p:xfrm>
        <a:graphic>
          <a:graphicData uri="http://schemas.openxmlformats.org/presentationml/2006/ole">
            <p:oleObj spid="_x0000_s6166" name="Формула" r:id="rId5" imgW="520474" imgH="393529" progId="Equation.3">
              <p:embed/>
            </p:oleObj>
          </a:graphicData>
        </a:graphic>
      </p:graphicFrame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4857752" y="2071678"/>
          <a:ext cx="996617" cy="785794"/>
        </p:xfrm>
        <a:graphic>
          <a:graphicData uri="http://schemas.openxmlformats.org/presentationml/2006/ole">
            <p:oleObj spid="_x0000_s6165" name="Формула" r:id="rId6" imgW="495085" imgH="393529" progId="Equation.3">
              <p:embed/>
            </p:oleObj>
          </a:graphicData>
        </a:graphic>
      </p:graphicFrame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6286512" y="2000240"/>
          <a:ext cx="1071571" cy="642942"/>
        </p:xfrm>
        <a:graphic>
          <a:graphicData uri="http://schemas.openxmlformats.org/presentationml/2006/ole">
            <p:oleObj spid="_x0000_s6164" name="Формула" r:id="rId7" imgW="495085" imgH="393529" progId="Equation.3">
              <p:embed/>
            </p:oleObj>
          </a:graphicData>
        </a:graphic>
      </p:graphicFrame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7572396" y="2143116"/>
          <a:ext cx="1214414" cy="714356"/>
        </p:xfrm>
        <a:graphic>
          <a:graphicData uri="http://schemas.openxmlformats.org/presentationml/2006/ole">
            <p:oleObj spid="_x0000_s6163" name="Формула" r:id="rId8" imgW="495085" imgH="393529" progId="Equation.3">
              <p:embed/>
            </p:oleObj>
          </a:graphicData>
        </a:graphic>
      </p:graphicFrame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428596" y="3214686"/>
          <a:ext cx="928662" cy="681123"/>
        </p:xfrm>
        <a:graphic>
          <a:graphicData uri="http://schemas.openxmlformats.org/presentationml/2006/ole">
            <p:oleObj spid="_x0000_s6162" name="Формула" r:id="rId9" imgW="406048" imgH="393359" progId="Equation.3">
              <p:embed/>
            </p:oleObj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1785918" y="3214686"/>
          <a:ext cx="1071538" cy="749238"/>
        </p:xfrm>
        <a:graphic>
          <a:graphicData uri="http://schemas.openxmlformats.org/presentationml/2006/ole">
            <p:oleObj spid="_x0000_s6161" name="Формула" r:id="rId10" imgW="406048" imgH="393359" progId="Equation.3">
              <p:embed/>
            </p:oleObj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3071802" y="3143248"/>
          <a:ext cx="1214414" cy="817353"/>
        </p:xfrm>
        <a:graphic>
          <a:graphicData uri="http://schemas.openxmlformats.org/presentationml/2006/ole">
            <p:oleObj spid="_x0000_s6160" name="Формула" r:id="rId11" imgW="406048" imgH="393359" progId="Equation.3">
              <p:embed/>
            </p:oleObj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4857752" y="3214686"/>
          <a:ext cx="1071538" cy="744628"/>
        </p:xfrm>
        <a:graphic>
          <a:graphicData uri="http://schemas.openxmlformats.org/presentationml/2006/ole">
            <p:oleObj spid="_x0000_s6159" name="Формула" r:id="rId12" imgW="558558" imgH="393529" progId="Equation.3">
              <p:embed/>
            </p:oleObj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286512" y="3214686"/>
          <a:ext cx="1071538" cy="732218"/>
        </p:xfrm>
        <a:graphic>
          <a:graphicData uri="http://schemas.openxmlformats.org/presentationml/2006/ole">
            <p:oleObj spid="_x0000_s6158" name="Формула" r:id="rId13" imgW="571252" imgH="393529" progId="Equation.3">
              <p:embed/>
            </p:oleObj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3143240" y="4357694"/>
          <a:ext cx="940856" cy="642918"/>
        </p:xfrm>
        <a:graphic>
          <a:graphicData uri="http://schemas.openxmlformats.org/presentationml/2006/ole">
            <p:oleObj spid="_x0000_s6157" name="Формула" r:id="rId14" imgW="571252" imgH="393529" progId="Equation.3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7572396" y="3286124"/>
          <a:ext cx="1176025" cy="642918"/>
        </p:xfrm>
        <a:graphic>
          <a:graphicData uri="http://schemas.openxmlformats.org/presentationml/2006/ole">
            <p:oleObj spid="_x0000_s6156" name="Формула" r:id="rId15" imgW="406048" imgH="393359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357158" y="4357694"/>
          <a:ext cx="1214414" cy="817353"/>
        </p:xfrm>
        <a:graphic>
          <a:graphicData uri="http://schemas.openxmlformats.org/presentationml/2006/ole">
            <p:oleObj spid="_x0000_s6155" name="Формула" r:id="rId16" imgW="406048" imgH="393359" progId="Equation.3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714480" y="4429132"/>
          <a:ext cx="1071538" cy="681122"/>
        </p:xfrm>
        <a:graphic>
          <a:graphicData uri="http://schemas.openxmlformats.org/presentationml/2006/ole">
            <p:oleObj spid="_x0000_s6154" name="Формула" r:id="rId17" imgW="406048" imgH="393359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786314" y="4429132"/>
          <a:ext cx="1144708" cy="642918"/>
        </p:xfrm>
        <a:graphic>
          <a:graphicData uri="http://schemas.openxmlformats.org/presentationml/2006/ole">
            <p:oleObj spid="_x0000_s6153" name="Формула" r:id="rId18" imgW="698197" imgH="393529" progId="Equation.3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215074" y="4357694"/>
          <a:ext cx="1271902" cy="714356"/>
        </p:xfrm>
        <a:graphic>
          <a:graphicData uri="http://schemas.openxmlformats.org/presentationml/2006/ole">
            <p:oleObj spid="_x0000_s6152" name="Формула" r:id="rId19" imgW="698197" imgH="393529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643834" y="4429132"/>
          <a:ext cx="1071538" cy="601823"/>
        </p:xfrm>
        <a:graphic>
          <a:graphicData uri="http://schemas.openxmlformats.org/presentationml/2006/ole">
            <p:oleObj spid="_x0000_s6151" name="Формула" r:id="rId20" imgW="698197" imgH="393529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28596" y="5572140"/>
          <a:ext cx="928662" cy="679913"/>
        </p:xfrm>
        <a:graphic>
          <a:graphicData uri="http://schemas.openxmlformats.org/presentationml/2006/ole">
            <p:oleObj spid="_x0000_s6150" name="Формула" r:id="rId21" imgW="533169" imgH="393529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785918" y="5572140"/>
          <a:ext cx="975706" cy="714356"/>
        </p:xfrm>
        <a:graphic>
          <a:graphicData uri="http://schemas.openxmlformats.org/presentationml/2006/ole">
            <p:oleObj spid="_x0000_s6149" name="Формула" r:id="rId22" imgW="533169" imgH="393529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143240" y="5572140"/>
          <a:ext cx="1073280" cy="785794"/>
        </p:xfrm>
        <a:graphic>
          <a:graphicData uri="http://schemas.openxmlformats.org/presentationml/2006/ole">
            <p:oleObj spid="_x0000_s6148" name="Формула" r:id="rId23" imgW="533169" imgH="393529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857752" y="5643578"/>
          <a:ext cx="1169108" cy="785794"/>
        </p:xfrm>
        <a:graphic>
          <a:graphicData uri="http://schemas.openxmlformats.org/presentationml/2006/ole">
            <p:oleObj spid="_x0000_s6147" name="Формула" r:id="rId24" imgW="583947" imgH="393529" progId="Equation.3">
              <p:embed/>
            </p:oleObj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357950" y="5643578"/>
          <a:ext cx="1062822" cy="714356"/>
        </p:xfrm>
        <a:graphic>
          <a:graphicData uri="http://schemas.openxmlformats.org/presentationml/2006/ole">
            <p:oleObj spid="_x0000_s6146" name="Формула" r:id="rId25" imgW="583947" imgH="393529" progId="Equation.3">
              <p:embed/>
            </p:oleObj>
          </a:graphicData>
        </a:graphic>
      </p:graphicFrame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7572396" y="5643578"/>
          <a:ext cx="1062858" cy="714380"/>
        </p:xfrm>
        <a:graphic>
          <a:graphicData uri="http://schemas.openxmlformats.org/presentationml/2006/ole">
            <p:oleObj spid="_x0000_s6145" name="Формула" r:id="rId26" imgW="583947" imgH="393529" progId="Equation.3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785918" y="2285992"/>
            <a:ext cx="5500726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АСТРОНОМ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/>
              <a:t>Виконайте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sz="3600" dirty="0"/>
              <a:t>       обчислення і розшифруйте слова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500172"/>
          <a:ext cx="7858180" cy="4214843"/>
        </p:xfrm>
        <a:graphic>
          <a:graphicData uri="http://schemas.openxmlformats.org/drawingml/2006/table">
            <a:tbl>
              <a:tblPr/>
              <a:tblGrid>
                <a:gridCol w="442066"/>
                <a:gridCol w="1098791"/>
                <a:gridCol w="577331"/>
                <a:gridCol w="502838"/>
                <a:gridCol w="502838"/>
                <a:gridCol w="1396771"/>
                <a:gridCol w="591055"/>
                <a:gridCol w="438145"/>
                <a:gridCol w="423441"/>
                <a:gridCol w="1340900"/>
                <a:gridCol w="544004"/>
              </a:tblGrid>
              <a:tr h="7926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latin typeface="Times New Roman"/>
                        </a:rPr>
                        <a:t>Д</a:t>
                      </a:r>
                      <a:endParaRPr lang="ru-RU" sz="2400" b="1" i="1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latin typeface="Times New Roman"/>
                        </a:rPr>
                        <a:t>Л</a:t>
                      </a:r>
                      <a:endParaRPr lang="ru-RU" sz="2400" b="1" i="1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b="1" i="0">
                          <a:latin typeface="Times New Roman"/>
                        </a:rPr>
                        <a:t>Р</a:t>
                      </a:r>
                      <a:endParaRPr lang="ru-RU" sz="2400" b="1" i="1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Ї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Я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1214414" y="1571612"/>
          <a:ext cx="928662" cy="634586"/>
        </p:xfrm>
        <a:graphic>
          <a:graphicData uri="http://schemas.openxmlformats.org/presentationml/2006/ole">
            <p:oleObj spid="_x0000_s8205" name="Формула" r:id="rId3" imgW="571252" imgH="393529" progId="Equation.3">
              <p:embed/>
            </p:oleObj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000496" y="1571612"/>
          <a:ext cx="928662" cy="645341"/>
        </p:xfrm>
        <a:graphic>
          <a:graphicData uri="http://schemas.openxmlformats.org/presentationml/2006/ole">
            <p:oleObj spid="_x0000_s8204" name="Формула" r:id="rId4" imgW="558558" imgH="393529" progId="Equation.3">
              <p:embed/>
            </p:oleObj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858016" y="1643050"/>
          <a:ext cx="928662" cy="634586"/>
        </p:xfrm>
        <a:graphic>
          <a:graphicData uri="http://schemas.openxmlformats.org/presentationml/2006/ole">
            <p:oleObj spid="_x0000_s8203" name="Формула" r:id="rId5" imgW="571252" imgH="393529" progId="Equation.3">
              <p:embed/>
            </p:oleObj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142976" y="2214554"/>
          <a:ext cx="1142976" cy="857232"/>
        </p:xfrm>
        <a:graphic>
          <a:graphicData uri="http://schemas.openxmlformats.org/presentationml/2006/ole">
            <p:oleObj spid="_x0000_s8202" name="Формула" r:id="rId6" imgW="355292" imgH="393359" progId="Equation.3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3929058" y="2357430"/>
          <a:ext cx="1129027" cy="642918"/>
        </p:xfrm>
        <a:graphic>
          <a:graphicData uri="http://schemas.openxmlformats.org/presentationml/2006/ole">
            <p:oleObj spid="_x0000_s8201" name="Формула" r:id="rId7" imgW="685800" imgH="393700" progId="Equation.3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6929454" y="2428868"/>
          <a:ext cx="1000100" cy="683402"/>
        </p:xfrm>
        <a:graphic>
          <a:graphicData uri="http://schemas.openxmlformats.org/presentationml/2006/ole">
            <p:oleObj spid="_x0000_s8200" name="Формула" r:id="rId8" imgW="571252" imgH="393529" progId="Equation.3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142976" y="3071810"/>
          <a:ext cx="1000100" cy="854252"/>
        </p:xfrm>
        <a:graphic>
          <a:graphicData uri="http://schemas.openxmlformats.org/presentationml/2006/ole">
            <p:oleObj spid="_x0000_s8199" name="Формула" r:id="rId9" imgW="457002" imgH="393529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929058" y="3143248"/>
          <a:ext cx="1142976" cy="781033"/>
        </p:xfrm>
        <a:graphic>
          <a:graphicData uri="http://schemas.openxmlformats.org/presentationml/2006/ole">
            <p:oleObj spid="_x0000_s8198" name="Формула" r:id="rId10" imgW="571252" imgH="393529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786578" y="3071810"/>
          <a:ext cx="1214414" cy="843915"/>
        </p:xfrm>
        <a:graphic>
          <a:graphicData uri="http://schemas.openxmlformats.org/presentationml/2006/ole">
            <p:oleObj spid="_x0000_s8197" name="Формула" r:id="rId11" imgW="558558" imgH="393529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142976" y="3929066"/>
          <a:ext cx="1071538" cy="732218"/>
        </p:xfrm>
        <a:graphic>
          <a:graphicData uri="http://schemas.openxmlformats.org/presentationml/2006/ole">
            <p:oleObj spid="_x0000_s8196" name="Формула" r:id="rId12" imgW="571252" imgH="393529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929058" y="4000504"/>
          <a:ext cx="1202209" cy="714356"/>
        </p:xfrm>
        <a:graphic>
          <a:graphicData uri="http://schemas.openxmlformats.org/presentationml/2006/ole">
            <p:oleObj spid="_x0000_s8195" name="Формула" r:id="rId13" imgW="660113" imgH="393529" progId="Equation.3">
              <p:embed/>
            </p:oleObj>
          </a:graphicData>
        </a:graphic>
      </p:graphicFrame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929454" y="4000504"/>
          <a:ext cx="1000100" cy="750397"/>
        </p:xfrm>
        <a:graphic>
          <a:graphicData uri="http://schemas.openxmlformats.org/presentationml/2006/ole">
            <p:oleObj spid="_x0000_s8194" name="Формула" r:id="rId14" imgW="431613" imgH="393529" progId="Equation.3">
              <p:embed/>
            </p:oleObj>
          </a:graphicData>
        </a:graphic>
      </p:graphicFrame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6786578" y="5000636"/>
          <a:ext cx="1059329" cy="571480"/>
        </p:xfrm>
        <a:graphic>
          <a:graphicData uri="http://schemas.openxmlformats.org/presentationml/2006/ole">
            <p:oleObj spid="_x0000_s8193" name="Формула" r:id="rId15" imgW="72358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3" y="1071543"/>
          <a:ext cx="6572296" cy="4000530"/>
        </p:xfrm>
        <a:graphic>
          <a:graphicData uri="http://schemas.openxmlformats.org/drawingml/2006/table">
            <a:tbl>
              <a:tblPr/>
              <a:tblGrid>
                <a:gridCol w="1641358"/>
                <a:gridCol w="1643646"/>
                <a:gridCol w="1643646"/>
                <a:gridCol w="1643646"/>
              </a:tblGrid>
              <a:tr h="2000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428728" y="1285860"/>
          <a:ext cx="1214414" cy="1400749"/>
        </p:xfrm>
        <a:graphic>
          <a:graphicData uri="http://schemas.openxmlformats.org/presentationml/2006/ole">
            <p:oleObj spid="_x0000_s18436" name="Формула" r:id="rId3" imgW="215713" imgH="393359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071802" y="1214422"/>
          <a:ext cx="1071538" cy="1514933"/>
        </p:xfrm>
        <a:graphic>
          <a:graphicData uri="http://schemas.openxmlformats.org/presentationml/2006/ole">
            <p:oleObj spid="_x0000_s18435" name="Формула" r:id="rId4" imgW="279279" imgH="393529" progId="Equation.3">
              <p:embed/>
            </p:oleObj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857752" y="1285860"/>
          <a:ext cx="857224" cy="1464424"/>
        </p:xfrm>
        <a:graphic>
          <a:graphicData uri="http://schemas.openxmlformats.org/presentationml/2006/ole">
            <p:oleObj spid="_x0000_s18434" name="Формула" r:id="rId5" imgW="228501" imgH="393529" progId="Equation.3">
              <p:embed/>
            </p:oleObj>
          </a:graphicData>
        </a:graphic>
      </p:graphicFrame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500826" y="1428736"/>
          <a:ext cx="714348" cy="1220345"/>
        </p:xfrm>
        <a:graphic>
          <a:graphicData uri="http://schemas.openxmlformats.org/presentationml/2006/ole">
            <p:oleObj spid="_x0000_s18433" name="Формула" r:id="rId6" imgW="228501" imgH="393529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85918" y="3429000"/>
            <a:ext cx="55007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dirty="0" smtClean="0"/>
              <a:t>З     О      Р      Я</a:t>
            </a:r>
            <a:endParaRPr lang="ru-RU" sz="6600" dirty="0"/>
          </a:p>
        </p:txBody>
      </p:sp>
      <p:pic>
        <p:nvPicPr>
          <p:cNvPr id="8" name="Рисунок 43" descr="планет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57" y="1142984"/>
          <a:ext cx="7429556" cy="4071965"/>
        </p:xfrm>
        <a:graphic>
          <a:graphicData uri="http://schemas.openxmlformats.org/drawingml/2006/table">
            <a:tbl>
              <a:tblPr/>
              <a:tblGrid>
                <a:gridCol w="1060668"/>
                <a:gridCol w="1061888"/>
                <a:gridCol w="1060668"/>
                <a:gridCol w="1061888"/>
                <a:gridCol w="1060668"/>
                <a:gridCol w="1061888"/>
                <a:gridCol w="1061888"/>
              </a:tblGrid>
              <a:tr h="1707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000100" y="1500174"/>
          <a:ext cx="1000108" cy="1000108"/>
        </p:xfrm>
        <a:graphic>
          <a:graphicData uri="http://schemas.openxmlformats.org/presentationml/2006/ole">
            <p:oleObj spid="_x0000_s19463" name="Формула" r:id="rId3" imgW="164885" imgH="164885" progId="Equation.3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000232" y="1357298"/>
          <a:ext cx="1026250" cy="1357298"/>
        </p:xfrm>
        <a:graphic>
          <a:graphicData uri="http://schemas.openxmlformats.org/presentationml/2006/ole">
            <p:oleObj spid="_x0000_s19462" name="Формула" r:id="rId4" imgW="291973" imgH="393529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7358082" y="1214422"/>
          <a:ext cx="928662" cy="1523006"/>
        </p:xfrm>
        <a:graphic>
          <a:graphicData uri="http://schemas.openxmlformats.org/presentationml/2006/ole">
            <p:oleObj spid="_x0000_s19461" name="Формула" r:id="rId5" imgW="241195" imgH="393529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214810" y="1214422"/>
          <a:ext cx="857224" cy="1464424"/>
        </p:xfrm>
        <a:graphic>
          <a:graphicData uri="http://schemas.openxmlformats.org/presentationml/2006/ole">
            <p:oleObj spid="_x0000_s19460" name="Формула" r:id="rId6" imgW="228501" imgH="393529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357818" y="1428736"/>
          <a:ext cx="571472" cy="1142984"/>
        </p:xfrm>
        <a:graphic>
          <a:graphicData uri="http://schemas.openxmlformats.org/presentationml/2006/ole">
            <p:oleObj spid="_x0000_s19459" name="Формула" r:id="rId7" imgW="126780" imgH="164814" progId="Equation.3">
              <p:embed/>
            </p:oleObj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215074" y="1285860"/>
          <a:ext cx="1080264" cy="1428736"/>
        </p:xfrm>
        <a:graphic>
          <a:graphicData uri="http://schemas.openxmlformats.org/presentationml/2006/ole">
            <p:oleObj spid="_x0000_s19458" name="Формула" r:id="rId8" imgW="291973" imgH="393529" progId="Equation.3">
              <p:embed/>
            </p:oleObj>
          </a:graphicData>
        </a:graphic>
      </p:graphicFrame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143240" y="1285860"/>
          <a:ext cx="857224" cy="1405847"/>
        </p:xfrm>
        <a:graphic>
          <a:graphicData uri="http://schemas.openxmlformats.org/presentationml/2006/ole">
            <p:oleObj spid="_x0000_s19457" name="Формула" r:id="rId9" imgW="241195" imgH="393529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14414" y="3244334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/>
              <a:t>П    Л     А    Н    Е    Т     А</a:t>
            </a:r>
            <a:endParaRPr lang="ru-RU" sz="5400" dirty="0"/>
          </a:p>
        </p:txBody>
      </p:sp>
      <p:pic>
        <p:nvPicPr>
          <p:cNvPr id="19464" name="Рисунок 43" descr="планет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Рисунок 42" descr="648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6FB"/>
              </a:clrFrom>
              <a:clrTo>
                <a:srgbClr val="F3F6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643446"/>
            <a:ext cx="296179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072496" cy="3429024"/>
        </p:xfrm>
        <a:graphic>
          <a:graphicData uri="http://schemas.openxmlformats.org/drawingml/2006/table">
            <a:tbl>
              <a:tblPr/>
              <a:tblGrid>
                <a:gridCol w="1008558"/>
                <a:gridCol w="1008558"/>
                <a:gridCol w="1008558"/>
                <a:gridCol w="1008558"/>
                <a:gridCol w="1009566"/>
                <a:gridCol w="1009566"/>
                <a:gridCol w="1009566"/>
                <a:gridCol w="1009566"/>
              </a:tblGrid>
              <a:tr h="138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642910" y="1500174"/>
          <a:ext cx="714348" cy="1171531"/>
        </p:xfrm>
        <a:graphic>
          <a:graphicData uri="http://schemas.openxmlformats.org/presentationml/2006/ole">
            <p:oleObj spid="_x0000_s20488" name="Формула" r:id="rId4" imgW="241195" imgH="393529" progId="Equation.3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643042" y="1571612"/>
          <a:ext cx="731710" cy="1000108"/>
        </p:xfrm>
        <a:graphic>
          <a:graphicData uri="http://schemas.openxmlformats.org/presentationml/2006/ole">
            <p:oleObj spid="_x0000_s20487" name="Формула" r:id="rId5" imgW="139639" imgH="393529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571736" y="1571612"/>
          <a:ext cx="857224" cy="1133748"/>
        </p:xfrm>
        <a:graphic>
          <a:graphicData uri="http://schemas.openxmlformats.org/presentationml/2006/ole">
            <p:oleObj spid="_x0000_s20486" name="Формула" r:id="rId6" imgW="291973" imgH="393529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714744" y="1571612"/>
          <a:ext cx="500034" cy="1000108"/>
        </p:xfrm>
        <a:graphic>
          <a:graphicData uri="http://schemas.openxmlformats.org/presentationml/2006/ole">
            <p:oleObj spid="_x0000_s20485" name="Формула" r:id="rId7" imgW="126780" imgH="164814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643438" y="1571612"/>
          <a:ext cx="642910" cy="1098305"/>
        </p:xfrm>
        <a:graphic>
          <a:graphicData uri="http://schemas.openxmlformats.org/presentationml/2006/ole">
            <p:oleObj spid="_x0000_s20484" name="Формула" r:id="rId8" imgW="228501" imgH="393529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643569" y="1643050"/>
          <a:ext cx="707411" cy="1000132"/>
        </p:xfrm>
        <a:graphic>
          <a:graphicData uri="http://schemas.openxmlformats.org/presentationml/2006/ole">
            <p:oleObj spid="_x0000_s20483" name="Формула" r:id="rId9" imgW="279279" imgH="393529" progId="Equation.3">
              <p:embed/>
            </p:oleObj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643702" y="1643050"/>
          <a:ext cx="702165" cy="928670"/>
        </p:xfrm>
        <a:graphic>
          <a:graphicData uri="http://schemas.openxmlformats.org/presentationml/2006/ole">
            <p:oleObj spid="_x0000_s20482" name="Формула" r:id="rId10" imgW="291973" imgH="393529" progId="Equation.3">
              <p:embed/>
            </p:oleObj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7643834" y="1571612"/>
          <a:ext cx="696941" cy="1142984"/>
        </p:xfrm>
        <a:graphic>
          <a:graphicData uri="http://schemas.openxmlformats.org/presentationml/2006/ole">
            <p:oleObj spid="_x0000_s20481" name="Формула" r:id="rId11" imgW="241195" imgH="393529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324433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/>
              <a:t>А   С     Т     Е    Р    О    Ї     Д</a:t>
            </a:r>
            <a:endParaRPr lang="ru-RU" sz="5400" dirty="0"/>
          </a:p>
        </p:txBody>
      </p:sp>
      <p:pic>
        <p:nvPicPr>
          <p:cNvPr id="20490" name="Рисунок 38" descr="рисунок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514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Знайти помилку в обчисленнях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1928794" y="2428868"/>
          <a:ext cx="4791500" cy="1571612"/>
        </p:xfrm>
        <a:graphic>
          <a:graphicData uri="http://schemas.openxmlformats.org/presentationml/2006/ole">
            <p:oleObj spid="_x0000_s21505" name="Формула" r:id="rId3" imgW="1193800" imgH="393700" progId="Equation.3">
              <p:embed/>
            </p:oleObj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857356" y="2786058"/>
          <a:ext cx="4866418" cy="1500174"/>
        </p:xfrm>
        <a:graphic>
          <a:graphicData uri="http://schemas.openxmlformats.org/presentationml/2006/ole">
            <p:oleObj spid="_x0000_s21507" name="Формула" r:id="rId4" imgW="1269449" imgH="393529" progId="Equation.3">
              <p:embed/>
            </p:oleObj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500166" y="2714620"/>
          <a:ext cx="5739326" cy="1285860"/>
        </p:xfrm>
        <a:graphic>
          <a:graphicData uri="http://schemas.openxmlformats.org/presentationml/2006/ole">
            <p:oleObj spid="_x0000_s21509" name="Формула" r:id="rId5" imgW="1739900" imgH="393700" progId="Equation.3">
              <p:embed/>
            </p:oleObj>
          </a:graphicData>
        </a:graphic>
      </p:graphicFrame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928794" y="2928934"/>
          <a:ext cx="5065028" cy="1214422"/>
        </p:xfrm>
        <a:graphic>
          <a:graphicData uri="http://schemas.openxmlformats.org/presentationml/2006/ole">
            <p:oleObj spid="_x0000_s21511" name="Формула" r:id="rId6" imgW="1625600" imgH="393700" progId="Equation.3">
              <p:embed/>
            </p:oleObj>
          </a:graphicData>
        </a:graphic>
      </p:graphicFrame>
      <p:pic>
        <p:nvPicPr>
          <p:cNvPr id="3" name="Рисунок 39" descr="TN0001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4862507"/>
            <a:ext cx="2953958" cy="199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Тема117</Template>
  <TotalTime>85</TotalTime>
  <Words>161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Тема117</vt:lpstr>
      <vt:lpstr>Точечный рисунок</vt:lpstr>
      <vt:lpstr>Формула</vt:lpstr>
      <vt:lpstr>Дії із звичайними дробами</vt:lpstr>
      <vt:lpstr>Мікрофон</vt:lpstr>
      <vt:lpstr>сформулюйте правила порівняння  </vt:lpstr>
      <vt:lpstr>Зафарбуйте блакитним кольором комірки таблиці, в яких порівняння дробів виконано правильно. Із отриманих букв складіть назву професії </vt:lpstr>
      <vt:lpstr>Виконайте         обчислення і розшифруйте слова     </vt:lpstr>
      <vt:lpstr>Слайд 6</vt:lpstr>
      <vt:lpstr>Слайд 7</vt:lpstr>
      <vt:lpstr>Слайд 8</vt:lpstr>
      <vt:lpstr>Знайти помилку в обчисленнях</vt:lpstr>
      <vt:lpstr>Обчислити значення виразу</vt:lpstr>
      <vt:lpstr>Перетворити неправильний дріб у мішане число </vt:lpstr>
      <vt:lpstr>Виконати дії</vt:lpstr>
      <vt:lpstr>Розв’язати рівняння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Дії із звичайними дробами</dc:title>
  <dc:creator>Люда</dc:creator>
  <cp:lastModifiedBy>FuckYouBill</cp:lastModifiedBy>
  <cp:revision>10</cp:revision>
  <dcterms:created xsi:type="dcterms:W3CDTF">2012-05-16T20:08:45Z</dcterms:created>
  <dcterms:modified xsi:type="dcterms:W3CDTF">2012-05-17T19:50:21Z</dcterms:modified>
</cp:coreProperties>
</file>