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22"/>
  </p:notesMasterIdLst>
  <p:sldIdLst>
    <p:sldId id="256" r:id="rId3"/>
    <p:sldId id="257" r:id="rId4"/>
    <p:sldId id="263" r:id="rId5"/>
    <p:sldId id="306" r:id="rId6"/>
    <p:sldId id="307" r:id="rId7"/>
    <p:sldId id="308" r:id="rId8"/>
    <p:sldId id="309" r:id="rId9"/>
    <p:sldId id="310" r:id="rId10"/>
    <p:sldId id="311" r:id="rId11"/>
    <p:sldId id="312" r:id="rId12"/>
    <p:sldId id="313" r:id="rId13"/>
    <p:sldId id="305" r:id="rId14"/>
    <p:sldId id="315" r:id="rId15"/>
    <p:sldId id="316" r:id="rId16"/>
    <p:sldId id="317" r:id="rId17"/>
    <p:sldId id="318" r:id="rId18"/>
    <p:sldId id="319" r:id="rId19"/>
    <p:sldId id="320" r:id="rId20"/>
    <p:sldId id="314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F0EB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C0C456-E38A-4500-8D08-47E7A23A2AF0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51E1F8-1696-4966-BF37-D1E50148355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0802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81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png"/><Relationship Id="rId3" Type="http://schemas.openxmlformats.org/officeDocument/2006/relationships/slide" Target="slide2.xml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Relationship Id="rId14" Type="http://schemas.openxmlformats.org/officeDocument/2006/relationships/image" Target="../media/image3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2.png"/><Relationship Id="rId4" Type="http://schemas.openxmlformats.org/officeDocument/2006/relationships/image" Target="../media/image31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Relationship Id="rId9" Type="http://schemas.openxmlformats.org/officeDocument/2006/relationships/image" Target="../media/image4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3" Type="http://schemas.openxmlformats.org/officeDocument/2006/relationships/image" Target="../media/image41.png"/><Relationship Id="rId7" Type="http://schemas.openxmlformats.org/officeDocument/2006/relationships/image" Target="../media/image45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image" Target="../media/image42.png"/><Relationship Id="rId9" Type="http://schemas.openxmlformats.org/officeDocument/2006/relationships/image" Target="../media/image47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3" Type="http://schemas.openxmlformats.org/officeDocument/2006/relationships/image" Target="../media/image48.png"/><Relationship Id="rId7" Type="http://schemas.openxmlformats.org/officeDocument/2006/relationships/image" Target="../media/image52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49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3" Type="http://schemas.openxmlformats.org/officeDocument/2006/relationships/image" Target="../media/image54.png"/><Relationship Id="rId7" Type="http://schemas.openxmlformats.org/officeDocument/2006/relationships/image" Target="../media/image58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7.png"/><Relationship Id="rId5" Type="http://schemas.openxmlformats.org/officeDocument/2006/relationships/image" Target="../media/image56.png"/><Relationship Id="rId4" Type="http://schemas.openxmlformats.org/officeDocument/2006/relationships/image" Target="../media/image5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2.png"/><Relationship Id="rId4" Type="http://schemas.openxmlformats.org/officeDocument/2006/relationships/image" Target="../media/image6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5.png"/><Relationship Id="rId4" Type="http://schemas.openxmlformats.org/officeDocument/2006/relationships/image" Target="../media/image6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8.png"/><Relationship Id="rId4" Type="http://schemas.openxmlformats.org/officeDocument/2006/relationships/image" Target="../media/image67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slide" Target="slide3.xml"/><Relationship Id="rId5" Type="http://schemas.openxmlformats.org/officeDocument/2006/relationships/slide" Target="slide6.xml"/><Relationship Id="rId10" Type="http://schemas.openxmlformats.org/officeDocument/2006/relationships/image" Target="../media/image1.png"/><Relationship Id="rId4" Type="http://schemas.openxmlformats.org/officeDocument/2006/relationships/slide" Target="slide5.xml"/><Relationship Id="rId9" Type="http://schemas.openxmlformats.org/officeDocument/2006/relationships/slide" Target="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" Target="slide2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slide" Target="slide2.xml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slide" Target="slide2.xml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9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Группа 21"/>
          <p:cNvGrpSpPr/>
          <p:nvPr/>
        </p:nvGrpSpPr>
        <p:grpSpPr>
          <a:xfrm>
            <a:off x="426908" y="208455"/>
            <a:ext cx="3930778" cy="6506693"/>
            <a:chOff x="1149677" y="-220173"/>
            <a:chExt cx="3889109" cy="6506693"/>
          </a:xfrm>
        </p:grpSpPr>
        <p:sp>
          <p:nvSpPr>
            <p:cNvPr id="14" name="Прямоугольник 13"/>
            <p:cNvSpPr/>
            <p:nvPr/>
          </p:nvSpPr>
          <p:spPr>
            <a:xfrm rot="20773993">
              <a:off x="1243613" y="134706"/>
              <a:ext cx="3786214" cy="5929354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scene3d>
              <a:camera prst="perspectiveRelaxedModerately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 rot="20773993">
              <a:off x="1182685" y="-155774"/>
              <a:ext cx="3786214" cy="5929354"/>
            </a:xfrm>
            <a:prstGeom prst="rect">
              <a:avLst/>
            </a:prstGeom>
            <a:solidFill>
              <a:schemeClr val="bg1"/>
            </a:solidFill>
            <a:ln cap="sq">
              <a:solidFill>
                <a:schemeClr val="bg1"/>
              </a:solidFill>
            </a:ln>
            <a:scene3d>
              <a:camera prst="perspectiveRelaxedModerately"/>
              <a:lightRig rig="threePt" dir="t"/>
            </a:scene3d>
            <a:sp3d extrusionH="76200" contourW="12700" prstMaterial="powder">
              <a:bevelT h="457200"/>
              <a:extrusionClr>
                <a:schemeClr val="bg1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8" name="Прямая соединительная линия 17"/>
            <p:cNvCxnSpPr/>
            <p:nvPr/>
          </p:nvCxnSpPr>
          <p:spPr>
            <a:xfrm rot="16200000" flipH="1">
              <a:off x="1485880" y="6057920"/>
              <a:ext cx="357190" cy="10001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Прямоугольник 11"/>
            <p:cNvSpPr/>
            <p:nvPr/>
          </p:nvSpPr>
          <p:spPr>
            <a:xfrm rot="20773993">
              <a:off x="1149677" y="-220173"/>
              <a:ext cx="3889109" cy="5929354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scene3d>
              <a:camera prst="perspectiveRelaxedModerately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TextBox 15"/>
            <p:cNvSpPr txBox="1"/>
            <p:nvPr/>
          </p:nvSpPr>
          <p:spPr>
            <a:xfrm rot="20706627">
              <a:off x="1166482" y="896865"/>
              <a:ext cx="3215834" cy="1035432"/>
            </a:xfrm>
            <a:prstGeom prst="rect">
              <a:avLst/>
            </a:prstGeom>
            <a:noFill/>
          </p:spPr>
          <p:txBody>
            <a:bodyPr wrap="square" rtlCol="0">
              <a:prstTxWarp prst="textFadeUp">
                <a:avLst>
                  <a:gd name="adj" fmla="val 5781"/>
                </a:avLst>
              </a:prstTxWarp>
              <a:spAutoFit/>
            </a:bodyPr>
            <a:lstStyle/>
            <a:p>
              <a:r>
                <a:rPr lang="uk-UA" sz="6600" b="1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effectLst>
                    <a:innerShdw blurRad="38100" dist="25400" dir="16200000">
                      <a:prstClr val="black"/>
                    </a:innerShdw>
                  </a:effectLst>
                </a:rPr>
                <a:t>Алгебра</a:t>
              </a:r>
              <a:endParaRPr lang="ru-RU" sz="6600" b="1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innerShdw blurRad="38100" dist="25400" dir="16200000">
                    <a:prstClr val="black"/>
                  </a:innerShdw>
                </a:effectLst>
              </a:endParaRPr>
            </a:p>
          </p:txBody>
        </p:sp>
      </p:grp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857620" y="642918"/>
            <a:ext cx="5286380" cy="1643074"/>
          </a:xfrm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uk-UA" sz="6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Матеріали до уроків</a:t>
            </a:r>
            <a:endParaRPr lang="ru-RU" sz="6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286380" y="2857496"/>
            <a:ext cx="3857620" cy="264320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За </a:t>
            </a:r>
            <a:r>
              <a:rPr lang="ru-RU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підручником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«Алгебра.  9 </a:t>
            </a:r>
            <a:r>
              <a:rPr lang="ru-RU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клас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»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Ю.І. </a:t>
            </a:r>
            <a:r>
              <a:rPr lang="ru-RU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Мальованого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Г.М. Литвиненко,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Г.М. Возняк</a:t>
            </a: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6286512" y="5786454"/>
            <a:ext cx="2438348" cy="311944"/>
            <a:chOff x="4753027" y="2914650"/>
            <a:chExt cx="2438348" cy="311944"/>
          </a:xfrm>
          <a:effectLst>
            <a:outerShdw blurRad="114300" dist="38100" dir="18900000" sy="23000" kx="-1200000" algn="bl" rotWithShape="0">
              <a:prstClr val="black">
                <a:alpha val="69000"/>
              </a:prstClr>
            </a:outerShdw>
          </a:effectLst>
        </p:grpSpPr>
        <p:sp>
          <p:nvSpPr>
            <p:cNvPr id="11" name="Полилиния 10"/>
            <p:cNvSpPr/>
            <p:nvPr/>
          </p:nvSpPr>
          <p:spPr>
            <a:xfrm>
              <a:off x="4753027" y="3000372"/>
              <a:ext cx="222988" cy="142877"/>
            </a:xfrm>
            <a:custGeom>
              <a:avLst/>
              <a:gdLst>
                <a:gd name="connsiteX0" fmla="*/ 142875 w 168275"/>
                <a:gd name="connsiteY0" fmla="*/ 15875 h 153987"/>
                <a:gd name="connsiteX1" fmla="*/ 0 w 168275"/>
                <a:gd name="connsiteY1" fmla="*/ 58737 h 153987"/>
                <a:gd name="connsiteX2" fmla="*/ 0 w 168275"/>
                <a:gd name="connsiteY2" fmla="*/ 108744 h 153987"/>
                <a:gd name="connsiteX3" fmla="*/ 152400 w 168275"/>
                <a:gd name="connsiteY3" fmla="*/ 153987 h 153987"/>
                <a:gd name="connsiteX4" fmla="*/ 142875 w 168275"/>
                <a:gd name="connsiteY4" fmla="*/ 15875 h 153987"/>
                <a:gd name="connsiteX0" fmla="*/ 197588 w 222988"/>
                <a:gd name="connsiteY0" fmla="*/ 15875 h 153987"/>
                <a:gd name="connsiteX1" fmla="*/ 54713 w 222988"/>
                <a:gd name="connsiteY1" fmla="*/ 58737 h 153987"/>
                <a:gd name="connsiteX2" fmla="*/ 54713 w 222988"/>
                <a:gd name="connsiteY2" fmla="*/ 108744 h 153987"/>
                <a:gd name="connsiteX3" fmla="*/ 207113 w 222988"/>
                <a:gd name="connsiteY3" fmla="*/ 153987 h 153987"/>
                <a:gd name="connsiteX4" fmla="*/ 197588 w 222988"/>
                <a:gd name="connsiteY4" fmla="*/ 15875 h 153987"/>
                <a:gd name="connsiteX0" fmla="*/ 197588 w 222988"/>
                <a:gd name="connsiteY0" fmla="*/ 15875 h 153987"/>
                <a:gd name="connsiteX1" fmla="*/ 54713 w 222988"/>
                <a:gd name="connsiteY1" fmla="*/ 58737 h 153987"/>
                <a:gd name="connsiteX2" fmla="*/ 54713 w 222988"/>
                <a:gd name="connsiteY2" fmla="*/ 108744 h 153987"/>
                <a:gd name="connsiteX3" fmla="*/ 207113 w 222988"/>
                <a:gd name="connsiteY3" fmla="*/ 153987 h 153987"/>
                <a:gd name="connsiteX4" fmla="*/ 197588 w 222988"/>
                <a:gd name="connsiteY4" fmla="*/ 15875 h 153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2988" h="153987">
                  <a:moveTo>
                    <a:pt x="197588" y="15875"/>
                  </a:moveTo>
                  <a:cubicBezTo>
                    <a:pt x="172188" y="0"/>
                    <a:pt x="102338" y="44450"/>
                    <a:pt x="54713" y="58737"/>
                  </a:cubicBezTo>
                  <a:cubicBezTo>
                    <a:pt x="0" y="86054"/>
                    <a:pt x="20708" y="97507"/>
                    <a:pt x="54713" y="108744"/>
                  </a:cubicBezTo>
                  <a:lnTo>
                    <a:pt x="207113" y="153987"/>
                  </a:lnTo>
                  <a:cubicBezTo>
                    <a:pt x="199926" y="24607"/>
                    <a:pt x="222988" y="31750"/>
                    <a:pt x="197588" y="1587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олилиния 14"/>
            <p:cNvSpPr/>
            <p:nvPr/>
          </p:nvSpPr>
          <p:spPr>
            <a:xfrm>
              <a:off x="4907756" y="2914650"/>
              <a:ext cx="361918" cy="311944"/>
            </a:xfrm>
            <a:custGeom>
              <a:avLst/>
              <a:gdLst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69133 w 357187"/>
                <a:gd name="connsiteY4" fmla="*/ 311944 h 319088"/>
                <a:gd name="connsiteX5" fmla="*/ 290512 w 357187"/>
                <a:gd name="connsiteY5" fmla="*/ 319088 h 319088"/>
                <a:gd name="connsiteX6" fmla="*/ 357187 w 357187"/>
                <a:gd name="connsiteY6" fmla="*/ 138113 h 319088"/>
                <a:gd name="connsiteX7" fmla="*/ 285750 w 357187"/>
                <a:gd name="connsiteY7" fmla="*/ 0 h 319088"/>
                <a:gd name="connsiteX0" fmla="*/ 285750 w 361918"/>
                <a:gd name="connsiteY0" fmla="*/ 0 h 319064"/>
                <a:gd name="connsiteX1" fmla="*/ 0 w 361918"/>
                <a:gd name="connsiteY1" fmla="*/ 102394 h 319064"/>
                <a:gd name="connsiteX2" fmla="*/ 4762 w 361918"/>
                <a:gd name="connsiteY2" fmla="*/ 147638 h 319064"/>
                <a:gd name="connsiteX3" fmla="*/ 7144 w 361918"/>
                <a:gd name="connsiteY3" fmla="*/ 216694 h 319064"/>
                <a:gd name="connsiteX4" fmla="*/ 269133 w 361918"/>
                <a:gd name="connsiteY4" fmla="*/ 311944 h 319064"/>
                <a:gd name="connsiteX5" fmla="*/ 361918 w 361918"/>
                <a:gd name="connsiteY5" fmla="*/ 319064 h 319064"/>
                <a:gd name="connsiteX6" fmla="*/ 357187 w 361918"/>
                <a:gd name="connsiteY6" fmla="*/ 138113 h 319064"/>
                <a:gd name="connsiteX7" fmla="*/ 285750 w 361918"/>
                <a:gd name="connsiteY7" fmla="*/ 0 h 319064"/>
                <a:gd name="connsiteX0" fmla="*/ 285750 w 361918"/>
                <a:gd name="connsiteY0" fmla="*/ 0 h 311944"/>
                <a:gd name="connsiteX1" fmla="*/ 0 w 361918"/>
                <a:gd name="connsiteY1" fmla="*/ 102394 h 311944"/>
                <a:gd name="connsiteX2" fmla="*/ 4762 w 361918"/>
                <a:gd name="connsiteY2" fmla="*/ 147638 h 311944"/>
                <a:gd name="connsiteX3" fmla="*/ 7144 w 361918"/>
                <a:gd name="connsiteY3" fmla="*/ 216694 h 311944"/>
                <a:gd name="connsiteX4" fmla="*/ 269133 w 361918"/>
                <a:gd name="connsiteY4" fmla="*/ 311944 h 311944"/>
                <a:gd name="connsiteX5" fmla="*/ 361918 w 361918"/>
                <a:gd name="connsiteY5" fmla="*/ 247602 h 311944"/>
                <a:gd name="connsiteX6" fmla="*/ 357187 w 361918"/>
                <a:gd name="connsiteY6" fmla="*/ 138113 h 311944"/>
                <a:gd name="connsiteX7" fmla="*/ 285750 w 361918"/>
                <a:gd name="connsiteY7" fmla="*/ 0 h 311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61918" h="311944">
                  <a:moveTo>
                    <a:pt x="285750" y="0"/>
                  </a:moveTo>
                  <a:lnTo>
                    <a:pt x="0" y="102394"/>
                  </a:lnTo>
                  <a:cubicBezTo>
                    <a:pt x="1587" y="117475"/>
                    <a:pt x="62704" y="111128"/>
                    <a:pt x="4762" y="147638"/>
                  </a:cubicBezTo>
                  <a:cubicBezTo>
                    <a:pt x="26985" y="189710"/>
                    <a:pt x="6350" y="193675"/>
                    <a:pt x="7144" y="216694"/>
                  </a:cubicBezTo>
                  <a:lnTo>
                    <a:pt x="269133" y="311944"/>
                  </a:lnTo>
                  <a:lnTo>
                    <a:pt x="361918" y="247602"/>
                  </a:lnTo>
                  <a:lnTo>
                    <a:pt x="357187" y="138113"/>
                  </a:lnTo>
                  <a:lnTo>
                    <a:pt x="285750" y="0"/>
                  </a:lnTo>
                  <a:close/>
                </a:path>
              </a:pathLst>
            </a:custGeom>
            <a:solidFill>
              <a:srgbClr val="F7D6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олилиния 16"/>
            <p:cNvSpPr/>
            <p:nvPr/>
          </p:nvSpPr>
          <p:spPr>
            <a:xfrm>
              <a:off x="7038975" y="2921794"/>
              <a:ext cx="152400" cy="302419"/>
            </a:xfrm>
            <a:custGeom>
              <a:avLst/>
              <a:gdLst>
                <a:gd name="connsiteX0" fmla="*/ 88106 w 152400"/>
                <a:gd name="connsiteY0" fmla="*/ 0 h 302419"/>
                <a:gd name="connsiteX1" fmla="*/ 152400 w 152400"/>
                <a:gd name="connsiteY1" fmla="*/ 78581 h 302419"/>
                <a:gd name="connsiteX2" fmla="*/ 150019 w 152400"/>
                <a:gd name="connsiteY2" fmla="*/ 226219 h 302419"/>
                <a:gd name="connsiteX3" fmla="*/ 71438 w 152400"/>
                <a:gd name="connsiteY3" fmla="*/ 302419 h 302419"/>
                <a:gd name="connsiteX4" fmla="*/ 0 w 152400"/>
                <a:gd name="connsiteY4" fmla="*/ 230981 h 302419"/>
                <a:gd name="connsiteX5" fmla="*/ 0 w 152400"/>
                <a:gd name="connsiteY5" fmla="*/ 59531 h 302419"/>
                <a:gd name="connsiteX6" fmla="*/ 88106 w 152400"/>
                <a:gd name="connsiteY6" fmla="*/ 0 h 302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2400" h="302419">
                  <a:moveTo>
                    <a:pt x="88106" y="0"/>
                  </a:moveTo>
                  <a:lnTo>
                    <a:pt x="152400" y="78581"/>
                  </a:lnTo>
                  <a:cubicBezTo>
                    <a:pt x="151606" y="127794"/>
                    <a:pt x="150813" y="177006"/>
                    <a:pt x="150019" y="226219"/>
                  </a:cubicBezTo>
                  <a:lnTo>
                    <a:pt x="71438" y="302419"/>
                  </a:lnTo>
                  <a:lnTo>
                    <a:pt x="0" y="230981"/>
                  </a:lnTo>
                  <a:lnTo>
                    <a:pt x="0" y="59531"/>
                  </a:lnTo>
                  <a:lnTo>
                    <a:pt x="88106" y="0"/>
                  </a:lnTo>
                  <a:close/>
                </a:path>
              </a:pathLst>
            </a:custGeom>
            <a:solidFill>
              <a:srgbClr val="F7D6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олилиния 18"/>
            <p:cNvSpPr/>
            <p:nvPr/>
          </p:nvSpPr>
          <p:spPr>
            <a:xfrm>
              <a:off x="5169694" y="2919413"/>
              <a:ext cx="1957387" cy="304800"/>
            </a:xfrm>
            <a:custGeom>
              <a:avLst/>
              <a:gdLst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57387" h="304800">
                  <a:moveTo>
                    <a:pt x="2381" y="0"/>
                  </a:moveTo>
                  <a:cubicBezTo>
                    <a:pt x="3175" y="34131"/>
                    <a:pt x="56352" y="49215"/>
                    <a:pt x="4762" y="102393"/>
                  </a:cubicBezTo>
                  <a:cubicBezTo>
                    <a:pt x="3175" y="141287"/>
                    <a:pt x="63496" y="203996"/>
                    <a:pt x="0" y="219075"/>
                  </a:cubicBezTo>
                  <a:cubicBezTo>
                    <a:pt x="53177" y="279402"/>
                    <a:pt x="6350" y="273050"/>
                    <a:pt x="9525" y="300037"/>
                  </a:cubicBezTo>
                  <a:lnTo>
                    <a:pt x="1938337" y="304800"/>
                  </a:lnTo>
                  <a:lnTo>
                    <a:pt x="1897856" y="250031"/>
                  </a:lnTo>
                  <a:lnTo>
                    <a:pt x="1893094" y="85725"/>
                  </a:lnTo>
                  <a:lnTo>
                    <a:pt x="1957387" y="7143"/>
                  </a:lnTo>
                  <a:lnTo>
                    <a:pt x="2381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20000"/>
                    <a:lumOff val="80000"/>
                  </a:schemeClr>
                </a:gs>
                <a:gs pos="13000">
                  <a:schemeClr val="accent1">
                    <a:lumMod val="60000"/>
                    <a:lumOff val="40000"/>
                  </a:schemeClr>
                </a:gs>
                <a:gs pos="21001">
                  <a:schemeClr val="accent1">
                    <a:lumMod val="75000"/>
                  </a:schemeClr>
                </a:gs>
                <a:gs pos="63000">
                  <a:srgbClr val="FFFFFF"/>
                </a:gs>
                <a:gs pos="67000">
                  <a:schemeClr val="accent1">
                    <a:lumMod val="50000"/>
                  </a:schemeClr>
                </a:gs>
                <a:gs pos="69000">
                  <a:schemeClr val="accent1">
                    <a:lumMod val="75000"/>
                  </a:schemeClr>
                </a:gs>
                <a:gs pos="82001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Овал 19"/>
            <p:cNvSpPr/>
            <p:nvPr/>
          </p:nvSpPr>
          <p:spPr>
            <a:xfrm>
              <a:off x="7103291" y="3045619"/>
              <a:ext cx="45719" cy="7143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1" name="TextBox 20"/>
          <p:cNvSpPr txBox="1"/>
          <p:nvPr/>
        </p:nvSpPr>
        <p:spPr>
          <a:xfrm rot="20751448">
            <a:off x="1544835" y="2532387"/>
            <a:ext cx="1857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solidFill>
                  <a:schemeClr val="bg1"/>
                </a:solidFill>
              </a:rPr>
              <a:t>9 клас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98236" y="613520"/>
            <a:ext cx="3857652" cy="98903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 sz="4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Пункт 6.2.</a:t>
            </a:r>
            <a:endParaRPr lang="ru-RU" sz="48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sz="half" idx="1"/>
          </p:nvPr>
        </p:nvSpPr>
        <p:spPr>
          <a:xfrm>
            <a:off x="500035" y="1680341"/>
            <a:ext cx="3955854" cy="482049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Аналітичні способи</a:t>
            </a:r>
          </a:p>
          <a:p>
            <a:pPr algn="ctr">
              <a:buNone/>
            </a:pPr>
            <a:endParaRPr lang="uk-UA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Приклад 3. Розв'язати систему рівнянь:</a:t>
            </a:r>
          </a:p>
          <a:p>
            <a:pPr algn="ctr">
              <a:buNone/>
            </a:pPr>
            <a:endParaRPr lang="uk-UA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endParaRPr lang="uk-UA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4714876" y="571480"/>
            <a:ext cx="3973764" cy="5887314"/>
          </a:xfrm>
        </p:spPr>
        <p:txBody>
          <a:bodyPr>
            <a:noAutofit/>
          </a:bodyPr>
          <a:lstStyle/>
          <a:p>
            <a:pPr marL="0" indent="361950">
              <a:buNone/>
            </a:pPr>
            <a:endParaRPr lang="uk-UA" sz="2000" dirty="0" smtClean="0"/>
          </a:p>
          <a:p>
            <a:pPr marL="0" indent="361950">
              <a:buNone/>
            </a:pPr>
            <a:endParaRPr lang="ru-RU" sz="2000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" name="TextBox 40"/>
          <p:cNvSpPr txBox="1"/>
          <p:nvPr/>
        </p:nvSpPr>
        <p:spPr>
          <a:xfrm>
            <a:off x="4643438" y="571480"/>
            <a:ext cx="414340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Розкладемо ліві частини обох рівнянь на множники.</a:t>
            </a:r>
          </a:p>
          <a:p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Оскільки                        (інакше праві частини обох рівнянь дорівнювали б нулю), то поділимо відповідні частини рівняння одна на одну.</a:t>
            </a:r>
          </a:p>
          <a:p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Підставимо це значення х у друге рівняння останньої системи</a:t>
            </a:r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Відповідь. (3; 1), (-3; -1).</a:t>
            </a:r>
            <a:endParaRPr lang="ru-RU" dirty="0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745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794" y="3786190"/>
            <a:ext cx="1581150" cy="619125"/>
          </a:xfrm>
          <a:prstGeom prst="rect">
            <a:avLst/>
          </a:prstGeom>
          <a:noFill/>
        </p:spPr>
      </p:pic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1142984"/>
            <a:ext cx="1581150" cy="619125"/>
          </a:xfrm>
          <a:prstGeom prst="rect">
            <a:avLst/>
          </a:prstGeom>
          <a:noFill/>
        </p:spPr>
      </p:pic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749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16" y="1142984"/>
            <a:ext cx="1666875" cy="590550"/>
          </a:xfrm>
          <a:prstGeom prst="rect">
            <a:avLst/>
          </a:prstGeom>
          <a:noFill/>
        </p:spPr>
      </p:pic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751" name="Picture 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8" y="1714488"/>
            <a:ext cx="1085850" cy="304800"/>
          </a:xfrm>
          <a:prstGeom prst="rect">
            <a:avLst/>
          </a:prstGeom>
          <a:noFill/>
        </p:spPr>
      </p:pic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753" name="Picture 9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86380" y="2857496"/>
            <a:ext cx="552450" cy="552450"/>
          </a:xfrm>
          <a:prstGeom prst="rect">
            <a:avLst/>
          </a:prstGeom>
          <a:noFill/>
        </p:spPr>
      </p:pic>
      <p:sp>
        <p:nvSpPr>
          <p:cNvPr id="3175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755" name="Picture 11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16" y="2928934"/>
            <a:ext cx="685800" cy="304800"/>
          </a:xfrm>
          <a:prstGeom prst="rect">
            <a:avLst/>
          </a:prstGeom>
          <a:noFill/>
        </p:spPr>
      </p:pic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757" name="Picture 13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28" y="4000504"/>
            <a:ext cx="1409700" cy="304800"/>
          </a:xfrm>
          <a:prstGeom prst="rect">
            <a:avLst/>
          </a:prstGeom>
          <a:noFill/>
        </p:spPr>
      </p:pic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759" name="Picture 15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28" y="4286256"/>
            <a:ext cx="1695450" cy="304800"/>
          </a:xfrm>
          <a:prstGeom prst="rect">
            <a:avLst/>
          </a:prstGeom>
          <a:noFill/>
        </p:spPr>
      </p:pic>
      <p:sp>
        <p:nvSpPr>
          <p:cNvPr id="3176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761" name="Picture 17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28" y="4572008"/>
            <a:ext cx="790575" cy="314325"/>
          </a:xfrm>
          <a:prstGeom prst="rect">
            <a:avLst/>
          </a:prstGeom>
          <a:noFill/>
        </p:spPr>
      </p:pic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763" name="Picture 19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28" y="4857760"/>
            <a:ext cx="666750" cy="314325"/>
          </a:xfrm>
          <a:prstGeom prst="rect">
            <a:avLst/>
          </a:prstGeom>
          <a:noFill/>
        </p:spPr>
      </p:pic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765" name="Picture 21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6512" y="5072074"/>
            <a:ext cx="1600200" cy="304800"/>
          </a:xfrm>
          <a:prstGeom prst="rect">
            <a:avLst/>
          </a:prstGeom>
          <a:noFill/>
        </p:spPr>
      </p:pic>
      <p:sp>
        <p:nvSpPr>
          <p:cNvPr id="3176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767" name="Picture 23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6512" y="5357826"/>
            <a:ext cx="1600200" cy="30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одержимое 14"/>
          <p:cNvSpPr>
            <a:spLocks noGrp="1"/>
          </p:cNvSpPr>
          <p:nvPr>
            <p:ph sz="half" idx="1"/>
          </p:nvPr>
        </p:nvSpPr>
        <p:spPr>
          <a:xfrm>
            <a:off x="500035" y="642919"/>
            <a:ext cx="3955854" cy="585791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Графічний спосіб</a:t>
            </a:r>
          </a:p>
          <a:p>
            <a:pPr algn="ctr">
              <a:buNone/>
            </a:pPr>
            <a:endParaRPr lang="uk-UA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Приклад 1. Розв'язати систему рівнянь:</a:t>
            </a:r>
          </a:p>
          <a:p>
            <a:pPr algn="ctr">
              <a:buNone/>
            </a:pPr>
            <a:endParaRPr lang="uk-UA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endParaRPr lang="uk-UA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4572000" y="571480"/>
            <a:ext cx="4214842" cy="5887314"/>
          </a:xfrm>
        </p:spPr>
        <p:txBody>
          <a:bodyPr>
            <a:noAutofit/>
          </a:bodyPr>
          <a:lstStyle/>
          <a:p>
            <a:pPr marL="0" indent="361950">
              <a:buNone/>
            </a:pPr>
            <a:r>
              <a:rPr lang="uk-UA" sz="2000" dirty="0" smtClean="0"/>
              <a:t>Розв'яжемо дану систему рівнянь графічним способом.</a:t>
            </a:r>
          </a:p>
          <a:p>
            <a:pPr marL="0" indent="361950">
              <a:buNone/>
            </a:pPr>
            <a:r>
              <a:rPr lang="uk-UA" sz="2000" dirty="0" smtClean="0"/>
              <a:t>Побудуємо графіки рівнянь системи, тобто графіки функцій</a:t>
            </a:r>
          </a:p>
          <a:p>
            <a:pPr marL="0" indent="361950">
              <a:buNone/>
            </a:pPr>
            <a:r>
              <a:rPr lang="uk-UA" sz="2000" dirty="0" smtClean="0"/>
              <a:t>у = х</a:t>
            </a:r>
            <a:r>
              <a:rPr lang="uk-UA" sz="2000" baseline="30000" dirty="0" smtClean="0"/>
              <a:t>2</a:t>
            </a:r>
            <a:r>
              <a:rPr lang="uk-UA" sz="2000" dirty="0" smtClean="0"/>
              <a:t> + 3  і у = - х+5.</a:t>
            </a:r>
          </a:p>
          <a:p>
            <a:pPr marL="0" indent="361950">
              <a:buNone/>
            </a:pPr>
            <a:r>
              <a:rPr lang="uk-UA" sz="2000" dirty="0" smtClean="0"/>
              <a:t>Координати точок прямої є розв'язками рівняння х+у=5, а координати точок параболи у = х</a:t>
            </a:r>
            <a:r>
              <a:rPr lang="uk-UA" sz="2000" baseline="30000" dirty="0" smtClean="0"/>
              <a:t>2</a:t>
            </a:r>
            <a:r>
              <a:rPr lang="uk-UA" sz="2000" dirty="0" smtClean="0"/>
              <a:t> + 3 – розв'язками рівняння у - х</a:t>
            </a:r>
            <a:r>
              <a:rPr lang="uk-UA" sz="2000" baseline="30000" dirty="0" smtClean="0"/>
              <a:t>2</a:t>
            </a:r>
            <a:r>
              <a:rPr lang="uk-UA" sz="2000" dirty="0" smtClean="0"/>
              <a:t> = 3.</a:t>
            </a:r>
          </a:p>
          <a:p>
            <a:pPr marL="0" indent="361950">
              <a:buNone/>
            </a:pPr>
            <a:r>
              <a:rPr lang="uk-UA" sz="2000" dirty="0" smtClean="0"/>
              <a:t>Точки А (-2; 7) і В (1; 4) належать як прямій, так і параболі, тобто є спільними для них. </a:t>
            </a:r>
          </a:p>
          <a:p>
            <a:pPr marL="0" indent="361950">
              <a:buNone/>
            </a:pPr>
            <a:r>
              <a:rPr lang="uk-UA" sz="2000" dirty="0" smtClean="0"/>
              <a:t>Тому координати точок А і В  є розв'язками даної системи.</a:t>
            </a:r>
            <a:endParaRPr lang="ru-RU" sz="2000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4857752" y="6072206"/>
            <a:ext cx="24545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/>
              <a:t>Відповідь. (-2; 7) і (1; 4)</a:t>
            </a:r>
            <a:endParaRPr lang="ru-RU" dirty="0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4" cstate="print">
            <a:lum bright="18000" contrast="28000"/>
          </a:blip>
          <a:srcRect/>
          <a:stretch>
            <a:fillRect/>
          </a:stretch>
        </p:blipFill>
        <p:spPr bwMode="auto">
          <a:xfrm>
            <a:off x="1357290" y="3998288"/>
            <a:ext cx="2500330" cy="2526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8" y="2786058"/>
            <a:ext cx="1596985" cy="7858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050" y="0"/>
            <a:ext cx="91630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642918"/>
            <a:ext cx="61055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0498" y="1047751"/>
            <a:ext cx="45910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43042" y="1357298"/>
            <a:ext cx="54483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643042" y="1643050"/>
            <a:ext cx="53340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42844" y="1928802"/>
            <a:ext cx="702945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143240" y="6357958"/>
            <a:ext cx="569595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928794" y="2285992"/>
            <a:ext cx="4643470" cy="3864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extBox 11"/>
          <p:cNvSpPr txBox="1"/>
          <p:nvPr/>
        </p:nvSpPr>
        <p:spPr>
          <a:xfrm>
            <a:off x="2071670" y="0"/>
            <a:ext cx="45005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Приклад 1</a:t>
            </a: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050" y="0"/>
            <a:ext cx="91630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642918"/>
            <a:ext cx="677227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5786" y="1071546"/>
            <a:ext cx="50577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5786" y="1357298"/>
            <a:ext cx="5353050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85786" y="1571612"/>
            <a:ext cx="5295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85786" y="1857364"/>
            <a:ext cx="6105525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785918" y="6305550"/>
            <a:ext cx="724852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571604" y="2214554"/>
            <a:ext cx="3214710" cy="3679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2071670" y="0"/>
            <a:ext cx="45005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Приклад 2</a:t>
            </a: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050" y="0"/>
            <a:ext cx="91630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571480"/>
            <a:ext cx="531495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00100" y="1142984"/>
            <a:ext cx="241935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00100" y="1500174"/>
            <a:ext cx="2295525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00100" y="1857364"/>
            <a:ext cx="5762625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643306" y="6215082"/>
            <a:ext cx="526732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357422" y="2285992"/>
            <a:ext cx="4514850" cy="370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TextBox 16"/>
          <p:cNvSpPr txBox="1"/>
          <p:nvPr/>
        </p:nvSpPr>
        <p:spPr>
          <a:xfrm>
            <a:off x="2071670" y="0"/>
            <a:ext cx="45005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Приклад 3</a:t>
            </a: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050" y="0"/>
            <a:ext cx="91630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571480"/>
            <a:ext cx="52959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10" y="1071546"/>
            <a:ext cx="262890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2910" y="1428736"/>
            <a:ext cx="22098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2910" y="1714488"/>
            <a:ext cx="61055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357554" y="6286520"/>
            <a:ext cx="536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285984" y="2214553"/>
            <a:ext cx="4073839" cy="384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TextBox 14"/>
          <p:cNvSpPr txBox="1"/>
          <p:nvPr/>
        </p:nvSpPr>
        <p:spPr>
          <a:xfrm>
            <a:off x="2071670" y="0"/>
            <a:ext cx="45005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Приклад 4</a:t>
            </a: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050" y="0"/>
            <a:ext cx="91630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571480"/>
            <a:ext cx="56673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728" y="1428736"/>
            <a:ext cx="344805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14612" y="6143644"/>
            <a:ext cx="55911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extBox 11"/>
          <p:cNvSpPr txBox="1"/>
          <p:nvPr/>
        </p:nvSpPr>
        <p:spPr>
          <a:xfrm>
            <a:off x="2071670" y="0"/>
            <a:ext cx="45005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Приклад 5</a:t>
            </a: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050" y="0"/>
            <a:ext cx="91630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571480"/>
            <a:ext cx="5534025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1285860"/>
            <a:ext cx="4357718" cy="4469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14678" y="6072206"/>
            <a:ext cx="572452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2071670" y="0"/>
            <a:ext cx="45005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Приклад 6</a:t>
            </a: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050" y="0"/>
            <a:ext cx="91630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642918"/>
            <a:ext cx="602932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00430" y="6286520"/>
            <a:ext cx="54578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71670" y="1253029"/>
            <a:ext cx="4429155" cy="4996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2071670" y="0"/>
            <a:ext cx="45005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Приклад 7</a:t>
            </a: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050" y="0"/>
            <a:ext cx="91630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1285852" y="0"/>
            <a:ext cx="7500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Запитання для самоперевірки</a:t>
            </a: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1214422"/>
            <a:ext cx="857256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uk-UA" sz="3200" dirty="0" smtClean="0"/>
              <a:t>Які рівняння можуть утворювати систему двох рівнянь другого степеня з двома змінними?</a:t>
            </a:r>
          </a:p>
          <a:p>
            <a:pPr marL="342900" indent="-342900">
              <a:buAutoNum type="arabicPeriod"/>
            </a:pPr>
            <a:r>
              <a:rPr lang="uk-UA" sz="3200" dirty="0" smtClean="0"/>
              <a:t>Як встановити,чи є дана пара  чисел розв'язком системи двох рівнянь другого степеня з двома змінними?</a:t>
            </a:r>
          </a:p>
          <a:p>
            <a:pPr marL="342900" indent="-342900">
              <a:buAutoNum type="arabicPeriod"/>
            </a:pPr>
            <a:r>
              <a:rPr lang="uk-UA" sz="3200" dirty="0" smtClean="0"/>
              <a:t>Які ви можете назвати способи розв'язування систем двох рівнянь другого степеня з двома змінними? Поясніть їх суть на прикладах.</a:t>
            </a:r>
            <a:endParaRPr lang="ru-RU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Группа 17"/>
          <p:cNvGrpSpPr/>
          <p:nvPr/>
        </p:nvGrpSpPr>
        <p:grpSpPr>
          <a:xfrm>
            <a:off x="214282" y="214290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err="1" smtClean="0"/>
                <a:t>Дл</a:t>
              </a:r>
              <a:endParaRPr lang="ru-RU" dirty="0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00034" y="613520"/>
            <a:ext cx="3000396" cy="124384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 sz="4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Зміст</a:t>
            </a:r>
            <a:r>
              <a:rPr lang="uk-UA" sz="3200" b="1" dirty="0" smtClean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</a:rPr>
              <a:t> </a:t>
            </a:r>
            <a:endParaRPr lang="ru-RU" sz="3200" b="1" dirty="0">
              <a:ln>
                <a:solidFill>
                  <a:schemeClr val="tx1"/>
                </a:solidFill>
              </a:ln>
              <a:solidFill>
                <a:srgbClr val="92D050"/>
              </a:solidFill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sz="half" idx="1"/>
          </p:nvPr>
        </p:nvSpPr>
        <p:spPr>
          <a:xfrm>
            <a:off x="598235" y="2357430"/>
            <a:ext cx="3857653" cy="397113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1800" dirty="0" smtClean="0"/>
              <a:t>Для роботи виберіть потрібну тему, в якій  слід вказати тему уроку.</a:t>
            </a:r>
          </a:p>
          <a:p>
            <a:pPr marL="0" indent="0" algn="just">
              <a:buNone/>
            </a:pPr>
            <a:r>
              <a:rPr lang="uk-UA" sz="1800" dirty="0" smtClean="0"/>
              <a:t>Для переходу між слайдами: 1 клік миші, або використати кнопки керування діями </a:t>
            </a:r>
          </a:p>
          <a:p>
            <a:pPr marL="0" indent="0" algn="just">
              <a:buNone/>
            </a:pPr>
            <a:endParaRPr lang="uk-UA" sz="1800" dirty="0" smtClean="0"/>
          </a:p>
          <a:p>
            <a:pPr marL="0" indent="0" algn="just">
              <a:buNone/>
            </a:pPr>
            <a:r>
              <a:rPr lang="uk-UA" sz="1800" dirty="0" smtClean="0"/>
              <a:t>            назад                          на початок                                        </a:t>
            </a:r>
          </a:p>
          <a:p>
            <a:pPr marL="0" indent="0" algn="just">
              <a:buNone/>
            </a:pPr>
            <a:r>
              <a:rPr lang="uk-UA" sz="1800" dirty="0" smtClean="0"/>
              <a:t>           вперед                         на кінець</a:t>
            </a:r>
          </a:p>
          <a:p>
            <a:pPr marL="0" indent="0">
              <a:buNone/>
            </a:pPr>
            <a:r>
              <a:rPr lang="uk-UA" sz="1800" dirty="0" smtClean="0"/>
              <a:t>            на  1 слайд              повернутися         </a:t>
            </a:r>
          </a:p>
          <a:p>
            <a:pPr marL="0" indent="0">
              <a:buNone/>
            </a:pPr>
            <a:r>
              <a:rPr lang="uk-UA" sz="1800" dirty="0" smtClean="0"/>
              <a:t>            (додому)</a:t>
            </a:r>
          </a:p>
          <a:p>
            <a:pPr marL="0" indent="0" algn="just">
              <a:buNone/>
            </a:pPr>
            <a:endParaRPr lang="ru-RU" sz="1800" dirty="0"/>
          </a:p>
        </p:txBody>
      </p:sp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4857752" y="571480"/>
            <a:ext cx="3830888" cy="58873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3" action="ppaction://hlinksldjump"/>
              </a:rPr>
              <a:t>Тема 1. Числові нерівності. Властивості числових нерівностей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4" action="ppaction://hlinksldjump"/>
              </a:rPr>
              <a:t>Тема2. Розв’язування лінійних нерівностей і систем нерівностей з однією змінною 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5" action="ppaction://hlinksldjump"/>
              </a:rPr>
              <a:t>Тема 3. Функція. Квадратична функція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6" action="ppaction://hlinksldjump"/>
              </a:rPr>
              <a:t>Тема 4. Квадратні нерівності та системи рівнянь другого степеня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7" action="ppaction://hlinksldjump"/>
              </a:rPr>
              <a:t>Тема 5. Елементи прикладної математики 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8" action="ppaction://hlinksldjump"/>
              </a:rPr>
              <a:t>Тема 6. Арифметична та геометрична прогресії 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ru-RU" sz="1800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9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назад 19">
            <a:hlinkClick r:id="" action="ppaction://hlinkshowjump?jump=previousslide" highlightClick="1"/>
          </p:cNvPr>
          <p:cNvSpPr/>
          <p:nvPr/>
        </p:nvSpPr>
        <p:spPr>
          <a:xfrm>
            <a:off x="785786" y="4000504"/>
            <a:ext cx="357190" cy="35719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Управляющая кнопка: далее 26">
            <a:hlinkClick r:id="" action="ppaction://hlinkshowjump?jump=nextslide" highlightClick="1"/>
          </p:cNvPr>
          <p:cNvSpPr/>
          <p:nvPr/>
        </p:nvSpPr>
        <p:spPr>
          <a:xfrm>
            <a:off x="785786" y="4429132"/>
            <a:ext cx="357190" cy="35719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Управляющая кнопка: домой 27">
            <a:hlinkClick r:id="" action="ppaction://hlinkshowjump?jump=firstslide" highlightClick="1"/>
          </p:cNvPr>
          <p:cNvSpPr/>
          <p:nvPr/>
        </p:nvSpPr>
        <p:spPr>
          <a:xfrm>
            <a:off x="785786" y="4857760"/>
            <a:ext cx="428628" cy="42862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Управляющая кнопка: в начало 28">
            <a:hlinkClick r:id="" action="ppaction://hlinkshowjump?jump=firstslide" highlightClick="1"/>
          </p:cNvPr>
          <p:cNvSpPr/>
          <p:nvPr/>
        </p:nvSpPr>
        <p:spPr>
          <a:xfrm>
            <a:off x="2643174" y="4000504"/>
            <a:ext cx="357190" cy="35719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Управляющая кнопка: в конец 29">
            <a:hlinkClick r:id="" action="ppaction://hlinkshowjump?jump=lastslide" highlightClick="1"/>
          </p:cNvPr>
          <p:cNvSpPr/>
          <p:nvPr/>
        </p:nvSpPr>
        <p:spPr>
          <a:xfrm>
            <a:off x="2643174" y="4429132"/>
            <a:ext cx="357190" cy="35719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Управляющая кнопка: возврат 30">
            <a:hlinkClick r:id="" action="ppaction://hlinkshowjump?jump=lastslideviewed" highlightClick="1"/>
          </p:cNvPr>
          <p:cNvSpPr/>
          <p:nvPr/>
        </p:nvSpPr>
        <p:spPr>
          <a:xfrm>
            <a:off x="2643174" y="4857760"/>
            <a:ext cx="357190" cy="35719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1201" name="Picture 1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071802" y="428604"/>
            <a:ext cx="1285884" cy="1828492"/>
          </a:xfrm>
          <a:prstGeom prst="rect">
            <a:avLst/>
          </a:prstGeom>
          <a:noFill/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98236" y="613520"/>
            <a:ext cx="3857652" cy="98903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Тема 4</a:t>
            </a:r>
            <a:endParaRPr lang="ru-RU" sz="48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sz="half" idx="1"/>
          </p:nvPr>
        </p:nvSpPr>
        <p:spPr>
          <a:xfrm>
            <a:off x="598235" y="1680341"/>
            <a:ext cx="3857653" cy="464821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Квадратні нерівності та системи рівнянь другого степеня </a:t>
            </a:r>
          </a:p>
        </p:txBody>
      </p:sp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4857752" y="571480"/>
            <a:ext cx="3830888" cy="5887314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Розв’язування нерівностей другого степеня з однією змінною. Графічний спосіб.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Розв’язування нерівностей другого степеня з однією змінною. Аналітичний спосіб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Метод інтервалів 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Степінь рівняння з двома змінними. Розв’язування систем рівнянь з двома змінними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Розв’язування вправ. Самостійна робота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Розв’язування текстових задач складанням</a:t>
            </a:r>
            <a:r>
              <a:rPr lang="ru-RU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систем</a:t>
            </a: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рівнянь з двома змінними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ru-RU" sz="1600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Управляющая кнопка: назад 18">
            <a:hlinkClick r:id="" action="ppaction://hlinkshowjump?jump=previousslide" highlightClick="1"/>
          </p:cNvPr>
          <p:cNvSpPr/>
          <p:nvPr/>
        </p:nvSpPr>
        <p:spPr>
          <a:xfrm>
            <a:off x="714348" y="5857892"/>
            <a:ext cx="571504" cy="500066"/>
          </a:xfrm>
          <a:prstGeom prst="actionButtonBackPreviou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1785918" y="5857892"/>
            <a:ext cx="571504" cy="500066"/>
          </a:xfrm>
          <a:prstGeom prst="actionButtonForwardNex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71670" y="3214686"/>
            <a:ext cx="1285884" cy="1828492"/>
          </a:xfrm>
          <a:prstGeom prst="rect">
            <a:avLst/>
          </a:prstGeom>
          <a:noFill/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98236" y="613520"/>
            <a:ext cx="3857652" cy="98903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 sz="4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Пункт 6.2.</a:t>
            </a:r>
            <a:endParaRPr lang="ru-RU" sz="48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sz="half" idx="1"/>
          </p:nvPr>
        </p:nvSpPr>
        <p:spPr>
          <a:xfrm>
            <a:off x="598235" y="1680341"/>
            <a:ext cx="3857653" cy="464821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Розв’язування систем рівнянь з двома змінними</a:t>
            </a:r>
          </a:p>
        </p:txBody>
      </p:sp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4857752" y="571480"/>
            <a:ext cx="3830888" cy="5887314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Аналітичні способи. Приклади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Графічний спосіб.  Приклади</a:t>
            </a:r>
          </a:p>
          <a:p>
            <a:pPr>
              <a:buFont typeface="+mj-lt"/>
              <a:buAutoNum type="arabicPeriod"/>
            </a:pPr>
            <a:endParaRPr lang="uk-UA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endParaRPr lang="uk-UA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Пригадайте</a:t>
            </a:r>
          </a:p>
          <a:p>
            <a:pPr>
              <a:buNone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1). В якому випадку два лінійні рівняння з двома змінними утворюють систему рівнянь?</a:t>
            </a:r>
          </a:p>
          <a:p>
            <a:pPr>
              <a:buNone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2). Що є розв'язком системи двох лінійних рівнянь з двома змінними?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71670" y="3214686"/>
            <a:ext cx="1285884" cy="1828492"/>
          </a:xfrm>
          <a:prstGeom prst="rect">
            <a:avLst/>
          </a:prstGeom>
          <a:noFill/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98236" y="613520"/>
            <a:ext cx="3857652" cy="98903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 sz="4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Пункт 6.2.</a:t>
            </a:r>
            <a:endParaRPr lang="ru-RU" sz="48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sz="half" idx="1"/>
          </p:nvPr>
        </p:nvSpPr>
        <p:spPr>
          <a:xfrm>
            <a:off x="598235" y="1680341"/>
            <a:ext cx="3857653" cy="464821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Розв’язування систем рівнянь з двома змінними</a:t>
            </a:r>
          </a:p>
        </p:txBody>
      </p:sp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4857752" y="571480"/>
            <a:ext cx="3830888" cy="5887314"/>
          </a:xfrm>
        </p:spPr>
        <p:txBody>
          <a:bodyPr>
            <a:noAutofit/>
          </a:bodyPr>
          <a:lstStyle/>
          <a:p>
            <a:pPr marL="0" indent="361950">
              <a:buNone/>
            </a:pPr>
            <a:r>
              <a:rPr lang="uk-UA" sz="2000" dirty="0" smtClean="0"/>
              <a:t>Систему  рівнянь другого степеня з двома змінними можуть утворювати два рівняння, кожне з яких є рівнянням другого степеня, або одне з них є рівнянням другого степеня а інше – рівнянням першого степеня.</a:t>
            </a:r>
          </a:p>
          <a:p>
            <a:pPr marL="0" indent="361950">
              <a:buNone/>
            </a:pPr>
            <a:r>
              <a:rPr lang="uk-UA" sz="2000" dirty="0" smtClean="0">
                <a:solidFill>
                  <a:srgbClr val="FF0000"/>
                </a:solidFill>
              </a:rPr>
              <a:t>Розв'язок такої системи – це пара значень змінних, яка задовольняє обидва рівняння системи.</a:t>
            </a:r>
          </a:p>
          <a:p>
            <a:pPr marL="0" indent="361950">
              <a:buNone/>
            </a:pPr>
            <a:r>
              <a:rPr lang="uk-UA" sz="2000" b="1" dirty="0" smtClean="0"/>
              <a:t>Способи розв'язування систем:</a:t>
            </a:r>
          </a:p>
          <a:p>
            <a:pPr marL="266700" indent="361950"/>
            <a:r>
              <a:rPr lang="uk-UA" sz="2000" dirty="0" smtClean="0"/>
              <a:t>Підстановки</a:t>
            </a:r>
          </a:p>
          <a:p>
            <a:pPr marL="266700" indent="361950"/>
            <a:r>
              <a:rPr lang="uk-UA" sz="2000" dirty="0" smtClean="0"/>
              <a:t>Додавання</a:t>
            </a:r>
          </a:p>
          <a:p>
            <a:pPr marL="266700" indent="361950"/>
            <a:r>
              <a:rPr lang="uk-UA" sz="2000" dirty="0" smtClean="0"/>
              <a:t>Деякі штучні прийоми</a:t>
            </a:r>
          </a:p>
          <a:p>
            <a:pPr marL="0" indent="361950">
              <a:buNone/>
            </a:pPr>
            <a:endParaRPr lang="ru-RU" sz="2000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98236" y="613520"/>
            <a:ext cx="3857652" cy="98903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 sz="4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Пункт 6.2.</a:t>
            </a:r>
            <a:endParaRPr lang="ru-RU" sz="48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sz="half" idx="1"/>
          </p:nvPr>
        </p:nvSpPr>
        <p:spPr>
          <a:xfrm>
            <a:off x="500035" y="1680341"/>
            <a:ext cx="3955854" cy="4820493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Аналітичні способи</a:t>
            </a:r>
          </a:p>
          <a:p>
            <a:pPr algn="ctr">
              <a:buNone/>
            </a:pPr>
            <a:endParaRPr lang="uk-UA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Приклад 1. Розв'язати систему рівнянь:</a:t>
            </a:r>
          </a:p>
          <a:p>
            <a:pPr algn="ctr">
              <a:buNone/>
            </a:pPr>
            <a:endParaRPr lang="uk-UA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endParaRPr lang="uk-UA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361950">
              <a:buNone/>
            </a:pPr>
            <a:r>
              <a:rPr lang="uk-UA" b="1" dirty="0" smtClean="0"/>
              <a:t>І спосіб</a:t>
            </a:r>
            <a:r>
              <a:rPr lang="uk-UA" dirty="0" smtClean="0"/>
              <a:t>. Таку систему зручно розв'язувати способом підстановки. </a:t>
            </a:r>
          </a:p>
          <a:p>
            <a:pPr marL="0" indent="361950">
              <a:buNone/>
            </a:pPr>
            <a:r>
              <a:rPr lang="uk-UA" dirty="0" smtClean="0"/>
              <a:t>З першого рівняння виразимо змінну у через х і підставимо отриманий вираз у друге рівняння. </a:t>
            </a:r>
          </a:p>
          <a:p>
            <a:pPr algn="ctr">
              <a:buNone/>
            </a:pPr>
            <a:endParaRPr lang="uk-UA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4857752" y="571480"/>
            <a:ext cx="3830888" cy="5887314"/>
          </a:xfrm>
        </p:spPr>
        <p:txBody>
          <a:bodyPr>
            <a:noAutofit/>
          </a:bodyPr>
          <a:lstStyle/>
          <a:p>
            <a:pPr marL="0" indent="361950">
              <a:buNone/>
            </a:pPr>
            <a:endParaRPr lang="uk-UA" sz="2000" dirty="0" smtClean="0"/>
          </a:p>
          <a:p>
            <a:pPr marL="0" indent="361950">
              <a:buNone/>
            </a:pPr>
            <a:endParaRPr lang="ru-RU" sz="2000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794" y="3357562"/>
            <a:ext cx="1114425" cy="552450"/>
          </a:xfrm>
          <a:prstGeom prst="rect">
            <a:avLst/>
          </a:prstGeom>
          <a:noFill/>
        </p:spPr>
      </p:pic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3504" y="642918"/>
            <a:ext cx="1114425" cy="552450"/>
          </a:xfrm>
          <a:prstGeom prst="rect">
            <a:avLst/>
          </a:prstGeom>
          <a:noFill/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3504" y="1285860"/>
            <a:ext cx="1714500" cy="561975"/>
          </a:xfrm>
          <a:prstGeom prst="rect">
            <a:avLst/>
          </a:prstGeom>
          <a:noFill/>
        </p:spPr>
      </p:pic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3504" y="1928802"/>
            <a:ext cx="1866900" cy="571500"/>
          </a:xfrm>
          <a:prstGeom prst="rect">
            <a:avLst/>
          </a:prstGeom>
          <a:noFill/>
        </p:spPr>
      </p:pic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3504" y="2571744"/>
            <a:ext cx="1866900" cy="571500"/>
          </a:xfrm>
          <a:prstGeom prst="rect">
            <a:avLst/>
          </a:prstGeom>
          <a:noFill/>
        </p:spPr>
      </p:pic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72264" y="3143248"/>
            <a:ext cx="876300" cy="304800"/>
          </a:xfrm>
          <a:prstGeom prst="rect">
            <a:avLst/>
          </a:prstGeom>
          <a:noFill/>
        </p:spPr>
      </p:pic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72264" y="3500438"/>
            <a:ext cx="704850" cy="304800"/>
          </a:xfrm>
          <a:prstGeom prst="rect">
            <a:avLst/>
          </a:prstGeom>
          <a:noFill/>
        </p:spPr>
      </p:pic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2066" y="3857628"/>
            <a:ext cx="1876425" cy="1095375"/>
          </a:xfrm>
          <a:prstGeom prst="rect">
            <a:avLst/>
          </a:prstGeom>
          <a:noFill/>
        </p:spPr>
      </p:pic>
      <p:sp>
        <p:nvSpPr>
          <p:cNvPr id="35" name="Прямоугольник 34"/>
          <p:cNvSpPr/>
          <p:nvPr/>
        </p:nvSpPr>
        <p:spPr>
          <a:xfrm>
            <a:off x="5000628" y="5072074"/>
            <a:ext cx="25250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/>
              <a:t>Відповідь. (-2; 8) і (8; -2)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98236" y="613520"/>
            <a:ext cx="3857652" cy="98903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 sz="4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Пункт 6.2.</a:t>
            </a:r>
            <a:endParaRPr lang="ru-RU" sz="48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sz="half" idx="1"/>
          </p:nvPr>
        </p:nvSpPr>
        <p:spPr>
          <a:xfrm>
            <a:off x="500035" y="1680341"/>
            <a:ext cx="3955854" cy="482049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Аналітичні способи</a:t>
            </a:r>
          </a:p>
          <a:p>
            <a:pPr algn="ctr">
              <a:buNone/>
            </a:pPr>
            <a:endParaRPr lang="uk-UA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Приклад 1. Розв'язати систему рівнянь:</a:t>
            </a:r>
          </a:p>
          <a:p>
            <a:pPr algn="ctr">
              <a:buNone/>
            </a:pPr>
            <a:endParaRPr lang="uk-UA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endParaRPr lang="uk-UA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4714876" y="571480"/>
            <a:ext cx="3973764" cy="5887314"/>
          </a:xfrm>
        </p:spPr>
        <p:txBody>
          <a:bodyPr>
            <a:noAutofit/>
          </a:bodyPr>
          <a:lstStyle/>
          <a:p>
            <a:pPr marL="0" indent="361950">
              <a:buNone/>
            </a:pPr>
            <a:endParaRPr lang="uk-UA" sz="2000" dirty="0" smtClean="0"/>
          </a:p>
          <a:p>
            <a:pPr marL="0" indent="361950">
              <a:buNone/>
            </a:pPr>
            <a:endParaRPr lang="ru-RU" sz="2000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794" y="3929066"/>
            <a:ext cx="1114425" cy="552450"/>
          </a:xfrm>
          <a:prstGeom prst="rect">
            <a:avLst/>
          </a:prstGeom>
          <a:noFill/>
        </p:spPr>
      </p:pic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86578" y="714356"/>
            <a:ext cx="1114425" cy="552450"/>
          </a:xfrm>
          <a:prstGeom prst="rect">
            <a:avLst/>
          </a:prstGeom>
          <a:noFill/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57884" y="3357562"/>
            <a:ext cx="876300" cy="304800"/>
          </a:xfrm>
          <a:prstGeom prst="rect">
            <a:avLst/>
          </a:prstGeom>
          <a:noFill/>
        </p:spPr>
      </p:pic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81685" y="3605211"/>
            <a:ext cx="704850" cy="304800"/>
          </a:xfrm>
          <a:prstGeom prst="rect">
            <a:avLst/>
          </a:prstGeom>
          <a:noFill/>
        </p:spPr>
      </p:pic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4857752" y="4214818"/>
            <a:ext cx="25250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/>
              <a:t>Відповідь. (-2; 8) і (8; -2)</a:t>
            </a:r>
            <a:endParaRPr lang="ru-RU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4643438" y="571480"/>
            <a:ext cx="385762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/>
            <a:r>
              <a:rPr lang="uk-UA" b="1" dirty="0" smtClean="0"/>
              <a:t>ІІ спосіб</a:t>
            </a:r>
            <a:r>
              <a:rPr lang="uk-UA" dirty="0" smtClean="0"/>
              <a:t>. </a:t>
            </a:r>
          </a:p>
          <a:p>
            <a:r>
              <a:rPr lang="uk-UA" dirty="0" smtClean="0"/>
              <a:t>Рівняння системи </a:t>
            </a:r>
          </a:p>
          <a:p>
            <a:r>
              <a:rPr lang="uk-UA" dirty="0" smtClean="0"/>
              <a:t>є, по суті, сумою і добутком двох невідомих чисел. Тому, за теоремою, оберненою до теореми </a:t>
            </a:r>
            <a:r>
              <a:rPr lang="uk-UA" dirty="0" err="1" smtClean="0"/>
              <a:t>Вієта</a:t>
            </a:r>
            <a:r>
              <a:rPr lang="uk-UA" dirty="0" smtClean="0"/>
              <a:t>, можемо утворити квадратне рівняння, коренями якого є ці числа.</a:t>
            </a:r>
          </a:p>
          <a:p>
            <a:r>
              <a:rPr lang="en-US" i="1" dirty="0" smtClean="0"/>
              <a:t>z</a:t>
            </a:r>
            <a:r>
              <a:rPr lang="en-US" i="1" baseline="30000" dirty="0" smtClean="0"/>
              <a:t>2</a:t>
            </a:r>
            <a:r>
              <a:rPr lang="en-US" i="1" dirty="0" smtClean="0"/>
              <a:t>-6z-16=0.</a:t>
            </a:r>
          </a:p>
          <a:p>
            <a:r>
              <a:rPr lang="uk-UA" dirty="0" smtClean="0"/>
              <a:t>Знаходимо його корені:</a:t>
            </a:r>
            <a:endParaRPr lang="en-US" dirty="0" smtClean="0"/>
          </a:p>
          <a:p>
            <a:r>
              <a:rPr lang="en-US" i="1" dirty="0" smtClean="0"/>
              <a:t>z</a:t>
            </a:r>
            <a:r>
              <a:rPr lang="en-US" i="1" baseline="-25000" dirty="0" smtClean="0"/>
              <a:t>1</a:t>
            </a:r>
            <a:r>
              <a:rPr lang="en-US" i="1" dirty="0" smtClean="0"/>
              <a:t>=-2;  z</a:t>
            </a:r>
            <a:r>
              <a:rPr lang="en-US" i="1" baseline="-25000" dirty="0" smtClean="0"/>
              <a:t>2</a:t>
            </a:r>
            <a:r>
              <a:rPr lang="en-US" i="1" dirty="0" smtClean="0"/>
              <a:t>=8.</a:t>
            </a:r>
            <a:endParaRPr lang="uk-UA" i="1" dirty="0" smtClean="0"/>
          </a:p>
          <a:p>
            <a:r>
              <a:rPr lang="uk-UA" dirty="0" smtClean="0"/>
              <a:t>Отже, або                      і </a:t>
            </a:r>
          </a:p>
          <a:p>
            <a:r>
              <a:rPr lang="uk-UA" dirty="0" smtClean="0"/>
              <a:t>            або                      і  </a:t>
            </a:r>
            <a:endParaRPr lang="en-US" dirty="0" smtClean="0"/>
          </a:p>
          <a:p>
            <a:endParaRPr lang="uk-UA" dirty="0" smtClean="0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49" name="Picture 1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72330" y="3357562"/>
            <a:ext cx="647700" cy="304800"/>
          </a:xfrm>
          <a:prstGeom prst="rect">
            <a:avLst/>
          </a:prstGeom>
          <a:noFill/>
        </p:spPr>
      </p:pic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72330" y="3571876"/>
            <a:ext cx="819150" cy="30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98236" y="613520"/>
            <a:ext cx="3857652" cy="98903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 sz="4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Пункт 6.2.</a:t>
            </a:r>
            <a:endParaRPr lang="ru-RU" sz="48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sz="half" idx="1"/>
          </p:nvPr>
        </p:nvSpPr>
        <p:spPr>
          <a:xfrm>
            <a:off x="500035" y="1680341"/>
            <a:ext cx="3955854" cy="482049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Аналітичні способи</a:t>
            </a:r>
          </a:p>
          <a:p>
            <a:pPr algn="ctr">
              <a:buNone/>
            </a:pPr>
            <a:endParaRPr lang="uk-UA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Приклад 2. Розв'язати систему рівнянь:</a:t>
            </a:r>
          </a:p>
          <a:p>
            <a:pPr algn="ctr">
              <a:buNone/>
            </a:pPr>
            <a:endParaRPr lang="uk-UA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endParaRPr lang="uk-UA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4714876" y="571480"/>
            <a:ext cx="3973764" cy="5887314"/>
          </a:xfrm>
        </p:spPr>
        <p:txBody>
          <a:bodyPr>
            <a:noAutofit/>
          </a:bodyPr>
          <a:lstStyle/>
          <a:p>
            <a:pPr marL="0" indent="361950">
              <a:buNone/>
            </a:pPr>
            <a:endParaRPr lang="uk-UA" sz="2000" dirty="0" smtClean="0"/>
          </a:p>
          <a:p>
            <a:pPr marL="0" indent="361950">
              <a:buNone/>
            </a:pPr>
            <a:endParaRPr lang="ru-RU" sz="2000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8" y="3786190"/>
            <a:ext cx="1438275" cy="590550"/>
          </a:xfrm>
          <a:prstGeom prst="rect">
            <a:avLst/>
          </a:prstGeom>
          <a:noFill/>
        </p:spPr>
      </p:pic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3504" y="1428736"/>
            <a:ext cx="1438275" cy="590550"/>
          </a:xfrm>
          <a:prstGeom prst="rect">
            <a:avLst/>
          </a:prstGeom>
          <a:noFill/>
        </p:spPr>
      </p:pic>
      <p:sp>
        <p:nvSpPr>
          <p:cNvPr id="41" name="TextBox 40"/>
          <p:cNvSpPr txBox="1"/>
          <p:nvPr/>
        </p:nvSpPr>
        <p:spPr>
          <a:xfrm>
            <a:off x="4643438" y="571480"/>
            <a:ext cx="414340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Помножимо обидві частини другого рівняння на 2 і додамо </a:t>
            </a:r>
            <a:r>
              <a:rPr lang="uk-UA" dirty="0" err="1" smtClean="0"/>
              <a:t>почленно</a:t>
            </a:r>
            <a:r>
              <a:rPr lang="uk-UA" dirty="0" smtClean="0"/>
              <a:t> рівняння нової системи.</a:t>
            </a:r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Отже, дана система рівносильна сукупності таких двох систем:</a:t>
            </a:r>
          </a:p>
          <a:p>
            <a:endParaRPr lang="uk-UA" dirty="0" smtClean="0"/>
          </a:p>
          <a:p>
            <a:endParaRPr lang="uk-UA" dirty="0" smtClean="0"/>
          </a:p>
          <a:p>
            <a:endParaRPr lang="ru-RU" dirty="0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9701" name="Picture 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29190" y="2000240"/>
            <a:ext cx="1647825" cy="590550"/>
          </a:xfrm>
          <a:prstGeom prst="rect">
            <a:avLst/>
          </a:prstGeom>
          <a:noFill/>
        </p:spPr>
      </p:pic>
      <p:cxnSp>
        <p:nvCxnSpPr>
          <p:cNvPr id="45" name="Прямая соединительная линия 44"/>
          <p:cNvCxnSpPr/>
          <p:nvPr/>
        </p:nvCxnSpPr>
        <p:spPr>
          <a:xfrm>
            <a:off x="4857752" y="2571744"/>
            <a:ext cx="192882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9703" name="Picture 7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14942" y="2643182"/>
            <a:ext cx="1962150" cy="314325"/>
          </a:xfrm>
          <a:prstGeom prst="rect">
            <a:avLst/>
          </a:prstGeom>
          <a:noFill/>
        </p:spPr>
      </p:pic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9705" name="Picture 9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14942" y="3000372"/>
            <a:ext cx="1381125" cy="314325"/>
          </a:xfrm>
          <a:prstGeom prst="rect">
            <a:avLst/>
          </a:prstGeom>
          <a:noFill/>
        </p:spPr>
      </p:pic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9707" name="Picture 11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86380" y="3286124"/>
            <a:ext cx="1104900" cy="304800"/>
          </a:xfrm>
          <a:prstGeom prst="rect">
            <a:avLst/>
          </a:prstGeom>
          <a:noFill/>
        </p:spPr>
      </p:pic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9709" name="Picture 13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3571876"/>
            <a:ext cx="2619375" cy="304800"/>
          </a:xfrm>
          <a:prstGeom prst="rect">
            <a:avLst/>
          </a:prstGeom>
          <a:noFill/>
        </p:spPr>
      </p:pic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9711" name="Picture 1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28" y="4572008"/>
            <a:ext cx="1314450" cy="1104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98236" y="613520"/>
            <a:ext cx="3857652" cy="98903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 sz="4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Пункт 6.2.</a:t>
            </a:r>
            <a:endParaRPr lang="ru-RU" sz="48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sz="half" idx="1"/>
          </p:nvPr>
        </p:nvSpPr>
        <p:spPr>
          <a:xfrm>
            <a:off x="500035" y="1680341"/>
            <a:ext cx="3955854" cy="482049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Аналітичні способи</a:t>
            </a:r>
          </a:p>
          <a:p>
            <a:pPr algn="ctr">
              <a:buNone/>
            </a:pPr>
            <a:endParaRPr lang="uk-UA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Приклад 2. Розв'язати систему рівнянь:</a:t>
            </a:r>
          </a:p>
          <a:p>
            <a:pPr algn="ctr">
              <a:buNone/>
            </a:pPr>
            <a:endParaRPr lang="uk-UA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endParaRPr lang="uk-UA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4714876" y="571480"/>
            <a:ext cx="3973764" cy="5887314"/>
          </a:xfrm>
        </p:spPr>
        <p:txBody>
          <a:bodyPr>
            <a:noAutofit/>
          </a:bodyPr>
          <a:lstStyle/>
          <a:p>
            <a:pPr marL="0" indent="361950">
              <a:buNone/>
            </a:pPr>
            <a:endParaRPr lang="uk-UA" sz="2000" dirty="0" smtClean="0"/>
          </a:p>
          <a:p>
            <a:pPr marL="0" indent="361950">
              <a:buNone/>
            </a:pPr>
            <a:endParaRPr lang="ru-RU" sz="2000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8" y="3786190"/>
            <a:ext cx="1438275" cy="590550"/>
          </a:xfrm>
          <a:prstGeom prst="rect">
            <a:avLst/>
          </a:prstGeom>
          <a:noFill/>
        </p:spPr>
      </p:pic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" name="TextBox 40"/>
          <p:cNvSpPr txBox="1"/>
          <p:nvPr/>
        </p:nvSpPr>
        <p:spPr>
          <a:xfrm>
            <a:off x="4643438" y="571480"/>
            <a:ext cx="414340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Розв'язуючи кожну з них отримаємо розв'язки першої системи: </a:t>
            </a:r>
          </a:p>
          <a:p>
            <a:r>
              <a:rPr lang="uk-UA" dirty="0" smtClean="0"/>
              <a:t>(4; 2) і (2; 4); </a:t>
            </a:r>
          </a:p>
          <a:p>
            <a:r>
              <a:rPr lang="uk-UA" dirty="0" smtClean="0"/>
              <a:t>розв'язки другої системи: </a:t>
            </a:r>
          </a:p>
          <a:p>
            <a:r>
              <a:rPr lang="uk-UA" dirty="0" smtClean="0"/>
              <a:t>(-4; -2) і (-2; -4).</a:t>
            </a:r>
          </a:p>
          <a:p>
            <a:r>
              <a:rPr lang="uk-UA" dirty="0" smtClean="0"/>
              <a:t>Відповідь. (-4; -2), (-2; -4), (4; 2), (2; 4). </a:t>
            </a:r>
          </a:p>
          <a:p>
            <a:endParaRPr lang="uk-UA" dirty="0" smtClean="0"/>
          </a:p>
          <a:p>
            <a:endParaRPr lang="uk-UA" dirty="0" smtClean="0"/>
          </a:p>
          <a:p>
            <a:endParaRPr lang="ru-RU" dirty="0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9711" name="Picture 1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2066" y="714356"/>
            <a:ext cx="1314450" cy="1104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ozv-8217-yazuvannya-sistem-r-vnyan-drugogo-stepenya-z-dvoma-zm-nnimi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BCB18F9-059F-4C8B-A8FB-49CB2997528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rozv-8217-yazuvannya-sistem-r-vnyan-drugogo-stepenya-z-dvoma-zm-nnimi</Template>
  <TotalTime>0</TotalTime>
  <Words>789</Words>
  <Application>Microsoft Office PowerPoint</Application>
  <PresentationFormat>Экран (4:3)</PresentationFormat>
  <Paragraphs>156</Paragraphs>
  <Slides>19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rozv-8217-yazuvannya-sistem-r-vnyan-drugogo-stepenya-z-dvoma-zm-nnimi</vt:lpstr>
      <vt:lpstr>Матеріали до уроків</vt:lpstr>
      <vt:lpstr>Зміст </vt:lpstr>
      <vt:lpstr>Тема 4</vt:lpstr>
      <vt:lpstr>Пункт 6.2.</vt:lpstr>
      <vt:lpstr>Пункт 6.2.</vt:lpstr>
      <vt:lpstr>Пункт 6.2.</vt:lpstr>
      <vt:lpstr>Пункт 6.2.</vt:lpstr>
      <vt:lpstr>Пункт 6.2.</vt:lpstr>
      <vt:lpstr>Пункт 6.2.</vt:lpstr>
      <vt:lpstr>Пункт 6.2.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Матеріали до уроків</dc:title>
  <dc:creator>Ира</dc:creator>
  <cp:lastModifiedBy>Ира</cp:lastModifiedBy>
  <cp:revision>1</cp:revision>
  <dcterms:created xsi:type="dcterms:W3CDTF">2014-10-01T06:13:14Z</dcterms:created>
  <dcterms:modified xsi:type="dcterms:W3CDTF">2014-10-01T06:13:42Z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TC030009628</vt:lpwstr>
  </property>
</Properties>
</file>