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6" r:id="rId3"/>
    <p:sldId id="257" r:id="rId4"/>
    <p:sldId id="263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05" r:id="rId14"/>
    <p:sldId id="315" r:id="rId15"/>
    <p:sldId id="316" r:id="rId16"/>
    <p:sldId id="317" r:id="rId17"/>
    <p:sldId id="318" r:id="rId18"/>
    <p:sldId id="319" r:id="rId19"/>
    <p:sldId id="320" r:id="rId20"/>
    <p:sldId id="31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0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slide" Target="slide2.xml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10" Type="http://schemas.openxmlformats.org/officeDocument/2006/relationships/image" Target="../media/image1.png"/><Relationship Id="rId4" Type="http://schemas.openxmlformats.org/officeDocument/2006/relationships/slide" Target="slide5.xml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2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1680341"/>
            <a:ext cx="3955854" cy="4820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3.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3764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643438" y="571480"/>
            <a:ext cx="4143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Розкладемо ліві частини обох рівнянь на множники.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Оскільки                        (інакше праві частини обох рівнянь дорівнювали б нулю), то поділимо відповідні частини рівняння одна на одну.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Підставимо це значення х у друге рівняння останньої системи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Відповідь. (3; 1), (-3; -1).</a:t>
            </a:r>
            <a:endParaRPr lang="ru-RU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786190"/>
            <a:ext cx="1581150" cy="619125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142984"/>
            <a:ext cx="1581150" cy="619125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142984"/>
            <a:ext cx="1666875" cy="590550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714488"/>
            <a:ext cx="1085850" cy="304800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857496"/>
            <a:ext cx="552450" cy="552450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928934"/>
            <a:ext cx="685800" cy="304800"/>
          </a:xfrm>
          <a:prstGeom prst="rect">
            <a:avLst/>
          </a:prstGeom>
          <a:noFill/>
        </p:spPr>
      </p:pic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000504"/>
            <a:ext cx="1409700" cy="304800"/>
          </a:xfrm>
          <a:prstGeom prst="rect">
            <a:avLst/>
          </a:prstGeom>
          <a:noFill/>
        </p:spPr>
      </p:pic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286256"/>
            <a:ext cx="1695450" cy="304800"/>
          </a:xfrm>
          <a:prstGeom prst="rect">
            <a:avLst/>
          </a:prstGeom>
          <a:noFill/>
        </p:spPr>
      </p:pic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61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572008"/>
            <a:ext cx="790575" cy="314325"/>
          </a:xfrm>
          <a:prstGeom prst="rect">
            <a:avLst/>
          </a:prstGeom>
          <a:noFill/>
        </p:spPr>
      </p:pic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63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857760"/>
            <a:ext cx="666750" cy="314325"/>
          </a:xfrm>
          <a:prstGeom prst="rect">
            <a:avLst/>
          </a:prstGeom>
          <a:noFill/>
        </p:spPr>
      </p:pic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6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072074"/>
            <a:ext cx="1600200" cy="304800"/>
          </a:xfrm>
          <a:prstGeom prst="rect">
            <a:avLst/>
          </a:prstGeom>
          <a:noFill/>
        </p:spPr>
      </p:pic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67" name="Picture 2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357826"/>
            <a:ext cx="16002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642919"/>
            <a:ext cx="3955854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Графічний спосіб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1.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572000" y="571480"/>
            <a:ext cx="4214842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uk-UA" sz="2000" dirty="0" smtClean="0"/>
              <a:t>Розв'яжемо дану систему рівнянь графічним способом.</a:t>
            </a:r>
          </a:p>
          <a:p>
            <a:pPr marL="0" indent="361950">
              <a:buNone/>
            </a:pPr>
            <a:r>
              <a:rPr lang="uk-UA" sz="2000" dirty="0" smtClean="0"/>
              <a:t>Побудуємо графіки рівнянь системи, тобто графіки функцій</a:t>
            </a:r>
          </a:p>
          <a:p>
            <a:pPr marL="0" indent="361950">
              <a:buNone/>
            </a:pPr>
            <a:r>
              <a:rPr lang="uk-UA" sz="2000" dirty="0" smtClean="0"/>
              <a:t>у = 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 + 3  і у = - х+5.</a:t>
            </a:r>
          </a:p>
          <a:p>
            <a:pPr marL="0" indent="361950">
              <a:buNone/>
            </a:pPr>
            <a:r>
              <a:rPr lang="uk-UA" sz="2000" dirty="0" smtClean="0"/>
              <a:t>Координати точок прямої є розв'язками рівняння х+у=5, а координати точок параболи у = 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 + 3 – розв'язками рівняння у - 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 = 3.</a:t>
            </a:r>
          </a:p>
          <a:p>
            <a:pPr marL="0" indent="361950">
              <a:buNone/>
            </a:pPr>
            <a:r>
              <a:rPr lang="uk-UA" sz="2000" dirty="0" smtClean="0"/>
              <a:t>Точки А (-2; 7) і В (1; 4) належать як прямій, так і параболі, тобто є спільними для них. </a:t>
            </a:r>
          </a:p>
          <a:p>
            <a:pPr marL="0" indent="361950">
              <a:buNone/>
            </a:pPr>
            <a:r>
              <a:rPr lang="uk-UA" sz="2000" dirty="0" smtClean="0"/>
              <a:t>Тому координати точок А і В  є розв'язками даної системи.</a:t>
            </a: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6072206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Відповідь. (-2; 7) і (1; 4)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>
            <a:lum bright="18000" contrast="28000"/>
          </a:blip>
          <a:srcRect/>
          <a:stretch>
            <a:fillRect/>
          </a:stretch>
        </p:blipFill>
        <p:spPr bwMode="auto">
          <a:xfrm>
            <a:off x="1357290" y="3998288"/>
            <a:ext cx="2500330" cy="252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786058"/>
            <a:ext cx="1596985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42918"/>
            <a:ext cx="6105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98" y="1047751"/>
            <a:ext cx="4591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1357298"/>
            <a:ext cx="5448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1643050"/>
            <a:ext cx="533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928802"/>
            <a:ext cx="7029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6357958"/>
            <a:ext cx="56959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28794" y="2285992"/>
            <a:ext cx="4643470" cy="38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1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42918"/>
            <a:ext cx="67722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071546"/>
            <a:ext cx="5057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357298"/>
            <a:ext cx="53530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571612"/>
            <a:ext cx="529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1857364"/>
            <a:ext cx="61055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6305550"/>
            <a:ext cx="7248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2214554"/>
            <a:ext cx="3214710" cy="367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2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71480"/>
            <a:ext cx="53149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142984"/>
            <a:ext cx="2419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1500174"/>
            <a:ext cx="2295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1857364"/>
            <a:ext cx="5762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6215082"/>
            <a:ext cx="5267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57422" y="2285992"/>
            <a:ext cx="45148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3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480"/>
            <a:ext cx="5295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071546"/>
            <a:ext cx="2628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428736"/>
            <a:ext cx="220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1714488"/>
            <a:ext cx="6105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6286520"/>
            <a:ext cx="536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2214553"/>
            <a:ext cx="4073839" cy="38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71480"/>
            <a:ext cx="5667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428736"/>
            <a:ext cx="34480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6143644"/>
            <a:ext cx="559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5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480"/>
            <a:ext cx="5534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285860"/>
            <a:ext cx="4357718" cy="446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6072206"/>
            <a:ext cx="5724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642918"/>
            <a:ext cx="6029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6286520"/>
            <a:ext cx="5457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253029"/>
            <a:ext cx="4429155" cy="499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71670" y="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Приклад 7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85852" y="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Запитання для самоперевірки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5725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dirty="0" smtClean="0"/>
              <a:t>Які рівняння можуть утворювати систему двох рівнянь другого степеня з двома змінними?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Як встановити,чи є дана пара  чисел розв'язком системи двох рівнянь другого степеня з двома змінними?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Які ви можете назвати способи розв'язування систем двох рівнянь другого степеня з двома змінними? Поясніть їх суть на прикладах.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Тема 4. Квадратні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9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4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Квадратні нерівності та системи рівнянь другого степеня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Аналітичний спосіб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 інтервалів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змінними. Розв’язування систем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текстових задач складанням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систем рівнянь з двома змінними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способи. Приклади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Графічний спосіб.  Приклади</a:t>
            </a:r>
          </a:p>
          <a:p>
            <a:pPr>
              <a:buFont typeface="+mj-lt"/>
              <a:buAutoNum type="arabicPeriod"/>
            </a:pPr>
            <a:endParaRPr lang="uk-UA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endParaRPr lang="uk-UA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Пригадайте</a:t>
            </a:r>
          </a:p>
          <a:p>
            <a:pPr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1). В якому випадку два лінійні рівняння з двома змінними утворюють систему рівнянь?</a:t>
            </a:r>
          </a:p>
          <a:p>
            <a:pPr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2). Що є розв'язком системи двох лінійних рівнянь з двома змінними?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систем рівнянь з двома змінними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uk-UA" sz="2000" dirty="0" smtClean="0"/>
              <a:t>Систему  рівнянь другого степеня з двома змінними можуть утворювати два рівняння, кожне з яких є рівнянням другого степеня, або одне з них є рівнянням другого степеня а інше – рівнянням першого степеня.</a:t>
            </a:r>
          </a:p>
          <a:p>
            <a:pPr marL="0" indent="361950"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Розв'язок такої системи – це пара значень змінних, яка задовольняє обидва рівняння системи.</a:t>
            </a:r>
          </a:p>
          <a:p>
            <a:pPr marL="0" indent="361950">
              <a:buNone/>
            </a:pPr>
            <a:r>
              <a:rPr lang="uk-UA" sz="2000" b="1" dirty="0" smtClean="0"/>
              <a:t>Способи розв'язування систем:</a:t>
            </a:r>
          </a:p>
          <a:p>
            <a:pPr marL="266700" indent="361950"/>
            <a:r>
              <a:rPr lang="uk-UA" sz="2000" dirty="0" smtClean="0"/>
              <a:t>Підстановки</a:t>
            </a:r>
          </a:p>
          <a:p>
            <a:pPr marL="266700" indent="361950"/>
            <a:r>
              <a:rPr lang="uk-UA" sz="2000" dirty="0" smtClean="0"/>
              <a:t>Додавання</a:t>
            </a:r>
          </a:p>
          <a:p>
            <a:pPr marL="266700" indent="361950"/>
            <a:r>
              <a:rPr lang="uk-UA" sz="2000" dirty="0" smtClean="0"/>
              <a:t>Деякі штучні прийоми</a:t>
            </a:r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1680341"/>
            <a:ext cx="3955854" cy="482049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1.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361950">
              <a:buNone/>
            </a:pPr>
            <a:r>
              <a:rPr lang="uk-UA" b="1" dirty="0" smtClean="0"/>
              <a:t>І спосіб</a:t>
            </a:r>
            <a:r>
              <a:rPr lang="uk-UA" dirty="0" smtClean="0"/>
              <a:t>. Таку систему зручно розв'язувати способом підстановки. </a:t>
            </a:r>
          </a:p>
          <a:p>
            <a:pPr marL="0" indent="361950">
              <a:buNone/>
            </a:pPr>
            <a:r>
              <a:rPr lang="uk-UA" dirty="0" smtClean="0"/>
              <a:t>З першого рівняння виразимо змінну у через х і підставимо отриманий вираз у друге рівняння. 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357562"/>
            <a:ext cx="1114425" cy="5524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642918"/>
            <a:ext cx="1114425" cy="5524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285860"/>
            <a:ext cx="1714500" cy="5619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1866900" cy="5715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71744"/>
            <a:ext cx="1866900" cy="57150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143248"/>
            <a:ext cx="876300" cy="3048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500438"/>
            <a:ext cx="704850" cy="3048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857628"/>
            <a:ext cx="1876425" cy="1095375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5000628" y="5072074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Відповідь. (-2; 8) і (8; -2)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1680341"/>
            <a:ext cx="3955854" cy="4820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1.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3764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1114425" cy="5524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714356"/>
            <a:ext cx="1114425" cy="5524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357562"/>
            <a:ext cx="876300" cy="3048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1685" y="3605211"/>
            <a:ext cx="704850" cy="3048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214818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Відповідь. (-2; 8) і (8; -2)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643438" y="571480"/>
            <a:ext cx="38576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uk-UA" b="1" dirty="0" smtClean="0"/>
              <a:t>ІІ спосіб</a:t>
            </a:r>
            <a:r>
              <a:rPr lang="uk-UA" dirty="0" smtClean="0"/>
              <a:t>. </a:t>
            </a:r>
          </a:p>
          <a:p>
            <a:r>
              <a:rPr lang="uk-UA" dirty="0" smtClean="0"/>
              <a:t>Рівняння системи </a:t>
            </a:r>
          </a:p>
          <a:p>
            <a:r>
              <a:rPr lang="uk-UA" dirty="0" smtClean="0"/>
              <a:t>є, по суті, сумою і добутком двох невідомих чисел. Тому, за теоремою, оберненою до теореми </a:t>
            </a:r>
            <a:r>
              <a:rPr lang="uk-UA" dirty="0" err="1" smtClean="0"/>
              <a:t>Вієта</a:t>
            </a:r>
            <a:r>
              <a:rPr lang="uk-UA" dirty="0" smtClean="0"/>
              <a:t>, можемо утворити квадратне рівняння, коренями якого є ці числа.</a:t>
            </a:r>
          </a:p>
          <a:p>
            <a:r>
              <a:rPr lang="en-US" i="1" dirty="0" smtClean="0"/>
              <a:t>z</a:t>
            </a:r>
            <a:r>
              <a:rPr lang="en-US" i="1" baseline="30000" dirty="0" smtClean="0"/>
              <a:t>2</a:t>
            </a:r>
            <a:r>
              <a:rPr lang="en-US" i="1" dirty="0" smtClean="0"/>
              <a:t>-6z-16=0.</a:t>
            </a:r>
          </a:p>
          <a:p>
            <a:r>
              <a:rPr lang="uk-UA" dirty="0" smtClean="0"/>
              <a:t>Знаходимо його корені:</a:t>
            </a:r>
            <a:endParaRPr lang="en-US" dirty="0" smtClean="0"/>
          </a:p>
          <a:p>
            <a:r>
              <a:rPr lang="en-US" i="1" dirty="0" smtClean="0"/>
              <a:t>z</a:t>
            </a:r>
            <a:r>
              <a:rPr lang="en-US" i="1" baseline="-25000" dirty="0" smtClean="0"/>
              <a:t>1</a:t>
            </a:r>
            <a:r>
              <a:rPr lang="en-US" i="1" dirty="0" smtClean="0"/>
              <a:t>=-2;  z</a:t>
            </a:r>
            <a:r>
              <a:rPr lang="en-US" i="1" baseline="-25000" dirty="0" smtClean="0"/>
              <a:t>2</a:t>
            </a:r>
            <a:r>
              <a:rPr lang="en-US" i="1" dirty="0" smtClean="0"/>
              <a:t>=8.</a:t>
            </a:r>
            <a:endParaRPr lang="uk-UA" i="1" dirty="0" smtClean="0"/>
          </a:p>
          <a:p>
            <a:r>
              <a:rPr lang="uk-UA" dirty="0" smtClean="0"/>
              <a:t>Отже, або                      і </a:t>
            </a:r>
          </a:p>
          <a:p>
            <a:r>
              <a:rPr lang="uk-UA" dirty="0" smtClean="0"/>
              <a:t>            або                      і  </a:t>
            </a:r>
            <a:endParaRPr lang="en-US" dirty="0" smtClean="0"/>
          </a:p>
          <a:p>
            <a:endParaRPr lang="uk-UA" dirty="0" smtClean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357562"/>
            <a:ext cx="647700" cy="3048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571876"/>
            <a:ext cx="81915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1680341"/>
            <a:ext cx="3955854" cy="4820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2.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3764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786190"/>
            <a:ext cx="1438275" cy="59055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428736"/>
            <a:ext cx="1438275" cy="59055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4643438" y="571480"/>
            <a:ext cx="4143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Помножимо обидві частини другого рівняння на 2 і додамо </a:t>
            </a:r>
            <a:r>
              <a:rPr lang="uk-UA" dirty="0" err="1" smtClean="0"/>
              <a:t>почленно</a:t>
            </a:r>
            <a:r>
              <a:rPr lang="uk-UA" dirty="0" smtClean="0"/>
              <a:t> рівняння нової системи.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Отже, дана система рівносильна сукупності таких двох систем: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000240"/>
            <a:ext cx="1647825" cy="590550"/>
          </a:xfrm>
          <a:prstGeom prst="rect">
            <a:avLst/>
          </a:prstGeom>
          <a:noFill/>
        </p:spPr>
      </p:pic>
      <p:cxnSp>
        <p:nvCxnSpPr>
          <p:cNvPr id="45" name="Прямая соединительная линия 44"/>
          <p:cNvCxnSpPr/>
          <p:nvPr/>
        </p:nvCxnSpPr>
        <p:spPr>
          <a:xfrm>
            <a:off x="4857752" y="2571744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643182"/>
            <a:ext cx="1962150" cy="314325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000372"/>
            <a:ext cx="1381125" cy="314325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286124"/>
            <a:ext cx="1104900" cy="304800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71876"/>
            <a:ext cx="2619375" cy="304800"/>
          </a:xfrm>
          <a:prstGeom prst="rect">
            <a:avLst/>
          </a:prstGeom>
          <a:noFill/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572008"/>
            <a:ext cx="131445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 6.2.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5" y="1680341"/>
            <a:ext cx="3955854" cy="4820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Аналітичні способи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2. Розв'язати систему рівнянь: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3764" cy="5887314"/>
          </a:xfrm>
        </p:spPr>
        <p:txBody>
          <a:bodyPr>
            <a:noAutofit/>
          </a:bodyPr>
          <a:lstStyle/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endParaRPr lang="ru-RU" sz="20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786190"/>
            <a:ext cx="1438275" cy="59055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643438" y="571480"/>
            <a:ext cx="4143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Розв'язуючи кожну з них отримаємо розв'язки першої системи: </a:t>
            </a:r>
          </a:p>
          <a:p>
            <a:r>
              <a:rPr lang="uk-UA" dirty="0" smtClean="0"/>
              <a:t>(4; 2) і (2; 4); </a:t>
            </a:r>
          </a:p>
          <a:p>
            <a:r>
              <a:rPr lang="uk-UA" dirty="0" smtClean="0"/>
              <a:t>розв'язки другої системи: </a:t>
            </a:r>
          </a:p>
          <a:p>
            <a:r>
              <a:rPr lang="uk-UA" dirty="0" smtClean="0"/>
              <a:t>(-4; -2) і (-2; -4).</a:t>
            </a:r>
          </a:p>
          <a:p>
            <a:r>
              <a:rPr lang="uk-UA" dirty="0" smtClean="0"/>
              <a:t>Відповідь. (-4; -2), (-2; -4), (4; 2), (2; 4).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31445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v-8217-yazuvannya-sistem-r-vnyan-drugogo-stepenya-z-dvoma-zm-nnim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rozv-8217-yazuvannya-sistem-r-vnyan-drugogo-stepenya-z-dvoma-zm-nnimi</Template>
  <TotalTime>0</TotalTime>
  <Words>789</Words>
  <Application>Microsoft Office PowerPoint</Application>
  <PresentationFormat>Экран (4:3)</PresentationFormat>
  <Paragraphs>156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rozv-8217-yazuvannya-sistem-r-vnyan-drugogo-stepenya-z-dvoma-zm-nnimi</vt:lpstr>
      <vt:lpstr>Матеріали до уроків</vt:lpstr>
      <vt:lpstr>Зміст </vt:lpstr>
      <vt:lpstr>Тема 4</vt:lpstr>
      <vt:lpstr>Пункт 6.2.</vt:lpstr>
      <vt:lpstr>Пункт 6.2.</vt:lpstr>
      <vt:lpstr>Пункт 6.2.</vt:lpstr>
      <vt:lpstr>Пункт 6.2.</vt:lpstr>
      <vt:lpstr>Пункт 6.2.</vt:lpstr>
      <vt:lpstr>Пункт 6.2.</vt:lpstr>
      <vt:lpstr>Пункт 6.2.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2014-10-01T06:13:14Z</dcterms:created>
  <dcterms:modified xsi:type="dcterms:W3CDTF">2014-10-01T06:13:42Z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