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4"/>
  </p:notesMasterIdLst>
  <p:sldIdLst>
    <p:sldId id="256" r:id="rId3"/>
    <p:sldId id="259" r:id="rId4"/>
    <p:sldId id="257" r:id="rId5"/>
    <p:sldId id="264" r:id="rId6"/>
    <p:sldId id="283" r:id="rId7"/>
    <p:sldId id="308" r:id="rId8"/>
    <p:sldId id="309" r:id="rId9"/>
    <p:sldId id="310" r:id="rId10"/>
    <p:sldId id="319" r:id="rId11"/>
    <p:sldId id="311" r:id="rId12"/>
    <p:sldId id="314" r:id="rId13"/>
    <p:sldId id="320" r:id="rId14"/>
    <p:sldId id="321" r:id="rId15"/>
    <p:sldId id="322" r:id="rId16"/>
    <p:sldId id="315" r:id="rId17"/>
    <p:sldId id="323" r:id="rId18"/>
    <p:sldId id="324" r:id="rId19"/>
    <p:sldId id="317" r:id="rId20"/>
    <p:sldId id="318" r:id="rId21"/>
    <p:sldId id="306" r:id="rId22"/>
    <p:sldId id="30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0E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C456-E38A-4500-8D08-47E7A23A2AF0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1E1F8-1696-4966-BF37-D1E5014835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250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r>
              <a:rPr lang="ru-RU" noProof="0" smtClean="0"/>
              <a:t>Вставка таблицы</a:t>
            </a:r>
            <a:endParaRPr lang="ru-RU" noProof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86558-F9DB-4A19-A63D-887DEFBF87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jpe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2.png"/><Relationship Id="rId4" Type="http://schemas.openxmlformats.org/officeDocument/2006/relationships/image" Target="../media/image2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1.emf"/><Relationship Id="rId5" Type="http://schemas.openxmlformats.org/officeDocument/2006/relationships/image" Target="../media/image30.emf"/><Relationship Id="rId4" Type="http://schemas.openxmlformats.org/officeDocument/2006/relationships/image" Target="../media/image29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6.emf"/><Relationship Id="rId5" Type="http://schemas.openxmlformats.org/officeDocument/2006/relationships/image" Target="../media/image35.emf"/><Relationship Id="rId4" Type="http://schemas.openxmlformats.org/officeDocument/2006/relationships/image" Target="../media/image3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slide" Target="slide3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426908" y="208455"/>
            <a:ext cx="3930778" cy="6506693"/>
            <a:chOff x="1149677" y="-220173"/>
            <a:chExt cx="3889109" cy="6506693"/>
          </a:xfrm>
        </p:grpSpPr>
        <p:sp>
          <p:nvSpPr>
            <p:cNvPr id="14" name="Прямоугольник 13"/>
            <p:cNvSpPr/>
            <p:nvPr/>
          </p:nvSpPr>
          <p:spPr>
            <a:xfrm rot="20773993">
              <a:off x="1243613" y="134706"/>
              <a:ext cx="3786214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 rot="20773993">
              <a:off x="1182685" y="-155774"/>
              <a:ext cx="3786214" cy="5929354"/>
            </a:xfrm>
            <a:prstGeom prst="rect">
              <a:avLst/>
            </a:prstGeom>
            <a:solidFill>
              <a:schemeClr val="bg1"/>
            </a:solidFill>
            <a:ln cap="sq">
              <a:solidFill>
                <a:schemeClr val="bg1"/>
              </a:solidFill>
            </a:ln>
            <a:scene3d>
              <a:camera prst="perspectiveRelaxedModerately"/>
              <a:lightRig rig="threePt" dir="t"/>
            </a:scene3d>
            <a:sp3d extrusionH="76200" contourW="12700" prstMaterial="powder">
              <a:bevelT h="457200"/>
              <a:extrusionClr>
                <a:schemeClr val="bg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 rot="16200000" flipH="1">
              <a:off x="1485880" y="6057920"/>
              <a:ext cx="357190" cy="10001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 rot="20773993">
              <a:off x="1149677" y="-220173"/>
              <a:ext cx="3889109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/>
            <p:cNvSpPr txBox="1"/>
            <p:nvPr/>
          </p:nvSpPr>
          <p:spPr>
            <a:xfrm rot="20706627">
              <a:off x="1166482" y="896865"/>
              <a:ext cx="3215834" cy="1035432"/>
            </a:xfrm>
            <a:prstGeom prst="rect">
              <a:avLst/>
            </a:prstGeom>
            <a:noFill/>
          </p:spPr>
          <p:txBody>
            <a:bodyPr wrap="square" rtlCol="0">
              <a:prstTxWarp prst="textFadeUp">
                <a:avLst>
                  <a:gd name="adj" fmla="val 5781"/>
                </a:avLst>
              </a:prstTxWarp>
              <a:spAutoFit/>
            </a:bodyPr>
            <a:lstStyle/>
            <a:p>
              <a:r>
                <a:rPr lang="uk-UA" sz="66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effectLst>
                    <a:innerShdw blurRad="38100" dist="25400" dir="16200000">
                      <a:prstClr val="black"/>
                    </a:innerShdw>
                  </a:effectLst>
                </a:rPr>
                <a:t>Алгебра</a:t>
              </a:r>
              <a:endParaRPr lang="ru-RU" sz="66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innerShdw blurRad="38100" dist="25400" dir="16200000">
                    <a:prstClr val="black"/>
                  </a:innerShdw>
                </a:effectLst>
              </a:endParaRPr>
            </a:p>
          </p:txBody>
        </p:sp>
      </p:grp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857620" y="642918"/>
            <a:ext cx="5286380" cy="1643074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6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Матеріали до уроків</a:t>
            </a:r>
            <a:endParaRPr lang="ru-RU" sz="6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286380" y="2857496"/>
            <a:ext cx="3857620" cy="264320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підручником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«Алгебра.  9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клас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»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Ю.І.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Мальованого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Литвиненко,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Возняк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6286512" y="5786454"/>
            <a:ext cx="2438348" cy="311944"/>
            <a:chOff x="4753027" y="2914650"/>
            <a:chExt cx="2438348" cy="311944"/>
          </a:xfrm>
          <a:effectLst>
            <a:outerShdw blurRad="114300" dist="38100" dir="18900000" sy="23000" kx="-1200000" algn="bl" rotWithShape="0">
              <a:prstClr val="black">
                <a:alpha val="69000"/>
              </a:prstClr>
            </a:outerShdw>
          </a:effectLst>
        </p:grpSpPr>
        <p:sp>
          <p:nvSpPr>
            <p:cNvPr id="11" name="Полилиния 10"/>
            <p:cNvSpPr/>
            <p:nvPr/>
          </p:nvSpPr>
          <p:spPr>
            <a:xfrm>
              <a:off x="4753027" y="3000372"/>
              <a:ext cx="222988" cy="142877"/>
            </a:xfrm>
            <a:custGeom>
              <a:avLst/>
              <a:gdLst>
                <a:gd name="connsiteX0" fmla="*/ 142875 w 168275"/>
                <a:gd name="connsiteY0" fmla="*/ 15875 h 153987"/>
                <a:gd name="connsiteX1" fmla="*/ 0 w 168275"/>
                <a:gd name="connsiteY1" fmla="*/ 58737 h 153987"/>
                <a:gd name="connsiteX2" fmla="*/ 0 w 168275"/>
                <a:gd name="connsiteY2" fmla="*/ 108744 h 153987"/>
                <a:gd name="connsiteX3" fmla="*/ 152400 w 168275"/>
                <a:gd name="connsiteY3" fmla="*/ 153987 h 153987"/>
                <a:gd name="connsiteX4" fmla="*/ 142875 w 168275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2988" h="153987">
                  <a:moveTo>
                    <a:pt x="197588" y="15875"/>
                  </a:moveTo>
                  <a:cubicBezTo>
                    <a:pt x="172188" y="0"/>
                    <a:pt x="102338" y="44450"/>
                    <a:pt x="54713" y="58737"/>
                  </a:cubicBezTo>
                  <a:cubicBezTo>
                    <a:pt x="0" y="86054"/>
                    <a:pt x="20708" y="97507"/>
                    <a:pt x="54713" y="108744"/>
                  </a:cubicBezTo>
                  <a:lnTo>
                    <a:pt x="207113" y="153987"/>
                  </a:lnTo>
                  <a:cubicBezTo>
                    <a:pt x="199926" y="24607"/>
                    <a:pt x="222988" y="31750"/>
                    <a:pt x="197588" y="1587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4907756" y="2914650"/>
              <a:ext cx="361918" cy="311944"/>
            </a:xfrm>
            <a:custGeom>
              <a:avLst/>
              <a:gdLst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69133 w 357187"/>
                <a:gd name="connsiteY4" fmla="*/ 311944 h 319088"/>
                <a:gd name="connsiteX5" fmla="*/ 290512 w 357187"/>
                <a:gd name="connsiteY5" fmla="*/ 319088 h 319088"/>
                <a:gd name="connsiteX6" fmla="*/ 357187 w 357187"/>
                <a:gd name="connsiteY6" fmla="*/ 138113 h 319088"/>
                <a:gd name="connsiteX7" fmla="*/ 285750 w 357187"/>
                <a:gd name="connsiteY7" fmla="*/ 0 h 319088"/>
                <a:gd name="connsiteX0" fmla="*/ 285750 w 361918"/>
                <a:gd name="connsiteY0" fmla="*/ 0 h 319064"/>
                <a:gd name="connsiteX1" fmla="*/ 0 w 361918"/>
                <a:gd name="connsiteY1" fmla="*/ 102394 h 319064"/>
                <a:gd name="connsiteX2" fmla="*/ 4762 w 361918"/>
                <a:gd name="connsiteY2" fmla="*/ 147638 h 319064"/>
                <a:gd name="connsiteX3" fmla="*/ 7144 w 361918"/>
                <a:gd name="connsiteY3" fmla="*/ 216694 h 319064"/>
                <a:gd name="connsiteX4" fmla="*/ 269133 w 361918"/>
                <a:gd name="connsiteY4" fmla="*/ 311944 h 319064"/>
                <a:gd name="connsiteX5" fmla="*/ 361918 w 361918"/>
                <a:gd name="connsiteY5" fmla="*/ 319064 h 319064"/>
                <a:gd name="connsiteX6" fmla="*/ 357187 w 361918"/>
                <a:gd name="connsiteY6" fmla="*/ 138113 h 319064"/>
                <a:gd name="connsiteX7" fmla="*/ 285750 w 361918"/>
                <a:gd name="connsiteY7" fmla="*/ 0 h 319064"/>
                <a:gd name="connsiteX0" fmla="*/ 285750 w 361918"/>
                <a:gd name="connsiteY0" fmla="*/ 0 h 311944"/>
                <a:gd name="connsiteX1" fmla="*/ 0 w 361918"/>
                <a:gd name="connsiteY1" fmla="*/ 102394 h 311944"/>
                <a:gd name="connsiteX2" fmla="*/ 4762 w 361918"/>
                <a:gd name="connsiteY2" fmla="*/ 147638 h 311944"/>
                <a:gd name="connsiteX3" fmla="*/ 7144 w 361918"/>
                <a:gd name="connsiteY3" fmla="*/ 216694 h 311944"/>
                <a:gd name="connsiteX4" fmla="*/ 269133 w 361918"/>
                <a:gd name="connsiteY4" fmla="*/ 311944 h 311944"/>
                <a:gd name="connsiteX5" fmla="*/ 361918 w 361918"/>
                <a:gd name="connsiteY5" fmla="*/ 247602 h 311944"/>
                <a:gd name="connsiteX6" fmla="*/ 357187 w 361918"/>
                <a:gd name="connsiteY6" fmla="*/ 138113 h 311944"/>
                <a:gd name="connsiteX7" fmla="*/ 285750 w 361918"/>
                <a:gd name="connsiteY7" fmla="*/ 0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1918" h="311944">
                  <a:moveTo>
                    <a:pt x="285750" y="0"/>
                  </a:moveTo>
                  <a:lnTo>
                    <a:pt x="0" y="102394"/>
                  </a:lnTo>
                  <a:cubicBezTo>
                    <a:pt x="1587" y="117475"/>
                    <a:pt x="62704" y="111128"/>
                    <a:pt x="4762" y="147638"/>
                  </a:cubicBezTo>
                  <a:cubicBezTo>
                    <a:pt x="26985" y="189710"/>
                    <a:pt x="6350" y="193675"/>
                    <a:pt x="7144" y="216694"/>
                  </a:cubicBezTo>
                  <a:lnTo>
                    <a:pt x="269133" y="311944"/>
                  </a:lnTo>
                  <a:lnTo>
                    <a:pt x="361918" y="247602"/>
                  </a:lnTo>
                  <a:lnTo>
                    <a:pt x="357187" y="138113"/>
                  </a:lnTo>
                  <a:lnTo>
                    <a:pt x="285750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7038975" y="2921794"/>
              <a:ext cx="152400" cy="302419"/>
            </a:xfrm>
            <a:custGeom>
              <a:avLst/>
              <a:gdLst>
                <a:gd name="connsiteX0" fmla="*/ 88106 w 152400"/>
                <a:gd name="connsiteY0" fmla="*/ 0 h 302419"/>
                <a:gd name="connsiteX1" fmla="*/ 152400 w 152400"/>
                <a:gd name="connsiteY1" fmla="*/ 78581 h 302419"/>
                <a:gd name="connsiteX2" fmla="*/ 150019 w 152400"/>
                <a:gd name="connsiteY2" fmla="*/ 226219 h 302419"/>
                <a:gd name="connsiteX3" fmla="*/ 71438 w 152400"/>
                <a:gd name="connsiteY3" fmla="*/ 302419 h 302419"/>
                <a:gd name="connsiteX4" fmla="*/ 0 w 152400"/>
                <a:gd name="connsiteY4" fmla="*/ 230981 h 302419"/>
                <a:gd name="connsiteX5" fmla="*/ 0 w 152400"/>
                <a:gd name="connsiteY5" fmla="*/ 59531 h 302419"/>
                <a:gd name="connsiteX6" fmla="*/ 88106 w 152400"/>
                <a:gd name="connsiteY6" fmla="*/ 0 h 30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400" h="302419">
                  <a:moveTo>
                    <a:pt x="88106" y="0"/>
                  </a:moveTo>
                  <a:lnTo>
                    <a:pt x="152400" y="78581"/>
                  </a:lnTo>
                  <a:cubicBezTo>
                    <a:pt x="151606" y="127794"/>
                    <a:pt x="150813" y="177006"/>
                    <a:pt x="150019" y="226219"/>
                  </a:cubicBezTo>
                  <a:lnTo>
                    <a:pt x="71438" y="302419"/>
                  </a:lnTo>
                  <a:lnTo>
                    <a:pt x="0" y="230981"/>
                  </a:lnTo>
                  <a:lnTo>
                    <a:pt x="0" y="59531"/>
                  </a:lnTo>
                  <a:lnTo>
                    <a:pt x="88106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5169694" y="2919413"/>
              <a:ext cx="1957387" cy="304800"/>
            </a:xfrm>
            <a:custGeom>
              <a:avLst/>
              <a:gdLst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57387" h="304800">
                  <a:moveTo>
                    <a:pt x="2381" y="0"/>
                  </a:moveTo>
                  <a:cubicBezTo>
                    <a:pt x="3175" y="34131"/>
                    <a:pt x="56352" y="49215"/>
                    <a:pt x="4762" y="102393"/>
                  </a:cubicBezTo>
                  <a:cubicBezTo>
                    <a:pt x="3175" y="141287"/>
                    <a:pt x="63496" y="203996"/>
                    <a:pt x="0" y="219075"/>
                  </a:cubicBezTo>
                  <a:cubicBezTo>
                    <a:pt x="53177" y="279402"/>
                    <a:pt x="6350" y="273050"/>
                    <a:pt x="9525" y="300037"/>
                  </a:cubicBezTo>
                  <a:lnTo>
                    <a:pt x="1938337" y="304800"/>
                  </a:lnTo>
                  <a:lnTo>
                    <a:pt x="1897856" y="250031"/>
                  </a:lnTo>
                  <a:lnTo>
                    <a:pt x="1893094" y="85725"/>
                  </a:lnTo>
                  <a:lnTo>
                    <a:pt x="1957387" y="7143"/>
                  </a:lnTo>
                  <a:lnTo>
                    <a:pt x="2381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000">
                  <a:schemeClr val="accent1">
                    <a:lumMod val="60000"/>
                    <a:lumOff val="40000"/>
                  </a:schemeClr>
                </a:gs>
                <a:gs pos="21001">
                  <a:schemeClr val="accent1">
                    <a:lumMod val="75000"/>
                  </a:schemeClr>
                </a:gs>
                <a:gs pos="63000">
                  <a:srgbClr val="FFFFFF"/>
                </a:gs>
                <a:gs pos="67000">
                  <a:schemeClr val="accent1">
                    <a:lumMod val="50000"/>
                  </a:schemeClr>
                </a:gs>
                <a:gs pos="69000">
                  <a:schemeClr val="accent1">
                    <a:lumMod val="75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7103291" y="3045619"/>
              <a:ext cx="45719" cy="714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TextBox 20"/>
          <p:cNvSpPr txBox="1"/>
          <p:nvPr/>
        </p:nvSpPr>
        <p:spPr>
          <a:xfrm rot="20751448">
            <a:off x="1544835" y="2532387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9 клас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4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Проміжки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знакосталості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функції</a:t>
            </a:r>
            <a:endParaRPr lang="uk-UA" sz="3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09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Содержимое 30"/>
          <p:cNvSpPr>
            <a:spLocks noGrp="1"/>
          </p:cNvSpPr>
          <p:nvPr>
            <p:ph sz="half" idx="2"/>
          </p:nvPr>
        </p:nvSpPr>
        <p:spPr>
          <a:xfrm>
            <a:off x="4643438" y="785794"/>
            <a:ext cx="4038600" cy="557216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Очевидно, </a:t>
            </a:r>
            <a:r>
              <a:rPr lang="ru-RU" dirty="0" err="1" smtClean="0"/>
              <a:t>що</a:t>
            </a:r>
            <a:r>
              <a:rPr lang="ru-RU" dirty="0" smtClean="0"/>
              <a:t> для </a:t>
            </a:r>
            <a:r>
              <a:rPr lang="ru-RU" b="1" i="1" dirty="0" smtClean="0">
                <a:solidFill>
                  <a:srgbClr val="00B050"/>
                </a:solidFill>
              </a:rPr>
              <a:t>а &gt; 0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квадратичної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додатними</a:t>
            </a:r>
            <a:r>
              <a:rPr lang="ru-RU" dirty="0" smtClean="0"/>
              <a:t> на </a:t>
            </a:r>
            <a:r>
              <a:rPr lang="ru-RU" dirty="0" err="1" smtClean="0"/>
              <a:t>проміжках</a:t>
            </a:r>
            <a:r>
              <a:rPr lang="ru-RU" dirty="0" smtClean="0"/>
              <a:t> (-</a:t>
            </a:r>
            <a:r>
              <a:rPr lang="ru-RU" dirty="0" smtClean="0">
                <a:latin typeface="Sylfaen"/>
              </a:rPr>
              <a:t>∞</a:t>
            </a:r>
            <a:r>
              <a:rPr lang="en-US" dirty="0" smtClean="0"/>
              <a:t>;</a:t>
            </a:r>
            <a:r>
              <a:rPr lang="uk-UA" dirty="0" smtClean="0"/>
              <a:t> </a:t>
            </a:r>
            <a:r>
              <a:rPr lang="ru-RU" dirty="0" smtClean="0"/>
              <a:t>х</a:t>
            </a:r>
            <a:r>
              <a:rPr lang="ru-RU" baseline="-25000" dirty="0" smtClean="0"/>
              <a:t>1</a:t>
            </a:r>
            <a:r>
              <a:rPr lang="uk-UA" dirty="0" smtClean="0"/>
              <a:t>) </a:t>
            </a:r>
            <a:r>
              <a:rPr lang="ru-RU" dirty="0" smtClean="0"/>
              <a:t>та (х</a:t>
            </a:r>
            <a:r>
              <a:rPr lang="ru-RU" baseline="-25000" dirty="0" smtClean="0"/>
              <a:t>2</a:t>
            </a:r>
            <a:r>
              <a:rPr lang="ru-RU" dirty="0" smtClean="0"/>
              <a:t>; </a:t>
            </a:r>
            <a:r>
              <a:rPr lang="ru-RU" dirty="0" smtClean="0">
                <a:latin typeface="Sylfaen"/>
              </a:rPr>
              <a:t>∞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від'ємними</a:t>
            </a:r>
            <a:r>
              <a:rPr lang="ru-RU" dirty="0" smtClean="0"/>
              <a:t> на </a:t>
            </a:r>
            <a:r>
              <a:rPr lang="ru-RU" dirty="0" err="1" smtClean="0"/>
              <a:t>проміжку</a:t>
            </a:r>
            <a:r>
              <a:rPr lang="ru-RU" dirty="0" smtClean="0"/>
              <a:t> (х</a:t>
            </a:r>
            <a:r>
              <a:rPr lang="ru-RU" baseline="-25000" dirty="0" smtClean="0"/>
              <a:t>1</a:t>
            </a:r>
            <a:r>
              <a:rPr lang="ru-RU" dirty="0" smtClean="0"/>
              <a:t> ;</a:t>
            </a:r>
            <a:r>
              <a:rPr lang="ru-RU" i="1" dirty="0" smtClean="0"/>
              <a:t> </a:t>
            </a:r>
            <a:r>
              <a:rPr lang="uk-UA" i="1" dirty="0" smtClean="0"/>
              <a:t>х</a:t>
            </a:r>
            <a:r>
              <a:rPr lang="uk-UA" i="1" baseline="-25000" dirty="0" smtClean="0"/>
              <a:t>2</a:t>
            </a:r>
            <a:r>
              <a:rPr lang="uk-UA" i="1" dirty="0" smtClean="0"/>
              <a:t>). </a:t>
            </a:r>
          </a:p>
          <a:p>
            <a:pPr marL="0" indent="0">
              <a:buNone/>
            </a:pPr>
            <a:r>
              <a:rPr lang="uk-UA" i="1" dirty="0" smtClean="0"/>
              <a:t>Для </a:t>
            </a:r>
            <a:r>
              <a:rPr lang="uk-UA" b="1" i="1" dirty="0" smtClean="0">
                <a:solidFill>
                  <a:srgbClr val="00B050"/>
                </a:solidFill>
              </a:rPr>
              <a:t>а </a:t>
            </a:r>
            <a:r>
              <a:rPr lang="ru-RU" b="1" i="1" dirty="0" smtClean="0">
                <a:solidFill>
                  <a:srgbClr val="00B050"/>
                </a:solidFill>
              </a:rPr>
              <a:t>&lt; 0 </a:t>
            </a:r>
            <a:r>
              <a:rPr lang="ru-RU" i="1" dirty="0" smtClean="0"/>
              <a:t>— </a:t>
            </a:r>
            <a:r>
              <a:rPr lang="ru-RU" i="1" dirty="0" err="1" smtClean="0"/>
              <a:t>навпаки</a:t>
            </a:r>
            <a:r>
              <a:rPr lang="ru-RU" i="1" dirty="0" smtClean="0"/>
              <a:t>: </a:t>
            </a:r>
            <a:r>
              <a:rPr lang="ru-RU" i="1" dirty="0" err="1" smtClean="0"/>
              <a:t>значення</a:t>
            </a:r>
            <a:r>
              <a:rPr lang="ru-RU" i="1" dirty="0" smtClean="0"/>
              <a:t> </a:t>
            </a:r>
            <a:r>
              <a:rPr lang="ru-RU" i="1" dirty="0" err="1" smtClean="0"/>
              <a:t>квадратичної</a:t>
            </a:r>
            <a:r>
              <a:rPr lang="ru-RU" i="1" dirty="0" smtClean="0"/>
              <a:t> </a:t>
            </a:r>
            <a:r>
              <a:rPr lang="ru-RU" i="1" dirty="0" err="1" smtClean="0"/>
              <a:t>функції</a:t>
            </a:r>
            <a:r>
              <a:rPr lang="ru-RU" i="1" dirty="0" smtClean="0"/>
              <a:t> </a:t>
            </a:r>
            <a:r>
              <a:rPr lang="ru-RU" i="1" dirty="0" err="1" smtClean="0"/>
              <a:t>є</a:t>
            </a:r>
            <a:r>
              <a:rPr lang="ru-RU" i="1" dirty="0" smtClean="0"/>
              <a:t> </a:t>
            </a:r>
            <a:r>
              <a:rPr lang="ru-RU" i="1" dirty="0" err="1" smtClean="0"/>
              <a:t>додатними</a:t>
            </a:r>
            <a:r>
              <a:rPr lang="ru-RU" i="1" dirty="0" smtClean="0"/>
              <a:t> на </a:t>
            </a:r>
            <a:r>
              <a:rPr lang="ru-RU" i="1" dirty="0" err="1" smtClean="0"/>
              <a:t>проміжку</a:t>
            </a:r>
            <a:r>
              <a:rPr lang="ru-RU" i="1" dirty="0" smtClean="0"/>
              <a:t> </a:t>
            </a:r>
            <a:r>
              <a:rPr lang="en-US" i="1" dirty="0" smtClean="0"/>
              <a:t>(</a:t>
            </a:r>
            <a:r>
              <a:rPr lang="ru-RU" dirty="0" smtClean="0"/>
              <a:t>х</a:t>
            </a:r>
            <a:r>
              <a:rPr lang="ru-RU" baseline="-25000" dirty="0" smtClean="0"/>
              <a:t>1</a:t>
            </a:r>
            <a:r>
              <a:rPr lang="en-US" i="1" dirty="0" smtClean="0"/>
              <a:t>; </a:t>
            </a:r>
            <a:r>
              <a:rPr lang="ru-RU" i="1" dirty="0" smtClean="0"/>
              <a:t>х</a:t>
            </a:r>
            <a:r>
              <a:rPr lang="ru-RU" i="1" baseline="-25000" dirty="0" smtClean="0"/>
              <a:t>2</a:t>
            </a:r>
            <a:r>
              <a:rPr lang="ru-RU" i="1" dirty="0" smtClean="0"/>
              <a:t>) </a:t>
            </a:r>
          </a:p>
          <a:p>
            <a:pPr marL="0" indent="0">
              <a:buNone/>
            </a:pP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від'ємними</a:t>
            </a:r>
            <a:r>
              <a:rPr lang="ru-RU" i="1" dirty="0" smtClean="0"/>
              <a:t> на </a:t>
            </a:r>
            <a:r>
              <a:rPr lang="ru-RU" i="1" dirty="0" err="1" smtClean="0"/>
              <a:t>проміжках</a:t>
            </a:r>
            <a:r>
              <a:rPr lang="ru-RU" i="1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(-</a:t>
            </a:r>
            <a:r>
              <a:rPr lang="ru-RU" dirty="0" smtClean="0">
                <a:latin typeface="Sylfaen"/>
              </a:rPr>
              <a:t>∞</a:t>
            </a:r>
            <a:r>
              <a:rPr lang="en-US" dirty="0" smtClean="0"/>
              <a:t>;</a:t>
            </a:r>
            <a:r>
              <a:rPr lang="uk-UA" dirty="0" smtClean="0"/>
              <a:t> </a:t>
            </a:r>
            <a:r>
              <a:rPr lang="ru-RU" dirty="0" smtClean="0"/>
              <a:t>х</a:t>
            </a:r>
            <a:r>
              <a:rPr lang="ru-RU" baseline="-25000" dirty="0" smtClean="0"/>
              <a:t>1</a:t>
            </a:r>
            <a:r>
              <a:rPr lang="uk-UA" dirty="0" smtClean="0"/>
              <a:t>) </a:t>
            </a:r>
            <a:r>
              <a:rPr lang="ru-RU" dirty="0" smtClean="0"/>
              <a:t>та (х</a:t>
            </a:r>
            <a:r>
              <a:rPr lang="ru-RU" baseline="-25000" dirty="0" smtClean="0"/>
              <a:t>2</a:t>
            </a:r>
            <a:r>
              <a:rPr lang="ru-RU" dirty="0" smtClean="0"/>
              <a:t>; </a:t>
            </a:r>
            <a:r>
              <a:rPr lang="ru-RU" dirty="0" smtClean="0">
                <a:latin typeface="Sylfaen"/>
              </a:rPr>
              <a:t>∞</a:t>
            </a:r>
            <a:r>
              <a:rPr lang="ru-RU" dirty="0" smtClean="0"/>
              <a:t>) </a:t>
            </a:r>
            <a:r>
              <a:rPr lang="ru-RU" i="1" dirty="0" smtClean="0"/>
              <a:t>.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rgbClr val="00B050"/>
                </a:solidFill>
              </a:rPr>
              <a:t>Проміжок</a:t>
            </a:r>
            <a:r>
              <a:rPr lang="ru-RU" b="1" dirty="0" smtClean="0">
                <a:solidFill>
                  <a:srgbClr val="00B050"/>
                </a:solidFill>
              </a:rPr>
              <a:t>, на </a:t>
            </a:r>
            <a:r>
              <a:rPr lang="ru-RU" b="1" dirty="0" err="1" smtClean="0">
                <a:solidFill>
                  <a:srgbClr val="00B050"/>
                </a:solidFill>
              </a:rPr>
              <a:t>якому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функція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набуває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лише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додатних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або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лише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від'ємних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значень</a:t>
            </a:r>
            <a:r>
              <a:rPr lang="ru-RU" b="1" dirty="0" smtClean="0">
                <a:solidFill>
                  <a:srgbClr val="00B050"/>
                </a:solidFill>
              </a:rPr>
              <a:t>, </a:t>
            </a:r>
            <a:r>
              <a:rPr lang="ru-RU" b="1" dirty="0" err="1" smtClean="0">
                <a:solidFill>
                  <a:srgbClr val="00B050"/>
                </a:solidFill>
              </a:rPr>
              <a:t>називають</a:t>
            </a:r>
            <a:r>
              <a:rPr lang="ru-RU" b="1" i="1" dirty="0" smtClean="0">
                <a:solidFill>
                  <a:srgbClr val="00B050"/>
                </a:solidFill>
              </a:rPr>
              <a:t> </a:t>
            </a:r>
            <a:r>
              <a:rPr lang="ru-RU" b="1" i="1" dirty="0" err="1" smtClean="0">
                <a:solidFill>
                  <a:srgbClr val="00B050"/>
                </a:solidFill>
              </a:rPr>
              <a:t>проміжком</a:t>
            </a:r>
            <a:r>
              <a:rPr lang="ru-RU" b="1" i="1" dirty="0" smtClean="0">
                <a:solidFill>
                  <a:srgbClr val="00B050"/>
                </a:solidFill>
              </a:rPr>
              <a:t> </a:t>
            </a:r>
            <a:r>
              <a:rPr lang="ru-RU" b="1" i="1" dirty="0" err="1" smtClean="0">
                <a:solidFill>
                  <a:srgbClr val="00B050"/>
                </a:solidFill>
              </a:rPr>
              <a:t>знакоста</a:t>
            </a:r>
            <a:r>
              <a:rPr lang="uk-UA" b="1" i="1" dirty="0" err="1" smtClean="0">
                <a:solidFill>
                  <a:srgbClr val="00B050"/>
                </a:solidFill>
              </a:rPr>
              <a:t>лості</a:t>
            </a:r>
            <a:r>
              <a:rPr lang="uk-UA" b="1" i="1" dirty="0" smtClean="0">
                <a:solidFill>
                  <a:srgbClr val="00B050"/>
                </a:solidFill>
              </a:rPr>
              <a:t> функції.</a:t>
            </a:r>
          </a:p>
        </p:txBody>
      </p:sp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2357430"/>
            <a:ext cx="2638425" cy="27051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pic>
        <p:nvPicPr>
          <p:cNvPr id="32776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60" y="3357562"/>
            <a:ext cx="2143125" cy="31051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4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Проміжки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знакосталості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функції</a:t>
            </a:r>
            <a:endParaRPr lang="uk-UA" sz="3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09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Содержимое 30"/>
          <p:cNvSpPr>
            <a:spLocks noGrp="1"/>
          </p:cNvSpPr>
          <p:nvPr>
            <p:ph sz="half" idx="2"/>
          </p:nvPr>
        </p:nvSpPr>
        <p:spPr>
          <a:xfrm>
            <a:off x="4643438" y="1500174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/>
              <a:t>Якщо</a:t>
            </a:r>
            <a:r>
              <a:rPr lang="ru-RU" dirty="0" smtClean="0"/>
              <a:t> ж </a:t>
            </a:r>
            <a:r>
              <a:rPr lang="ru-RU" dirty="0" err="1" smtClean="0"/>
              <a:t>квадратична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нулів</a:t>
            </a:r>
            <a:r>
              <a:rPr lang="ru-RU" dirty="0" smtClean="0"/>
              <a:t> не </a:t>
            </a:r>
            <a:r>
              <a:rPr lang="ru-RU" dirty="0" err="1" smtClean="0"/>
              <a:t>має</a:t>
            </a:r>
            <a:r>
              <a:rPr lang="ru-RU" i="1" dirty="0" smtClean="0"/>
              <a:t> </a:t>
            </a:r>
          </a:p>
          <a:p>
            <a:pPr marL="0" indent="0">
              <a:buNone/>
            </a:pPr>
            <a:r>
              <a:rPr lang="en-US" i="1" dirty="0" smtClean="0"/>
              <a:t>(</a:t>
            </a:r>
            <a:r>
              <a:rPr lang="en-US" b="1" i="1" dirty="0" smtClean="0">
                <a:solidFill>
                  <a:srgbClr val="00B050"/>
                </a:solidFill>
              </a:rPr>
              <a:t>D </a:t>
            </a:r>
            <a:r>
              <a:rPr lang="ru-RU" b="1" i="1" dirty="0" smtClean="0">
                <a:solidFill>
                  <a:srgbClr val="00B050"/>
                </a:solidFill>
              </a:rPr>
              <a:t>&lt; 0</a:t>
            </a:r>
            <a:r>
              <a:rPr lang="ru-RU" i="1" dirty="0" smtClean="0"/>
              <a:t>), то вона на </a:t>
            </a:r>
            <a:r>
              <a:rPr lang="ru-RU" i="1" dirty="0" err="1" smtClean="0"/>
              <a:t>всій</a:t>
            </a:r>
            <a:r>
              <a:rPr lang="ru-RU" i="1" dirty="0" smtClean="0"/>
              <a:t> </a:t>
            </a:r>
            <a:r>
              <a:rPr lang="ru-RU" i="1" dirty="0" err="1" smtClean="0"/>
              <a:t>множині</a:t>
            </a:r>
            <a:r>
              <a:rPr lang="ru-RU" i="1" dirty="0" smtClean="0"/>
              <a:t> </a:t>
            </a:r>
            <a:r>
              <a:rPr lang="ru-RU" i="1" dirty="0" err="1" smtClean="0"/>
              <a:t>дійсних</a:t>
            </a:r>
            <a:r>
              <a:rPr lang="ru-RU" i="1" dirty="0" smtClean="0"/>
              <a:t> чисел </a:t>
            </a:r>
            <a:r>
              <a:rPr lang="ru-RU" i="1" dirty="0" err="1" smtClean="0"/>
              <a:t>зберігає</a:t>
            </a:r>
            <a:r>
              <a:rPr lang="ru-RU" i="1" dirty="0" smtClean="0"/>
              <a:t> один знак: </a:t>
            </a:r>
          </a:p>
          <a:p>
            <a:pPr marL="266700" indent="-266700"/>
            <a:r>
              <a:rPr lang="ru-RU" i="1" dirty="0" smtClean="0"/>
              <a:t>для а &gt; 0 — </a:t>
            </a:r>
            <a:r>
              <a:rPr lang="uk-UA" i="1" dirty="0" smtClean="0"/>
              <a:t>додатний,</a:t>
            </a:r>
          </a:p>
          <a:p>
            <a:pPr marL="266700" indent="-266700"/>
            <a:r>
              <a:rPr lang="uk-UA" i="1" dirty="0" smtClean="0"/>
              <a:t> для а </a:t>
            </a:r>
            <a:r>
              <a:rPr lang="ru-RU" i="1" dirty="0" smtClean="0"/>
              <a:t>&lt; 0 — </a:t>
            </a:r>
            <a:r>
              <a:rPr lang="uk-UA" i="1" dirty="0" smtClean="0"/>
              <a:t>від'ємний.</a:t>
            </a:r>
          </a:p>
        </p:txBody>
      </p:sp>
      <p:pic>
        <p:nvPicPr>
          <p:cNvPr id="3379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3286124"/>
            <a:ext cx="1828800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9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3286124"/>
            <a:ext cx="1714500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4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Зростання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і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спадання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функції</a:t>
            </a:r>
            <a:endParaRPr lang="uk-UA" sz="4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09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4500570"/>
            <a:ext cx="438150" cy="209550"/>
          </a:xfrm>
          <a:prstGeom prst="rect">
            <a:avLst/>
          </a:prstGeom>
          <a:noFill/>
        </p:spPr>
      </p:pic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3786190"/>
            <a:ext cx="400050" cy="209550"/>
          </a:xfrm>
          <a:prstGeom prst="rect">
            <a:avLst/>
          </a:prstGeom>
          <a:noFill/>
        </p:spPr>
      </p:pic>
      <p:sp>
        <p:nvSpPr>
          <p:cNvPr id="31" name="Содержимое 30"/>
          <p:cNvSpPr>
            <a:spLocks noGrp="1"/>
          </p:cNvSpPr>
          <p:nvPr>
            <p:ph sz="half" idx="2"/>
          </p:nvPr>
        </p:nvSpPr>
        <p:spPr>
          <a:xfrm>
            <a:off x="4643438" y="571480"/>
            <a:ext cx="4214842" cy="585791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За </a:t>
            </a:r>
            <a:r>
              <a:rPr lang="ru-RU" b="1" dirty="0" err="1" smtClean="0"/>
              <a:t>графіком</a:t>
            </a:r>
            <a:r>
              <a:rPr lang="ru-RU" b="1" dirty="0" smtClean="0"/>
              <a:t> </a:t>
            </a:r>
            <a:r>
              <a:rPr lang="ru-RU" b="1" dirty="0" err="1" smtClean="0"/>
              <a:t>функції</a:t>
            </a:r>
            <a:r>
              <a:rPr lang="ru-RU" b="1" dirty="0" smtClean="0"/>
              <a:t> </a:t>
            </a:r>
            <a:r>
              <a:rPr lang="ru-RU" b="1" dirty="0" err="1" smtClean="0"/>
              <a:t>можна</a:t>
            </a:r>
            <a:r>
              <a:rPr lang="ru-RU" b="1" dirty="0" smtClean="0"/>
              <a:t> </a:t>
            </a:r>
            <a:r>
              <a:rPr lang="ru-RU" b="1" dirty="0" err="1" smtClean="0"/>
              <a:t>встановити</a:t>
            </a:r>
            <a:r>
              <a:rPr lang="ru-RU" b="1" dirty="0" smtClean="0"/>
              <a:t>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властивості</a:t>
            </a:r>
            <a:r>
              <a:rPr lang="ru-RU" b="1" dirty="0" smtClean="0"/>
              <a:t>.</a:t>
            </a:r>
          </a:p>
          <a:p>
            <a:pPr marL="0" indent="0">
              <a:buNone/>
            </a:pP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графік</a:t>
            </a:r>
            <a:r>
              <a:rPr lang="ru-RU" dirty="0" smtClean="0"/>
              <a:t> </a:t>
            </a:r>
            <a:r>
              <a:rPr lang="ru-RU" dirty="0" err="1" smtClean="0"/>
              <a:t>квадратичної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f(x) </a:t>
            </a:r>
            <a:r>
              <a:rPr lang="ru-RU" dirty="0" smtClean="0"/>
              <a:t>= ах</a:t>
            </a:r>
            <a:r>
              <a:rPr lang="ru-RU" baseline="30000" dirty="0" smtClean="0"/>
              <a:t>2</a:t>
            </a:r>
            <a:r>
              <a:rPr lang="ru-RU" dirty="0" smtClean="0"/>
              <a:t> + </a:t>
            </a:r>
            <a:r>
              <a:rPr lang="en-US" dirty="0" smtClean="0"/>
              <a:t>b</a:t>
            </a:r>
            <a:r>
              <a:rPr lang="ru-RU" dirty="0" err="1" smtClean="0"/>
              <a:t>х</a:t>
            </a:r>
            <a:r>
              <a:rPr lang="ru-RU" dirty="0" smtClean="0"/>
              <a:t> + с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вигляд</a:t>
            </a:r>
            <a:r>
              <a:rPr lang="ru-RU" dirty="0" smtClean="0"/>
              <a:t>, як на </a:t>
            </a:r>
            <a:r>
              <a:rPr lang="uk-UA" dirty="0" smtClean="0"/>
              <a:t>даних </a:t>
            </a:r>
            <a:r>
              <a:rPr lang="ru-RU" dirty="0" smtClean="0"/>
              <a:t>рисунках, то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стверджувати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точці</a:t>
            </a:r>
            <a:r>
              <a:rPr lang="ru-RU" dirty="0" smtClean="0"/>
              <a:t> х</a:t>
            </a:r>
            <a:r>
              <a:rPr lang="ru-RU" baseline="-25000" dirty="0" smtClean="0"/>
              <a:t>0</a:t>
            </a:r>
            <a:r>
              <a:rPr lang="ru-RU" dirty="0" smtClean="0"/>
              <a:t>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набуває</a:t>
            </a:r>
            <a:r>
              <a:rPr lang="ru-RU" dirty="0" smtClean="0"/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найменшого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значення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 </a:t>
            </a:r>
            <a:r>
              <a:rPr lang="ru-RU" dirty="0" err="1" smtClean="0"/>
              <a:t>проміжку</a:t>
            </a:r>
            <a:r>
              <a:rPr lang="ru-RU" dirty="0" smtClean="0"/>
              <a:t> (-</a:t>
            </a:r>
            <a:r>
              <a:rPr lang="ru-RU" dirty="0" smtClean="0">
                <a:latin typeface="Sylfaen"/>
              </a:rPr>
              <a:t>∞</a:t>
            </a:r>
            <a:r>
              <a:rPr lang="ru-RU" dirty="0" smtClean="0"/>
              <a:t>; х</a:t>
            </a:r>
            <a:r>
              <a:rPr lang="ru-RU" baseline="-25000" dirty="0" smtClean="0"/>
              <a:t>0</a:t>
            </a:r>
            <a:r>
              <a:rPr lang="ru-RU" dirty="0" smtClean="0"/>
              <a:t>) </a:t>
            </a:r>
            <a:r>
              <a:rPr lang="ru-RU" dirty="0" err="1" smtClean="0"/>
              <a:t>більшому</a:t>
            </a:r>
            <a:r>
              <a:rPr lang="ru-RU" dirty="0" smtClean="0"/>
              <a:t> </a:t>
            </a:r>
            <a:r>
              <a:rPr lang="ru-RU" dirty="0" err="1" smtClean="0"/>
              <a:t>значенню</a:t>
            </a:r>
            <a:r>
              <a:rPr lang="ru-RU" dirty="0" smtClean="0"/>
              <a:t> </a:t>
            </a:r>
            <a:r>
              <a:rPr lang="ru-RU" dirty="0" err="1" smtClean="0"/>
              <a:t>х</a:t>
            </a:r>
            <a:r>
              <a:rPr lang="ru-RU" dirty="0" smtClean="0"/>
              <a:t> (</a:t>
            </a:r>
            <a:r>
              <a:rPr lang="uk-UA" dirty="0" smtClean="0"/>
              <a:t>х</a:t>
            </a:r>
            <a:r>
              <a:rPr lang="uk-UA" baseline="-25000" dirty="0" smtClean="0"/>
              <a:t>2</a:t>
            </a:r>
            <a:r>
              <a:rPr lang="uk-UA" dirty="0" smtClean="0"/>
              <a:t> </a:t>
            </a:r>
            <a:r>
              <a:rPr lang="ru-RU" dirty="0" smtClean="0"/>
              <a:t>&gt; </a:t>
            </a:r>
            <a:r>
              <a:rPr lang="uk-UA" dirty="0" smtClean="0"/>
              <a:t>х</a:t>
            </a:r>
            <a:r>
              <a:rPr lang="uk-UA" baseline="-25000" dirty="0" smtClean="0"/>
              <a:t>1</a:t>
            </a:r>
            <a:r>
              <a:rPr lang="ru-RU" dirty="0" smtClean="0"/>
              <a:t>) </a:t>
            </a:r>
            <a:r>
              <a:rPr lang="uk-UA" dirty="0" smtClean="0"/>
              <a:t>відповідає менше значення функції </a:t>
            </a:r>
            <a:r>
              <a:rPr lang="en-US" dirty="0" smtClean="0"/>
              <a:t>(f(x</a:t>
            </a:r>
            <a:r>
              <a:rPr lang="en-US" baseline="-25000" dirty="0" smtClean="0"/>
              <a:t>2</a:t>
            </a:r>
            <a:r>
              <a:rPr lang="ru-RU" dirty="0" smtClean="0"/>
              <a:t>) &lt; </a:t>
            </a:r>
            <a:r>
              <a:rPr lang="en-US" dirty="0" smtClean="0"/>
              <a:t>f(x</a:t>
            </a:r>
            <a:r>
              <a:rPr lang="uk-UA" baseline="-25000" dirty="0" smtClean="0"/>
              <a:t>1</a:t>
            </a:r>
            <a:r>
              <a:rPr lang="en-US" dirty="0" smtClean="0"/>
              <a:t>)</a:t>
            </a:r>
            <a:r>
              <a:rPr lang="uk-UA" dirty="0" smtClean="0"/>
              <a:t>)</a:t>
            </a:r>
            <a:r>
              <a:rPr lang="en-US" dirty="0" smtClean="0"/>
              <a:t>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У цьому випадку кажуть, що функція </a:t>
            </a:r>
            <a:r>
              <a:rPr lang="uk-UA" b="1" dirty="0" smtClean="0">
                <a:solidFill>
                  <a:srgbClr val="00B050"/>
                </a:solidFill>
              </a:rPr>
              <a:t>спадає</a:t>
            </a:r>
            <a:r>
              <a:rPr lang="uk-UA" dirty="0" smtClean="0"/>
              <a:t> на даному проміжку.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На проміжку </a:t>
            </a:r>
            <a:r>
              <a:rPr lang="ru-RU" dirty="0" smtClean="0"/>
              <a:t>(</a:t>
            </a:r>
            <a:r>
              <a:rPr lang="uk-UA" dirty="0" smtClean="0"/>
              <a:t>х</a:t>
            </a:r>
            <a:r>
              <a:rPr lang="uk-UA" baseline="-25000" dirty="0" smtClean="0"/>
              <a:t>0</a:t>
            </a:r>
            <a:r>
              <a:rPr lang="ru-RU" dirty="0" smtClean="0"/>
              <a:t>; </a:t>
            </a:r>
            <a:r>
              <a:rPr lang="ru-RU" dirty="0" smtClean="0">
                <a:latin typeface="Sylfaen"/>
              </a:rPr>
              <a:t>∞</a:t>
            </a:r>
            <a:r>
              <a:rPr lang="ru-RU" dirty="0" smtClean="0"/>
              <a:t>) </a:t>
            </a:r>
            <a:r>
              <a:rPr lang="ru-RU" dirty="0" err="1" smtClean="0"/>
              <a:t>більшому</a:t>
            </a:r>
            <a:r>
              <a:rPr lang="ru-RU" dirty="0" smtClean="0"/>
              <a:t> </a:t>
            </a:r>
            <a:r>
              <a:rPr lang="ru-RU" dirty="0" err="1" smtClean="0"/>
              <a:t>значенню</a:t>
            </a:r>
            <a:r>
              <a:rPr lang="ru-RU" dirty="0" smtClean="0"/>
              <a:t> </a:t>
            </a:r>
            <a:r>
              <a:rPr lang="ru-RU" dirty="0" err="1" smtClean="0"/>
              <a:t>х</a:t>
            </a:r>
            <a:r>
              <a:rPr lang="ru-RU" dirty="0" smtClean="0"/>
              <a:t> (х</a:t>
            </a:r>
            <a:r>
              <a:rPr lang="ru-RU" baseline="-25000" dirty="0" smtClean="0"/>
              <a:t>4</a:t>
            </a:r>
            <a:r>
              <a:rPr lang="ru-RU" dirty="0" smtClean="0"/>
              <a:t> &gt; х</a:t>
            </a:r>
            <a:r>
              <a:rPr lang="ru-RU" baseline="-25000" dirty="0" smtClean="0"/>
              <a:t>3</a:t>
            </a:r>
            <a:r>
              <a:rPr lang="ru-RU" dirty="0" smtClean="0"/>
              <a:t>)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en-US" dirty="0" smtClean="0"/>
              <a:t>(f(x</a:t>
            </a:r>
            <a:r>
              <a:rPr lang="en-US" baseline="-25000" dirty="0" smtClean="0"/>
              <a:t>4</a:t>
            </a:r>
            <a:r>
              <a:rPr lang="en-US" dirty="0" smtClean="0"/>
              <a:t>) </a:t>
            </a:r>
            <a:r>
              <a:rPr lang="ru-RU" dirty="0" smtClean="0"/>
              <a:t>&gt; </a:t>
            </a:r>
            <a:r>
              <a:rPr lang="en-US" dirty="0" smtClean="0"/>
              <a:t>f(x</a:t>
            </a:r>
            <a:r>
              <a:rPr lang="uk-UA" baseline="-25000" dirty="0" smtClean="0"/>
              <a:t>3</a:t>
            </a:r>
            <a:r>
              <a:rPr lang="en-US" dirty="0" smtClean="0"/>
              <a:t>)). </a:t>
            </a:r>
            <a:r>
              <a:rPr lang="ru-RU" dirty="0" smtClean="0"/>
              <a:t>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кажуть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зростає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dirty="0" smtClean="0"/>
              <a:t>на </a:t>
            </a:r>
            <a:r>
              <a:rPr lang="ru-RU" dirty="0" err="1" smtClean="0"/>
              <a:t>даному</a:t>
            </a:r>
            <a:r>
              <a:rPr lang="ru-RU" dirty="0" smtClean="0"/>
              <a:t> </a:t>
            </a:r>
            <a:r>
              <a:rPr lang="ru-RU" dirty="0" err="1" smtClean="0"/>
              <a:t>проміжку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Для практичного з'ясування факту зростання чи спадання функції на певному проміжку можна користуватися таким твердженням: 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rgbClr val="00B050"/>
                </a:solidFill>
              </a:rPr>
              <a:t>Якщо при русі точки вздовж кривої графіка функції зліва направо ця точка піднімається вгору, то функція зростає на відповідному проміжку; якщо ж за цих умов точка опускається вниз, то функція спадає.</a:t>
            </a:r>
          </a:p>
        </p:txBody>
      </p:sp>
      <p:pic>
        <p:nvPicPr>
          <p:cNvPr id="33796" name="Picture 4" descr="image7"/>
          <p:cNvPicPr>
            <a:picLocks noChangeAspect="1" noChangeArrowheads="1"/>
          </p:cNvPicPr>
          <p:nvPr/>
        </p:nvPicPr>
        <p:blipFill>
          <a:blip r:embed="rId6">
            <a:lum bright="34000" contrast="39000"/>
          </a:blip>
          <a:srcRect/>
          <a:stretch>
            <a:fillRect/>
          </a:stretch>
        </p:blipFill>
        <p:spPr bwMode="auto">
          <a:xfrm>
            <a:off x="2143108" y="4357694"/>
            <a:ext cx="2463800" cy="22574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33795" name="Picture 3" descr="image6"/>
          <p:cNvPicPr>
            <a:picLocks noChangeAspect="1" noChangeArrowheads="1"/>
          </p:cNvPicPr>
          <p:nvPr/>
        </p:nvPicPr>
        <p:blipFill>
          <a:blip r:embed="rId7">
            <a:lum bright="25000" contrast="51000"/>
          </a:blip>
          <a:srcRect/>
          <a:stretch>
            <a:fillRect/>
          </a:stretch>
        </p:blipFill>
        <p:spPr bwMode="auto">
          <a:xfrm>
            <a:off x="500034" y="2357430"/>
            <a:ext cx="2241550" cy="2286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4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Зростання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і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спадання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функції</a:t>
            </a:r>
            <a:endParaRPr lang="uk-UA" sz="4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09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Содержимое 30"/>
          <p:cNvSpPr>
            <a:spLocks noGrp="1"/>
          </p:cNvSpPr>
          <p:nvPr>
            <p:ph sz="half" idx="2"/>
          </p:nvPr>
        </p:nvSpPr>
        <p:spPr>
          <a:xfrm>
            <a:off x="4643438" y="571480"/>
            <a:ext cx="4038600" cy="545465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i="1" dirty="0" err="1" smtClean="0"/>
              <a:t>Якщо</a:t>
            </a:r>
            <a:r>
              <a:rPr lang="ru-RU" i="1" dirty="0" smtClean="0"/>
              <a:t> </a:t>
            </a:r>
            <a:r>
              <a:rPr lang="ru-RU" i="1" dirty="0" err="1" smtClean="0"/>
              <a:t>графік</a:t>
            </a:r>
            <a:r>
              <a:rPr lang="ru-RU" i="1" dirty="0" smtClean="0"/>
              <a:t> </a:t>
            </a:r>
            <a:r>
              <a:rPr lang="ru-RU" i="1" dirty="0" err="1" smtClean="0"/>
              <a:t>квадратичної</a:t>
            </a:r>
            <a:r>
              <a:rPr lang="ru-RU" i="1" dirty="0" smtClean="0"/>
              <a:t> </a:t>
            </a:r>
            <a:r>
              <a:rPr lang="ru-RU" i="1" dirty="0" err="1" smtClean="0"/>
              <a:t>функції</a:t>
            </a:r>
            <a:r>
              <a:rPr lang="ru-RU" i="1" dirty="0" smtClean="0"/>
              <a:t> </a:t>
            </a:r>
            <a:r>
              <a:rPr lang="ru-RU" i="1" dirty="0" err="1" smtClean="0"/>
              <a:t>має</a:t>
            </a:r>
            <a:r>
              <a:rPr lang="ru-RU" i="1" dirty="0" smtClean="0"/>
              <a:t> </a:t>
            </a:r>
            <a:r>
              <a:rPr lang="ru-RU" i="1" dirty="0" err="1" smtClean="0"/>
              <a:t>вигляд</a:t>
            </a:r>
            <a:r>
              <a:rPr lang="ru-RU" i="1" dirty="0" smtClean="0"/>
              <a:t>, як на </a:t>
            </a:r>
            <a:r>
              <a:rPr lang="ru-RU" i="1" dirty="0" err="1" smtClean="0"/>
              <a:t>поданому</a:t>
            </a:r>
            <a:r>
              <a:rPr lang="ru-RU" i="1" dirty="0" smtClean="0"/>
              <a:t> рисунку, то, очевидно, в </a:t>
            </a:r>
            <a:r>
              <a:rPr lang="ru-RU" i="1" dirty="0" err="1" smtClean="0"/>
              <a:t>точці</a:t>
            </a:r>
            <a:r>
              <a:rPr lang="ru-RU" i="1" dirty="0" smtClean="0"/>
              <a:t> х</a:t>
            </a:r>
            <a:r>
              <a:rPr lang="ru-RU" i="1" baseline="-25000" dirty="0" smtClean="0"/>
              <a:t>0</a:t>
            </a:r>
            <a:r>
              <a:rPr lang="ru-RU" i="1" dirty="0" smtClean="0"/>
              <a:t> </a:t>
            </a:r>
            <a:r>
              <a:rPr lang="ru-RU" i="1" dirty="0" err="1" smtClean="0"/>
              <a:t>ця</a:t>
            </a:r>
            <a:r>
              <a:rPr lang="ru-RU" i="1" dirty="0" smtClean="0"/>
              <a:t> </a:t>
            </a:r>
            <a:r>
              <a:rPr lang="ru-RU" i="1" dirty="0" err="1" smtClean="0"/>
              <a:t>функція</a:t>
            </a:r>
            <a:r>
              <a:rPr lang="ru-RU" i="1" dirty="0" smtClean="0"/>
              <a:t> </a:t>
            </a:r>
            <a:r>
              <a:rPr lang="ru-RU" i="1" dirty="0" err="1" smtClean="0"/>
              <a:t>набуває</a:t>
            </a:r>
            <a:r>
              <a:rPr lang="ru-RU" i="1" dirty="0" smtClean="0"/>
              <a:t> </a:t>
            </a:r>
            <a:r>
              <a:rPr lang="ru-RU" i="1" dirty="0" err="1" smtClean="0"/>
              <a:t>найбільшого</a:t>
            </a:r>
            <a:r>
              <a:rPr lang="ru-RU" i="1" dirty="0" smtClean="0"/>
              <a:t> </a:t>
            </a:r>
            <a:r>
              <a:rPr lang="ru-RU" i="1" dirty="0" err="1" smtClean="0"/>
              <a:t>значення</a:t>
            </a:r>
            <a:r>
              <a:rPr lang="ru-RU" i="1" dirty="0" smtClean="0"/>
              <a:t>. </a:t>
            </a:r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r>
              <a:rPr lang="ru-RU" i="1" dirty="0" smtClean="0"/>
              <a:t>На </a:t>
            </a:r>
            <a:r>
              <a:rPr lang="ru-RU" i="1" dirty="0" err="1" smtClean="0"/>
              <a:t>проміжку</a:t>
            </a:r>
            <a:r>
              <a:rPr lang="ru-RU" i="1" dirty="0" smtClean="0"/>
              <a:t> (-</a:t>
            </a:r>
            <a:r>
              <a:rPr lang="ru-RU" i="1" dirty="0" smtClean="0">
                <a:latin typeface="Sylfaen"/>
              </a:rPr>
              <a:t>∞</a:t>
            </a:r>
            <a:r>
              <a:rPr lang="ru-RU" i="1" dirty="0" smtClean="0"/>
              <a:t>; </a:t>
            </a:r>
            <a:r>
              <a:rPr lang="en-US" i="1" dirty="0" smtClean="0"/>
              <a:t>x</a:t>
            </a:r>
            <a:r>
              <a:rPr lang="uk-UA" i="1" baseline="-25000" dirty="0" smtClean="0"/>
              <a:t>0</a:t>
            </a:r>
            <a:r>
              <a:rPr lang="uk-UA" i="1" dirty="0" smtClean="0"/>
              <a:t>)</a:t>
            </a:r>
            <a:r>
              <a:rPr lang="en-US" i="1" dirty="0" smtClean="0"/>
              <a:t> </a:t>
            </a:r>
            <a:r>
              <a:rPr lang="ru-RU" i="1" dirty="0" smtClean="0"/>
              <a:t>вона </a:t>
            </a:r>
            <a:r>
              <a:rPr lang="ru-RU" i="1" dirty="0" err="1" smtClean="0"/>
              <a:t>зростає</a:t>
            </a:r>
            <a:r>
              <a:rPr lang="ru-RU" i="1" dirty="0" smtClean="0"/>
              <a:t>, а на </a:t>
            </a:r>
            <a:r>
              <a:rPr lang="ru-RU" i="1" dirty="0" err="1" smtClean="0"/>
              <a:t>проміжку</a:t>
            </a:r>
            <a:r>
              <a:rPr lang="ru-RU" i="1" dirty="0" smtClean="0"/>
              <a:t> (х</a:t>
            </a:r>
            <a:r>
              <a:rPr lang="ru-RU" i="1" baseline="-25000" dirty="0" smtClean="0"/>
              <a:t>0</a:t>
            </a:r>
            <a:r>
              <a:rPr lang="ru-RU" i="1" dirty="0" smtClean="0"/>
              <a:t>; </a:t>
            </a:r>
            <a:r>
              <a:rPr lang="ru-RU" i="1" dirty="0" smtClean="0">
                <a:latin typeface="Sylfaen"/>
              </a:rPr>
              <a:t>∞</a:t>
            </a:r>
            <a:r>
              <a:rPr lang="ru-RU" i="1" dirty="0" smtClean="0"/>
              <a:t>) — </a:t>
            </a:r>
            <a:r>
              <a:rPr lang="uk-UA" i="1" dirty="0" smtClean="0"/>
              <a:t>спадає.</a:t>
            </a:r>
          </a:p>
          <a:p>
            <a:pPr marL="0" indent="0">
              <a:buNone/>
            </a:pPr>
            <a:endParaRPr lang="uk-UA" i="1" dirty="0" smtClean="0"/>
          </a:p>
          <a:p>
            <a:pPr marL="0" indent="0">
              <a:buNone/>
            </a:pPr>
            <a:r>
              <a:rPr lang="ru-RU" i="1" dirty="0" smtClean="0"/>
              <a:t>Точку, в </a:t>
            </a:r>
            <a:r>
              <a:rPr lang="ru-RU" i="1" dirty="0" err="1" smtClean="0"/>
              <a:t>якій</a:t>
            </a:r>
            <a:r>
              <a:rPr lang="ru-RU" i="1" dirty="0" smtClean="0"/>
              <a:t> </a:t>
            </a:r>
            <a:r>
              <a:rPr lang="ru-RU" i="1" dirty="0" err="1" smtClean="0"/>
              <a:t>відбувається</a:t>
            </a:r>
            <a:r>
              <a:rPr lang="ru-RU" i="1" dirty="0" smtClean="0"/>
              <a:t> </a:t>
            </a:r>
            <a:r>
              <a:rPr lang="ru-RU" i="1" dirty="0" err="1" smtClean="0"/>
              <a:t>перехід</a:t>
            </a:r>
            <a:r>
              <a:rPr lang="ru-RU" i="1" dirty="0" smtClean="0"/>
              <a:t> </a:t>
            </a:r>
            <a:r>
              <a:rPr lang="ru-RU" i="1" dirty="0" err="1" smtClean="0"/>
              <a:t>від</a:t>
            </a:r>
            <a:r>
              <a:rPr lang="ru-RU" i="1" dirty="0" smtClean="0"/>
              <a:t> </a:t>
            </a:r>
            <a:r>
              <a:rPr lang="ru-RU" i="1" dirty="0" err="1" smtClean="0"/>
              <a:t>зростання</a:t>
            </a:r>
            <a:r>
              <a:rPr lang="ru-RU" i="1" dirty="0" smtClean="0"/>
              <a:t> </a:t>
            </a:r>
            <a:r>
              <a:rPr lang="ru-RU" i="1" dirty="0" err="1" smtClean="0"/>
              <a:t>функції</a:t>
            </a:r>
            <a:r>
              <a:rPr lang="ru-RU" i="1" dirty="0" smtClean="0"/>
              <a:t> до </a:t>
            </a:r>
            <a:r>
              <a:rPr lang="ru-RU" i="1" dirty="0" err="1" smtClean="0"/>
              <a:t>спадання</a:t>
            </a:r>
            <a:r>
              <a:rPr lang="ru-RU" i="1" dirty="0" smtClean="0"/>
              <a:t>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навпаки</a:t>
            </a:r>
            <a:r>
              <a:rPr lang="ru-RU" i="1" dirty="0" smtClean="0"/>
              <a:t> — </a:t>
            </a:r>
            <a:r>
              <a:rPr lang="uk-UA" i="1" dirty="0" smtClean="0"/>
              <a:t>від спадання до зростання (в розглянутому випадку </a:t>
            </a:r>
            <a:r>
              <a:rPr lang="ru-RU" i="1" dirty="0" smtClean="0"/>
              <a:t>— </a:t>
            </a:r>
            <a:r>
              <a:rPr lang="ru-RU" i="1" dirty="0" err="1" smtClean="0"/>
              <a:t>це</a:t>
            </a:r>
            <a:r>
              <a:rPr lang="ru-RU" i="1" dirty="0" smtClean="0"/>
              <a:t> точка </a:t>
            </a:r>
            <a:r>
              <a:rPr lang="en-US" i="1" dirty="0" smtClean="0"/>
              <a:t>x</a:t>
            </a:r>
            <a:r>
              <a:rPr lang="uk-UA" i="1" baseline="-25000" dirty="0" smtClean="0"/>
              <a:t>0</a:t>
            </a:r>
            <a:r>
              <a:rPr lang="ru-RU" i="1" dirty="0" smtClean="0"/>
              <a:t> </a:t>
            </a:r>
            <a:r>
              <a:rPr lang="ru-RU" i="1" dirty="0" err="1" smtClean="0"/>
              <a:t>називають</a:t>
            </a:r>
            <a:r>
              <a:rPr lang="ru-RU" b="1" i="1" dirty="0" smtClean="0"/>
              <a:t> </a:t>
            </a:r>
            <a:r>
              <a:rPr lang="ru-RU" b="1" i="1" dirty="0" smtClean="0">
                <a:solidFill>
                  <a:srgbClr val="00B050"/>
                </a:solidFill>
              </a:rPr>
              <a:t>точкою </a:t>
            </a:r>
            <a:r>
              <a:rPr lang="ru-RU" b="1" i="1" dirty="0" err="1" smtClean="0">
                <a:solidFill>
                  <a:srgbClr val="00B050"/>
                </a:solidFill>
              </a:rPr>
              <a:t>екстремуму</a:t>
            </a:r>
            <a:r>
              <a:rPr lang="ru-RU" b="1" i="1" dirty="0" smtClean="0">
                <a:solidFill>
                  <a:srgbClr val="00B050"/>
                </a:solidFill>
              </a:rPr>
              <a:t> </a:t>
            </a:r>
            <a:r>
              <a:rPr lang="ru-RU" b="1" i="1" dirty="0" err="1" smtClean="0">
                <a:solidFill>
                  <a:srgbClr val="00B050"/>
                </a:solidFill>
              </a:rPr>
              <a:t>функції</a:t>
            </a:r>
            <a:r>
              <a:rPr lang="ru-RU" b="1" i="1" dirty="0" smtClean="0">
                <a:solidFill>
                  <a:srgbClr val="00B050"/>
                </a:solidFill>
              </a:rPr>
              <a:t>.</a:t>
            </a:r>
          </a:p>
          <a:p>
            <a:pPr marL="0" indent="0">
              <a:buNone/>
            </a:pPr>
            <a:endParaRPr lang="uk-UA" b="1" dirty="0" smtClean="0"/>
          </a:p>
        </p:txBody>
      </p:sp>
      <p:pic>
        <p:nvPicPr>
          <p:cNvPr id="33794" name="Picture 2" descr="image5"/>
          <p:cNvPicPr>
            <a:picLocks noChangeAspect="1" noChangeArrowheads="1"/>
          </p:cNvPicPr>
          <p:nvPr/>
        </p:nvPicPr>
        <p:blipFill>
          <a:blip r:embed="rId4">
            <a:lum bright="24000" contrast="38000"/>
          </a:blip>
          <a:srcRect/>
          <a:stretch>
            <a:fillRect/>
          </a:stretch>
        </p:blipFill>
        <p:spPr bwMode="auto">
          <a:xfrm>
            <a:off x="1071538" y="3286124"/>
            <a:ext cx="3214710" cy="2957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4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Зростання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і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спадання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функції</a:t>
            </a:r>
            <a:endParaRPr lang="uk-UA" sz="4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09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Содержимое 30"/>
          <p:cNvSpPr>
            <a:spLocks noGrp="1"/>
          </p:cNvSpPr>
          <p:nvPr>
            <p:ph sz="half" idx="2"/>
          </p:nvPr>
        </p:nvSpPr>
        <p:spPr>
          <a:xfrm>
            <a:off x="4643438" y="571480"/>
            <a:ext cx="4038600" cy="5786478"/>
          </a:xfrm>
        </p:spPr>
        <p:txBody>
          <a:bodyPr>
            <a:normAutofit fontScale="77500" lnSpcReduction="20000"/>
          </a:bodyPr>
          <a:lstStyle/>
          <a:p>
            <a:pPr marL="0" indent="361950">
              <a:buNone/>
            </a:pPr>
            <a:r>
              <a:rPr lang="ru-RU" b="1" u="sng" dirty="0" smtClean="0"/>
              <a:t>Очевидно:</a:t>
            </a:r>
          </a:p>
          <a:p>
            <a:pPr marL="0" indent="361950">
              <a:buAutoNum type="arabicParenR"/>
            </a:pP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гілки</a:t>
            </a:r>
            <a:r>
              <a:rPr lang="ru-RU" dirty="0" smtClean="0"/>
              <a:t> </a:t>
            </a:r>
            <a:r>
              <a:rPr lang="ru-RU" dirty="0" err="1" smtClean="0"/>
              <a:t>параболи</a:t>
            </a:r>
            <a:r>
              <a:rPr lang="ru-RU" dirty="0" smtClean="0"/>
              <a:t>, яка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uk-UA" dirty="0" smtClean="0"/>
              <a:t>графіком квадратичної функції, спрямовані вгору, то в точці екстремуму функція набуває </a:t>
            </a:r>
            <a:r>
              <a:rPr lang="uk-UA" b="1" dirty="0" smtClean="0">
                <a:solidFill>
                  <a:srgbClr val="00B050"/>
                </a:solidFill>
              </a:rPr>
              <a:t>найменшого значення</a:t>
            </a:r>
            <a:r>
              <a:rPr lang="uk-UA" dirty="0" smtClean="0"/>
              <a:t>; </a:t>
            </a:r>
          </a:p>
          <a:p>
            <a:pPr marL="0" indent="361950">
              <a:buAutoNum type="arabicParenR"/>
            </a:pPr>
            <a:r>
              <a:rPr lang="uk-UA" dirty="0" smtClean="0"/>
              <a:t>Якщо гілки графіка квадратичної функції спрямовані вниз, то в точці екстремуму функція набуває </a:t>
            </a:r>
            <a:r>
              <a:rPr lang="uk-UA" b="1" dirty="0" smtClean="0">
                <a:solidFill>
                  <a:srgbClr val="00B050"/>
                </a:solidFill>
              </a:rPr>
              <a:t>найбільшого значення</a:t>
            </a:r>
            <a:r>
              <a:rPr lang="uk-UA" dirty="0" smtClean="0"/>
              <a:t>. </a:t>
            </a:r>
          </a:p>
          <a:p>
            <a:pPr marL="0" indent="361950">
              <a:buNone/>
            </a:pPr>
            <a:r>
              <a:rPr lang="uk-UA" dirty="0" smtClean="0"/>
              <a:t>Це значення дорівнює ординаті вершини параболи, яка є графіком даної квадратичної функції.</a:t>
            </a:r>
          </a:p>
          <a:p>
            <a:pPr marL="0" indent="361950">
              <a:buNone/>
            </a:pPr>
            <a:r>
              <a:rPr lang="ru-RU" b="1" dirty="0" err="1" smtClean="0">
                <a:solidFill>
                  <a:srgbClr val="00B050"/>
                </a:solidFill>
              </a:rPr>
              <a:t>Процес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встановлення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властивостей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функції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називають</a:t>
            </a:r>
            <a:r>
              <a:rPr lang="ru-RU" b="1" i="1" dirty="0" smtClean="0">
                <a:solidFill>
                  <a:srgbClr val="00B050"/>
                </a:solidFill>
              </a:rPr>
              <a:t> </a:t>
            </a:r>
            <a:r>
              <a:rPr lang="ru-RU" b="1" i="1" dirty="0" err="1" smtClean="0">
                <a:solidFill>
                  <a:srgbClr val="00B050"/>
                </a:solidFill>
              </a:rPr>
              <a:t>дослідженням</a:t>
            </a:r>
            <a:r>
              <a:rPr lang="ru-RU" b="1" i="1" dirty="0" smtClean="0">
                <a:solidFill>
                  <a:srgbClr val="00B050"/>
                </a:solidFill>
              </a:rPr>
              <a:t> </a:t>
            </a:r>
            <a:r>
              <a:rPr lang="ru-RU" b="1" i="1" dirty="0" err="1" smtClean="0">
                <a:solidFill>
                  <a:srgbClr val="00B050"/>
                </a:solidFill>
              </a:rPr>
              <a:t>функції</a:t>
            </a:r>
            <a:r>
              <a:rPr lang="ru-RU" b="1" i="1" dirty="0" smtClean="0">
                <a:solidFill>
                  <a:srgbClr val="00B050"/>
                </a:solidFill>
              </a:rPr>
              <a:t>.</a:t>
            </a:r>
            <a:endParaRPr lang="uk-UA" b="1" dirty="0" smtClean="0">
              <a:solidFill>
                <a:srgbClr val="00B050"/>
              </a:solidFill>
            </a:endParaRPr>
          </a:p>
        </p:txBody>
      </p:sp>
      <p:pic>
        <p:nvPicPr>
          <p:cNvPr id="33794" name="Picture 2" descr="image5"/>
          <p:cNvPicPr>
            <a:picLocks noChangeAspect="1" noChangeArrowheads="1"/>
          </p:cNvPicPr>
          <p:nvPr/>
        </p:nvPicPr>
        <p:blipFill>
          <a:blip r:embed="rId4">
            <a:lum bright="24000" contrast="38000"/>
          </a:blip>
          <a:srcRect/>
          <a:stretch>
            <a:fillRect/>
          </a:stretch>
        </p:blipFill>
        <p:spPr bwMode="auto">
          <a:xfrm>
            <a:off x="500034" y="3000372"/>
            <a:ext cx="2000264" cy="184003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43174" y="3000372"/>
            <a:ext cx="1785950" cy="181622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4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Приклади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дослідження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функцій</a:t>
            </a:r>
            <a:endParaRPr lang="uk-UA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714876" y="785794"/>
            <a:ext cx="40005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b="1" dirty="0" smtClean="0"/>
          </a:p>
          <a:p>
            <a:endParaRPr lang="uk-UA" dirty="0" smtClean="0"/>
          </a:p>
          <a:p>
            <a:endParaRPr lang="uk-UA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09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Содержимое 30"/>
          <p:cNvSpPr>
            <a:spLocks noGrp="1"/>
          </p:cNvSpPr>
          <p:nvPr>
            <p:ph sz="half" idx="2"/>
          </p:nvPr>
        </p:nvSpPr>
        <p:spPr>
          <a:xfrm>
            <a:off x="4643438" y="642918"/>
            <a:ext cx="4038600" cy="5383219"/>
          </a:xfrm>
        </p:spPr>
        <p:txBody>
          <a:bodyPr>
            <a:normAutofit/>
          </a:bodyPr>
          <a:lstStyle/>
          <a:p>
            <a:pPr marL="0" indent="361950">
              <a:buNone/>
            </a:pPr>
            <a:r>
              <a:rPr lang="uk-UA" sz="2000" dirty="0" smtClean="0"/>
              <a:t>Розв'язання. </a:t>
            </a:r>
          </a:p>
          <a:p>
            <a:pPr marL="0" indent="361950">
              <a:buNone/>
            </a:pPr>
            <a:r>
              <a:rPr lang="uk-UA" sz="2000" dirty="0" smtClean="0"/>
              <a:t>Оскільки а </a:t>
            </a:r>
            <a:r>
              <a:rPr lang="ru-RU" sz="2000" dirty="0" smtClean="0"/>
              <a:t>= 1,5 &gt; 0, </a:t>
            </a:r>
            <a:r>
              <a:rPr lang="uk-UA" sz="2000" dirty="0" smtClean="0"/>
              <a:t>то гілки параболи, яка є графіком цієї функції, спрямовані вгору. Отже, в точці екстремуму функція набуває найменшого значення. Обчислимо його:</a:t>
            </a:r>
          </a:p>
          <a:p>
            <a:pPr marL="0" indent="361950">
              <a:buNone/>
            </a:pPr>
            <a:endParaRPr lang="uk-UA" sz="2000" dirty="0" smtClean="0"/>
          </a:p>
          <a:p>
            <a:pPr marL="0" indent="361950">
              <a:buNone/>
            </a:pPr>
            <a:r>
              <a:rPr lang="uk-UA" sz="2000" dirty="0" smtClean="0"/>
              <a:t>Відповідь. У точці екстремуму функція набуває найменшого значення, яке дорівнює </a:t>
            </a:r>
            <a:r>
              <a:rPr lang="ru-RU" sz="2000" dirty="0" smtClean="0"/>
              <a:t>-5.</a:t>
            </a:r>
            <a:endParaRPr lang="uk-UA" sz="2000" dirty="0" smtClean="0"/>
          </a:p>
        </p:txBody>
      </p:sp>
      <p:sp>
        <p:nvSpPr>
          <p:cNvPr id="37" name="Прямоугольник 36"/>
          <p:cNvSpPr/>
          <p:nvPr/>
        </p:nvSpPr>
        <p:spPr>
          <a:xfrm>
            <a:off x="428596" y="3714752"/>
            <a:ext cx="392909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Приклад </a:t>
            </a:r>
            <a:r>
              <a:rPr lang="ru-RU" b="1" dirty="0" smtClean="0"/>
              <a:t>1. </a:t>
            </a:r>
          </a:p>
          <a:p>
            <a:r>
              <a:rPr lang="ru-RU" b="1" dirty="0" err="1" smtClean="0"/>
              <a:t>З'ясувати</a:t>
            </a:r>
            <a:r>
              <a:rPr lang="ru-RU" b="1" dirty="0" smtClean="0"/>
              <a:t>, </a:t>
            </a:r>
            <a:r>
              <a:rPr lang="ru-RU" b="1" dirty="0" err="1" smtClean="0"/>
              <a:t>якого</a:t>
            </a:r>
            <a:r>
              <a:rPr lang="ru-RU" b="1" dirty="0" smtClean="0"/>
              <a:t> </a:t>
            </a:r>
            <a:r>
              <a:rPr lang="ru-RU" b="1" dirty="0" err="1" smtClean="0"/>
              <a:t>значення</a:t>
            </a:r>
            <a:r>
              <a:rPr lang="ru-RU" b="1" dirty="0" smtClean="0"/>
              <a:t> (</a:t>
            </a:r>
            <a:r>
              <a:rPr lang="ru-RU" b="1" dirty="0" err="1" smtClean="0"/>
              <a:t>найбільшого</a:t>
            </a:r>
            <a:r>
              <a:rPr lang="ru-RU" b="1" dirty="0" smtClean="0"/>
              <a:t> </a:t>
            </a:r>
            <a:r>
              <a:rPr lang="ru-RU" b="1" dirty="0" err="1" smtClean="0"/>
              <a:t>чи</a:t>
            </a:r>
            <a:r>
              <a:rPr lang="ru-RU" b="1" dirty="0" smtClean="0"/>
              <a:t> </a:t>
            </a:r>
            <a:r>
              <a:rPr lang="ru-RU" b="1" dirty="0" err="1" smtClean="0"/>
              <a:t>найменшого</a:t>
            </a:r>
            <a:r>
              <a:rPr lang="ru-RU" b="1" dirty="0" smtClean="0"/>
              <a:t>) </a:t>
            </a:r>
            <a:r>
              <a:rPr lang="ru-RU" b="1" dirty="0" err="1" smtClean="0"/>
              <a:t>набуває</a:t>
            </a:r>
            <a:r>
              <a:rPr lang="ru-RU" b="1" dirty="0" smtClean="0"/>
              <a:t> </a:t>
            </a:r>
            <a:r>
              <a:rPr lang="ru-RU" b="1" dirty="0" err="1" smtClean="0"/>
              <a:t>функція</a:t>
            </a:r>
            <a:r>
              <a:rPr lang="ru-RU" b="1" i="1" dirty="0" smtClean="0"/>
              <a:t> у = </a:t>
            </a:r>
            <a:r>
              <a:rPr lang="uk-UA" b="1" i="1" dirty="0" smtClean="0"/>
              <a:t>1,5х</a:t>
            </a:r>
            <a:r>
              <a:rPr lang="uk-UA" b="1" i="1" baseline="30000" dirty="0" smtClean="0"/>
              <a:t>2</a:t>
            </a:r>
            <a:r>
              <a:rPr lang="uk-UA" b="1" i="1" dirty="0" smtClean="0"/>
              <a:t> </a:t>
            </a:r>
            <a:r>
              <a:rPr lang="ru-RU" b="1" i="1" dirty="0" smtClean="0"/>
              <a:t>- </a:t>
            </a:r>
            <a:r>
              <a:rPr lang="uk-UA" b="1" i="1" dirty="0" smtClean="0"/>
              <a:t>6х </a:t>
            </a:r>
            <a:r>
              <a:rPr lang="ru-RU" b="1" i="1" dirty="0" smtClean="0"/>
              <a:t>+ 1 в </a:t>
            </a:r>
            <a:r>
              <a:rPr lang="ru-RU" b="1" i="1" dirty="0" err="1" smtClean="0"/>
              <a:t>точці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екстремуму</a:t>
            </a:r>
            <a:r>
              <a:rPr lang="ru-RU" b="1" i="1" dirty="0" smtClean="0"/>
              <a:t> </a:t>
            </a:r>
            <a:r>
              <a:rPr lang="ru-RU" b="1" i="1" dirty="0" err="1" smtClean="0"/>
              <a:t>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обчислити</a:t>
            </a:r>
            <a:r>
              <a:rPr lang="ru-RU" b="1" i="1" dirty="0" smtClean="0"/>
              <a:t> </a:t>
            </a:r>
            <a:r>
              <a:rPr lang="ru-RU" b="1" i="1" dirty="0" err="1" smtClean="0"/>
              <a:t>це</a:t>
            </a:r>
            <a:r>
              <a:rPr lang="ru-RU" b="1" i="1" dirty="0" smtClean="0"/>
              <a:t> </a:t>
            </a:r>
            <a:r>
              <a:rPr lang="ru-RU" b="1" i="1" dirty="0" err="1" smtClean="0"/>
              <a:t>значення</a:t>
            </a:r>
            <a:r>
              <a:rPr lang="ru-RU" b="1" i="1" dirty="0" smtClean="0"/>
              <a:t>.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2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2857496"/>
            <a:ext cx="1071570" cy="401839"/>
          </a:xfrm>
          <a:prstGeom prst="rect">
            <a:avLst/>
          </a:prstGeom>
          <a:noFill/>
        </p:spPr>
      </p:pic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4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2921521"/>
            <a:ext cx="2090738" cy="216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85720" y="214290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4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Приклади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дослідження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функцій</a:t>
            </a:r>
            <a:endParaRPr lang="uk-UA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714876" y="785794"/>
            <a:ext cx="40005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b="1" dirty="0" smtClean="0"/>
          </a:p>
          <a:p>
            <a:endParaRPr lang="uk-UA" dirty="0" smtClean="0"/>
          </a:p>
          <a:p>
            <a:endParaRPr lang="uk-UA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09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Содержимое 30"/>
          <p:cNvSpPr>
            <a:spLocks noGrp="1"/>
          </p:cNvSpPr>
          <p:nvPr>
            <p:ph sz="half" idx="2"/>
          </p:nvPr>
        </p:nvSpPr>
        <p:spPr>
          <a:xfrm>
            <a:off x="4643438" y="642918"/>
            <a:ext cx="4038600" cy="5383219"/>
          </a:xfrm>
        </p:spPr>
        <p:txBody>
          <a:bodyPr>
            <a:normAutofit/>
          </a:bodyPr>
          <a:lstStyle/>
          <a:p>
            <a:pPr marL="0" indent="361950">
              <a:buNone/>
            </a:pPr>
            <a:r>
              <a:rPr lang="uk-UA" sz="2000" dirty="0" smtClean="0"/>
              <a:t>Розв'язання. </a:t>
            </a:r>
          </a:p>
          <a:p>
            <a:pPr marL="0" indent="361950">
              <a:buNone/>
            </a:pPr>
            <a:r>
              <a:rPr lang="ru-RU" sz="2000" dirty="0" err="1" smtClean="0"/>
              <a:t>Оскільки</a:t>
            </a:r>
            <a:r>
              <a:rPr lang="ru-RU" sz="2000" dirty="0" smtClean="0"/>
              <a:t> </a:t>
            </a:r>
            <a:r>
              <a:rPr lang="ru-RU" sz="2000" dirty="0" err="1" smtClean="0"/>
              <a:t>гілки</a:t>
            </a:r>
            <a:r>
              <a:rPr lang="ru-RU" sz="2000" dirty="0" smtClean="0"/>
              <a:t> </a:t>
            </a:r>
            <a:r>
              <a:rPr lang="ru-RU" sz="2000" dirty="0" err="1" smtClean="0"/>
              <a:t>параболи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dirty="0" err="1" smtClean="0"/>
              <a:t>графіком</a:t>
            </a:r>
            <a:r>
              <a:rPr lang="ru-RU" sz="2000" dirty="0" smtClean="0"/>
              <a:t> </a:t>
            </a:r>
            <a:r>
              <a:rPr lang="ru-RU" sz="2000" dirty="0" err="1" smtClean="0"/>
              <a:t>даної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функції</a:t>
            </a:r>
            <a:r>
              <a:rPr lang="ru-RU" sz="2000" dirty="0" smtClean="0"/>
              <a:t>, </a:t>
            </a:r>
            <a:r>
              <a:rPr lang="ru-RU" sz="2000" dirty="0" err="1" smtClean="0"/>
              <a:t>спрямовані</a:t>
            </a:r>
            <a:r>
              <a:rPr lang="ru-RU" sz="2000" dirty="0" smtClean="0"/>
              <a:t> вниз (схематично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можна</a:t>
            </a:r>
            <a:r>
              <a:rPr lang="ru-RU" sz="2000" dirty="0" smtClean="0"/>
              <a:t> </a:t>
            </a:r>
            <a:r>
              <a:rPr lang="ru-RU" sz="2000" dirty="0" err="1" smtClean="0"/>
              <a:t>зобразити</a:t>
            </a:r>
            <a:r>
              <a:rPr lang="ru-RU" sz="2000" dirty="0" smtClean="0"/>
              <a:t> так, як на рис.), то на </a:t>
            </a:r>
            <a:r>
              <a:rPr lang="ru-RU" sz="2000" dirty="0" err="1" smtClean="0"/>
              <a:t>проміжку</a:t>
            </a:r>
            <a:r>
              <a:rPr lang="ru-RU" sz="2000" dirty="0" smtClean="0"/>
              <a:t> (-</a:t>
            </a:r>
            <a:r>
              <a:rPr lang="ru-RU" sz="2000" dirty="0" smtClean="0">
                <a:latin typeface="Sylfaen"/>
              </a:rPr>
              <a:t>∞</a:t>
            </a:r>
            <a:r>
              <a:rPr lang="ru-RU" sz="2000" dirty="0" smtClean="0"/>
              <a:t>; х</a:t>
            </a:r>
            <a:r>
              <a:rPr lang="ru-RU" sz="2000" baseline="-25000" dirty="0" smtClean="0"/>
              <a:t>0</a:t>
            </a:r>
            <a:r>
              <a:rPr lang="ru-RU" sz="2000" dirty="0" smtClean="0"/>
              <a:t>), де х</a:t>
            </a:r>
            <a:r>
              <a:rPr lang="ru-RU" sz="2000" baseline="-25000" dirty="0" smtClean="0"/>
              <a:t>0</a:t>
            </a:r>
            <a:r>
              <a:rPr lang="ru-RU" sz="2000" dirty="0" smtClean="0"/>
              <a:t> — </a:t>
            </a:r>
            <a:r>
              <a:rPr lang="ru-RU" sz="2000" dirty="0" err="1" smtClean="0"/>
              <a:t>абсциса</a:t>
            </a:r>
            <a:r>
              <a:rPr lang="ru-RU" sz="2000" dirty="0" smtClean="0"/>
              <a:t> </a:t>
            </a:r>
            <a:r>
              <a:rPr lang="ru-RU" sz="2000" dirty="0" err="1" smtClean="0"/>
              <a:t>вершини</a:t>
            </a:r>
            <a:r>
              <a:rPr lang="ru-RU" sz="2000" dirty="0" smtClean="0"/>
              <a:t> </a:t>
            </a:r>
            <a:r>
              <a:rPr lang="ru-RU" sz="2000" dirty="0" err="1" smtClean="0"/>
              <a:t>параболи</a:t>
            </a:r>
            <a:r>
              <a:rPr lang="ru-RU" sz="2000" dirty="0" smtClean="0"/>
              <a:t>, </a:t>
            </a:r>
            <a:r>
              <a:rPr lang="ru-RU" sz="2000" dirty="0" err="1" smtClean="0"/>
              <a:t>функція</a:t>
            </a:r>
            <a:r>
              <a:rPr lang="ru-RU" sz="2000" dirty="0" smtClean="0"/>
              <a:t> </a:t>
            </a:r>
            <a:r>
              <a:rPr lang="ru-RU" sz="2000" dirty="0" err="1" smtClean="0"/>
              <a:t>зростає</a:t>
            </a:r>
            <a:r>
              <a:rPr lang="ru-RU" sz="2000" dirty="0" smtClean="0"/>
              <a:t>, а на </a:t>
            </a:r>
            <a:r>
              <a:rPr lang="ru-RU" sz="2000" dirty="0" err="1" smtClean="0"/>
              <a:t>проміжку</a:t>
            </a:r>
            <a:r>
              <a:rPr lang="ru-RU" sz="2000" dirty="0" smtClean="0"/>
              <a:t> (х</a:t>
            </a:r>
            <a:r>
              <a:rPr lang="ru-RU" sz="2000" baseline="-25000" dirty="0" smtClean="0"/>
              <a:t>0</a:t>
            </a:r>
            <a:r>
              <a:rPr lang="ru-RU" sz="2000" dirty="0" smtClean="0"/>
              <a:t>; </a:t>
            </a:r>
            <a:r>
              <a:rPr lang="ru-RU" sz="2000" dirty="0" smtClean="0">
                <a:latin typeface="Sylfaen"/>
              </a:rPr>
              <a:t>∞</a:t>
            </a:r>
            <a:r>
              <a:rPr lang="ru-RU" sz="2000" dirty="0" smtClean="0"/>
              <a:t>) — </a:t>
            </a:r>
            <a:r>
              <a:rPr lang="uk-UA" sz="2000" dirty="0" smtClean="0"/>
              <a:t>спадає. </a:t>
            </a:r>
          </a:p>
          <a:p>
            <a:pPr marL="0" indent="361950">
              <a:buNone/>
            </a:pPr>
            <a:r>
              <a:rPr lang="uk-UA" sz="2000" dirty="0" smtClean="0"/>
              <a:t>Знайдемо </a:t>
            </a:r>
            <a:r>
              <a:rPr lang="ru-RU" sz="2000" dirty="0" smtClean="0"/>
              <a:t>х</a:t>
            </a:r>
            <a:r>
              <a:rPr lang="ru-RU" sz="2000" baseline="-25000" dirty="0" smtClean="0"/>
              <a:t>0 </a:t>
            </a:r>
            <a:r>
              <a:rPr lang="uk-UA" sz="2000" dirty="0" smtClean="0"/>
              <a:t>:</a:t>
            </a:r>
          </a:p>
          <a:p>
            <a:pPr marL="0" indent="361950">
              <a:buNone/>
            </a:pPr>
            <a:r>
              <a:rPr lang="uk-UA" sz="2000" dirty="0" smtClean="0"/>
              <a:t>Відповідь. </a:t>
            </a:r>
          </a:p>
          <a:p>
            <a:pPr marL="0" indent="361950">
              <a:buNone/>
            </a:pPr>
            <a:r>
              <a:rPr lang="uk-UA" sz="2000" dirty="0" smtClean="0"/>
              <a:t>Функція </a:t>
            </a:r>
            <a:r>
              <a:rPr lang="ru-RU" sz="2000" b="1" i="1" dirty="0" smtClean="0"/>
              <a:t>у = - </a:t>
            </a:r>
            <a:r>
              <a:rPr lang="uk-UA" sz="2000" b="1" i="1" dirty="0" smtClean="0"/>
              <a:t>х</a:t>
            </a:r>
            <a:r>
              <a:rPr lang="uk-UA" sz="2000" b="1" i="1" baseline="30000" dirty="0" smtClean="0"/>
              <a:t>2</a:t>
            </a:r>
            <a:r>
              <a:rPr lang="ru-RU" sz="2000" b="1" i="1" dirty="0" smtClean="0"/>
              <a:t> - 5х – 4</a:t>
            </a:r>
            <a:r>
              <a:rPr lang="ru-RU" sz="2000" dirty="0" smtClean="0"/>
              <a:t> </a:t>
            </a:r>
            <a:r>
              <a:rPr lang="uk-UA" sz="2000" dirty="0" smtClean="0"/>
              <a:t>зростає на проміжку (-</a:t>
            </a:r>
            <a:r>
              <a:rPr lang="uk-UA" sz="2000" dirty="0" smtClean="0">
                <a:latin typeface="Sylfaen"/>
              </a:rPr>
              <a:t>∞</a:t>
            </a:r>
            <a:r>
              <a:rPr lang="uk-UA" sz="2000" dirty="0" smtClean="0"/>
              <a:t>; </a:t>
            </a:r>
            <a:r>
              <a:rPr lang="ru-RU" sz="2000" dirty="0" smtClean="0"/>
              <a:t>-2,5) </a:t>
            </a:r>
            <a:r>
              <a:rPr lang="uk-UA" sz="2000" dirty="0" smtClean="0"/>
              <a:t>і спадає на проміжку </a:t>
            </a:r>
            <a:r>
              <a:rPr lang="ru-RU" sz="2000" dirty="0" smtClean="0"/>
              <a:t>(-2,5; </a:t>
            </a:r>
            <a:r>
              <a:rPr lang="ru-RU" sz="2000" dirty="0" smtClean="0">
                <a:latin typeface="Sylfaen"/>
              </a:rPr>
              <a:t>∞</a:t>
            </a:r>
            <a:r>
              <a:rPr lang="uk-UA" sz="2000" dirty="0" smtClean="0"/>
              <a:t>). 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500034" y="3214686"/>
            <a:ext cx="39290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Приклад 2</a:t>
            </a:r>
            <a:r>
              <a:rPr lang="ru-RU" b="1" dirty="0" smtClean="0"/>
              <a:t>. </a:t>
            </a:r>
          </a:p>
          <a:p>
            <a:r>
              <a:rPr lang="ru-RU" b="1" dirty="0" err="1" smtClean="0"/>
              <a:t>Вказати</a:t>
            </a:r>
            <a:r>
              <a:rPr lang="ru-RU" b="1" dirty="0" smtClean="0"/>
              <a:t> </a:t>
            </a:r>
            <a:r>
              <a:rPr lang="ru-RU" b="1" dirty="0" err="1" smtClean="0"/>
              <a:t>інтервали</a:t>
            </a:r>
            <a:r>
              <a:rPr lang="ru-RU" b="1" dirty="0" smtClean="0"/>
              <a:t> </a:t>
            </a:r>
            <a:r>
              <a:rPr lang="ru-RU" b="1" dirty="0" err="1" smtClean="0"/>
              <a:t>зростання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спадання</a:t>
            </a:r>
            <a:r>
              <a:rPr lang="ru-RU" b="1" dirty="0" smtClean="0"/>
              <a:t> </a:t>
            </a:r>
            <a:r>
              <a:rPr lang="ru-RU" b="1" dirty="0" err="1" smtClean="0"/>
              <a:t>функції</a:t>
            </a:r>
            <a:r>
              <a:rPr lang="ru-RU" b="1" i="1" dirty="0" smtClean="0"/>
              <a:t> у = - </a:t>
            </a:r>
            <a:r>
              <a:rPr lang="uk-UA" b="1" i="1" dirty="0" smtClean="0"/>
              <a:t>х</a:t>
            </a:r>
            <a:r>
              <a:rPr lang="uk-UA" b="1" i="1" baseline="30000" dirty="0" smtClean="0"/>
              <a:t>2</a:t>
            </a:r>
            <a:r>
              <a:rPr lang="ru-RU" b="1" i="1" dirty="0" smtClean="0"/>
              <a:t> - 5х – 4.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" name="Picture 2" descr="image9"/>
          <p:cNvPicPr>
            <a:picLocks noChangeAspect="1" noChangeArrowheads="1"/>
          </p:cNvPicPr>
          <p:nvPr/>
        </p:nvPicPr>
        <p:blipFill>
          <a:blip r:embed="rId4">
            <a:lum bright="27000" contrast="46000"/>
          </a:blip>
          <a:srcRect/>
          <a:stretch>
            <a:fillRect/>
          </a:stretch>
        </p:blipFill>
        <p:spPr bwMode="auto">
          <a:xfrm>
            <a:off x="1285853" y="4143380"/>
            <a:ext cx="2428892" cy="235868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9393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3429000"/>
            <a:ext cx="1466850" cy="438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85720" y="214290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857232"/>
            <a:ext cx="4038600" cy="55721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Приклади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дослідження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функцій</a:t>
            </a:r>
            <a:endParaRPr lang="uk-UA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714876" y="785794"/>
            <a:ext cx="40005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b="1" dirty="0" smtClean="0"/>
          </a:p>
          <a:p>
            <a:endParaRPr lang="uk-UA" dirty="0" smtClean="0"/>
          </a:p>
          <a:p>
            <a:endParaRPr lang="uk-UA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09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Содержимое 30"/>
          <p:cNvSpPr>
            <a:spLocks noGrp="1"/>
          </p:cNvSpPr>
          <p:nvPr>
            <p:ph sz="half" idx="2"/>
          </p:nvPr>
        </p:nvSpPr>
        <p:spPr>
          <a:xfrm>
            <a:off x="4643438" y="428604"/>
            <a:ext cx="4214842" cy="6143668"/>
          </a:xfrm>
        </p:spPr>
        <p:txBody>
          <a:bodyPr>
            <a:noAutofit/>
          </a:bodyPr>
          <a:lstStyle/>
          <a:p>
            <a:pPr marL="0" indent="361950">
              <a:buNone/>
            </a:pPr>
            <a:r>
              <a:rPr lang="uk-UA" sz="1600" b="1" u="sng" dirty="0" smtClean="0"/>
              <a:t>Розв'язання. </a:t>
            </a:r>
          </a:p>
          <a:p>
            <a:pPr marL="0" indent="361950">
              <a:buNone/>
            </a:pPr>
            <a:r>
              <a:rPr lang="ru-RU" sz="1600" dirty="0" err="1" smtClean="0"/>
              <a:t>Позначимо</a:t>
            </a:r>
            <a:r>
              <a:rPr lang="ru-RU" sz="1600" dirty="0" smtClean="0"/>
              <a:t> одну </a:t>
            </a:r>
            <a:r>
              <a:rPr lang="ru-RU" sz="1600" dirty="0" err="1" smtClean="0"/>
              <a:t>зі</a:t>
            </a:r>
            <a:r>
              <a:rPr lang="ru-RU" sz="1600" dirty="0" smtClean="0"/>
              <a:t> </a:t>
            </a:r>
            <a:r>
              <a:rPr lang="ru-RU" sz="1600" dirty="0" err="1" smtClean="0"/>
              <a:t>сторін</a:t>
            </a:r>
            <a:r>
              <a:rPr lang="ru-RU" sz="1600" dirty="0" smtClean="0"/>
              <a:t> </a:t>
            </a:r>
            <a:r>
              <a:rPr lang="ru-RU" sz="1600" dirty="0" err="1" smtClean="0"/>
              <a:t>шуканого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прямокутника</a:t>
            </a:r>
            <a:r>
              <a:rPr lang="ru-RU" sz="1600" dirty="0" smtClean="0"/>
              <a:t> через х.</a:t>
            </a:r>
          </a:p>
          <a:p>
            <a:pPr marL="0" indent="361950">
              <a:buNone/>
            </a:pPr>
            <a:r>
              <a:rPr lang="ru-RU" sz="1600" dirty="0" err="1" smtClean="0"/>
              <a:t>Тоді</a:t>
            </a:r>
            <a:r>
              <a:rPr lang="ru-RU" sz="1600" dirty="0" smtClean="0"/>
              <a:t> </a:t>
            </a:r>
            <a:r>
              <a:rPr lang="ru-RU" sz="1600" dirty="0" err="1" smtClean="0"/>
              <a:t>довжина</a:t>
            </a:r>
            <a:r>
              <a:rPr lang="ru-RU" sz="1600" dirty="0" smtClean="0"/>
              <a:t> </a:t>
            </a:r>
            <a:r>
              <a:rPr lang="ru-RU" sz="1600" dirty="0" err="1" smtClean="0"/>
              <a:t>другої</a:t>
            </a:r>
            <a:r>
              <a:rPr lang="ru-RU" sz="1600" dirty="0" smtClean="0"/>
              <a:t> </a:t>
            </a:r>
            <a:r>
              <a:rPr lang="ru-RU" sz="1600" dirty="0" err="1" smtClean="0"/>
              <a:t>сторони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становитиме</a:t>
            </a:r>
            <a:r>
              <a:rPr lang="ru-RU" sz="1600" dirty="0" smtClean="0"/>
              <a:t> 8-х, а </a:t>
            </a:r>
            <a:r>
              <a:rPr lang="ru-RU" sz="1600" dirty="0" err="1" smtClean="0"/>
              <a:t>площа</a:t>
            </a:r>
            <a:r>
              <a:rPr lang="ru-RU" sz="1600" dirty="0" smtClean="0"/>
              <a:t> </a:t>
            </a:r>
            <a:r>
              <a:rPr lang="ru-RU" sz="1600" dirty="0" err="1" smtClean="0"/>
              <a:t>дорівнюватиме</a:t>
            </a:r>
            <a:r>
              <a:rPr lang="ru-RU" sz="1600" dirty="0" smtClean="0"/>
              <a:t> </a:t>
            </a:r>
            <a:r>
              <a:rPr lang="ru-RU" sz="1600" dirty="0" err="1" smtClean="0"/>
              <a:t>добутку</a:t>
            </a:r>
            <a:r>
              <a:rPr lang="ru-RU" sz="1600" dirty="0" smtClean="0"/>
              <a:t> </a:t>
            </a:r>
            <a:r>
              <a:rPr lang="ru-RU" sz="1600" dirty="0" err="1" smtClean="0"/>
              <a:t>х</a:t>
            </a:r>
            <a:r>
              <a:rPr lang="ru-RU" sz="1600" dirty="0" smtClean="0"/>
              <a:t>(8 - </a:t>
            </a:r>
            <a:r>
              <a:rPr lang="uk-UA" sz="1600" dirty="0" smtClean="0"/>
              <a:t>х).</a:t>
            </a:r>
          </a:p>
          <a:p>
            <a:pPr marL="0" indent="0">
              <a:buNone/>
            </a:pPr>
            <a:r>
              <a:rPr lang="ru-RU" sz="1600" dirty="0" err="1" smtClean="0"/>
              <a:t>Математично</a:t>
            </a:r>
            <a:r>
              <a:rPr lang="ru-RU" sz="1600" dirty="0" smtClean="0"/>
              <a:t> задачу </a:t>
            </a:r>
            <a:r>
              <a:rPr lang="ru-RU" sz="1600" dirty="0" err="1" smtClean="0"/>
              <a:t>можна</a:t>
            </a:r>
            <a:r>
              <a:rPr lang="ru-RU" sz="1600" dirty="0" smtClean="0"/>
              <a:t> </a:t>
            </a:r>
            <a:r>
              <a:rPr lang="ru-RU" sz="1600" dirty="0" err="1" smtClean="0"/>
              <a:t>сформулювати</a:t>
            </a:r>
            <a:r>
              <a:rPr lang="ru-RU" sz="1600" dirty="0" smtClean="0"/>
              <a:t> так: при </a:t>
            </a:r>
            <a:r>
              <a:rPr lang="ru-RU" sz="1600" dirty="0" err="1" smtClean="0"/>
              <a:t>якому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значенні</a:t>
            </a:r>
            <a:r>
              <a:rPr lang="ru-RU" sz="1600" dirty="0" smtClean="0"/>
              <a:t> </a:t>
            </a:r>
            <a:r>
              <a:rPr lang="ru-RU" sz="1600" dirty="0" err="1" smtClean="0"/>
              <a:t>х</a:t>
            </a:r>
            <a:r>
              <a:rPr lang="ru-RU" sz="1600" dirty="0" smtClean="0"/>
              <a:t> </a:t>
            </a:r>
            <a:r>
              <a:rPr lang="ru-RU" sz="1600" dirty="0" err="1" smtClean="0"/>
              <a:t>вираз</a:t>
            </a:r>
            <a:r>
              <a:rPr lang="ru-RU" sz="1600" dirty="0" smtClean="0"/>
              <a:t> </a:t>
            </a:r>
            <a:r>
              <a:rPr lang="ru-RU" sz="1600" dirty="0" err="1" smtClean="0"/>
              <a:t>х</a:t>
            </a:r>
            <a:r>
              <a:rPr lang="ru-RU" sz="1600" dirty="0" smtClean="0"/>
              <a:t>(8 - </a:t>
            </a:r>
            <a:r>
              <a:rPr lang="ru-RU" sz="1600" dirty="0" err="1" smtClean="0"/>
              <a:t>х</a:t>
            </a:r>
            <a:r>
              <a:rPr lang="ru-RU" sz="1600" dirty="0" smtClean="0"/>
              <a:t>),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</a:t>
            </a:r>
            <a:r>
              <a:rPr lang="ru-RU" sz="1600" dirty="0" err="1" smtClean="0"/>
              <a:t>функція</a:t>
            </a:r>
            <a:r>
              <a:rPr lang="ru-RU" sz="1600" dirty="0" smtClean="0"/>
              <a:t> у = </a:t>
            </a:r>
            <a:r>
              <a:rPr lang="ru-RU" sz="1600" dirty="0" err="1" smtClean="0"/>
              <a:t>х</a:t>
            </a:r>
            <a:r>
              <a:rPr lang="ru-RU" sz="1600" dirty="0" smtClean="0"/>
              <a:t>(8 - </a:t>
            </a:r>
            <a:r>
              <a:rPr lang="ru-RU" sz="1600" dirty="0" err="1" smtClean="0"/>
              <a:t>х</a:t>
            </a:r>
            <a:r>
              <a:rPr lang="uk-UA" sz="1600" dirty="0" smtClean="0"/>
              <a:t>), набуває най</a:t>
            </a:r>
            <a:r>
              <a:rPr lang="ru-RU" sz="1600" dirty="0" err="1" smtClean="0"/>
              <a:t>більшого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значення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враховуючи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х</a:t>
            </a:r>
            <a:r>
              <a:rPr lang="ru-RU" sz="1600" dirty="0" smtClean="0"/>
              <a:t>&gt;0 </a:t>
            </a:r>
            <a:r>
              <a:rPr lang="ru-RU" sz="1600" dirty="0" err="1" smtClean="0"/>
              <a:t>і</a:t>
            </a:r>
            <a:r>
              <a:rPr lang="ru-RU" sz="1600" dirty="0" smtClean="0"/>
              <a:t> 8-х&gt;0 (як </a:t>
            </a:r>
            <a:r>
              <a:rPr lang="ru-RU" sz="1600" dirty="0" err="1" smtClean="0"/>
              <a:t>довжини</a:t>
            </a:r>
            <a:r>
              <a:rPr lang="ru-RU" sz="1600" dirty="0" smtClean="0"/>
              <a:t> </a:t>
            </a:r>
            <a:r>
              <a:rPr lang="ru-RU" sz="1600" dirty="0" err="1" smtClean="0"/>
              <a:t>сторін</a:t>
            </a:r>
            <a:r>
              <a:rPr lang="ru-RU" sz="1600" dirty="0" smtClean="0"/>
              <a:t> </a:t>
            </a:r>
            <a:r>
              <a:rPr lang="ru-RU" sz="1600" dirty="0" err="1" smtClean="0"/>
              <a:t>прямокутника</a:t>
            </a:r>
            <a:r>
              <a:rPr lang="ru-RU" sz="1600" dirty="0" smtClean="0"/>
              <a:t>)?</a:t>
            </a:r>
          </a:p>
          <a:p>
            <a:pPr marL="342900" lvl="1" indent="-342900">
              <a:buNone/>
            </a:pPr>
            <a:r>
              <a:rPr lang="uk-UA" sz="1600" dirty="0" smtClean="0"/>
              <a:t>Оскільки х(8 </a:t>
            </a:r>
            <a:r>
              <a:rPr lang="ru-RU" sz="1600" dirty="0" smtClean="0"/>
              <a:t>- </a:t>
            </a:r>
            <a:r>
              <a:rPr lang="uk-UA" sz="1600" dirty="0" smtClean="0"/>
              <a:t>х) </a:t>
            </a:r>
            <a:r>
              <a:rPr lang="ru-RU" sz="1600" dirty="0" smtClean="0"/>
              <a:t>= </a:t>
            </a:r>
            <a:r>
              <a:rPr lang="uk-UA" sz="1600" dirty="0" smtClean="0"/>
              <a:t>8х-х</a:t>
            </a:r>
            <a:r>
              <a:rPr lang="uk-UA" sz="1600" baseline="30000" dirty="0" smtClean="0"/>
              <a:t>2</a:t>
            </a:r>
            <a:r>
              <a:rPr lang="uk-UA" sz="1600" dirty="0" smtClean="0"/>
              <a:t> =-х</a:t>
            </a:r>
            <a:r>
              <a:rPr lang="uk-UA" sz="1600" baseline="30000" dirty="0" smtClean="0"/>
              <a:t>2</a:t>
            </a:r>
            <a:r>
              <a:rPr lang="ru-RU" sz="1600" dirty="0" smtClean="0"/>
              <a:t>+ </a:t>
            </a:r>
            <a:r>
              <a:rPr lang="uk-UA" sz="1600" dirty="0" smtClean="0"/>
              <a:t>8х, то у </a:t>
            </a:r>
            <a:r>
              <a:rPr lang="ru-RU" sz="1600" dirty="0" smtClean="0"/>
              <a:t>= </a:t>
            </a:r>
            <a:r>
              <a:rPr lang="en-US" sz="1600" dirty="0" smtClean="0"/>
              <a:t>-</a:t>
            </a:r>
            <a:r>
              <a:rPr lang="uk-UA" sz="1600" dirty="0" smtClean="0"/>
              <a:t>х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 </a:t>
            </a:r>
            <a:r>
              <a:rPr lang="ru-RU" sz="1600" dirty="0" smtClean="0"/>
              <a:t>+ </a:t>
            </a:r>
            <a:r>
              <a:rPr lang="uk-UA" sz="1600" dirty="0" smtClean="0"/>
              <a:t>8х. </a:t>
            </a:r>
          </a:p>
          <a:p>
            <a:pPr marL="0" lvl="1" indent="0">
              <a:buNone/>
            </a:pPr>
            <a:r>
              <a:rPr lang="uk-UA" sz="1600" dirty="0" smtClean="0"/>
              <a:t>Гілки </a:t>
            </a:r>
            <a:r>
              <a:rPr lang="ru-RU" sz="1600" dirty="0" err="1" smtClean="0"/>
              <a:t>параболи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графіком</a:t>
            </a:r>
            <a:r>
              <a:rPr lang="ru-RU" sz="1600" dirty="0" smtClean="0"/>
              <a:t> </a:t>
            </a:r>
            <a:r>
              <a:rPr lang="ru-RU" sz="1600" dirty="0" err="1" smtClean="0"/>
              <a:t>цієї</a:t>
            </a:r>
            <a:r>
              <a:rPr lang="ru-RU" sz="1600" dirty="0" smtClean="0"/>
              <a:t> </a:t>
            </a:r>
            <a:r>
              <a:rPr lang="ru-RU" sz="1600" dirty="0" err="1" smtClean="0"/>
              <a:t>функції</a:t>
            </a:r>
            <a:r>
              <a:rPr lang="ru-RU" sz="1600" dirty="0" smtClean="0"/>
              <a:t>, </a:t>
            </a:r>
            <a:r>
              <a:rPr lang="ru-RU" sz="1600" dirty="0" err="1" smtClean="0"/>
              <a:t>спрямовані</a:t>
            </a:r>
            <a:r>
              <a:rPr lang="ru-RU" sz="1600" dirty="0" smtClean="0"/>
              <a:t> вниз, тому </a:t>
            </a:r>
            <a:r>
              <a:rPr lang="ru-RU" sz="1600" dirty="0" err="1" smtClean="0"/>
              <a:t>найбільшого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значення</a:t>
            </a:r>
            <a:r>
              <a:rPr lang="ru-RU" sz="1600" dirty="0" smtClean="0"/>
              <a:t> вона </a:t>
            </a:r>
            <a:r>
              <a:rPr lang="ru-RU" sz="1600" dirty="0" err="1" smtClean="0"/>
              <a:t>набуває</a:t>
            </a:r>
            <a:r>
              <a:rPr lang="ru-RU" sz="1600" dirty="0" smtClean="0"/>
              <a:t> в </a:t>
            </a:r>
            <a:r>
              <a:rPr lang="ru-RU" sz="1600" dirty="0" err="1" smtClean="0"/>
              <a:t>точці</a:t>
            </a:r>
            <a:r>
              <a:rPr lang="ru-RU" sz="1600" dirty="0" smtClean="0"/>
              <a:t> </a:t>
            </a:r>
            <a:r>
              <a:rPr lang="ru-RU" sz="1600" dirty="0" err="1" smtClean="0"/>
              <a:t>х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абсцисою</a:t>
            </a:r>
            <a:r>
              <a:rPr lang="ru-RU" sz="1600" dirty="0" smtClean="0"/>
              <a:t> </a:t>
            </a:r>
            <a:r>
              <a:rPr lang="ru-RU" sz="1600" dirty="0" err="1" smtClean="0"/>
              <a:t>вершини</a:t>
            </a:r>
            <a:r>
              <a:rPr lang="ru-RU" sz="1600" dirty="0" smtClean="0"/>
              <a:t> </a:t>
            </a:r>
            <a:r>
              <a:rPr lang="ru-RU" sz="1600" dirty="0" err="1" smtClean="0"/>
              <a:t>параболи</a:t>
            </a:r>
            <a:r>
              <a:rPr lang="ru-RU" sz="1600" dirty="0" smtClean="0"/>
              <a:t>. </a:t>
            </a:r>
            <a:r>
              <a:rPr lang="ru-RU" sz="1600" dirty="0" err="1" smtClean="0"/>
              <a:t>Знайдемо</a:t>
            </a:r>
            <a:r>
              <a:rPr lang="ru-RU" sz="1600" dirty="0" smtClean="0"/>
              <a:t> </a:t>
            </a:r>
            <a:r>
              <a:rPr lang="ru-RU" sz="1600" dirty="0" err="1" smtClean="0"/>
              <a:t>її</a:t>
            </a:r>
            <a:r>
              <a:rPr lang="ru-RU" sz="1600" dirty="0" smtClean="0"/>
              <a:t>.</a:t>
            </a:r>
          </a:p>
          <a:p>
            <a:pPr marL="0" lvl="1" indent="0">
              <a:buNone/>
            </a:pPr>
            <a:endParaRPr lang="ru-RU" sz="1600" dirty="0" smtClean="0"/>
          </a:p>
          <a:p>
            <a:pPr marL="0" lvl="1" indent="0">
              <a:buNone/>
            </a:pPr>
            <a:r>
              <a:rPr lang="ru-RU" sz="1600" dirty="0" smtClean="0"/>
              <a:t>                                          </a:t>
            </a:r>
          </a:p>
          <a:p>
            <a:pPr marL="0" lvl="1" indent="0">
              <a:buNone/>
            </a:pPr>
            <a:r>
              <a:rPr lang="ru-RU" sz="1600" dirty="0" smtClean="0"/>
              <a:t>8 — </a:t>
            </a:r>
            <a:r>
              <a:rPr lang="uk-UA" sz="1600" dirty="0" smtClean="0"/>
              <a:t>х = 8 — </a:t>
            </a:r>
            <a:r>
              <a:rPr lang="ru-RU" sz="1600" dirty="0" smtClean="0"/>
              <a:t>4 = 4.                      </a:t>
            </a:r>
            <a:endParaRPr lang="uk-UA" sz="1600" dirty="0" smtClean="0"/>
          </a:p>
          <a:p>
            <a:pPr marL="0" lvl="2" indent="0">
              <a:buNone/>
            </a:pPr>
            <a:r>
              <a:rPr lang="uk-UA" sz="1600" b="1" u="sng" dirty="0" smtClean="0"/>
              <a:t>Відповідь</a:t>
            </a:r>
            <a:r>
              <a:rPr lang="ru-RU" sz="1600" b="1" u="sng" dirty="0" smtClean="0"/>
              <a:t>.</a:t>
            </a:r>
            <a:r>
              <a:rPr lang="ru-RU" sz="1600" dirty="0" smtClean="0"/>
              <a:t> </a:t>
            </a:r>
            <a:r>
              <a:rPr lang="ru-RU" sz="1600" dirty="0" err="1" smtClean="0"/>
              <a:t>Кожна</a:t>
            </a:r>
            <a:r>
              <a:rPr lang="ru-RU" sz="1600" dirty="0" smtClean="0"/>
              <a:t> </a:t>
            </a:r>
            <a:r>
              <a:rPr lang="ru-RU" sz="1600" dirty="0" err="1" smtClean="0"/>
              <a:t>зі</a:t>
            </a:r>
            <a:r>
              <a:rPr lang="ru-RU" sz="1600" dirty="0" smtClean="0"/>
              <a:t> </a:t>
            </a:r>
            <a:r>
              <a:rPr lang="ru-RU" sz="1600" dirty="0" err="1" smtClean="0"/>
              <a:t>сторін</a:t>
            </a:r>
            <a:r>
              <a:rPr lang="ru-RU" sz="1600" dirty="0" smtClean="0"/>
              <a:t> </a:t>
            </a:r>
            <a:r>
              <a:rPr lang="ru-RU" sz="1600" dirty="0" err="1" smtClean="0"/>
              <a:t>прямокутника</a:t>
            </a:r>
            <a:r>
              <a:rPr lang="ru-RU" sz="1600" dirty="0" smtClean="0"/>
              <a:t> </a:t>
            </a:r>
            <a:r>
              <a:rPr lang="ru-RU" sz="1600" dirty="0" err="1" smtClean="0"/>
              <a:t>дорівнює</a:t>
            </a:r>
            <a:r>
              <a:rPr lang="ru-RU" sz="1600" dirty="0" smtClean="0"/>
              <a:t> 4 см, </a:t>
            </a:r>
            <a:r>
              <a:rPr lang="ru-RU" sz="1600" dirty="0" err="1" smtClean="0"/>
              <a:t>тобто</a:t>
            </a:r>
            <a:r>
              <a:rPr lang="ru-RU" sz="1600" dirty="0" smtClean="0"/>
              <a:t> </a:t>
            </a:r>
            <a:r>
              <a:rPr lang="ru-RU" sz="1600" dirty="0" err="1" smtClean="0"/>
              <a:t>шуканий</a:t>
            </a:r>
            <a:r>
              <a:rPr lang="ru-RU" sz="1600" dirty="0" smtClean="0"/>
              <a:t> </a:t>
            </a:r>
            <a:r>
              <a:rPr lang="ru-RU" sz="1600" dirty="0" err="1" smtClean="0"/>
              <a:t>прямокутник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квадратом </a:t>
            </a:r>
            <a:r>
              <a:rPr lang="ru-RU" sz="1600" dirty="0" err="1" smtClean="0"/>
              <a:t>зі</a:t>
            </a:r>
            <a:r>
              <a:rPr lang="ru-RU" sz="1600" dirty="0" smtClean="0"/>
              <a:t> стороною </a:t>
            </a:r>
            <a:r>
              <a:rPr lang="ru-RU" sz="1600" dirty="0" err="1" smtClean="0"/>
              <a:t>завдовжки</a:t>
            </a:r>
            <a:r>
              <a:rPr lang="ru-RU" sz="1600" dirty="0" smtClean="0"/>
              <a:t> 4 см. </a:t>
            </a:r>
            <a:endParaRPr lang="ru-RU" sz="16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500034" y="2643182"/>
            <a:ext cx="39290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Приклад </a:t>
            </a:r>
            <a:r>
              <a:rPr lang="ru-RU" b="1" dirty="0" smtClean="0"/>
              <a:t>3. </a:t>
            </a:r>
            <a:r>
              <a:rPr lang="ru-RU" b="1" dirty="0" err="1" smtClean="0"/>
              <a:t>Якої</a:t>
            </a:r>
            <a:r>
              <a:rPr lang="ru-RU" b="1" dirty="0" smtClean="0"/>
              <a:t> </a:t>
            </a:r>
            <a:r>
              <a:rPr lang="ru-RU" b="1" dirty="0" err="1" smtClean="0"/>
              <a:t>довжини</a:t>
            </a:r>
            <a:r>
              <a:rPr lang="ru-RU" b="1" dirty="0" smtClean="0"/>
              <a:t> </a:t>
            </a:r>
            <a:r>
              <a:rPr lang="ru-RU" b="1" dirty="0" err="1" smtClean="0"/>
              <a:t>мають</a:t>
            </a:r>
            <a:r>
              <a:rPr lang="ru-RU" b="1" dirty="0" smtClean="0"/>
              <a:t> бути </a:t>
            </a:r>
            <a:r>
              <a:rPr lang="ru-RU" b="1" dirty="0" err="1" smtClean="0"/>
              <a:t>сторони</a:t>
            </a:r>
            <a:r>
              <a:rPr lang="ru-RU" b="1" dirty="0" smtClean="0"/>
              <a:t> </a:t>
            </a:r>
            <a:r>
              <a:rPr lang="ru-RU" b="1" dirty="0" err="1" smtClean="0"/>
              <a:t>прямокутника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периметром 16 см, </a:t>
            </a:r>
            <a:r>
              <a:rPr lang="ru-RU" b="1" dirty="0" err="1" smtClean="0"/>
              <a:t>щоб</a:t>
            </a:r>
            <a:r>
              <a:rPr lang="ru-RU" b="1" dirty="0" smtClean="0"/>
              <a:t>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площа</a:t>
            </a:r>
            <a:r>
              <a:rPr lang="ru-RU" b="1" dirty="0" smtClean="0"/>
              <a:t> </a:t>
            </a:r>
            <a:r>
              <a:rPr lang="ru-RU" b="1" dirty="0" err="1" smtClean="0"/>
              <a:t>була</a:t>
            </a:r>
            <a:r>
              <a:rPr lang="ru-RU" b="1" dirty="0" smtClean="0"/>
              <a:t> </a:t>
            </a:r>
            <a:r>
              <a:rPr lang="ru-RU" b="1" dirty="0" err="1" smtClean="0"/>
              <a:t>найбільшою</a:t>
            </a:r>
            <a:r>
              <a:rPr lang="ru-RU" b="1" dirty="0" smtClean="0"/>
              <a:t>?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41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4500570"/>
            <a:ext cx="1152525" cy="428625"/>
          </a:xfrm>
          <a:prstGeom prst="rect">
            <a:avLst/>
          </a:prstGeom>
          <a:noFill/>
        </p:spPr>
      </p:pic>
      <p:sp>
        <p:nvSpPr>
          <p:cNvPr id="34" name="Прямоугольник 33"/>
          <p:cNvSpPr/>
          <p:nvPr/>
        </p:nvSpPr>
        <p:spPr>
          <a:xfrm>
            <a:off x="1428728" y="4714884"/>
            <a:ext cx="2357454" cy="135732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857224" y="507207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x</a:t>
            </a:r>
            <a:r>
              <a:rPr lang="uk-UA" b="1" dirty="0" smtClean="0"/>
              <a:t> </a:t>
            </a:r>
            <a:r>
              <a:rPr lang="uk-UA" sz="1400" b="1" dirty="0" smtClean="0"/>
              <a:t>см</a:t>
            </a:r>
            <a:endParaRPr lang="ru-RU" sz="1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2357422" y="6143644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8-</a:t>
            </a:r>
            <a:r>
              <a:rPr lang="en-US" b="1" dirty="0" smtClean="0"/>
              <a:t>x</a:t>
            </a:r>
            <a:r>
              <a:rPr lang="uk-UA" b="1" dirty="0" smtClean="0"/>
              <a:t> </a:t>
            </a:r>
            <a:r>
              <a:rPr lang="uk-UA" sz="1400" b="1" dirty="0" smtClean="0"/>
              <a:t>см</a:t>
            </a:r>
            <a:endParaRPr lang="ru-RU" sz="1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2143108" y="5072074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S=x</a:t>
            </a:r>
            <a:r>
              <a:rPr lang="uk-UA" b="1" dirty="0" smtClean="0">
                <a:latin typeface="Sylfaen"/>
              </a:rPr>
              <a:t>·</a:t>
            </a:r>
            <a:r>
              <a:rPr lang="en-US" b="1" dirty="0" smtClean="0"/>
              <a:t>(8-x)</a:t>
            </a:r>
            <a:r>
              <a:rPr lang="uk-UA" sz="1400" b="1" dirty="0" smtClean="0"/>
              <a:t>см</a:t>
            </a:r>
            <a:r>
              <a:rPr lang="en-US" sz="1400" b="1" baseline="30000" dirty="0" smtClean="0"/>
              <a:t>2</a:t>
            </a:r>
            <a:endParaRPr lang="ru-RU" sz="1400" b="1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14282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500034" y="785794"/>
            <a:ext cx="4038600" cy="561501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Первинне  закріплення вивченого матеріалу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714876" y="571480"/>
            <a:ext cx="400052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/>
              <a:t>№207</a:t>
            </a:r>
          </a:p>
          <a:p>
            <a:pPr algn="ctr"/>
            <a:r>
              <a:rPr lang="uk-UA" b="1" dirty="0" smtClean="0"/>
              <a:t>За графіками функцій, зображеними на рисунках, встановити проміжки зростання і спадання відповідних функцій та проміжки </a:t>
            </a:r>
            <a:r>
              <a:rPr lang="uk-UA" b="1" dirty="0" err="1" smtClean="0"/>
              <a:t>знакосталості</a:t>
            </a:r>
            <a:r>
              <a:rPr lang="uk-UA" b="1" dirty="0" smtClean="0"/>
              <a:t>.</a:t>
            </a:r>
            <a:endParaRPr lang="uk-UA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09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" name="Picture 5" descr="image11"/>
          <p:cNvPicPr>
            <a:picLocks noChangeAspect="1" noChangeArrowheads="1"/>
          </p:cNvPicPr>
          <p:nvPr/>
        </p:nvPicPr>
        <p:blipFill>
          <a:blip r:embed="rId4">
            <a:lum bright="21000" contrast="31000"/>
          </a:blip>
          <a:srcRect/>
          <a:stretch>
            <a:fillRect/>
          </a:stretch>
        </p:blipFill>
        <p:spPr bwMode="auto">
          <a:xfrm>
            <a:off x="6000760" y="2786058"/>
            <a:ext cx="2746847" cy="264320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33" name="Picture 4" descr="image10"/>
          <p:cNvPicPr>
            <a:picLocks noChangeAspect="1" noChangeArrowheads="1"/>
          </p:cNvPicPr>
          <p:nvPr/>
        </p:nvPicPr>
        <p:blipFill>
          <a:blip r:embed="rId5">
            <a:lum bright="16000" contrast="33000"/>
          </a:blip>
          <a:srcRect/>
          <a:stretch>
            <a:fillRect/>
          </a:stretch>
        </p:blipFill>
        <p:spPr bwMode="auto">
          <a:xfrm>
            <a:off x="3214678" y="2786058"/>
            <a:ext cx="2714644" cy="264320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34" name="Picture 3" descr="image12"/>
          <p:cNvPicPr>
            <a:picLocks noChangeAspect="1" noChangeArrowheads="1"/>
          </p:cNvPicPr>
          <p:nvPr/>
        </p:nvPicPr>
        <p:blipFill>
          <a:blip r:embed="rId6">
            <a:lum bright="16000" contrast="39000"/>
          </a:blip>
          <a:srcRect/>
          <a:stretch>
            <a:fillRect/>
          </a:stretch>
        </p:blipFill>
        <p:spPr bwMode="auto">
          <a:xfrm>
            <a:off x="428596" y="2786058"/>
            <a:ext cx="2643206" cy="264320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Запитання для самоперевірки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714876" y="785794"/>
            <a:ext cx="40005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b="1" dirty="0" smtClean="0"/>
          </a:p>
          <a:p>
            <a:endParaRPr lang="uk-UA" dirty="0" smtClean="0"/>
          </a:p>
          <a:p>
            <a:endParaRPr lang="uk-UA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09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Содержимое 30"/>
          <p:cNvSpPr>
            <a:spLocks noGrp="1"/>
          </p:cNvSpPr>
          <p:nvPr>
            <p:ph sz="half" idx="2"/>
          </p:nvPr>
        </p:nvSpPr>
        <p:spPr>
          <a:xfrm>
            <a:off x="4572000" y="1000108"/>
            <a:ext cx="4181476" cy="4954591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uk-UA" b="1" dirty="0" smtClean="0"/>
              <a:t>Що таке нулі функції?</a:t>
            </a:r>
          </a:p>
          <a:p>
            <a:pPr marL="514350" indent="-514350">
              <a:buFont typeface="+mj-lt"/>
              <a:buAutoNum type="arabicParenR"/>
            </a:pPr>
            <a:r>
              <a:rPr lang="ru-RU" b="1" dirty="0" err="1" smtClean="0"/>
              <a:t>Скільки</a:t>
            </a:r>
            <a:r>
              <a:rPr lang="ru-RU" b="1" dirty="0" smtClean="0"/>
              <a:t> </a:t>
            </a:r>
            <a:r>
              <a:rPr lang="ru-RU" b="1" dirty="0" err="1" smtClean="0"/>
              <a:t>нулів</a:t>
            </a:r>
            <a:r>
              <a:rPr lang="ru-RU" b="1" dirty="0" smtClean="0"/>
              <a:t> </a:t>
            </a:r>
            <a:r>
              <a:rPr lang="ru-RU" b="1" dirty="0" err="1" smtClean="0"/>
              <a:t>може</a:t>
            </a:r>
            <a:r>
              <a:rPr lang="ru-RU" b="1" dirty="0" smtClean="0"/>
              <a:t> </a:t>
            </a:r>
            <a:r>
              <a:rPr lang="ru-RU" b="1" dirty="0" err="1" smtClean="0"/>
              <a:t>мати</a:t>
            </a:r>
            <a:r>
              <a:rPr lang="ru-RU" b="1" dirty="0" smtClean="0"/>
              <a:t> </a:t>
            </a:r>
            <a:r>
              <a:rPr lang="ru-RU" b="1" dirty="0" err="1" smtClean="0"/>
              <a:t>квадратична</a:t>
            </a:r>
            <a:r>
              <a:rPr lang="ru-RU" b="1" dirty="0" smtClean="0"/>
              <a:t> </a:t>
            </a:r>
            <a:r>
              <a:rPr lang="ru-RU" b="1" dirty="0" err="1" smtClean="0"/>
              <a:t>функція</a:t>
            </a:r>
            <a:r>
              <a:rPr lang="ru-RU" b="1" dirty="0" smtClean="0"/>
              <a:t>?</a:t>
            </a:r>
          </a:p>
          <a:p>
            <a:pPr marL="514350" indent="-514350">
              <a:buFont typeface="+mj-lt"/>
              <a:buAutoNum type="arabicParenR"/>
            </a:pP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називають</a:t>
            </a:r>
            <a:r>
              <a:rPr lang="ru-RU" b="1" dirty="0" smtClean="0"/>
              <a:t> </a:t>
            </a:r>
            <a:r>
              <a:rPr lang="ru-RU" b="1" dirty="0" err="1" smtClean="0"/>
              <a:t>проміжком</a:t>
            </a:r>
            <a:r>
              <a:rPr lang="ru-RU" b="1" dirty="0" smtClean="0"/>
              <a:t> </a:t>
            </a:r>
            <a:r>
              <a:rPr lang="ru-RU" b="1" dirty="0" err="1" smtClean="0"/>
              <a:t>знакосталості</a:t>
            </a:r>
            <a:r>
              <a:rPr lang="ru-RU" b="1" dirty="0" smtClean="0"/>
              <a:t> </a:t>
            </a:r>
            <a:r>
              <a:rPr lang="ru-RU" b="1" dirty="0" err="1" smtClean="0"/>
              <a:t>функції</a:t>
            </a:r>
            <a:r>
              <a:rPr lang="ru-RU" b="1" dirty="0" smtClean="0"/>
              <a:t>?</a:t>
            </a:r>
          </a:p>
          <a:p>
            <a:pPr marL="514350" indent="-514350">
              <a:buFont typeface="+mj-lt"/>
              <a:buAutoNum type="arabicParenR"/>
            </a:pPr>
            <a:r>
              <a:rPr lang="uk-UA" b="1" dirty="0" smtClean="0"/>
              <a:t>За яких умов стверджують, що функція на даному проміжку:</a:t>
            </a:r>
          </a:p>
          <a:p>
            <a:pPr marL="514350" indent="-514350">
              <a:buNone/>
            </a:pPr>
            <a:r>
              <a:rPr lang="uk-UA" b="1" dirty="0" smtClean="0"/>
              <a:t>	а) зростає</a:t>
            </a:r>
          </a:p>
          <a:p>
            <a:pPr marL="514350" indent="-514350">
              <a:buNone/>
            </a:pPr>
            <a:r>
              <a:rPr lang="uk-UA" b="1" dirty="0" smtClean="0"/>
              <a:t>	б) спадає?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7"/>
          <p:cNvGrpSpPr/>
          <p:nvPr/>
        </p:nvGrpSpPr>
        <p:grpSpPr>
          <a:xfrm>
            <a:off x="285720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110096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ru-RU" sz="36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Готуємося</a:t>
            </a:r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до уроку</a:t>
            </a:r>
            <a:endParaRPr lang="ru-RU" sz="36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20" name="Содержимое 19" descr="22ecdb766c09.png"/>
          <p:cNvPicPr>
            <a:picLocks noGrp="1" noChangeAspect="1"/>
          </p:cNvPicPr>
          <p:nvPr>
            <p:ph sz="half" idx="1"/>
          </p:nvPr>
        </p:nvPicPr>
        <p:blipFill>
          <a:blip r:embed="rId3">
            <a:lum bright="12000" contrast="-19000"/>
          </a:blip>
          <a:stretch>
            <a:fillRect/>
          </a:stretch>
        </p:blipFill>
        <p:spPr>
          <a:xfrm>
            <a:off x="571472" y="1785926"/>
            <a:ext cx="3820146" cy="4286280"/>
          </a:xfrm>
        </p:spPr>
      </p:pic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13078" y="613520"/>
            <a:ext cx="3895724" cy="5715040"/>
          </a:xfrm>
        </p:spPr>
        <p:txBody>
          <a:bodyPr anchor="t" anchorCtr="0">
            <a:normAutofit/>
          </a:bodyPr>
          <a:lstStyle/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Використано матеріали  Бібліотеки електронних </a:t>
            </a:r>
            <a:r>
              <a:rPr lang="uk-UA" sz="1800" dirty="0" err="1" smtClean="0"/>
              <a:t>наочностей</a:t>
            </a:r>
            <a:r>
              <a:rPr lang="uk-UA" sz="1800" dirty="0" smtClean="0"/>
              <a:t> </a:t>
            </a:r>
            <a:r>
              <a:rPr lang="uk-UA" sz="1800" dirty="0" err="1" smtClean="0"/>
              <a:t>“Алгебра</a:t>
            </a:r>
            <a:r>
              <a:rPr lang="uk-UA" sz="1800" dirty="0" smtClean="0"/>
              <a:t> 7-9 </a:t>
            </a:r>
            <a:r>
              <a:rPr lang="uk-UA" sz="1800" dirty="0" err="1" smtClean="0"/>
              <a:t>клас”</a:t>
            </a:r>
            <a:r>
              <a:rPr lang="uk-UA" sz="1800" dirty="0" smtClean="0"/>
              <a:t>.</a:t>
            </a:r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Робота вчителя СЗОШ І- ІІІ ступенів </a:t>
            </a:r>
          </a:p>
          <a:p>
            <a:pPr>
              <a:buNone/>
            </a:pPr>
            <a:r>
              <a:rPr lang="uk-UA" sz="1800" dirty="0" smtClean="0"/>
              <a:t>№ 8 м. Хмельницького Кравчук Г.Т.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4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Заголовок 13"/>
          <p:cNvSpPr txBox="1">
            <a:spLocks/>
          </p:cNvSpPr>
          <p:nvPr/>
        </p:nvSpPr>
        <p:spPr>
          <a:xfrm>
            <a:off x="4786314" y="642918"/>
            <a:ext cx="4000528" cy="12438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Мультимедійні технології на уроках алгебри</a:t>
            </a:r>
            <a:endParaRPr kumimoji="0" lang="ru-RU" sz="3200" b="1" i="0" u="none" strike="noStrike" kern="120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57356" y="6072206"/>
            <a:ext cx="1714512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2011 рік</a:t>
            </a:r>
            <a:endParaRPr lang="ru-RU" b="1" dirty="0"/>
          </a:p>
        </p:txBody>
      </p:sp>
      <p:pic>
        <p:nvPicPr>
          <p:cNvPr id="29" name="Рисунок 28" descr="Galina_K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57884" y="4214818"/>
            <a:ext cx="1828800" cy="2130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002588" cy="1031875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rgbClr val="FF6600"/>
                </a:solidFill>
              </a:rPr>
              <a:t>Тест</a:t>
            </a:r>
          </a:p>
        </p:txBody>
      </p:sp>
      <p:graphicFrame>
        <p:nvGraphicFramePr>
          <p:cNvPr id="13597" name="Group 1309"/>
          <p:cNvGraphicFramePr>
            <a:graphicFrameLocks noGrp="1"/>
          </p:cNvGraphicFramePr>
          <p:nvPr>
            <p:ph type="tbl" idx="1"/>
          </p:nvPr>
        </p:nvGraphicFramePr>
        <p:xfrm>
          <a:off x="34925" y="982663"/>
          <a:ext cx="9109075" cy="5931887"/>
        </p:xfrm>
        <a:graphic>
          <a:graphicData uri="http://schemas.openxmlformats.org/drawingml/2006/table">
            <a:tbl>
              <a:tblPr/>
              <a:tblGrid>
                <a:gridCol w="1489075"/>
                <a:gridCol w="1524000"/>
                <a:gridCol w="1379538"/>
                <a:gridCol w="1668462"/>
                <a:gridCol w="1524000"/>
                <a:gridCol w="1524000"/>
              </a:tblGrid>
              <a:tr h="1097949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Для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кожної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із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функцій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,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графіки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яких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зображені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,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виберіть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відповідну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умову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і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відмітьте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знаком «+».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5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D&gt;0;a&gt;0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D&gt;0;a&lt;0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D&lt;0;a&gt;0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D&lt;0;a&lt;0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D=0;a&gt;0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D=0;a&lt;0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303" name="Picture 127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2205038"/>
            <a:ext cx="1333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4" name="Picture 12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2205038"/>
            <a:ext cx="1333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5" name="Picture 128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2276475"/>
            <a:ext cx="1333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6" name="Picture 128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27763" y="2205038"/>
            <a:ext cx="1333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7" name="Picture 128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67625" y="2276475"/>
            <a:ext cx="1333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002588" cy="873125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rgbClr val="FF6600"/>
                </a:solidFill>
              </a:rPr>
              <a:t>Тест</a:t>
            </a:r>
          </a:p>
        </p:txBody>
      </p:sp>
      <p:graphicFrame>
        <p:nvGraphicFramePr>
          <p:cNvPr id="58529" name="Group 161"/>
          <p:cNvGraphicFramePr>
            <a:graphicFrameLocks noGrp="1"/>
          </p:cNvGraphicFramePr>
          <p:nvPr>
            <p:ph type="tbl" idx="1"/>
          </p:nvPr>
        </p:nvGraphicFramePr>
        <p:xfrm>
          <a:off x="34925" y="941388"/>
          <a:ext cx="9109075" cy="5920550"/>
        </p:xfrm>
        <a:graphic>
          <a:graphicData uri="http://schemas.openxmlformats.org/drawingml/2006/table">
            <a:tbl>
              <a:tblPr/>
              <a:tblGrid>
                <a:gridCol w="1489075"/>
                <a:gridCol w="1524000"/>
                <a:gridCol w="1379538"/>
                <a:gridCol w="1668462"/>
                <a:gridCol w="1524000"/>
                <a:gridCol w="1524000"/>
              </a:tblGrid>
              <a:tr h="64770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5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(-1;1)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(-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∞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;0)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(1;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∞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(-∞;∞)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(-1;0)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х≠-1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Немає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значень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х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8485" name="Group 117"/>
          <p:cNvGraphicFramePr>
            <a:graphicFrameLocks noGrp="1"/>
          </p:cNvGraphicFramePr>
          <p:nvPr/>
        </p:nvGraphicFramePr>
        <p:xfrm>
          <a:off x="52444" y="962043"/>
          <a:ext cx="9053458" cy="619107"/>
        </p:xfrm>
        <a:graphic>
          <a:graphicData uri="http://schemas.openxmlformats.org/drawingml/2006/table">
            <a:tbl>
              <a:tblPr/>
              <a:tblGrid>
                <a:gridCol w="1508910"/>
                <a:gridCol w="1508910"/>
                <a:gridCol w="1365878"/>
                <a:gridCol w="1651940"/>
                <a:gridCol w="1508910"/>
                <a:gridCol w="1508910"/>
              </a:tblGrid>
              <a:tr h="6191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у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&lt;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у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&lt;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у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&gt;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у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&gt;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у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&lt;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7487" name="Picture 14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4325" y="1773238"/>
            <a:ext cx="1401763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88" name="Picture 1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1773238"/>
            <a:ext cx="1338262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89" name="Picture 15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67625" y="1808163"/>
            <a:ext cx="1338263" cy="142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90" name="Picture 15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35488" y="1844675"/>
            <a:ext cx="1439862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91" name="Picture 15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92838" y="1844675"/>
            <a:ext cx="133826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214282" y="214290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Дл</a:t>
              </a: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00034" y="613520"/>
            <a:ext cx="3000396" cy="124384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Зміст</a:t>
            </a:r>
            <a:r>
              <a:rPr lang="uk-UA" sz="3200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rPr>
              <a:t> </a:t>
            </a:r>
            <a:endParaRPr lang="ru-RU" sz="3200" b="1" dirty="0">
              <a:ln>
                <a:solidFill>
                  <a:schemeClr val="tx1"/>
                </a:solidFill>
              </a:ln>
              <a:solidFill>
                <a:srgbClr val="92D050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2357430"/>
            <a:ext cx="3857653" cy="39711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/>
              <a:t>Для роботи виберіть потрібну тему, в якій  слід вказати тему уроку.</a:t>
            </a:r>
          </a:p>
          <a:p>
            <a:pPr marL="0" indent="0" algn="just">
              <a:buNone/>
            </a:pPr>
            <a:r>
              <a:rPr lang="uk-UA" sz="1800" dirty="0" smtClean="0"/>
              <a:t>Для переходу між слайдами: 1 клік миші, або використати кнопки керування діями </a:t>
            </a:r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r>
              <a:rPr lang="uk-UA" sz="1800" dirty="0" smtClean="0"/>
              <a:t>            назад                          на початок                                        </a:t>
            </a:r>
          </a:p>
          <a:p>
            <a:pPr marL="0" indent="0" algn="just">
              <a:buNone/>
            </a:pPr>
            <a:r>
              <a:rPr lang="uk-UA" sz="1800" dirty="0" smtClean="0"/>
              <a:t>           вперед                         на кінець</a:t>
            </a:r>
          </a:p>
          <a:p>
            <a:pPr marL="0" indent="0">
              <a:buNone/>
            </a:pPr>
            <a:r>
              <a:rPr lang="uk-UA" sz="1800" dirty="0" smtClean="0"/>
              <a:t>            на  1 слайд              повернутися         </a:t>
            </a:r>
          </a:p>
          <a:p>
            <a:pPr marL="0" indent="0">
              <a:buNone/>
            </a:pPr>
            <a:r>
              <a:rPr lang="uk-UA" sz="1800" dirty="0" smtClean="0"/>
              <a:t>            (додому)</a:t>
            </a:r>
          </a:p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1. Числові нерівності. Властивості числових нерівностей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Тема2. Розв’язування лінійних нерівностей і систем нерівностей з однією змінною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3. Функція. Квадратична функція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4. Квадратичні нерівності та системи рівнянь другого степеня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5. Елементи прикладної математики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6. Арифметична та геометрична прогресії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5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назад 19">
            <a:hlinkClick r:id="" action="ppaction://hlinkshowjump?jump=previousslide" highlightClick="1"/>
          </p:cNvPr>
          <p:cNvSpPr/>
          <p:nvPr/>
        </p:nvSpPr>
        <p:spPr>
          <a:xfrm>
            <a:off x="785786" y="4000504"/>
            <a:ext cx="35719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785786" y="4429132"/>
            <a:ext cx="357190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" action="ppaction://hlinkshowjump?jump=firstslide" highlightClick="1"/>
          </p:cNvPr>
          <p:cNvSpPr/>
          <p:nvPr/>
        </p:nvSpPr>
        <p:spPr>
          <a:xfrm>
            <a:off x="785786" y="4857760"/>
            <a:ext cx="42862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в начало 28">
            <a:hlinkClick r:id="" action="ppaction://hlinkshowjump?jump=firstslide" highlightClick="1"/>
          </p:cNvPr>
          <p:cNvSpPr/>
          <p:nvPr/>
        </p:nvSpPr>
        <p:spPr>
          <a:xfrm>
            <a:off x="2643174" y="4000504"/>
            <a:ext cx="357190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Управляющая кнопка: в конец 29">
            <a:hlinkClick r:id="" action="ppaction://hlinkshowjump?jump=lastslide" highlightClick="1"/>
          </p:cNvPr>
          <p:cNvSpPr/>
          <p:nvPr/>
        </p:nvSpPr>
        <p:spPr>
          <a:xfrm>
            <a:off x="2643174" y="4429132"/>
            <a:ext cx="357190" cy="35719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возврат 30">
            <a:hlinkClick r:id="" action="ppaction://hlinkshowjump?jump=lastslideviewed" highlightClick="1"/>
          </p:cNvPr>
          <p:cNvSpPr/>
          <p:nvPr/>
        </p:nvSpPr>
        <p:spPr>
          <a:xfrm>
            <a:off x="2643174" y="4857760"/>
            <a:ext cx="357190" cy="35719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71802" y="42860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Тема 3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1680341"/>
            <a:ext cx="3857653" cy="46482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Функція. Квадратична функція</a:t>
            </a: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Поняття квадратичної функції. 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Графік функції 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y=x</a:t>
            </a:r>
            <a:r>
              <a:rPr lang="en-US" sz="2000" b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+n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Графік функції 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y=(</a:t>
            </a:r>
            <a:r>
              <a:rPr lang="en-US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x+m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</a:t>
            </a:r>
            <a:r>
              <a:rPr lang="en-US" sz="2000" b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Графік функції 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y=(</a:t>
            </a:r>
            <a:r>
              <a:rPr lang="en-US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x+m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</a:t>
            </a:r>
            <a:r>
              <a:rPr lang="en-US" sz="2000" b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+n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Графік функції 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y=ax</a:t>
            </a:r>
            <a:r>
              <a:rPr lang="en-US" sz="2000" b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Графік функції 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y=a(</a:t>
            </a:r>
            <a:r>
              <a:rPr lang="en-US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x+m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</a:t>
            </a:r>
            <a:r>
              <a:rPr lang="en-US" sz="2000" b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+n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Графік функції  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y=ax</a:t>
            </a:r>
            <a:r>
              <a:rPr lang="en-US" sz="2000" b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+bx+c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Властивості квадратичної функції 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Найпростіші перетворення  графіків функцій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вправ. Самостійна робота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Розв'язування вправ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6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назад 18">
            <a:hlinkClick r:id="" action="ppaction://hlinkshowjump?jump=previousslide" highlightClick="1"/>
          </p:cNvPr>
          <p:cNvSpPr/>
          <p:nvPr/>
        </p:nvSpPr>
        <p:spPr>
          <a:xfrm>
            <a:off x="714348" y="5857892"/>
            <a:ext cx="571504" cy="500066"/>
          </a:xfrm>
          <a:prstGeom prst="actionButtonBackPrevio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1785918" y="5857892"/>
            <a:ext cx="571504" cy="500066"/>
          </a:xfrm>
          <a:prstGeom prst="actionButtonForwardNex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328612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4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/>
          <a:lstStyle/>
          <a:p>
            <a:r>
              <a:rPr lang="uk-UA" dirty="0" smtClean="0"/>
              <a:t>Нулі функції</a:t>
            </a:r>
          </a:p>
          <a:p>
            <a:r>
              <a:rPr lang="uk-UA" dirty="0" smtClean="0"/>
              <a:t>Проміжки </a:t>
            </a:r>
            <a:r>
              <a:rPr lang="uk-UA" dirty="0" err="1" smtClean="0"/>
              <a:t>знакосталості</a:t>
            </a:r>
            <a:r>
              <a:rPr lang="uk-UA" dirty="0" smtClean="0"/>
              <a:t> функції</a:t>
            </a:r>
          </a:p>
          <a:p>
            <a:r>
              <a:rPr lang="uk-UA" dirty="0" smtClean="0"/>
              <a:t>Зростання і спадання функції</a:t>
            </a:r>
          </a:p>
          <a:p>
            <a:r>
              <a:rPr lang="uk-UA" dirty="0" smtClean="0"/>
              <a:t>Приклади дослідження функції</a:t>
            </a: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Властивості квадратичної функції 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4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20" name="Содержимое 19" descr="2_7.jpg"/>
          <p:cNvPicPr>
            <a:picLocks noGrp="1" noChangeAspect="1"/>
          </p:cNvPicPr>
          <p:nvPr>
            <p:ph sz="half" idx="2"/>
          </p:nvPr>
        </p:nvPicPr>
        <p:blipFill>
          <a:blip r:embed="rId3">
            <a:lum bright="14000"/>
          </a:blip>
          <a:stretch>
            <a:fillRect/>
          </a:stretch>
        </p:blipFill>
        <p:spPr>
          <a:xfrm>
            <a:off x="571472" y="2500306"/>
            <a:ext cx="3971925" cy="3134517"/>
          </a:xfrm>
          <a:ln>
            <a:solidFill>
              <a:schemeClr val="accent1"/>
            </a:solidFill>
          </a:ln>
        </p:spPr>
      </p:pic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4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Нулі функції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714876" y="785794"/>
            <a:ext cx="400052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Парабола, яка є графіком квадратичної  функції, може по різному розміщуватися відносно осі абсцис:</a:t>
            </a:r>
          </a:p>
          <a:p>
            <a:r>
              <a:rPr lang="uk-UA" dirty="0" smtClean="0"/>
              <a:t>1) Перетинати її у двох точках;</a:t>
            </a:r>
          </a:p>
          <a:p>
            <a:r>
              <a:rPr lang="uk-UA" dirty="0" smtClean="0"/>
              <a:t>2) Дотикатися до осі в одній точці;</a:t>
            </a:r>
          </a:p>
          <a:p>
            <a:r>
              <a:rPr lang="uk-UA" dirty="0" smtClean="0"/>
              <a:t>3) Повністю знаходитися над віссю абсцис або під нею.</a:t>
            </a:r>
          </a:p>
          <a:p>
            <a:endParaRPr lang="uk-UA" dirty="0" smtClean="0"/>
          </a:p>
          <a:p>
            <a:pPr algn="ctr"/>
            <a:r>
              <a:rPr lang="uk-UA" b="1" dirty="0" smtClean="0"/>
              <a:t>Від чого залежить таке розміщення графіка? </a:t>
            </a:r>
          </a:p>
          <a:p>
            <a:pPr algn="ctr"/>
            <a:endParaRPr lang="uk-UA" b="1" dirty="0" smtClean="0"/>
          </a:p>
          <a:p>
            <a:r>
              <a:rPr lang="uk-UA" b="1" u="sng" dirty="0" smtClean="0"/>
              <a:t>І висновок.</a:t>
            </a:r>
          </a:p>
          <a:p>
            <a:r>
              <a:rPr lang="uk-UA" b="1" dirty="0" smtClean="0">
                <a:solidFill>
                  <a:srgbClr val="00B050"/>
                </a:solidFill>
              </a:rPr>
              <a:t>Спрямування гілок параболи визначається знаком коефіцієнта </a:t>
            </a:r>
            <a:r>
              <a:rPr lang="uk-UA" b="1" i="1" dirty="0" smtClean="0">
                <a:solidFill>
                  <a:srgbClr val="00B050"/>
                </a:solidFill>
              </a:rPr>
              <a:t>а</a:t>
            </a:r>
            <a:r>
              <a:rPr lang="uk-UA" b="1" dirty="0" smtClean="0">
                <a:solidFill>
                  <a:srgbClr val="00B050"/>
                </a:solidFill>
              </a:rPr>
              <a:t>:</a:t>
            </a:r>
          </a:p>
          <a:p>
            <a:pPr marL="342900" indent="-342900">
              <a:buAutoNum type="arabicParenR"/>
            </a:pPr>
            <a:r>
              <a:rPr lang="uk-UA" b="1" dirty="0" smtClean="0">
                <a:solidFill>
                  <a:srgbClr val="00B050"/>
                </a:solidFill>
              </a:rPr>
              <a:t>Якщо а</a:t>
            </a:r>
            <a:r>
              <a:rPr lang="uk-UA" b="1" dirty="0" smtClean="0">
                <a:solidFill>
                  <a:srgbClr val="00B050"/>
                </a:solidFill>
                <a:latin typeface="Sylfaen"/>
              </a:rPr>
              <a:t>&gt;</a:t>
            </a:r>
            <a:r>
              <a:rPr lang="uk-UA" b="1" dirty="0" smtClean="0">
                <a:solidFill>
                  <a:srgbClr val="00B050"/>
                </a:solidFill>
              </a:rPr>
              <a:t>0, то гілки параболи спрямовані вгору;</a:t>
            </a:r>
          </a:p>
          <a:p>
            <a:pPr marL="342900" indent="-342900">
              <a:buAutoNum type="arabicParenR"/>
            </a:pPr>
            <a:r>
              <a:rPr lang="uk-UA" b="1" dirty="0" smtClean="0">
                <a:solidFill>
                  <a:srgbClr val="00B050"/>
                </a:solidFill>
              </a:rPr>
              <a:t>Якщо а</a:t>
            </a:r>
            <a:r>
              <a:rPr lang="uk-UA" b="1" dirty="0" smtClean="0">
                <a:solidFill>
                  <a:srgbClr val="00B050"/>
                </a:solidFill>
                <a:latin typeface="Sylfaen"/>
              </a:rPr>
              <a:t>&gt;</a:t>
            </a:r>
            <a:r>
              <a:rPr lang="uk-UA" b="1" dirty="0" smtClean="0">
                <a:solidFill>
                  <a:srgbClr val="00B050"/>
                </a:solidFill>
              </a:rPr>
              <a:t>0, то гілки параболи спрямовані вниз.</a:t>
            </a:r>
          </a:p>
          <a:p>
            <a:endParaRPr lang="uk-UA" dirty="0" smtClean="0"/>
          </a:p>
          <a:p>
            <a:endParaRPr lang="uk-U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4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Нулі функції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714876" y="785794"/>
            <a:ext cx="400052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/>
              <a:t>Від чого залежить розміщення графіка? </a:t>
            </a:r>
          </a:p>
          <a:p>
            <a:pPr algn="ctr"/>
            <a:endParaRPr lang="uk-UA" b="1" dirty="0" smtClean="0"/>
          </a:p>
          <a:p>
            <a:r>
              <a:rPr lang="uk-UA" b="1" u="sng" dirty="0" smtClean="0"/>
              <a:t>ІІ висновок</a:t>
            </a:r>
          </a:p>
          <a:p>
            <a:r>
              <a:rPr lang="uk-UA" dirty="0" smtClean="0"/>
              <a:t>В точці перетину графіка функції з віссю Ох значення цієї функції дорівнює нулю, робимо висновок, що кількість спільних точок параболи</a:t>
            </a:r>
            <a:r>
              <a:rPr lang="uk-UA" i="1" dirty="0" smtClean="0"/>
              <a:t> </a:t>
            </a:r>
          </a:p>
          <a:p>
            <a:r>
              <a:rPr lang="uk-UA" b="1" i="1" dirty="0" smtClean="0">
                <a:solidFill>
                  <a:srgbClr val="FF0000"/>
                </a:solidFill>
              </a:rPr>
              <a:t>у </a:t>
            </a:r>
            <a:r>
              <a:rPr lang="ru-RU" b="1" i="1" dirty="0" smtClean="0">
                <a:solidFill>
                  <a:srgbClr val="FF0000"/>
                </a:solidFill>
              </a:rPr>
              <a:t>= </a:t>
            </a:r>
            <a:r>
              <a:rPr lang="uk-UA" b="1" i="1" dirty="0" smtClean="0">
                <a:solidFill>
                  <a:srgbClr val="FF0000"/>
                </a:solidFill>
              </a:rPr>
              <a:t>ах</a:t>
            </a:r>
            <a:r>
              <a:rPr lang="uk-UA" b="1" i="1" baseline="30000" dirty="0" smtClean="0">
                <a:solidFill>
                  <a:srgbClr val="FF0000"/>
                </a:solidFill>
              </a:rPr>
              <a:t>2</a:t>
            </a:r>
            <a:r>
              <a:rPr lang="uk-UA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smtClean="0">
                <a:solidFill>
                  <a:srgbClr val="FF0000"/>
                </a:solidFill>
              </a:rPr>
              <a:t>+ </a:t>
            </a:r>
            <a:r>
              <a:rPr lang="en-US" b="1" i="1" dirty="0" smtClean="0">
                <a:solidFill>
                  <a:srgbClr val="FF0000"/>
                </a:solidFill>
              </a:rPr>
              <a:t>b</a:t>
            </a:r>
            <a:r>
              <a:rPr lang="uk-UA" b="1" i="1" dirty="0" smtClean="0">
                <a:solidFill>
                  <a:srgbClr val="FF0000"/>
                </a:solidFill>
              </a:rPr>
              <a:t>х </a:t>
            </a:r>
            <a:r>
              <a:rPr lang="ru-RU" b="1" i="1" dirty="0" smtClean="0">
                <a:solidFill>
                  <a:srgbClr val="FF0000"/>
                </a:solidFill>
              </a:rPr>
              <a:t>+ с</a:t>
            </a:r>
            <a:r>
              <a:rPr lang="ru-RU" i="1" dirty="0" smtClean="0"/>
              <a:t> </a:t>
            </a:r>
            <a:r>
              <a:rPr lang="ru-RU" i="1" dirty="0" err="1" smtClean="0"/>
              <a:t>й</a:t>
            </a:r>
            <a:r>
              <a:rPr lang="ru-RU" i="1" dirty="0" smtClean="0"/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осі</a:t>
            </a:r>
            <a:r>
              <a:rPr lang="ru-RU" b="1" i="1" dirty="0" smtClean="0">
                <a:solidFill>
                  <a:srgbClr val="FF0000"/>
                </a:solidFill>
              </a:rPr>
              <a:t> Ох </a:t>
            </a:r>
            <a:r>
              <a:rPr lang="ru-RU" i="1" dirty="0" err="1" smtClean="0"/>
              <a:t>дорівнює</a:t>
            </a:r>
            <a:r>
              <a:rPr lang="ru-RU" i="1" dirty="0" smtClean="0"/>
              <a:t> </a:t>
            </a:r>
            <a:r>
              <a:rPr lang="ru-RU" i="1" dirty="0" err="1" smtClean="0"/>
              <a:t>кількості</a:t>
            </a:r>
            <a:r>
              <a:rPr lang="ru-RU" i="1" dirty="0" smtClean="0"/>
              <a:t> </a:t>
            </a:r>
            <a:r>
              <a:rPr lang="ru-RU" i="1" dirty="0" err="1" smtClean="0"/>
              <a:t>коренів</a:t>
            </a:r>
            <a:r>
              <a:rPr lang="ru-RU" i="1" dirty="0" smtClean="0"/>
              <a:t> квадратного </a:t>
            </a:r>
            <a:r>
              <a:rPr lang="ru-RU" i="1" dirty="0" err="1" smtClean="0"/>
              <a:t>тричлена</a:t>
            </a:r>
            <a:r>
              <a:rPr lang="ru-RU" i="1" dirty="0" smtClean="0"/>
              <a:t> ах</a:t>
            </a:r>
            <a:r>
              <a:rPr lang="ru-RU" i="1" baseline="30000" dirty="0" smtClean="0"/>
              <a:t>2</a:t>
            </a:r>
            <a:r>
              <a:rPr lang="ru-RU" i="1" dirty="0" smtClean="0"/>
              <a:t> + </a:t>
            </a:r>
            <a:r>
              <a:rPr lang="en-US" i="1" dirty="0" smtClean="0"/>
              <a:t>b</a:t>
            </a:r>
            <a:r>
              <a:rPr lang="uk-UA" i="1" dirty="0" smtClean="0"/>
              <a:t>х </a:t>
            </a:r>
            <a:r>
              <a:rPr lang="ru-RU" i="1" dirty="0" smtClean="0"/>
              <a:t>+ с</a:t>
            </a:r>
            <a:r>
              <a:rPr lang="en-US" i="1" dirty="0" smtClean="0"/>
              <a:t>,</a:t>
            </a:r>
            <a:r>
              <a:rPr lang="ru-RU" i="1" dirty="0" smtClean="0"/>
              <a:t> яка, у свою </a:t>
            </a:r>
            <a:r>
              <a:rPr lang="ru-RU" i="1" dirty="0" err="1" smtClean="0"/>
              <a:t>чергу</a:t>
            </a:r>
            <a:r>
              <a:rPr lang="ru-RU" i="1" dirty="0" smtClean="0"/>
              <a:t>, </a:t>
            </a:r>
            <a:r>
              <a:rPr lang="ru-RU" b="1" i="1" dirty="0" err="1" smtClean="0">
                <a:solidFill>
                  <a:srgbClr val="00B050"/>
                </a:solidFill>
              </a:rPr>
              <a:t>визначається</a:t>
            </a:r>
            <a:r>
              <a:rPr lang="ru-RU" b="1" i="1" dirty="0" smtClean="0">
                <a:solidFill>
                  <a:srgbClr val="00B050"/>
                </a:solidFill>
              </a:rPr>
              <a:t> </a:t>
            </a:r>
            <a:r>
              <a:rPr lang="ru-RU" b="1" i="1" dirty="0" err="1" smtClean="0">
                <a:solidFill>
                  <a:srgbClr val="00B050"/>
                </a:solidFill>
              </a:rPr>
              <a:t>значенням</a:t>
            </a:r>
            <a:r>
              <a:rPr lang="ru-RU" b="1" i="1" dirty="0" smtClean="0">
                <a:solidFill>
                  <a:srgbClr val="00B050"/>
                </a:solidFill>
              </a:rPr>
              <a:t> </a:t>
            </a:r>
            <a:r>
              <a:rPr lang="ru-RU" b="1" i="1" dirty="0" err="1" smtClean="0">
                <a:solidFill>
                  <a:srgbClr val="00B050"/>
                </a:solidFill>
              </a:rPr>
              <a:t>його</a:t>
            </a:r>
            <a:r>
              <a:rPr lang="ru-RU" b="1" i="1" dirty="0" smtClean="0">
                <a:solidFill>
                  <a:srgbClr val="00B050"/>
                </a:solidFill>
              </a:rPr>
              <a:t> </a:t>
            </a:r>
            <a:r>
              <a:rPr lang="ru-RU" b="1" i="1" dirty="0" err="1" smtClean="0">
                <a:solidFill>
                  <a:srgbClr val="00B050"/>
                </a:solidFill>
              </a:rPr>
              <a:t>дискримінанта</a:t>
            </a:r>
            <a:r>
              <a:rPr lang="ru-RU" b="1" i="1" dirty="0" smtClean="0">
                <a:solidFill>
                  <a:srgbClr val="00B050"/>
                </a:solidFill>
              </a:rPr>
              <a:t>: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а) два </a:t>
            </a:r>
            <a:r>
              <a:rPr lang="ru-RU" b="1" dirty="0" err="1" smtClean="0">
                <a:solidFill>
                  <a:srgbClr val="00B050"/>
                </a:solidFill>
              </a:rPr>
              <a:t>різні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корені</a:t>
            </a:r>
            <a:r>
              <a:rPr lang="ru-RU" b="1" dirty="0" smtClean="0">
                <a:solidFill>
                  <a:srgbClr val="00B050"/>
                </a:solidFill>
              </a:rPr>
              <a:t> (</a:t>
            </a:r>
            <a:r>
              <a:rPr lang="ru-RU" b="1" dirty="0" err="1" smtClean="0">
                <a:solidFill>
                  <a:srgbClr val="00B050"/>
                </a:solidFill>
              </a:rPr>
              <a:t>дві</a:t>
            </a:r>
            <a:r>
              <a:rPr lang="ru-RU" b="1" dirty="0" smtClean="0">
                <a:solidFill>
                  <a:srgbClr val="00B050"/>
                </a:solidFill>
              </a:rPr>
              <a:t> точки </a:t>
            </a:r>
            <a:r>
              <a:rPr lang="ru-RU" b="1" dirty="0" err="1" smtClean="0">
                <a:solidFill>
                  <a:srgbClr val="00B050"/>
                </a:solidFill>
              </a:rPr>
              <a:t>перетину</a:t>
            </a:r>
            <a:r>
              <a:rPr lang="ru-RU" b="1" dirty="0" smtClean="0">
                <a:solidFill>
                  <a:srgbClr val="00B050"/>
                </a:solidFill>
              </a:rPr>
              <a:t>), </a:t>
            </a:r>
            <a:r>
              <a:rPr lang="ru-RU" b="1" dirty="0" err="1" smtClean="0">
                <a:solidFill>
                  <a:srgbClr val="00B050"/>
                </a:solidFill>
              </a:rPr>
              <a:t>якщо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D&gt; </a:t>
            </a:r>
            <a:r>
              <a:rPr lang="ru-RU" b="1" dirty="0" smtClean="0">
                <a:solidFill>
                  <a:srgbClr val="00B050"/>
                </a:solidFill>
              </a:rPr>
              <a:t>0; </a:t>
            </a:r>
            <a:endParaRPr lang="en-US" b="1" dirty="0" smtClean="0">
              <a:solidFill>
                <a:srgbClr val="00B050"/>
              </a:solidFill>
            </a:endParaRPr>
          </a:p>
          <a:p>
            <a:r>
              <a:rPr lang="ru-RU" b="1" dirty="0" smtClean="0">
                <a:solidFill>
                  <a:srgbClr val="00B050"/>
                </a:solidFill>
              </a:rPr>
              <a:t>б) один </a:t>
            </a:r>
            <a:r>
              <a:rPr lang="ru-RU" b="1" dirty="0" err="1" smtClean="0">
                <a:solidFill>
                  <a:srgbClr val="00B050"/>
                </a:solidFill>
              </a:rPr>
              <a:t>корінь</a:t>
            </a:r>
            <a:r>
              <a:rPr lang="ru-RU" b="1" dirty="0" smtClean="0">
                <a:solidFill>
                  <a:srgbClr val="00B050"/>
                </a:solidFill>
              </a:rPr>
              <a:t> (одна </a:t>
            </a:r>
            <a:r>
              <a:rPr lang="ru-RU" b="1" dirty="0" err="1" smtClean="0">
                <a:solidFill>
                  <a:srgbClr val="00B050"/>
                </a:solidFill>
              </a:rPr>
              <a:t>спільна</a:t>
            </a:r>
            <a:r>
              <a:rPr lang="ru-RU" b="1" dirty="0" smtClean="0">
                <a:solidFill>
                  <a:srgbClr val="00B050"/>
                </a:solidFill>
              </a:rPr>
              <a:t> точка — </a:t>
            </a:r>
            <a:r>
              <a:rPr lang="uk-UA" b="1" dirty="0" smtClean="0">
                <a:solidFill>
                  <a:srgbClr val="00B050"/>
                </a:solidFill>
              </a:rPr>
              <a:t>точка дотику), якщо </a:t>
            </a:r>
            <a:r>
              <a:rPr lang="en-US" b="1" i="1" dirty="0" smtClean="0">
                <a:solidFill>
                  <a:srgbClr val="00B050"/>
                </a:solidFill>
              </a:rPr>
              <a:t>D = </a:t>
            </a:r>
            <a:r>
              <a:rPr lang="ru-RU" b="1" i="1" dirty="0" smtClean="0">
                <a:solidFill>
                  <a:srgbClr val="00B050"/>
                </a:solidFill>
              </a:rPr>
              <a:t>0;</a:t>
            </a:r>
            <a:endParaRPr lang="uk-UA" b="1" i="1" dirty="0" smtClean="0">
              <a:solidFill>
                <a:srgbClr val="00B050"/>
              </a:solidFill>
            </a:endParaRPr>
          </a:p>
          <a:p>
            <a:r>
              <a:rPr lang="ru-RU" b="1" dirty="0" smtClean="0">
                <a:solidFill>
                  <a:srgbClr val="00B050"/>
                </a:solidFill>
              </a:rPr>
              <a:t>в) </a:t>
            </a:r>
            <a:r>
              <a:rPr lang="ru-RU" b="1" dirty="0" err="1" smtClean="0">
                <a:solidFill>
                  <a:srgbClr val="00B050"/>
                </a:solidFill>
              </a:rPr>
              <a:t>жодного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кореня</a:t>
            </a:r>
            <a:r>
              <a:rPr lang="ru-RU" b="1" dirty="0" smtClean="0">
                <a:solidFill>
                  <a:srgbClr val="00B050"/>
                </a:solidFill>
              </a:rPr>
              <a:t> (</a:t>
            </a:r>
            <a:r>
              <a:rPr lang="ru-RU" b="1" dirty="0" err="1" smtClean="0">
                <a:solidFill>
                  <a:srgbClr val="00B050"/>
                </a:solidFill>
              </a:rPr>
              <a:t>жодної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спільної</a:t>
            </a:r>
            <a:r>
              <a:rPr lang="ru-RU" b="1" dirty="0" smtClean="0">
                <a:solidFill>
                  <a:srgbClr val="00B050"/>
                </a:solidFill>
              </a:rPr>
              <a:t> точки), </a:t>
            </a:r>
            <a:r>
              <a:rPr lang="ru-RU" b="1" dirty="0" err="1" smtClean="0">
                <a:solidFill>
                  <a:srgbClr val="00B050"/>
                </a:solidFill>
              </a:rPr>
              <a:t>якщо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D&lt; </a:t>
            </a:r>
            <a:r>
              <a:rPr lang="ru-RU" b="1" dirty="0" smtClean="0">
                <a:solidFill>
                  <a:srgbClr val="00B050"/>
                </a:solidFill>
              </a:rPr>
              <a:t>0.</a:t>
            </a:r>
            <a:endParaRPr lang="uk-UA" b="1" dirty="0" smtClean="0">
              <a:solidFill>
                <a:srgbClr val="00B050"/>
              </a:solidFill>
            </a:endParaRPr>
          </a:p>
          <a:p>
            <a:endParaRPr lang="uk-UA" dirty="0" smtClean="0"/>
          </a:p>
          <a:p>
            <a:endParaRPr lang="uk-UA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09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" name="Picture 2" descr="image1"/>
          <p:cNvPicPr>
            <a:picLocks noChangeAspect="1" noChangeArrowheads="1"/>
          </p:cNvPicPr>
          <p:nvPr/>
        </p:nvPicPr>
        <p:blipFill>
          <a:blip r:embed="rId4">
            <a:lum bright="16000" contrast="45000"/>
          </a:blip>
          <a:srcRect/>
          <a:stretch>
            <a:fillRect/>
          </a:stretch>
        </p:blipFill>
        <p:spPr bwMode="auto">
          <a:xfrm>
            <a:off x="642910" y="2786058"/>
            <a:ext cx="3702050" cy="216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4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Нулі функції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714876" y="500042"/>
            <a:ext cx="40005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b="1" dirty="0" smtClean="0"/>
          </a:p>
          <a:p>
            <a:endParaRPr lang="uk-UA" dirty="0" smtClean="0"/>
          </a:p>
          <a:p>
            <a:endParaRPr lang="uk-UA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09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Содержимое 30"/>
          <p:cNvSpPr>
            <a:spLocks noGrp="1"/>
          </p:cNvSpPr>
          <p:nvPr>
            <p:ph sz="half" idx="2"/>
          </p:nvPr>
        </p:nvSpPr>
        <p:spPr>
          <a:xfrm>
            <a:off x="4643438" y="571480"/>
            <a:ext cx="4071966" cy="5929354"/>
          </a:xfrm>
        </p:spPr>
        <p:txBody>
          <a:bodyPr>
            <a:normAutofit fontScale="92500" lnSpcReduction="20000"/>
          </a:bodyPr>
          <a:lstStyle/>
          <a:p>
            <a:pPr marL="0" indent="361950">
              <a:buNone/>
            </a:pPr>
            <a:r>
              <a:rPr lang="ru-RU" b="1" dirty="0" err="1" smtClean="0"/>
              <a:t>Значення</a:t>
            </a:r>
            <a:r>
              <a:rPr lang="ru-RU" b="1" dirty="0" smtClean="0"/>
              <a:t> аргументу, при </a:t>
            </a:r>
            <a:r>
              <a:rPr lang="ru-RU" b="1" dirty="0" err="1" smtClean="0"/>
              <a:t>яких</a:t>
            </a:r>
            <a:r>
              <a:rPr lang="ru-RU" b="1" dirty="0" smtClean="0"/>
              <a:t> </a:t>
            </a:r>
            <a:r>
              <a:rPr lang="ru-RU" b="1" dirty="0" err="1" smtClean="0"/>
              <a:t>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функції</a:t>
            </a:r>
            <a:r>
              <a:rPr lang="ru-RU" b="1" dirty="0" smtClean="0"/>
              <a:t> </a:t>
            </a:r>
            <a:r>
              <a:rPr lang="ru-RU" b="1" dirty="0" err="1" smtClean="0"/>
              <a:t>дорівнюють</a:t>
            </a:r>
            <a:r>
              <a:rPr lang="ru-RU" b="1" dirty="0" smtClean="0"/>
              <a:t> нулю, </a:t>
            </a:r>
            <a:r>
              <a:rPr lang="ru-RU" b="1" dirty="0" err="1" smtClean="0"/>
              <a:t>називають</a:t>
            </a:r>
            <a:r>
              <a:rPr lang="ru-RU" b="1" i="1" dirty="0" smtClean="0"/>
              <a:t> </a:t>
            </a:r>
            <a:r>
              <a:rPr lang="ru-RU" b="1" i="1" dirty="0" smtClean="0">
                <a:solidFill>
                  <a:srgbClr val="00B050"/>
                </a:solidFill>
              </a:rPr>
              <a:t>нулями </a:t>
            </a:r>
            <a:r>
              <a:rPr lang="ru-RU" b="1" i="1" dirty="0" err="1" smtClean="0">
                <a:solidFill>
                  <a:srgbClr val="00B050"/>
                </a:solidFill>
              </a:rPr>
              <a:t>функції</a:t>
            </a:r>
            <a:r>
              <a:rPr lang="ru-RU" b="1" i="1" dirty="0" smtClean="0">
                <a:solidFill>
                  <a:srgbClr val="00B050"/>
                </a:solidFill>
              </a:rPr>
              <a:t>.</a:t>
            </a:r>
          </a:p>
          <a:p>
            <a:pPr marL="0" indent="361950">
              <a:buNone/>
            </a:pPr>
            <a:r>
              <a:rPr lang="uk-UA" b="1" dirty="0" smtClean="0"/>
              <a:t>Наприклад</a:t>
            </a:r>
            <a:r>
              <a:rPr lang="en-US" b="1" dirty="0" smtClean="0"/>
              <a:t>:</a:t>
            </a:r>
          </a:p>
          <a:p>
            <a:pPr marL="0" indent="361950">
              <a:buNone/>
            </a:pPr>
            <a:r>
              <a:rPr lang="en-US" b="1" dirty="0" smtClean="0"/>
              <a:t>1)</a:t>
            </a:r>
            <a:r>
              <a:rPr lang="uk-UA" b="1" dirty="0" smtClean="0"/>
              <a:t> </a:t>
            </a:r>
            <a:r>
              <a:rPr lang="en-US" b="1" dirty="0" smtClean="0"/>
              <a:t>H</a:t>
            </a:r>
            <a:r>
              <a:rPr lang="uk-UA" b="1" dirty="0" err="1" smtClean="0"/>
              <a:t>улем</a:t>
            </a:r>
            <a:r>
              <a:rPr lang="uk-UA" b="1" dirty="0" smtClean="0"/>
              <a:t> функції</a:t>
            </a:r>
            <a:r>
              <a:rPr lang="uk-UA" b="1" i="1" dirty="0" smtClean="0"/>
              <a:t> </a:t>
            </a:r>
            <a:r>
              <a:rPr lang="en-US" b="1" i="1" dirty="0" smtClean="0"/>
              <a:t>f(x)=3x</a:t>
            </a:r>
            <a:r>
              <a:rPr lang="ru-RU" b="1" i="1" dirty="0" smtClean="0"/>
              <a:t> - 6 </a:t>
            </a:r>
            <a:r>
              <a:rPr lang="uk-UA" b="1" i="1" dirty="0" smtClean="0"/>
              <a:t>є число </a:t>
            </a:r>
            <a:r>
              <a:rPr lang="ru-RU" b="1" i="1" dirty="0" smtClean="0"/>
              <a:t>2 </a:t>
            </a:r>
            <a:r>
              <a:rPr lang="uk-UA" b="1" i="1" dirty="0" smtClean="0"/>
              <a:t>(кажуть ще,</a:t>
            </a:r>
            <a:r>
              <a:rPr lang="en-US" b="1" i="1" dirty="0" smtClean="0"/>
              <a:t> </a:t>
            </a:r>
            <a:r>
              <a:rPr lang="uk-UA" b="1" i="1" dirty="0" smtClean="0"/>
              <a:t>точка</a:t>
            </a:r>
            <a:r>
              <a:rPr lang="en-US" b="1" i="1" dirty="0" smtClean="0"/>
              <a:t> x</a:t>
            </a:r>
            <a:r>
              <a:rPr lang="ru-RU" b="1" i="1" dirty="0" smtClean="0"/>
              <a:t> = 2), </a:t>
            </a:r>
            <a:r>
              <a:rPr lang="uk-UA" b="1" i="1" dirty="0" smtClean="0"/>
              <a:t>бо</a:t>
            </a:r>
            <a:r>
              <a:rPr lang="en-US" b="1" i="1" dirty="0" smtClean="0"/>
              <a:t> f(</a:t>
            </a:r>
            <a:r>
              <a:rPr lang="ru-RU" b="1" i="1" dirty="0" smtClean="0"/>
              <a:t>2) = 3 </a:t>
            </a:r>
            <a:r>
              <a:rPr lang="ru-RU" b="1" i="1" dirty="0" smtClean="0">
                <a:latin typeface="Sylfaen"/>
              </a:rPr>
              <a:t>·</a:t>
            </a:r>
            <a:r>
              <a:rPr lang="ru-RU" b="1" i="1" dirty="0" smtClean="0"/>
              <a:t>2</a:t>
            </a:r>
            <a:r>
              <a:rPr lang="en-US" b="1" i="1" dirty="0" smtClean="0"/>
              <a:t> </a:t>
            </a:r>
            <a:r>
              <a:rPr lang="ru-RU" b="1" i="1" dirty="0" smtClean="0"/>
              <a:t>-</a:t>
            </a:r>
            <a:r>
              <a:rPr lang="en-US" b="1" i="1" dirty="0" smtClean="0"/>
              <a:t> </a:t>
            </a:r>
            <a:r>
              <a:rPr lang="ru-RU" b="1" i="1" dirty="0" smtClean="0"/>
              <a:t>6 = 0.</a:t>
            </a:r>
            <a:endParaRPr lang="uk-UA" b="1" i="1" dirty="0" smtClean="0"/>
          </a:p>
          <a:p>
            <a:pPr marL="0" indent="361950">
              <a:buNone/>
            </a:pPr>
            <a:r>
              <a:rPr lang="en-US" b="1" dirty="0" smtClean="0"/>
              <a:t>2) </a:t>
            </a:r>
            <a:r>
              <a:rPr lang="uk-UA" b="1" dirty="0" smtClean="0"/>
              <a:t>Нулем функції </a:t>
            </a:r>
            <a:r>
              <a:rPr lang="en-US" b="1" dirty="0" smtClean="0"/>
              <a:t> f</a:t>
            </a:r>
            <a:r>
              <a:rPr lang="uk-UA" b="1" dirty="0" smtClean="0"/>
              <a:t>(х) </a:t>
            </a:r>
            <a:r>
              <a:rPr lang="ru-RU" b="1" dirty="0" smtClean="0"/>
              <a:t>=</a:t>
            </a:r>
            <a:r>
              <a:rPr lang="en-US" b="1" dirty="0" smtClean="0"/>
              <a:t>x</a:t>
            </a:r>
            <a:r>
              <a:rPr lang="uk-UA" b="1" baseline="30000" dirty="0" smtClean="0"/>
              <a:t>3</a:t>
            </a:r>
            <a:r>
              <a:rPr lang="uk-UA" b="1" dirty="0" smtClean="0"/>
              <a:t> є точка х </a:t>
            </a:r>
            <a:r>
              <a:rPr lang="ru-RU" b="1" dirty="0" smtClean="0"/>
              <a:t>= 0, </a:t>
            </a:r>
            <a:r>
              <a:rPr lang="uk-UA" b="1" dirty="0" smtClean="0"/>
              <a:t>бо </a:t>
            </a:r>
            <a:r>
              <a:rPr lang="en-US" b="1" dirty="0" smtClean="0"/>
              <a:t>f(0)</a:t>
            </a:r>
            <a:r>
              <a:rPr lang="uk-UA" b="1" dirty="0" smtClean="0"/>
              <a:t> </a:t>
            </a:r>
            <a:r>
              <a:rPr lang="ru-RU" b="1" dirty="0" smtClean="0"/>
              <a:t>= 0.</a:t>
            </a:r>
            <a:endParaRPr lang="uk-UA" b="1" dirty="0" smtClean="0"/>
          </a:p>
          <a:p>
            <a:pPr marL="0" indent="361950">
              <a:buNone/>
            </a:pPr>
            <a:endParaRPr lang="en-US" b="1" dirty="0" smtClean="0"/>
          </a:p>
          <a:p>
            <a:pPr marL="0" indent="361950">
              <a:buNone/>
            </a:pPr>
            <a:r>
              <a:rPr lang="ru-RU" b="1" dirty="0" err="1" smtClean="0">
                <a:solidFill>
                  <a:srgbClr val="00B050"/>
                </a:solidFill>
              </a:rPr>
              <a:t>Квадратична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функція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може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мати</a:t>
            </a:r>
            <a:r>
              <a:rPr lang="ru-RU" b="1" dirty="0" smtClean="0">
                <a:solidFill>
                  <a:srgbClr val="00B050"/>
                </a:solidFill>
              </a:rPr>
              <a:t> два </a:t>
            </a:r>
            <a:r>
              <a:rPr lang="ru-RU" b="1" dirty="0" err="1" smtClean="0">
                <a:solidFill>
                  <a:srgbClr val="00B050"/>
                </a:solidFill>
              </a:rPr>
              <a:t>нулі</a:t>
            </a:r>
            <a:r>
              <a:rPr lang="ru-RU" b="1" dirty="0" smtClean="0">
                <a:solidFill>
                  <a:srgbClr val="00B050"/>
                </a:solidFill>
              </a:rPr>
              <a:t>, один </a:t>
            </a:r>
            <a:r>
              <a:rPr lang="ru-RU" b="1" dirty="0" err="1" smtClean="0">
                <a:solidFill>
                  <a:srgbClr val="00B050"/>
                </a:solidFill>
              </a:rPr>
              <a:t>або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жодного</a:t>
            </a:r>
            <a:r>
              <a:rPr lang="ru-RU" b="1" dirty="0" smtClean="0">
                <a:solidFill>
                  <a:srgbClr val="00B050"/>
                </a:solidFill>
              </a:rPr>
              <a:t>.</a:t>
            </a:r>
          </a:p>
        </p:txBody>
      </p:sp>
      <p:pic>
        <p:nvPicPr>
          <p:cNvPr id="33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4214818"/>
            <a:ext cx="1643074" cy="23020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34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9" y="2000240"/>
            <a:ext cx="2090316" cy="21431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35" name="Рисунок 34" descr="0202030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0298" y="3286124"/>
            <a:ext cx="2090740" cy="20907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4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</a:t>
            </a:r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Проміжки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знакосталості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функції</a:t>
            </a:r>
            <a:endParaRPr lang="uk-UA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714876" y="500042"/>
            <a:ext cx="40005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b="1" dirty="0" smtClean="0"/>
          </a:p>
          <a:p>
            <a:endParaRPr lang="uk-UA" dirty="0" smtClean="0"/>
          </a:p>
          <a:p>
            <a:endParaRPr lang="uk-UA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09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Содержимое 30"/>
          <p:cNvSpPr>
            <a:spLocks noGrp="1"/>
          </p:cNvSpPr>
          <p:nvPr>
            <p:ph sz="half" idx="2"/>
          </p:nvPr>
        </p:nvSpPr>
        <p:spPr>
          <a:xfrm>
            <a:off x="4643438" y="571480"/>
            <a:ext cx="4143404" cy="5929354"/>
          </a:xfrm>
        </p:spPr>
        <p:txBody>
          <a:bodyPr>
            <a:normAutofit fontScale="92500" lnSpcReduction="10000"/>
          </a:bodyPr>
          <a:lstStyle/>
          <a:p>
            <a:pPr marL="0" indent="361950">
              <a:buNone/>
            </a:pPr>
            <a:r>
              <a:rPr lang="ru-RU" b="1" dirty="0" smtClean="0"/>
              <a:t>З </a:t>
            </a:r>
            <a:r>
              <a:rPr lang="ru-RU" b="1" dirty="0" err="1" smtClean="0"/>
              <a:t>даних</a:t>
            </a:r>
            <a:r>
              <a:rPr lang="ru-RU" b="1" dirty="0" smtClean="0"/>
              <a:t> рис</a:t>
            </a:r>
            <a:r>
              <a:rPr lang="uk-UA" b="1" dirty="0" err="1" smtClean="0"/>
              <a:t>унків</a:t>
            </a:r>
            <a:r>
              <a:rPr lang="ru-RU" b="1" dirty="0" smtClean="0"/>
              <a:t> видно, </a:t>
            </a:r>
            <a:r>
              <a:rPr lang="ru-RU" b="1" dirty="0" err="1" smtClean="0"/>
              <a:t>що</a:t>
            </a:r>
            <a:r>
              <a:rPr lang="ru-RU" b="1" dirty="0" smtClean="0"/>
              <a:t> у </a:t>
            </a:r>
            <a:r>
              <a:rPr lang="ru-RU" b="1" dirty="0" err="1" smtClean="0"/>
              <a:t>випадку</a:t>
            </a:r>
            <a:r>
              <a:rPr lang="ru-RU" b="1" dirty="0" smtClean="0"/>
              <a:t>, коли </a:t>
            </a:r>
            <a:r>
              <a:rPr lang="ru-RU" b="1" dirty="0" err="1" smtClean="0"/>
              <a:t>квадратична</a:t>
            </a:r>
            <a:r>
              <a:rPr lang="ru-RU" b="1" dirty="0" smtClean="0"/>
              <a:t> </a:t>
            </a:r>
            <a:r>
              <a:rPr lang="ru-RU" b="1" dirty="0" err="1" smtClean="0"/>
              <a:t>функція</a:t>
            </a:r>
            <a:r>
              <a:rPr lang="ru-RU" b="1" i="1" dirty="0" smtClean="0"/>
              <a:t> у = </a:t>
            </a:r>
            <a:r>
              <a:rPr lang="uk-UA" b="1" i="1" dirty="0" smtClean="0"/>
              <a:t>ах</a:t>
            </a:r>
            <a:r>
              <a:rPr lang="uk-UA" b="1" i="1" baseline="30000" dirty="0" smtClean="0"/>
              <a:t>2</a:t>
            </a:r>
            <a:r>
              <a:rPr lang="uk-UA" b="1" i="1" dirty="0" smtClean="0"/>
              <a:t> </a:t>
            </a:r>
            <a:r>
              <a:rPr lang="ru-RU" b="1" i="1" dirty="0" smtClean="0"/>
              <a:t>+ </a:t>
            </a:r>
            <a:r>
              <a:rPr lang="en-US" b="1" i="1" dirty="0" smtClean="0"/>
              <a:t>b</a:t>
            </a:r>
            <a:r>
              <a:rPr lang="ru-RU" b="1" i="1" dirty="0" err="1" smtClean="0"/>
              <a:t>х</a:t>
            </a:r>
            <a:r>
              <a:rPr lang="ru-RU" b="1" i="1" dirty="0" smtClean="0"/>
              <a:t> +с </a:t>
            </a:r>
            <a:r>
              <a:rPr lang="ru-RU" b="1" i="1" dirty="0" err="1" smtClean="0"/>
              <a:t>ма</a:t>
            </a:r>
            <a:r>
              <a:rPr lang="uk-UA" b="1" i="1" dirty="0" smtClean="0"/>
              <a:t>є</a:t>
            </a:r>
            <a:r>
              <a:rPr lang="ru-RU" b="1" i="1" dirty="0" smtClean="0"/>
              <a:t> два </a:t>
            </a:r>
            <a:r>
              <a:rPr lang="ru-RU" b="1" i="1" dirty="0" err="1" smtClean="0"/>
              <a:t>нулі</a:t>
            </a:r>
            <a:r>
              <a:rPr lang="ru-RU" b="1" i="1" dirty="0" smtClean="0"/>
              <a:t>, то одна </a:t>
            </a:r>
            <a:r>
              <a:rPr lang="ru-RU" b="1" i="1" dirty="0" err="1" smtClean="0"/>
              <a:t>частина</a:t>
            </a:r>
            <a:r>
              <a:rPr lang="ru-RU" b="1" i="1" dirty="0" smtClean="0"/>
              <a:t> </a:t>
            </a:r>
            <a:r>
              <a:rPr lang="ru-RU" b="1" i="1" dirty="0" err="1" smtClean="0"/>
              <a:t>її</a:t>
            </a:r>
            <a:r>
              <a:rPr lang="ru-RU" b="1" i="1" dirty="0" smtClean="0"/>
              <a:t> </a:t>
            </a:r>
            <a:r>
              <a:rPr lang="ru-RU" b="1" i="1" dirty="0" err="1" smtClean="0"/>
              <a:t>графіка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лежить</a:t>
            </a:r>
            <a:r>
              <a:rPr lang="ru-RU" b="1" i="1" dirty="0" smtClean="0"/>
              <a:t> над </a:t>
            </a:r>
            <a:r>
              <a:rPr lang="ru-RU" b="1" i="1" dirty="0" err="1" smtClean="0"/>
              <a:t>віссю</a:t>
            </a:r>
            <a:r>
              <a:rPr lang="ru-RU" b="1" i="1" dirty="0" smtClean="0"/>
              <a:t> </a:t>
            </a:r>
            <a:r>
              <a:rPr lang="ru-RU" b="1" i="1" dirty="0" err="1" smtClean="0"/>
              <a:t>абсцис</a:t>
            </a:r>
            <a:r>
              <a:rPr lang="ru-RU" b="1" i="1" dirty="0" smtClean="0"/>
              <a:t>, а </a:t>
            </a:r>
            <a:r>
              <a:rPr lang="ru-RU" b="1" i="1" dirty="0" err="1" smtClean="0"/>
              <a:t>інша</a:t>
            </a:r>
            <a:r>
              <a:rPr lang="ru-RU" b="1" i="1" dirty="0" smtClean="0"/>
              <a:t> — </a:t>
            </a:r>
            <a:r>
              <a:rPr lang="ru-RU" b="1" i="1" dirty="0" err="1" smtClean="0"/>
              <a:t>під</a:t>
            </a:r>
            <a:r>
              <a:rPr lang="ru-RU" b="1" i="1" dirty="0" smtClean="0"/>
              <a:t> нею. </a:t>
            </a:r>
            <a:r>
              <a:rPr lang="ru-RU" b="1" i="1" dirty="0" err="1" smtClean="0"/>
              <a:t>Оскільки</a:t>
            </a:r>
            <a:r>
              <a:rPr lang="ru-RU" b="1" i="1" dirty="0" smtClean="0"/>
              <a:t> </a:t>
            </a:r>
            <a:r>
              <a:rPr lang="ru-RU" b="1" i="1" dirty="0" err="1" smtClean="0"/>
              <a:t>ординати</a:t>
            </a:r>
            <a:r>
              <a:rPr lang="ru-RU" b="1" i="1" dirty="0" smtClean="0"/>
              <a:t> </a:t>
            </a:r>
            <a:r>
              <a:rPr lang="ru-RU" b="1" i="1" dirty="0" err="1" smtClean="0"/>
              <a:t>всіх</a:t>
            </a:r>
            <a:r>
              <a:rPr lang="ru-RU" b="1" i="1" dirty="0" smtClean="0"/>
              <a:t> </a:t>
            </a:r>
            <a:r>
              <a:rPr lang="ru-RU" b="1" i="1" dirty="0" err="1" smtClean="0"/>
              <a:t>точок</a:t>
            </a:r>
            <a:r>
              <a:rPr lang="ru-RU" b="1" i="1" dirty="0" smtClean="0"/>
              <a:t>, </a:t>
            </a:r>
            <a:r>
              <a:rPr lang="ru-RU" b="1" i="1" dirty="0" err="1" smtClean="0"/>
              <a:t>що</a:t>
            </a:r>
            <a:r>
              <a:rPr lang="ru-RU" b="1" i="1" dirty="0" smtClean="0"/>
              <a:t> лежать над </a:t>
            </a:r>
            <a:r>
              <a:rPr lang="ru-RU" b="1" i="1" dirty="0" err="1" smtClean="0"/>
              <a:t>віссю</a:t>
            </a:r>
            <a:r>
              <a:rPr lang="ru-RU" b="1" i="1" dirty="0" smtClean="0"/>
              <a:t> Ох, </a:t>
            </a:r>
            <a:r>
              <a:rPr lang="ru-RU" b="1" i="1" dirty="0" err="1" smtClean="0"/>
              <a:t>додатні</a:t>
            </a:r>
            <a:r>
              <a:rPr lang="ru-RU" b="1" i="1" dirty="0" smtClean="0"/>
              <a:t>, то </a:t>
            </a:r>
            <a:r>
              <a:rPr lang="ru-RU" b="1" i="1" dirty="0" err="1" smtClean="0"/>
              <a:t>функція</a:t>
            </a:r>
            <a:r>
              <a:rPr lang="ru-RU" b="1" i="1" dirty="0" smtClean="0"/>
              <a:t> у в </a:t>
            </a:r>
            <a:r>
              <a:rPr lang="ru-RU" b="1" i="1" dirty="0" err="1" smtClean="0"/>
              <a:t>цьому</a:t>
            </a:r>
            <a:r>
              <a:rPr lang="ru-RU" b="1" i="1" dirty="0" smtClean="0"/>
              <a:t> </a:t>
            </a:r>
            <a:r>
              <a:rPr lang="ru-RU" b="1" i="1" dirty="0" err="1" smtClean="0"/>
              <a:t>випадку</a:t>
            </a:r>
            <a:r>
              <a:rPr lang="ru-RU" b="1" i="1" dirty="0" smtClean="0"/>
              <a:t> </a:t>
            </a:r>
            <a:r>
              <a:rPr lang="ru-RU" b="1" i="1" dirty="0" err="1" smtClean="0"/>
              <a:t>має</a:t>
            </a:r>
            <a:r>
              <a:rPr lang="ru-RU" b="1" i="1" dirty="0" smtClean="0"/>
              <a:t> </a:t>
            </a:r>
            <a:r>
              <a:rPr lang="ru-RU" b="1" i="1" dirty="0" err="1" smtClean="0"/>
              <a:t>додатні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значення</a:t>
            </a:r>
            <a:r>
              <a:rPr lang="ru-RU" b="1" i="1" dirty="0" smtClean="0"/>
              <a:t>.</a:t>
            </a:r>
          </a:p>
          <a:p>
            <a:pPr marL="0" indent="361950">
              <a:buNone/>
            </a:pPr>
            <a:r>
              <a:rPr lang="ru-RU" b="1" dirty="0" err="1" smtClean="0"/>
              <a:t>Якщо</a:t>
            </a:r>
            <a:r>
              <a:rPr lang="ru-RU" b="1" dirty="0" smtClean="0"/>
              <a:t> ж точки </a:t>
            </a:r>
            <a:r>
              <a:rPr lang="ru-RU" b="1" dirty="0" err="1" smtClean="0"/>
              <a:t>графіка</a:t>
            </a:r>
            <a:r>
              <a:rPr lang="ru-RU" b="1" dirty="0" smtClean="0"/>
              <a:t> лежать </a:t>
            </a:r>
            <a:r>
              <a:rPr lang="ru-RU" b="1" dirty="0" err="1" smtClean="0"/>
              <a:t>під</a:t>
            </a:r>
            <a:r>
              <a:rPr lang="ru-RU" b="1" dirty="0" smtClean="0"/>
              <a:t> </a:t>
            </a:r>
            <a:r>
              <a:rPr lang="ru-RU" b="1" dirty="0" err="1" smtClean="0"/>
              <a:t>віссю</a:t>
            </a:r>
            <a:r>
              <a:rPr lang="ru-RU" b="1" dirty="0" smtClean="0"/>
              <a:t> </a:t>
            </a:r>
            <a:r>
              <a:rPr lang="ru-RU" b="1" dirty="0" err="1" smtClean="0"/>
              <a:t>абсцис</a:t>
            </a:r>
            <a:r>
              <a:rPr lang="ru-RU" b="1" dirty="0" smtClean="0"/>
              <a:t>, то </a:t>
            </a:r>
            <a:r>
              <a:rPr lang="ru-RU" b="1" dirty="0" err="1" smtClean="0"/>
              <a:t>відповідні</a:t>
            </a:r>
            <a:r>
              <a:rPr lang="ru-RU" b="1" dirty="0" smtClean="0"/>
              <a:t> </a:t>
            </a:r>
            <a:r>
              <a:rPr lang="ru-RU" b="1" dirty="0" err="1" smtClean="0"/>
              <a:t>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функції</a:t>
            </a:r>
            <a:r>
              <a:rPr lang="ru-RU" b="1" dirty="0" smtClean="0"/>
              <a:t> — </a:t>
            </a:r>
            <a:r>
              <a:rPr lang="ru-RU" b="1" dirty="0" err="1" smtClean="0"/>
              <a:t>від'ємні</a:t>
            </a:r>
            <a:r>
              <a:rPr lang="ru-RU" b="1" dirty="0" smtClean="0"/>
              <a:t>. </a:t>
            </a:r>
            <a:endParaRPr lang="ru-RU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4143380"/>
            <a:ext cx="2007871" cy="2338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2714620"/>
            <a:ext cx="2143140" cy="3378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astivost-kvadratichnoi-funkc-i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BCB18F9-059F-4C8B-A8FB-49CB29975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vlastivost-kvadratichnoi-funkc-i</Template>
  <TotalTime>0</TotalTime>
  <Words>1628</Words>
  <Application>Microsoft Office PowerPoint</Application>
  <PresentationFormat>Экран (4:3)</PresentationFormat>
  <Paragraphs>232</Paragraphs>
  <Slides>21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vlastivost-kvadratichnoi-funkc-i</vt:lpstr>
      <vt:lpstr>Матеріали до уроків</vt:lpstr>
      <vt:lpstr>Готуємося до уроку</vt:lpstr>
      <vt:lpstr>Зміст </vt:lpstr>
      <vt:lpstr>Тема 3</vt:lpstr>
      <vt:lpstr>Пункт 4.1.</vt:lpstr>
      <vt:lpstr>Пункт 4.1.</vt:lpstr>
      <vt:lpstr>Пункт 4.1.</vt:lpstr>
      <vt:lpstr>Пункт 4.1.</vt:lpstr>
      <vt:lpstr>Пункт 4.1.</vt:lpstr>
      <vt:lpstr>Пункт 4.1.</vt:lpstr>
      <vt:lpstr>Пункт 4.1.</vt:lpstr>
      <vt:lpstr>Пункт 4.1.</vt:lpstr>
      <vt:lpstr>Пункт 4.1.</vt:lpstr>
      <vt:lpstr>Пункт 4.1.</vt:lpstr>
      <vt:lpstr>Пункт 4.1.</vt:lpstr>
      <vt:lpstr>Пункт 4.1.</vt:lpstr>
      <vt:lpstr>Презентация PowerPoint</vt:lpstr>
      <vt:lpstr>Презентация PowerPoint</vt:lpstr>
      <vt:lpstr>Презентация PowerPoint</vt:lpstr>
      <vt:lpstr>Тест</vt:lpstr>
      <vt:lpstr>Тест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Матеріали до уроків</dc:title>
  <dc:creator>Ира</dc:creator>
  <cp:lastModifiedBy>Ира</cp:lastModifiedBy>
  <cp:revision>1</cp:revision>
  <dcterms:created xsi:type="dcterms:W3CDTF">2014-10-01T06:39:50Z</dcterms:created>
  <dcterms:modified xsi:type="dcterms:W3CDTF">2014-10-01T06:39:55Z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TC030009628</vt:lpwstr>
  </property>
</Properties>
</file>