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2"/>
  </p:notesMasterIdLst>
  <p:sldIdLst>
    <p:sldId id="256" r:id="rId3"/>
    <p:sldId id="259" r:id="rId4"/>
    <p:sldId id="257" r:id="rId5"/>
    <p:sldId id="266" r:id="rId6"/>
    <p:sldId id="299" r:id="rId7"/>
    <p:sldId id="319" r:id="rId8"/>
    <p:sldId id="308" r:id="rId9"/>
    <p:sldId id="30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0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0C456-E38A-4500-8D08-47E7A23A2AF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1E1F8-1696-4966-BF37-D1E501483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401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slide" Target="slide3.xml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426908" y="208455"/>
            <a:ext cx="3930778" cy="6506693"/>
            <a:chOff x="1149677" y="-220173"/>
            <a:chExt cx="3889109" cy="6506693"/>
          </a:xfrm>
        </p:grpSpPr>
        <p:sp>
          <p:nvSpPr>
            <p:cNvPr id="14" name="Прямоугольник 13"/>
            <p:cNvSpPr/>
            <p:nvPr/>
          </p:nvSpPr>
          <p:spPr>
            <a:xfrm rot="20773993">
              <a:off x="1243613" y="134706"/>
              <a:ext cx="3786214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20773993">
              <a:off x="1182685" y="-155774"/>
              <a:ext cx="3786214" cy="5929354"/>
            </a:xfrm>
            <a:prstGeom prst="rect">
              <a:avLst/>
            </a:prstGeom>
            <a:solidFill>
              <a:schemeClr val="bg1"/>
            </a:solidFill>
            <a:ln cap="sq">
              <a:solidFill>
                <a:schemeClr val="bg1"/>
              </a:solidFill>
            </a:ln>
            <a:scene3d>
              <a:camera prst="perspectiveRelaxedModerately"/>
              <a:lightRig rig="threePt" dir="t"/>
            </a:scene3d>
            <a:sp3d extrusionH="76200" contourW="12700" prstMaterial="powder">
              <a:bevelT h="45720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16200000" flipH="1">
              <a:off x="1485880" y="6057920"/>
              <a:ext cx="357190" cy="10001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 rot="20773993">
              <a:off x="1149677" y="-220173"/>
              <a:ext cx="3889109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 rot="20706627">
              <a:off x="1166482" y="896865"/>
              <a:ext cx="3215834" cy="1035432"/>
            </a:xfrm>
            <a:prstGeom prst="rect">
              <a:avLst/>
            </a:prstGeom>
            <a:noFill/>
          </p:spPr>
          <p:txBody>
            <a:bodyPr wrap="square" rtlCol="0">
              <a:prstTxWarp prst="textFadeUp">
                <a:avLst>
                  <a:gd name="adj" fmla="val 5781"/>
                </a:avLst>
              </a:prstTxWarp>
              <a:spAutoFit/>
            </a:bodyPr>
            <a:lstStyle/>
            <a:p>
              <a:r>
                <a:rPr lang="uk-UA" sz="66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innerShdw blurRad="38100" dist="25400" dir="16200000">
                      <a:prstClr val="black"/>
                    </a:innerShdw>
                  </a:effectLst>
                </a:rPr>
                <a:t>Алгебра</a:t>
              </a:r>
              <a:endParaRPr lang="ru-RU" sz="6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38100" dist="25400" dir="16200000">
                    <a:prstClr val="black"/>
                  </a:innerShdw>
                </a:effectLst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857620" y="642918"/>
            <a:ext cx="5286380" cy="164307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Матеріали до уроків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286380" y="2857496"/>
            <a:ext cx="3857620" cy="26432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підручником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«Алгебра.  9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Ю.І.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Мальованого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Г.М. Литвиненко,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Г.М. Возняк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286512" y="5786454"/>
            <a:ext cx="2438348" cy="311944"/>
            <a:chOff x="4753027" y="2914650"/>
            <a:chExt cx="2438348" cy="311944"/>
          </a:xfrm>
          <a:effectLst>
            <a:outerShdw blurRad="114300" dist="38100" dir="18900000" sy="23000" kx="-1200000" algn="bl" rotWithShape="0">
              <a:prstClr val="black">
                <a:alpha val="69000"/>
              </a:prstClr>
            </a:outerShdw>
          </a:effectLst>
        </p:grpSpPr>
        <p:sp>
          <p:nvSpPr>
            <p:cNvPr id="11" name="Полилиния 10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chemeClr val="accent1">
                    <a:lumMod val="60000"/>
                    <a:lumOff val="40000"/>
                  </a:schemeClr>
                </a:gs>
                <a:gs pos="21001">
                  <a:schemeClr val="accent1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1">
                    <a:lumMod val="50000"/>
                  </a:schemeClr>
                </a:gs>
                <a:gs pos="69000">
                  <a:schemeClr val="accent1">
                    <a:lumMod val="75000"/>
                  </a:schemeClr>
                </a:gs>
                <a:gs pos="82001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 rot="20751448">
            <a:off x="1544835" y="2532387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 клас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51520" y="26064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67544" y="836712"/>
            <a:ext cx="4038600" cy="204482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Поняття арифметичної прогресії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59766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Розглянемо числові послідовності та звернемо увагу на їх особливості: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а) 7; 10; 13; 16; 19;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uk-UA" dirty="0" smtClean="0"/>
              <a:t>(а — діаметри шківів (у см), насаджених на спільний вал).</a:t>
            </a:r>
          </a:p>
          <a:p>
            <a:pPr marL="0" indent="0">
              <a:buNone/>
            </a:pPr>
            <a:r>
              <a:rPr lang="uk-UA" dirty="0" smtClean="0"/>
              <a:t>Кожен член цієї послідовності, починаючи з другого, можна отримати, додавши до попереднього члена число 3.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uk-UA" b="1" dirty="0" smtClean="0">
                <a:solidFill>
                  <a:srgbClr val="C00000"/>
                </a:solidFill>
              </a:rPr>
              <a:t>б) 6; 4,5; 3; 1,5; 0; -1,5; ... </a:t>
            </a:r>
          </a:p>
          <a:p>
            <a:pPr marL="0" indent="0">
              <a:buNone/>
            </a:pPr>
            <a:r>
              <a:rPr lang="uk-UA" dirty="0" smtClean="0"/>
              <a:t>У послідовності кожен член, починаючи з другого, можна отримати, віднявши 1,5 від попереднього члена (або додавши до попереднього члена -1,5).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Такі послідовності називають </a:t>
            </a:r>
            <a:r>
              <a:rPr lang="uk-UA" b="1" i="1" dirty="0" smtClean="0"/>
              <a:t>арифметичною прогресією.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lum bright="31000" contrast="48000"/>
          </a:blip>
          <a:srcRect/>
          <a:stretch>
            <a:fillRect/>
          </a:stretch>
        </p:blipFill>
        <p:spPr bwMode="auto">
          <a:xfrm>
            <a:off x="1331640" y="1844824"/>
            <a:ext cx="2932673" cy="173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51520" y="26064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67544" y="836712"/>
            <a:ext cx="4038600" cy="20448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Поняття арифметичної прогресії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9552" y="2852936"/>
            <a:ext cx="3888432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 smtClean="0"/>
              <a:t>Числова послідовність, кожний член якої, починаючи з другого, дорівнює попередньому членові, до якого додають одне і те саме число, називається </a:t>
            </a:r>
            <a:r>
              <a:rPr lang="uk-UA" b="1" i="1" dirty="0" smtClean="0"/>
              <a:t>арифметичною прогресією.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716016" y="476672"/>
            <a:ext cx="40324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Інакше кажучи, числова послідовність </a:t>
            </a:r>
            <a:r>
              <a:rPr lang="en-US" i="1" dirty="0" smtClean="0"/>
              <a:t>a</a:t>
            </a:r>
            <a:r>
              <a:rPr lang="uk-UA" i="1" baseline="-25000" dirty="0" smtClean="0"/>
              <a:t>1</a:t>
            </a:r>
            <a:r>
              <a:rPr lang="uk-UA" dirty="0" smtClean="0"/>
              <a:t> ,</a:t>
            </a:r>
            <a:r>
              <a:rPr lang="en-US" i="1" dirty="0" smtClean="0"/>
              <a:t> a</a:t>
            </a:r>
            <a:r>
              <a:rPr lang="uk-UA" i="1" baseline="-25000" dirty="0" smtClean="0"/>
              <a:t>2</a:t>
            </a:r>
            <a:r>
              <a:rPr lang="uk-UA" dirty="0" smtClean="0"/>
              <a:t> ,</a:t>
            </a:r>
            <a:r>
              <a:rPr lang="en-US" i="1" dirty="0" smtClean="0"/>
              <a:t> </a:t>
            </a:r>
            <a:r>
              <a:rPr lang="uk-UA" dirty="0" smtClean="0"/>
              <a:t>а</a:t>
            </a:r>
            <a:r>
              <a:rPr lang="uk-UA" baseline="-25000" dirty="0" smtClean="0"/>
              <a:t>3</a:t>
            </a:r>
            <a:r>
              <a:rPr lang="uk-UA" dirty="0" smtClean="0"/>
              <a:t>, ..., а</a:t>
            </a:r>
            <a:r>
              <a:rPr lang="en-US" baseline="-25000" dirty="0" smtClean="0"/>
              <a:t>n</a:t>
            </a:r>
            <a:r>
              <a:rPr lang="uk-UA" dirty="0" smtClean="0"/>
              <a:t>, ... є арифметичною прогресією, якщо для будь-якого натурального числа </a:t>
            </a:r>
            <a:r>
              <a:rPr lang="en-US" dirty="0" smtClean="0"/>
              <a:t>n</a:t>
            </a:r>
            <a:r>
              <a:rPr lang="uk-UA" i="1" dirty="0" smtClean="0"/>
              <a:t> </a:t>
            </a:r>
            <a:r>
              <a:rPr lang="uk-UA" dirty="0" smtClean="0"/>
              <a:t>виконується умова</a:t>
            </a:r>
            <a:r>
              <a:rPr lang="en-US" dirty="0" smtClean="0"/>
              <a:t>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a</a:t>
            </a:r>
            <a:r>
              <a:rPr lang="en-US" b="1" baseline="-25000" dirty="0" smtClean="0">
                <a:solidFill>
                  <a:srgbClr val="C00000"/>
                </a:solidFill>
              </a:rPr>
              <a:t>n+1 </a:t>
            </a:r>
            <a:r>
              <a:rPr lang="en-US" b="1" dirty="0" smtClean="0">
                <a:solidFill>
                  <a:srgbClr val="C00000"/>
                </a:solidFill>
              </a:rPr>
              <a:t>= a</a:t>
            </a:r>
            <a:r>
              <a:rPr lang="en-US" b="1" baseline="-25000" dirty="0" smtClean="0">
                <a:solidFill>
                  <a:srgbClr val="C00000"/>
                </a:solidFill>
              </a:rPr>
              <a:t> n </a:t>
            </a:r>
            <a:r>
              <a:rPr lang="en-US" b="1" dirty="0" smtClean="0">
                <a:solidFill>
                  <a:srgbClr val="C00000"/>
                </a:solidFill>
              </a:rPr>
              <a:t>+ d.</a:t>
            </a:r>
          </a:p>
          <a:p>
            <a:endParaRPr lang="ru-RU" dirty="0" smtClean="0"/>
          </a:p>
          <a:p>
            <a:r>
              <a:rPr lang="uk-UA" dirty="0" smtClean="0"/>
              <a:t>З цієї рівності випливає рівність </a:t>
            </a:r>
            <a:endParaRPr lang="en-US" dirty="0" smtClean="0"/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a</a:t>
            </a:r>
            <a:r>
              <a:rPr lang="en-US" b="1" baseline="-25000" dirty="0" smtClean="0">
                <a:solidFill>
                  <a:srgbClr val="C00000"/>
                </a:solidFill>
              </a:rPr>
              <a:t>n+1</a:t>
            </a:r>
            <a:r>
              <a:rPr lang="en-US" b="1" dirty="0" smtClean="0">
                <a:solidFill>
                  <a:srgbClr val="C00000"/>
                </a:solidFill>
              </a:rPr>
              <a:t> - a</a:t>
            </a:r>
            <a:r>
              <a:rPr lang="en-US" b="1" baseline="-25000" dirty="0" smtClean="0">
                <a:solidFill>
                  <a:srgbClr val="C00000"/>
                </a:solidFill>
              </a:rPr>
              <a:t> n </a:t>
            </a:r>
            <a:r>
              <a:rPr lang="en-US" b="1" dirty="0" smtClean="0">
                <a:solidFill>
                  <a:srgbClr val="C00000"/>
                </a:solidFill>
              </a:rPr>
              <a:t>= d </a:t>
            </a:r>
          </a:p>
          <a:p>
            <a:r>
              <a:rPr lang="uk-UA" dirty="0" smtClean="0"/>
              <a:t>яка означає, що різниця між будь-яким наступним і попереднім членами арифметичної прогресії дорівнює одному і тому самому числу, яке тому і називають </a:t>
            </a:r>
            <a:r>
              <a:rPr lang="uk-UA" b="1" i="1" dirty="0" smtClean="0"/>
              <a:t>різницею прогресії </a:t>
            </a:r>
            <a:r>
              <a:rPr lang="ru-RU" b="1" i="1" dirty="0" smtClean="0"/>
              <a:t>(</a:t>
            </a:r>
            <a:r>
              <a:rPr lang="en-US" b="1" i="1" dirty="0" smtClean="0"/>
              <a:t>d</a:t>
            </a:r>
            <a:r>
              <a:rPr lang="ru-RU" b="1" i="1" dirty="0" smtClean="0"/>
              <a:t>).</a:t>
            </a:r>
            <a:endParaRPr lang="ru-RU" dirty="0" smtClean="0"/>
          </a:p>
          <a:p>
            <a:endParaRPr lang="uk-UA" dirty="0" smtClean="0"/>
          </a:p>
          <a:p>
            <a:r>
              <a:rPr lang="uk-UA" b="1" dirty="0" smtClean="0">
                <a:solidFill>
                  <a:srgbClr val="C00000"/>
                </a:solidFill>
              </a:rPr>
              <a:t>Якщо різниця прогресії </a:t>
            </a:r>
            <a:r>
              <a:rPr lang="en-US" b="1" i="1" dirty="0" smtClean="0">
                <a:solidFill>
                  <a:srgbClr val="C00000"/>
                </a:solidFill>
              </a:rPr>
              <a:t>d </a:t>
            </a:r>
            <a:r>
              <a:rPr lang="uk-UA" b="1" i="1" dirty="0" smtClean="0">
                <a:solidFill>
                  <a:srgbClr val="C00000"/>
                </a:solidFill>
              </a:rPr>
              <a:t>&gt; </a:t>
            </a:r>
            <a:r>
              <a:rPr lang="uk-UA" b="1" dirty="0" smtClean="0">
                <a:solidFill>
                  <a:srgbClr val="C00000"/>
                </a:solidFill>
              </a:rPr>
              <a:t>0, то прогресія є </a:t>
            </a:r>
            <a:r>
              <a:rPr lang="uk-UA" b="1" i="1" dirty="0" smtClean="0">
                <a:solidFill>
                  <a:srgbClr val="C00000"/>
                </a:solidFill>
              </a:rPr>
              <a:t>зростаючою, </a:t>
            </a:r>
            <a:r>
              <a:rPr lang="uk-UA" b="1" dirty="0" smtClean="0">
                <a:solidFill>
                  <a:srgbClr val="C00000"/>
                </a:solidFill>
              </a:rPr>
              <a:t>якщо різниця </a:t>
            </a:r>
            <a:r>
              <a:rPr lang="en-US" b="1" i="1" dirty="0" smtClean="0">
                <a:solidFill>
                  <a:srgbClr val="C00000"/>
                </a:solidFill>
              </a:rPr>
              <a:t>d </a:t>
            </a:r>
            <a:r>
              <a:rPr lang="uk-UA" b="1" i="1" dirty="0" smtClean="0">
                <a:solidFill>
                  <a:srgbClr val="C00000"/>
                </a:solidFill>
              </a:rPr>
              <a:t>&lt; </a:t>
            </a:r>
            <a:r>
              <a:rPr lang="uk-UA" b="1" dirty="0" smtClean="0">
                <a:solidFill>
                  <a:srgbClr val="C00000"/>
                </a:solidFill>
              </a:rPr>
              <a:t>0, то прогресія є </a:t>
            </a:r>
            <a:r>
              <a:rPr lang="uk-UA" b="1" i="1" dirty="0" smtClean="0">
                <a:solidFill>
                  <a:srgbClr val="C00000"/>
                </a:solidFill>
              </a:rPr>
              <a:t>спадною, </a:t>
            </a:r>
            <a:r>
              <a:rPr lang="uk-UA" b="1" dirty="0" smtClean="0">
                <a:solidFill>
                  <a:srgbClr val="C00000"/>
                </a:solidFill>
              </a:rPr>
              <a:t>а при </a:t>
            </a:r>
            <a:r>
              <a:rPr lang="en-US" b="1" i="1" dirty="0" smtClean="0">
                <a:solidFill>
                  <a:srgbClr val="C00000"/>
                </a:solidFill>
              </a:rPr>
              <a:t>d </a:t>
            </a:r>
            <a:r>
              <a:rPr lang="uk-UA" b="1" i="1" dirty="0" smtClean="0">
                <a:solidFill>
                  <a:srgbClr val="C00000"/>
                </a:solidFill>
              </a:rPr>
              <a:t>= </a:t>
            </a:r>
            <a:r>
              <a:rPr lang="uk-UA" b="1" dirty="0" smtClean="0">
                <a:solidFill>
                  <a:srgbClr val="C00000"/>
                </a:solidFill>
              </a:rPr>
              <a:t>0 — </a:t>
            </a:r>
            <a:r>
              <a:rPr lang="uk-UA" b="1" i="1" dirty="0" smtClean="0">
                <a:solidFill>
                  <a:srgbClr val="C00000"/>
                </a:solidFill>
              </a:rPr>
              <a:t>сталою.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51520" y="26064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67544" y="836712"/>
            <a:ext cx="4038600" cy="20448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Поняття арифметичної прогресії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44008" y="476672"/>
            <a:ext cx="41764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Приклад 1.</a:t>
            </a:r>
          </a:p>
          <a:p>
            <a:r>
              <a:rPr lang="uk-UA" sz="2800" dirty="0" smtClean="0">
                <a:solidFill>
                  <a:srgbClr val="C00000"/>
                </a:solidFill>
              </a:rPr>
              <a:t>прогресія 20; 24; 28; ... є зростаючою </a:t>
            </a:r>
            <a:r>
              <a:rPr lang="ru-RU" sz="2800" i="1" dirty="0" smtClean="0">
                <a:solidFill>
                  <a:srgbClr val="C00000"/>
                </a:solidFill>
              </a:rPr>
              <a:t>(</a:t>
            </a:r>
            <a:r>
              <a:rPr lang="en-US" sz="2800" i="1" dirty="0" smtClean="0">
                <a:solidFill>
                  <a:srgbClr val="C00000"/>
                </a:solidFill>
              </a:rPr>
              <a:t>d </a:t>
            </a:r>
            <a:r>
              <a:rPr lang="uk-UA" sz="2800" i="1" dirty="0" smtClean="0">
                <a:solidFill>
                  <a:srgbClr val="C00000"/>
                </a:solidFill>
              </a:rPr>
              <a:t>= </a:t>
            </a:r>
            <a:r>
              <a:rPr lang="uk-UA" sz="2800" dirty="0" smtClean="0">
                <a:solidFill>
                  <a:srgbClr val="C00000"/>
                </a:solidFill>
              </a:rPr>
              <a:t>4 &gt; 0);</a:t>
            </a:r>
            <a:endParaRPr lang="ru-RU" sz="2800" dirty="0" smtClean="0">
              <a:solidFill>
                <a:srgbClr val="C00000"/>
              </a:solidFill>
            </a:endParaRPr>
          </a:p>
          <a:p>
            <a:endParaRPr lang="uk-UA" sz="2800" dirty="0" smtClean="0"/>
          </a:p>
          <a:p>
            <a:r>
              <a:rPr lang="uk-UA" sz="2800" dirty="0" smtClean="0">
                <a:solidFill>
                  <a:srgbClr val="00B050"/>
                </a:solidFill>
              </a:rPr>
              <a:t>Приклад 2.</a:t>
            </a:r>
          </a:p>
          <a:p>
            <a:r>
              <a:rPr lang="uk-UA" sz="2800" dirty="0" smtClean="0">
                <a:solidFill>
                  <a:srgbClr val="00B050"/>
                </a:solidFill>
              </a:rPr>
              <a:t>прогресія 11; 8; 5; ... є спадною </a:t>
            </a:r>
          </a:p>
          <a:p>
            <a:r>
              <a:rPr lang="ru-RU" sz="2800" i="1" dirty="0" smtClean="0">
                <a:solidFill>
                  <a:srgbClr val="00B050"/>
                </a:solidFill>
              </a:rPr>
              <a:t>(</a:t>
            </a:r>
            <a:r>
              <a:rPr lang="en-US" sz="2800" i="1" dirty="0" smtClean="0">
                <a:solidFill>
                  <a:srgbClr val="00B050"/>
                </a:solidFill>
              </a:rPr>
              <a:t>d </a:t>
            </a:r>
            <a:r>
              <a:rPr lang="uk-UA" sz="2800" dirty="0" smtClean="0">
                <a:solidFill>
                  <a:srgbClr val="00B050"/>
                </a:solidFill>
              </a:rPr>
              <a:t>= -3 &lt; 0);</a:t>
            </a:r>
          </a:p>
          <a:p>
            <a:endParaRPr lang="uk-UA" sz="2800" dirty="0" smtClean="0"/>
          </a:p>
          <a:p>
            <a:r>
              <a:rPr lang="uk-UA" sz="2800" dirty="0" smtClean="0">
                <a:solidFill>
                  <a:srgbClr val="00B0F0"/>
                </a:solidFill>
              </a:rPr>
              <a:t>Приклад 3.</a:t>
            </a:r>
          </a:p>
          <a:p>
            <a:r>
              <a:rPr lang="uk-UA" sz="2800" dirty="0" smtClean="0">
                <a:solidFill>
                  <a:srgbClr val="00B0F0"/>
                </a:solidFill>
              </a:rPr>
              <a:t>прогресія 2; 2; 2; ... є сталою</a:t>
            </a:r>
          </a:p>
          <a:p>
            <a:r>
              <a:rPr lang="uk-UA" sz="2800" dirty="0" smtClean="0">
                <a:solidFill>
                  <a:srgbClr val="00B0F0"/>
                </a:solidFill>
              </a:rPr>
              <a:t> </a:t>
            </a:r>
            <a:r>
              <a:rPr lang="ru-RU" sz="2800" i="1" dirty="0" smtClean="0">
                <a:solidFill>
                  <a:srgbClr val="00B0F0"/>
                </a:solidFill>
              </a:rPr>
              <a:t>(</a:t>
            </a:r>
            <a:r>
              <a:rPr lang="en-US" sz="2800" i="1" dirty="0" smtClean="0">
                <a:solidFill>
                  <a:srgbClr val="00B0F0"/>
                </a:solidFill>
              </a:rPr>
              <a:t>d </a:t>
            </a:r>
            <a:r>
              <a:rPr lang="uk-UA" sz="2800" dirty="0" smtClean="0">
                <a:solidFill>
                  <a:srgbClr val="00B0F0"/>
                </a:solidFill>
              </a:rPr>
              <a:t>= 0).</a:t>
            </a:r>
            <a:endParaRPr lang="ru-RU" sz="28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51520" y="26064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67544" y="836712"/>
            <a:ext cx="4038600" cy="204482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Формула загального члена арифметичної прогресії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5904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716016" y="620688"/>
            <a:ext cx="40324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uk-UA" dirty="0" smtClean="0"/>
              <a:t>Нехай маємо арифметичну прогресію: -12; -8; -4; 0; 4; ... . </a:t>
            </a:r>
          </a:p>
          <a:p>
            <a:pPr indent="361950"/>
            <a:endParaRPr lang="en-US" dirty="0" smtClean="0"/>
          </a:p>
          <a:p>
            <a:pPr indent="361950"/>
            <a:r>
              <a:rPr lang="uk-UA" dirty="0" smtClean="0"/>
              <a:t>Закономірність утворення її членів очевидна: в даному випадку різниця прогресії </a:t>
            </a:r>
            <a:r>
              <a:rPr lang="en-US" i="1" dirty="0" smtClean="0"/>
              <a:t>d </a:t>
            </a:r>
            <a:r>
              <a:rPr lang="uk-UA" dirty="0" smtClean="0"/>
              <a:t>= 4. </a:t>
            </a:r>
          </a:p>
          <a:p>
            <a:pPr indent="361950"/>
            <a:endParaRPr lang="en-US" dirty="0" smtClean="0"/>
          </a:p>
          <a:p>
            <a:pPr indent="361950"/>
            <a:r>
              <a:rPr lang="uk-UA" dirty="0" smtClean="0"/>
              <a:t>Продовжуючи додавати це число до кожного нового члена прогресії, можемо обчислити значення її члена, який стоїть на будь-якому місці (з будь-яким порядковим номером). </a:t>
            </a:r>
          </a:p>
          <a:p>
            <a:pPr indent="361950"/>
            <a:endParaRPr lang="en-US" dirty="0" smtClean="0"/>
          </a:p>
          <a:p>
            <a:pPr indent="361950"/>
            <a:r>
              <a:rPr lang="uk-UA" dirty="0" smtClean="0"/>
              <a:t>Однак цей шлях громіздкий і не досить раціональний. Уявімо, скільки потрібно виконати обчислень, щоб знайти значення, наприклад, сотого члена даної прогресії.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51520" y="26064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67544" y="836712"/>
            <a:ext cx="4038600" cy="309634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Формула загального члена арифметичної прогресії </a:t>
            </a: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uk-UA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en-US" sz="3600" b="1" i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r>
              <a:rPr lang="uk-UA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</a:t>
            </a:r>
            <a:r>
              <a:rPr lang="uk-UA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uk-UA" sz="3600" b="1" i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uk-UA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n-1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en-US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</a:p>
          <a:p>
            <a:pPr algn="ctr">
              <a:buNone/>
            </a:pP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5904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572000" y="476672"/>
            <a:ext cx="4248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uk-UA" dirty="0" smtClean="0"/>
              <a:t>З означення арифметичної прогресії випливає:</a:t>
            </a:r>
            <a:endParaRPr lang="ru-RU" dirty="0" smtClean="0"/>
          </a:p>
          <a:p>
            <a:pPr indent="361950"/>
            <a:r>
              <a:rPr lang="uk-UA" b="1" i="1" dirty="0" smtClean="0"/>
              <a:t>а</a:t>
            </a:r>
            <a:r>
              <a:rPr lang="uk-UA" b="1" i="1" baseline="-25000" dirty="0" smtClean="0"/>
              <a:t>2</a:t>
            </a:r>
            <a:r>
              <a:rPr lang="uk-UA" b="1" i="1" dirty="0" smtClean="0"/>
              <a:t> </a:t>
            </a:r>
            <a:r>
              <a:rPr lang="uk-UA" b="1" dirty="0" smtClean="0"/>
              <a:t>= </a:t>
            </a:r>
            <a:r>
              <a:rPr lang="uk-UA" b="1" i="1" dirty="0" smtClean="0"/>
              <a:t>а</a:t>
            </a:r>
            <a:r>
              <a:rPr lang="uk-UA" b="1" i="1" baseline="-25000" dirty="0" smtClean="0"/>
              <a:t>1</a:t>
            </a:r>
            <a:r>
              <a:rPr lang="uk-UA" b="1" i="1" dirty="0" smtClean="0"/>
              <a:t> </a:t>
            </a:r>
            <a:r>
              <a:rPr lang="ru-RU" b="1" dirty="0" smtClean="0"/>
              <a:t>+ </a:t>
            </a:r>
            <a:r>
              <a:rPr lang="en-US" b="1" i="1" dirty="0" smtClean="0"/>
              <a:t>d</a:t>
            </a:r>
            <a:r>
              <a:rPr lang="ru-RU" b="1" i="1" dirty="0" smtClean="0"/>
              <a:t>	</a:t>
            </a:r>
            <a:endParaRPr lang="ru-RU" dirty="0" smtClean="0"/>
          </a:p>
          <a:p>
            <a:pPr indent="361950"/>
            <a:r>
              <a:rPr lang="uk-UA" b="1" dirty="0" smtClean="0"/>
              <a:t>а</a:t>
            </a:r>
            <a:r>
              <a:rPr lang="uk-UA" b="1" baseline="-25000" dirty="0" smtClean="0"/>
              <a:t>3</a:t>
            </a:r>
            <a:r>
              <a:rPr lang="uk-UA" b="1" dirty="0" smtClean="0"/>
              <a:t> = а</a:t>
            </a:r>
            <a:r>
              <a:rPr lang="uk-UA" b="1" baseline="-25000" dirty="0" smtClean="0"/>
              <a:t>2</a:t>
            </a:r>
            <a:r>
              <a:rPr lang="uk-UA" b="1" dirty="0" smtClean="0"/>
              <a:t> + </a:t>
            </a:r>
            <a:r>
              <a:rPr lang="en-US" b="1" i="1" dirty="0" smtClean="0"/>
              <a:t>d </a:t>
            </a:r>
            <a:r>
              <a:rPr lang="uk-UA" b="1" dirty="0" smtClean="0"/>
              <a:t>= (</a:t>
            </a:r>
            <a:r>
              <a:rPr lang="uk-UA" b="1" i="1" dirty="0" smtClean="0"/>
              <a:t>а</a:t>
            </a:r>
            <a:r>
              <a:rPr lang="uk-UA" b="1" i="1" baseline="-25000" dirty="0" smtClean="0"/>
              <a:t>1</a:t>
            </a:r>
            <a:r>
              <a:rPr lang="uk-UA" b="1" i="1" dirty="0" smtClean="0"/>
              <a:t> </a:t>
            </a:r>
            <a:r>
              <a:rPr lang="uk-UA" b="1" dirty="0" smtClean="0"/>
              <a:t>+ </a:t>
            </a:r>
            <a:r>
              <a:rPr lang="en-US" b="1" i="1" dirty="0" smtClean="0"/>
              <a:t>d</a:t>
            </a:r>
            <a:r>
              <a:rPr lang="ru-RU" b="1" i="1" dirty="0" smtClean="0"/>
              <a:t>) + </a:t>
            </a:r>
            <a:r>
              <a:rPr lang="en-US" b="1" i="1" dirty="0" smtClean="0"/>
              <a:t>d </a:t>
            </a:r>
            <a:r>
              <a:rPr lang="uk-UA" b="1" dirty="0" smtClean="0"/>
              <a:t>= а</a:t>
            </a:r>
            <a:r>
              <a:rPr lang="uk-UA" b="1" baseline="-25000" dirty="0" smtClean="0"/>
              <a:t>1</a:t>
            </a:r>
            <a:r>
              <a:rPr lang="uk-UA" b="1" dirty="0" smtClean="0"/>
              <a:t> + </a:t>
            </a:r>
            <a:r>
              <a:rPr lang="ru-RU" b="1" i="1" dirty="0" smtClean="0"/>
              <a:t>2</a:t>
            </a:r>
            <a:r>
              <a:rPr lang="en-US" b="1" i="1" dirty="0" smtClean="0"/>
              <a:t>d</a:t>
            </a:r>
            <a:r>
              <a:rPr lang="ru-RU" b="1" i="1" dirty="0" smtClean="0"/>
              <a:t>;</a:t>
            </a:r>
            <a:endParaRPr lang="ru-RU" b="1" dirty="0" smtClean="0"/>
          </a:p>
          <a:p>
            <a:pPr indent="361950"/>
            <a:r>
              <a:rPr lang="uk-UA" b="1" dirty="0" smtClean="0"/>
              <a:t>а</a:t>
            </a:r>
            <a:r>
              <a:rPr lang="uk-UA" b="1" baseline="-25000" dirty="0" smtClean="0"/>
              <a:t>4</a:t>
            </a:r>
            <a:r>
              <a:rPr lang="uk-UA" b="1" dirty="0" smtClean="0"/>
              <a:t> = а</a:t>
            </a:r>
            <a:r>
              <a:rPr lang="uk-UA" b="1" baseline="-25000" dirty="0" smtClean="0"/>
              <a:t>3</a:t>
            </a:r>
            <a:r>
              <a:rPr lang="uk-UA" b="1" dirty="0" smtClean="0"/>
              <a:t> + </a:t>
            </a:r>
            <a:r>
              <a:rPr lang="en-US" b="1" i="1" dirty="0" smtClean="0"/>
              <a:t>d </a:t>
            </a:r>
            <a:r>
              <a:rPr lang="uk-UA" b="1" i="1" dirty="0" smtClean="0"/>
              <a:t>= (а</a:t>
            </a:r>
            <a:r>
              <a:rPr lang="uk-UA" b="1" i="1" baseline="-25000" dirty="0" smtClean="0"/>
              <a:t>1</a:t>
            </a:r>
            <a:r>
              <a:rPr lang="uk-UA" b="1" i="1" dirty="0" smtClean="0"/>
              <a:t> + </a:t>
            </a:r>
            <a:r>
              <a:rPr lang="ru-RU" b="1" i="1" dirty="0" smtClean="0"/>
              <a:t>2</a:t>
            </a:r>
            <a:r>
              <a:rPr lang="en-US" b="1" i="1" dirty="0" smtClean="0"/>
              <a:t>d</a:t>
            </a:r>
            <a:r>
              <a:rPr lang="ru-RU" b="1" i="1" dirty="0" smtClean="0"/>
              <a:t>) + </a:t>
            </a:r>
            <a:r>
              <a:rPr lang="en-US" b="1" i="1" dirty="0" smtClean="0"/>
              <a:t>d </a:t>
            </a:r>
            <a:r>
              <a:rPr lang="ru-RU" b="1" dirty="0" smtClean="0"/>
              <a:t>= </a:t>
            </a:r>
            <a:r>
              <a:rPr lang="en-US" b="1" i="1" dirty="0" smtClean="0"/>
              <a:t>a</a:t>
            </a:r>
            <a:r>
              <a:rPr lang="uk-UA" b="1" i="1" baseline="-25000" dirty="0" smtClean="0"/>
              <a:t>1</a:t>
            </a:r>
            <a:r>
              <a:rPr lang="en-US" b="1" i="1" dirty="0" smtClean="0"/>
              <a:t> </a:t>
            </a:r>
            <a:r>
              <a:rPr lang="uk-UA" b="1" dirty="0" smtClean="0"/>
              <a:t>+ 3d;</a:t>
            </a:r>
            <a:endParaRPr lang="ru-RU" dirty="0" smtClean="0"/>
          </a:p>
          <a:p>
            <a:pPr indent="361950"/>
            <a:r>
              <a:rPr lang="uk-UA" b="1" i="1" dirty="0" smtClean="0"/>
              <a:t>а</a:t>
            </a:r>
            <a:r>
              <a:rPr lang="uk-UA" b="1" i="1" baseline="-25000" dirty="0" smtClean="0"/>
              <a:t>5</a:t>
            </a:r>
            <a:r>
              <a:rPr lang="uk-UA" b="1" i="1" dirty="0" smtClean="0"/>
              <a:t> = </a:t>
            </a:r>
            <a:r>
              <a:rPr lang="uk-UA" b="1" dirty="0" smtClean="0"/>
              <a:t>а</a:t>
            </a:r>
            <a:r>
              <a:rPr lang="uk-UA" b="1" baseline="-25000" dirty="0" smtClean="0"/>
              <a:t>4</a:t>
            </a:r>
            <a:r>
              <a:rPr lang="uk-UA" b="1" dirty="0" smtClean="0"/>
              <a:t> + </a:t>
            </a:r>
            <a:r>
              <a:rPr lang="en-US" b="1" i="1" dirty="0" smtClean="0"/>
              <a:t>d </a:t>
            </a:r>
            <a:r>
              <a:rPr lang="uk-UA" b="1" i="1" dirty="0" smtClean="0"/>
              <a:t>= (а</a:t>
            </a:r>
            <a:r>
              <a:rPr lang="uk-UA" b="1" i="1" baseline="-25000" dirty="0" smtClean="0"/>
              <a:t>1</a:t>
            </a:r>
            <a:r>
              <a:rPr lang="uk-UA" b="1" i="1" dirty="0" smtClean="0"/>
              <a:t> </a:t>
            </a:r>
            <a:r>
              <a:rPr lang="uk-UA" b="1" dirty="0" smtClean="0"/>
              <a:t>+ 3d) + </a:t>
            </a:r>
            <a:r>
              <a:rPr lang="en-US" b="1" i="1" dirty="0" smtClean="0"/>
              <a:t>d </a:t>
            </a:r>
            <a:r>
              <a:rPr lang="uk-UA" b="1" i="1" dirty="0" smtClean="0"/>
              <a:t>= а</a:t>
            </a:r>
            <a:r>
              <a:rPr lang="uk-UA" b="1" i="1" baseline="-25000" dirty="0" smtClean="0"/>
              <a:t>1</a:t>
            </a:r>
            <a:r>
              <a:rPr lang="uk-UA" b="1" i="1" dirty="0" smtClean="0"/>
              <a:t> + 4</a:t>
            </a:r>
            <a:r>
              <a:rPr lang="en-US" b="1" i="1" dirty="0" smtClean="0"/>
              <a:t>d</a:t>
            </a:r>
            <a:endParaRPr lang="uk-UA" b="1" i="1" dirty="0" smtClean="0"/>
          </a:p>
          <a:p>
            <a:pPr indent="361950"/>
            <a:r>
              <a:rPr lang="en-US" i="1" dirty="0" smtClean="0"/>
              <a:t> </a:t>
            </a:r>
            <a:r>
              <a:rPr lang="uk-UA" dirty="0" smtClean="0"/>
              <a:t>і т.д.</a:t>
            </a:r>
            <a:endParaRPr lang="ru-RU" dirty="0" smtClean="0"/>
          </a:p>
          <a:p>
            <a:pPr indent="361950"/>
            <a:r>
              <a:rPr lang="uk-UA" dirty="0" smtClean="0"/>
              <a:t>Аналізуючи здобуті формули, помічаємо, що відповідний член прогресії отримують додаванням до першого її члена </a:t>
            </a:r>
            <a:r>
              <a:rPr lang="uk-UA" i="1" dirty="0" smtClean="0"/>
              <a:t>а</a:t>
            </a:r>
            <a:r>
              <a:rPr lang="uk-UA" i="1" baseline="-25000" dirty="0" smtClean="0"/>
              <a:t>1 </a:t>
            </a:r>
            <a:r>
              <a:rPr lang="uk-UA" dirty="0" smtClean="0"/>
              <a:t>різниці прогресії </a:t>
            </a:r>
            <a:r>
              <a:rPr lang="en-US" i="1" dirty="0" smtClean="0"/>
              <a:t>d</a:t>
            </a:r>
            <a:r>
              <a:rPr lang="ru-RU" i="1" dirty="0" smtClean="0"/>
              <a:t>, </a:t>
            </a:r>
            <a:r>
              <a:rPr lang="uk-UA" dirty="0" smtClean="0"/>
              <a:t>помноженої на число, яке на 1 менше від порядкового номера шуканого члена.</a:t>
            </a:r>
          </a:p>
          <a:p>
            <a:pPr indent="361950"/>
            <a:r>
              <a:rPr lang="uk-UA" dirty="0" smtClean="0"/>
              <a:t>Поширюючи за аналогією цей висновок на наступні члени , можемо записати, що </a:t>
            </a:r>
          </a:p>
          <a:p>
            <a:pPr indent="361950" algn="ctr"/>
            <a:r>
              <a:rPr lang="uk-UA" b="1" i="1" dirty="0" smtClean="0">
                <a:solidFill>
                  <a:srgbClr val="C00000"/>
                </a:solidFill>
              </a:rPr>
              <a:t>а</a:t>
            </a:r>
            <a:r>
              <a:rPr lang="en-US" b="1" i="1" baseline="-25000" dirty="0" smtClean="0">
                <a:solidFill>
                  <a:srgbClr val="C00000"/>
                </a:solidFill>
              </a:rPr>
              <a:t>n</a:t>
            </a:r>
            <a:r>
              <a:rPr lang="uk-UA" b="1" i="1" dirty="0" smtClean="0">
                <a:solidFill>
                  <a:srgbClr val="C00000"/>
                </a:solidFill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= </a:t>
            </a:r>
            <a:r>
              <a:rPr lang="uk-UA" b="1" i="1" dirty="0" smtClean="0">
                <a:solidFill>
                  <a:srgbClr val="C00000"/>
                </a:solidFill>
              </a:rPr>
              <a:t>а</a:t>
            </a:r>
            <a:r>
              <a:rPr lang="uk-UA" b="1" i="1" baseline="-25000" dirty="0" smtClean="0">
                <a:solidFill>
                  <a:srgbClr val="C00000"/>
                </a:solidFill>
              </a:rPr>
              <a:t>1</a:t>
            </a:r>
            <a:r>
              <a:rPr lang="uk-UA" b="1" i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+ </a:t>
            </a:r>
            <a:r>
              <a:rPr lang="uk-UA" b="1" dirty="0" smtClean="0">
                <a:solidFill>
                  <a:srgbClr val="C00000"/>
                </a:solidFill>
              </a:rPr>
              <a:t>(</a:t>
            </a:r>
            <a:r>
              <a:rPr lang="en-US" b="1" dirty="0" smtClean="0">
                <a:solidFill>
                  <a:srgbClr val="C00000"/>
                </a:solidFill>
              </a:rPr>
              <a:t>n-1</a:t>
            </a:r>
            <a:r>
              <a:rPr lang="uk-UA" b="1" dirty="0" smtClean="0">
                <a:solidFill>
                  <a:srgbClr val="C00000"/>
                </a:solidFill>
              </a:rPr>
              <a:t>)</a:t>
            </a:r>
            <a:r>
              <a:rPr lang="en-US" b="1" i="1" dirty="0" smtClean="0">
                <a:solidFill>
                  <a:srgbClr val="C00000"/>
                </a:solidFill>
              </a:rPr>
              <a:t>d.</a:t>
            </a:r>
          </a:p>
          <a:p>
            <a:pPr indent="361950"/>
            <a:r>
              <a:rPr lang="uk-UA" dirty="0" smtClean="0"/>
              <a:t>Таким чином, ми отримали формулу загального члена</a:t>
            </a:r>
            <a:r>
              <a:rPr lang="en-US" dirty="0" smtClean="0"/>
              <a:t> </a:t>
            </a:r>
            <a:r>
              <a:rPr lang="uk-UA" dirty="0" smtClean="0"/>
              <a:t>арифметичної прогресії.		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51520" y="26064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67544" y="836712"/>
            <a:ext cx="4038600" cy="309634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Формула загального члена арифметичної прогресії </a:t>
            </a: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uk-UA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en-US" sz="3600" b="1" i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r>
              <a:rPr lang="uk-UA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</a:t>
            </a:r>
            <a:r>
              <a:rPr lang="uk-UA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uk-UA" sz="3600" b="1" i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uk-UA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n-1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en-US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</a:p>
          <a:p>
            <a:pPr algn="ctr">
              <a:buNone/>
            </a:pP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5904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572000" y="476672"/>
            <a:ext cx="4248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Приклад 1. 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uk-UA" dirty="0" smtClean="0">
                <a:solidFill>
                  <a:srgbClr val="0070C0"/>
                </a:solidFill>
              </a:rPr>
              <a:t>Знайти 7-й член арифметичної прогресії (а</a:t>
            </a:r>
            <a:r>
              <a:rPr lang="en-US" baseline="-25000" dirty="0" smtClean="0">
                <a:solidFill>
                  <a:srgbClr val="0070C0"/>
                </a:solidFill>
              </a:rPr>
              <a:t>n</a:t>
            </a:r>
            <a:r>
              <a:rPr lang="uk-UA" dirty="0" smtClean="0">
                <a:solidFill>
                  <a:srgbClr val="0070C0"/>
                </a:solidFill>
              </a:rPr>
              <a:t>), якщо </a:t>
            </a:r>
            <a:r>
              <a:rPr lang="uk-UA" i="1" dirty="0" smtClean="0">
                <a:solidFill>
                  <a:srgbClr val="0070C0"/>
                </a:solidFill>
              </a:rPr>
              <a:t>а</a:t>
            </a:r>
            <a:r>
              <a:rPr lang="en-US" i="1" baseline="-25000" dirty="0" smtClean="0">
                <a:solidFill>
                  <a:srgbClr val="0070C0"/>
                </a:solidFill>
              </a:rPr>
              <a:t>1</a:t>
            </a:r>
            <a:r>
              <a:rPr lang="uk-UA" i="1" dirty="0" smtClean="0">
                <a:solidFill>
                  <a:srgbClr val="0070C0"/>
                </a:solidFill>
              </a:rPr>
              <a:t> </a:t>
            </a:r>
            <a:r>
              <a:rPr lang="uk-UA" dirty="0" smtClean="0">
                <a:solidFill>
                  <a:srgbClr val="0070C0"/>
                </a:solidFill>
              </a:rPr>
              <a:t>= 9, </a:t>
            </a:r>
            <a:r>
              <a:rPr lang="en-US" i="1" dirty="0" smtClean="0">
                <a:solidFill>
                  <a:srgbClr val="0070C0"/>
                </a:solidFill>
              </a:rPr>
              <a:t>d </a:t>
            </a:r>
            <a:r>
              <a:rPr lang="uk-UA" i="1" dirty="0" smtClean="0">
                <a:solidFill>
                  <a:srgbClr val="0070C0"/>
                </a:solidFill>
              </a:rPr>
              <a:t>= </a:t>
            </a:r>
            <a:r>
              <a:rPr lang="uk-UA" dirty="0" smtClean="0">
                <a:solidFill>
                  <a:srgbClr val="0070C0"/>
                </a:solidFill>
              </a:rPr>
              <a:t>-2.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uk-UA" b="1" i="1" dirty="0" smtClean="0">
                <a:solidFill>
                  <a:srgbClr val="0070C0"/>
                </a:solidFill>
              </a:rPr>
              <a:t>Розв'язання. </a:t>
            </a:r>
            <a:endParaRPr lang="en-US" b="1" i="1" dirty="0" smtClean="0">
              <a:solidFill>
                <a:srgbClr val="0070C0"/>
              </a:solidFill>
            </a:endParaRPr>
          </a:p>
          <a:p>
            <a:r>
              <a:rPr lang="uk-UA" i="1" dirty="0" smtClean="0">
                <a:solidFill>
                  <a:srgbClr val="0070C0"/>
                </a:solidFill>
              </a:rPr>
              <a:t>а</a:t>
            </a:r>
            <a:r>
              <a:rPr lang="uk-UA" i="1" baseline="-25000" dirty="0" smtClean="0">
                <a:solidFill>
                  <a:srgbClr val="0070C0"/>
                </a:solidFill>
              </a:rPr>
              <a:t>7</a:t>
            </a:r>
            <a:r>
              <a:rPr lang="uk-UA" i="1" dirty="0" smtClean="0">
                <a:solidFill>
                  <a:srgbClr val="0070C0"/>
                </a:solidFill>
              </a:rPr>
              <a:t> = а</a:t>
            </a:r>
            <a:r>
              <a:rPr lang="en-US" i="1" baseline="-25000" dirty="0" smtClean="0">
                <a:solidFill>
                  <a:srgbClr val="0070C0"/>
                </a:solidFill>
              </a:rPr>
              <a:t>1</a:t>
            </a:r>
            <a:r>
              <a:rPr lang="uk-UA" i="1" dirty="0" smtClean="0">
                <a:solidFill>
                  <a:srgbClr val="0070C0"/>
                </a:solidFill>
              </a:rPr>
              <a:t> + </a:t>
            </a:r>
            <a:r>
              <a:rPr lang="ru-RU" i="1" dirty="0" smtClean="0">
                <a:solidFill>
                  <a:srgbClr val="0070C0"/>
                </a:solidFill>
              </a:rPr>
              <a:t>6</a:t>
            </a:r>
            <a:r>
              <a:rPr lang="en-US" i="1" dirty="0" smtClean="0">
                <a:solidFill>
                  <a:srgbClr val="0070C0"/>
                </a:solidFill>
              </a:rPr>
              <a:t>d </a:t>
            </a:r>
            <a:r>
              <a:rPr lang="uk-UA" i="1" dirty="0" smtClean="0">
                <a:solidFill>
                  <a:srgbClr val="0070C0"/>
                </a:solidFill>
              </a:rPr>
              <a:t>= </a:t>
            </a:r>
            <a:r>
              <a:rPr lang="uk-UA" dirty="0" smtClean="0">
                <a:solidFill>
                  <a:srgbClr val="0070C0"/>
                </a:solidFill>
              </a:rPr>
              <a:t>9 + 6 </a:t>
            </a:r>
            <a:r>
              <a:rPr lang="uk-UA" dirty="0" smtClean="0">
                <a:solidFill>
                  <a:srgbClr val="0070C0"/>
                </a:solidFill>
                <a:sym typeface="Symbol"/>
              </a:rPr>
              <a:t></a:t>
            </a:r>
            <a:r>
              <a:rPr lang="uk-UA" dirty="0" smtClean="0">
                <a:solidFill>
                  <a:srgbClr val="0070C0"/>
                </a:solidFill>
              </a:rPr>
              <a:t> (-2) = -3;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uk-UA" dirty="0" smtClean="0">
                <a:solidFill>
                  <a:srgbClr val="0070C0"/>
                </a:solidFill>
              </a:rPr>
              <a:t>а</a:t>
            </a:r>
            <a:r>
              <a:rPr lang="uk-UA" baseline="-25000" dirty="0" smtClean="0">
                <a:solidFill>
                  <a:srgbClr val="0070C0"/>
                </a:solidFill>
              </a:rPr>
              <a:t>7</a:t>
            </a:r>
            <a:r>
              <a:rPr lang="uk-UA" dirty="0" smtClean="0">
                <a:solidFill>
                  <a:srgbClr val="0070C0"/>
                </a:solidFill>
              </a:rPr>
              <a:t> = -3.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rgbClr val="00B050"/>
                </a:solidFill>
              </a:rPr>
              <a:t>Приклад 2. 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uk-UA" dirty="0" smtClean="0">
                <a:solidFill>
                  <a:srgbClr val="00B050"/>
                </a:solidFill>
              </a:rPr>
              <a:t>Знайти перший член арифметичної прогресії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uk-UA" dirty="0" smtClean="0">
                <a:solidFill>
                  <a:srgbClr val="00B050"/>
                </a:solidFill>
              </a:rPr>
              <a:t>(а</a:t>
            </a:r>
            <a:r>
              <a:rPr lang="en-US" baseline="-25000" dirty="0" smtClean="0">
                <a:solidFill>
                  <a:srgbClr val="00B050"/>
                </a:solidFill>
              </a:rPr>
              <a:t>n</a:t>
            </a:r>
            <a:r>
              <a:rPr lang="uk-UA" dirty="0" smtClean="0">
                <a:solidFill>
                  <a:srgbClr val="00B050"/>
                </a:solidFill>
              </a:rPr>
              <a:t>), якщо її п'ятий член дорівнює 12, а різниця становить 4.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uk-UA" b="1" i="1" dirty="0" smtClean="0">
                <a:solidFill>
                  <a:srgbClr val="00B050"/>
                </a:solidFill>
              </a:rPr>
              <a:t>Розв'язання. </a:t>
            </a:r>
            <a:endParaRPr lang="en-US" b="1" i="1" dirty="0" smtClean="0">
              <a:solidFill>
                <a:srgbClr val="00B050"/>
              </a:solidFill>
            </a:endParaRPr>
          </a:p>
          <a:p>
            <a:r>
              <a:rPr lang="uk-UA" i="1" dirty="0" smtClean="0">
                <a:solidFill>
                  <a:srgbClr val="00B050"/>
                </a:solidFill>
              </a:rPr>
              <a:t>а</a:t>
            </a:r>
            <a:r>
              <a:rPr lang="en-US" i="1" baseline="-25000" dirty="0" smtClean="0">
                <a:solidFill>
                  <a:srgbClr val="00B050"/>
                </a:solidFill>
              </a:rPr>
              <a:t>5</a:t>
            </a:r>
            <a:r>
              <a:rPr lang="uk-UA" i="1" dirty="0" smtClean="0">
                <a:solidFill>
                  <a:srgbClr val="00B050"/>
                </a:solidFill>
              </a:rPr>
              <a:t> </a:t>
            </a:r>
            <a:r>
              <a:rPr lang="ru-RU" i="1" dirty="0" smtClean="0">
                <a:solidFill>
                  <a:srgbClr val="00B050"/>
                </a:solidFill>
              </a:rPr>
              <a:t>= </a:t>
            </a:r>
            <a:r>
              <a:rPr lang="en-US" i="1" dirty="0" smtClean="0">
                <a:solidFill>
                  <a:srgbClr val="00B050"/>
                </a:solidFill>
              </a:rPr>
              <a:t>a</a:t>
            </a:r>
            <a:r>
              <a:rPr lang="en-US" i="1" baseline="-25000" dirty="0" smtClean="0">
                <a:solidFill>
                  <a:srgbClr val="00B050"/>
                </a:solidFill>
              </a:rPr>
              <a:t>1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ru-RU" i="1" dirty="0" smtClean="0">
                <a:solidFill>
                  <a:srgbClr val="00B050"/>
                </a:solidFill>
              </a:rPr>
              <a:t>+ 4</a:t>
            </a:r>
            <a:r>
              <a:rPr lang="en-US" i="1" dirty="0" smtClean="0">
                <a:solidFill>
                  <a:srgbClr val="00B050"/>
                </a:solidFill>
              </a:rPr>
              <a:t>d</a:t>
            </a:r>
            <a:r>
              <a:rPr lang="ru-RU" i="1" dirty="0" smtClean="0">
                <a:solidFill>
                  <a:srgbClr val="00B050"/>
                </a:solidFill>
              </a:rPr>
              <a:t>; </a:t>
            </a:r>
            <a:endParaRPr lang="en-US" i="1" dirty="0" smtClean="0">
              <a:solidFill>
                <a:srgbClr val="00B050"/>
              </a:solidFill>
            </a:endParaRPr>
          </a:p>
          <a:p>
            <a:r>
              <a:rPr lang="uk-UA" dirty="0" smtClean="0">
                <a:solidFill>
                  <a:srgbClr val="00B050"/>
                </a:solidFill>
              </a:rPr>
              <a:t>12 = </a:t>
            </a:r>
            <a:r>
              <a:rPr lang="uk-UA" i="1" dirty="0" smtClean="0">
                <a:solidFill>
                  <a:srgbClr val="00B050"/>
                </a:solidFill>
              </a:rPr>
              <a:t>а</a:t>
            </a:r>
            <a:r>
              <a:rPr lang="en-US" i="1" baseline="-25000" dirty="0" smtClean="0">
                <a:solidFill>
                  <a:srgbClr val="00B050"/>
                </a:solidFill>
              </a:rPr>
              <a:t>1</a:t>
            </a:r>
            <a:r>
              <a:rPr lang="uk-UA" i="1" dirty="0" smtClean="0">
                <a:solidFill>
                  <a:srgbClr val="00B050"/>
                </a:solidFill>
              </a:rPr>
              <a:t> + </a:t>
            </a:r>
            <a:r>
              <a:rPr lang="uk-UA" dirty="0" smtClean="0">
                <a:solidFill>
                  <a:srgbClr val="00B050"/>
                </a:solidFill>
              </a:rPr>
              <a:t>4 </a:t>
            </a:r>
            <a:r>
              <a:rPr lang="uk-UA" dirty="0" smtClean="0">
                <a:solidFill>
                  <a:srgbClr val="00B050"/>
                </a:solidFill>
                <a:sym typeface="Symbol"/>
              </a:rPr>
              <a:t></a:t>
            </a:r>
            <a:r>
              <a:rPr lang="uk-UA" dirty="0" smtClean="0">
                <a:solidFill>
                  <a:srgbClr val="00B050"/>
                </a:solidFill>
              </a:rPr>
              <a:t> 4; 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uk-UA" dirty="0" smtClean="0">
                <a:solidFill>
                  <a:srgbClr val="00B050"/>
                </a:solidFill>
              </a:rPr>
              <a:t>а</a:t>
            </a:r>
            <a:r>
              <a:rPr lang="en-US" baseline="-25000" dirty="0" smtClean="0">
                <a:solidFill>
                  <a:srgbClr val="00B050"/>
                </a:solidFill>
              </a:rPr>
              <a:t>1</a:t>
            </a:r>
            <a:r>
              <a:rPr lang="uk-UA" dirty="0" smtClean="0">
                <a:solidFill>
                  <a:srgbClr val="00B050"/>
                </a:solidFill>
              </a:rPr>
              <a:t> = 12 - 16 = -4;</a:t>
            </a:r>
            <a:br>
              <a:rPr lang="uk-UA" dirty="0" smtClean="0">
                <a:solidFill>
                  <a:srgbClr val="00B050"/>
                </a:solidFill>
              </a:rPr>
            </a:br>
            <a:r>
              <a:rPr lang="uk-UA" dirty="0" smtClean="0">
                <a:solidFill>
                  <a:srgbClr val="00B050"/>
                </a:solidFill>
              </a:rPr>
              <a:t> а</a:t>
            </a:r>
            <a:r>
              <a:rPr lang="en-US" baseline="-25000" dirty="0" smtClean="0">
                <a:solidFill>
                  <a:srgbClr val="00B050"/>
                </a:solidFill>
              </a:rPr>
              <a:t>1 </a:t>
            </a:r>
            <a:r>
              <a:rPr lang="uk-UA" dirty="0" smtClean="0">
                <a:solidFill>
                  <a:srgbClr val="00B050"/>
                </a:solidFill>
              </a:rPr>
              <a:t>= -4. </a:t>
            </a:r>
            <a:endParaRPr lang="ru-RU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51520" y="26064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67544" y="836712"/>
            <a:ext cx="4038600" cy="309634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Формула загального члена арифметичної прогресії </a:t>
            </a: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uk-UA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en-US" sz="3600" b="1" i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r>
              <a:rPr lang="uk-UA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</a:t>
            </a:r>
            <a:r>
              <a:rPr lang="uk-UA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uk-UA" sz="3600" b="1" i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uk-UA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n-1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en-US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</a:p>
          <a:p>
            <a:pPr algn="ctr">
              <a:buNone/>
            </a:pP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5904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572000" y="476672"/>
            <a:ext cx="42484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Приклад 3. </a:t>
            </a:r>
            <a:endParaRPr lang="en-US" b="1" dirty="0" smtClean="0"/>
          </a:p>
          <a:p>
            <a:r>
              <a:rPr lang="uk-UA" dirty="0" smtClean="0"/>
              <a:t>Знайти перший член і різницю арифметичної прогресії </a:t>
            </a:r>
            <a:r>
              <a:rPr lang="uk-UA" i="1" dirty="0" smtClean="0"/>
              <a:t>(а</a:t>
            </a:r>
            <a:r>
              <a:rPr lang="en-US" i="1" baseline="-25000" dirty="0" smtClean="0"/>
              <a:t>n</a:t>
            </a:r>
            <a:r>
              <a:rPr lang="uk-UA" i="1" dirty="0" smtClean="0"/>
              <a:t>), </a:t>
            </a:r>
            <a:r>
              <a:rPr lang="uk-UA" dirty="0" smtClean="0"/>
              <a:t>якщо а</a:t>
            </a:r>
            <a:r>
              <a:rPr lang="uk-UA" baseline="-25000" dirty="0" smtClean="0"/>
              <a:t>6</a:t>
            </a:r>
            <a:r>
              <a:rPr lang="uk-UA" dirty="0" smtClean="0"/>
              <a:t> = 18 і а</a:t>
            </a:r>
            <a:r>
              <a:rPr lang="en-US" baseline="-25000" dirty="0" smtClean="0"/>
              <a:t>11</a:t>
            </a:r>
            <a:r>
              <a:rPr lang="uk-UA" dirty="0" smtClean="0"/>
              <a:t> = З</a:t>
            </a:r>
            <a:r>
              <a:rPr lang="en-US" dirty="0" smtClean="0"/>
              <a:t>0</a:t>
            </a:r>
            <a:r>
              <a:rPr lang="uk-UA" dirty="0" smtClean="0"/>
              <a:t>.</a:t>
            </a:r>
            <a:endParaRPr lang="ru-RU" dirty="0" smtClean="0"/>
          </a:p>
          <a:p>
            <a:pPr algn="ctr"/>
            <a:r>
              <a:rPr lang="uk-UA" b="1" i="1" dirty="0" smtClean="0"/>
              <a:t>Розв'язання. </a:t>
            </a:r>
            <a:endParaRPr lang="en-US" b="1" i="1" dirty="0" smtClean="0"/>
          </a:p>
          <a:p>
            <a:r>
              <a:rPr lang="uk-UA" dirty="0" smtClean="0"/>
              <a:t>Знайдемо </a:t>
            </a:r>
            <a:r>
              <a:rPr lang="en-US" dirty="0" smtClean="0"/>
              <a:t>d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uk-UA" dirty="0" smtClean="0"/>
              <a:t>а</a:t>
            </a:r>
            <a:r>
              <a:rPr lang="uk-UA" baseline="-25000" dirty="0" smtClean="0"/>
              <a:t>6</a:t>
            </a:r>
            <a:r>
              <a:rPr lang="uk-UA" dirty="0" smtClean="0"/>
              <a:t> = </a:t>
            </a:r>
            <a:r>
              <a:rPr lang="uk-UA" i="1" dirty="0" smtClean="0"/>
              <a:t>а</a:t>
            </a:r>
            <a:r>
              <a:rPr lang="en-US" i="1" baseline="-25000" dirty="0" smtClean="0"/>
              <a:t>1</a:t>
            </a:r>
            <a:r>
              <a:rPr lang="uk-UA" i="1" dirty="0" smtClean="0"/>
              <a:t> + </a:t>
            </a:r>
            <a:r>
              <a:rPr lang="ru-RU" dirty="0" smtClean="0"/>
              <a:t>5</a:t>
            </a:r>
            <a:r>
              <a:rPr lang="en-US" dirty="0" smtClean="0"/>
              <a:t>d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11</a:t>
            </a:r>
            <a:r>
              <a:rPr lang="en-US" dirty="0" smtClean="0"/>
              <a:t> = </a:t>
            </a:r>
            <a:r>
              <a:rPr lang="uk-UA" i="1" dirty="0" smtClean="0"/>
              <a:t>а</a:t>
            </a:r>
            <a:r>
              <a:rPr lang="en-US" i="1" baseline="-25000" dirty="0" smtClean="0"/>
              <a:t>1</a:t>
            </a:r>
            <a:r>
              <a:rPr lang="en-US" dirty="0" smtClean="0"/>
              <a:t> + 10d;</a:t>
            </a:r>
            <a:endParaRPr lang="ru-RU" dirty="0" smtClean="0"/>
          </a:p>
          <a:p>
            <a:r>
              <a:rPr lang="en-US" dirty="0" smtClean="0"/>
              <a:t>a</a:t>
            </a:r>
            <a:r>
              <a:rPr lang="en-US" baseline="-25000" dirty="0" smtClean="0"/>
              <a:t>11</a:t>
            </a:r>
            <a:r>
              <a:rPr lang="uk-UA" dirty="0" smtClean="0"/>
              <a:t> </a:t>
            </a:r>
            <a:r>
              <a:rPr lang="en-US" dirty="0" smtClean="0"/>
              <a:t>- </a:t>
            </a:r>
            <a:r>
              <a:rPr lang="uk-UA" dirty="0" smtClean="0"/>
              <a:t>а</a:t>
            </a:r>
            <a:r>
              <a:rPr lang="uk-UA" baseline="-25000" dirty="0" smtClean="0"/>
              <a:t>6 </a:t>
            </a:r>
            <a:r>
              <a:rPr lang="uk-UA" dirty="0" smtClean="0"/>
              <a:t>= </a:t>
            </a:r>
            <a:r>
              <a:rPr lang="en-US" dirty="0" smtClean="0"/>
              <a:t>(</a:t>
            </a:r>
            <a:r>
              <a:rPr lang="uk-UA" i="1" dirty="0" smtClean="0"/>
              <a:t>а</a:t>
            </a:r>
            <a:r>
              <a:rPr lang="en-US" i="1" baseline="-25000" dirty="0" smtClean="0"/>
              <a:t>1</a:t>
            </a:r>
            <a:r>
              <a:rPr lang="en-US" dirty="0" smtClean="0"/>
              <a:t> + 10d ) - (</a:t>
            </a:r>
            <a:r>
              <a:rPr lang="uk-UA" i="1" dirty="0" smtClean="0"/>
              <a:t>а</a:t>
            </a:r>
            <a:r>
              <a:rPr lang="en-US" i="1" baseline="-25000" dirty="0" smtClean="0"/>
              <a:t>1 </a:t>
            </a:r>
            <a:r>
              <a:rPr lang="en-US" dirty="0" smtClean="0"/>
              <a:t>+ 5d) = 5d; </a:t>
            </a:r>
          </a:p>
          <a:p>
            <a:r>
              <a:rPr lang="uk-UA" dirty="0" smtClean="0"/>
              <a:t>30-18 </a:t>
            </a:r>
            <a:r>
              <a:rPr lang="en-US" i="1" dirty="0" smtClean="0"/>
              <a:t>=5d,</a:t>
            </a:r>
          </a:p>
          <a:p>
            <a:r>
              <a:rPr lang="en-US" i="1" dirty="0" smtClean="0"/>
              <a:t>d = 2,4</a:t>
            </a:r>
            <a:endParaRPr lang="ru-RU" dirty="0" smtClean="0"/>
          </a:p>
          <a:p>
            <a:r>
              <a:rPr lang="uk-UA" dirty="0" smtClean="0"/>
              <a:t>Знайдемо</a:t>
            </a:r>
            <a:r>
              <a:rPr lang="en-US" dirty="0" smtClean="0"/>
              <a:t> </a:t>
            </a:r>
            <a:r>
              <a:rPr lang="uk-UA" i="1" dirty="0" smtClean="0"/>
              <a:t>а</a:t>
            </a:r>
            <a:r>
              <a:rPr lang="en-US" i="1" baseline="-25000" dirty="0" smtClean="0"/>
              <a:t>1</a:t>
            </a:r>
            <a:r>
              <a:rPr lang="en-US" dirty="0" smtClean="0"/>
              <a:t> </a:t>
            </a:r>
            <a:r>
              <a:rPr lang="uk-UA" dirty="0" smtClean="0"/>
              <a:t>:</a:t>
            </a:r>
            <a:endParaRPr lang="en-US" dirty="0" smtClean="0"/>
          </a:p>
          <a:p>
            <a:r>
              <a:rPr lang="uk-UA" dirty="0" smtClean="0"/>
              <a:t>а</a:t>
            </a:r>
            <a:r>
              <a:rPr lang="uk-UA" baseline="-25000" dirty="0" smtClean="0"/>
              <a:t>6</a:t>
            </a:r>
            <a:r>
              <a:rPr lang="uk-UA" dirty="0" smtClean="0"/>
              <a:t> = </a:t>
            </a:r>
            <a:r>
              <a:rPr lang="uk-UA" i="1" dirty="0" smtClean="0"/>
              <a:t>а</a:t>
            </a:r>
            <a:r>
              <a:rPr lang="en-US" i="1" baseline="-25000" dirty="0" smtClean="0"/>
              <a:t>1</a:t>
            </a:r>
            <a:r>
              <a:rPr lang="uk-UA" i="1" dirty="0" smtClean="0"/>
              <a:t> + </a:t>
            </a:r>
            <a:r>
              <a:rPr lang="ru-RU" dirty="0" smtClean="0"/>
              <a:t>5</a:t>
            </a:r>
            <a:r>
              <a:rPr lang="en-US" dirty="0" smtClean="0"/>
              <a:t>d </a:t>
            </a:r>
          </a:p>
          <a:p>
            <a:r>
              <a:rPr lang="uk-UA" dirty="0" smtClean="0"/>
              <a:t>18 =</a:t>
            </a:r>
            <a:r>
              <a:rPr lang="en-US" dirty="0" smtClean="0"/>
              <a:t> </a:t>
            </a:r>
            <a:r>
              <a:rPr lang="uk-UA" i="1" dirty="0" smtClean="0"/>
              <a:t>а</a:t>
            </a:r>
            <a:r>
              <a:rPr lang="en-US" i="1" baseline="-25000" dirty="0" smtClean="0"/>
              <a:t>1</a:t>
            </a:r>
            <a:r>
              <a:rPr lang="uk-UA" dirty="0" smtClean="0"/>
              <a:t> + 5</a:t>
            </a:r>
            <a:r>
              <a:rPr lang="uk-UA" dirty="0" smtClean="0">
                <a:sym typeface="Symbol"/>
              </a:rPr>
              <a:t></a:t>
            </a:r>
            <a:r>
              <a:rPr lang="uk-UA" dirty="0" smtClean="0"/>
              <a:t>2,4</a:t>
            </a:r>
            <a:r>
              <a:rPr lang="en-US" dirty="0" smtClean="0"/>
              <a:t>;</a:t>
            </a:r>
          </a:p>
          <a:p>
            <a:r>
              <a:rPr lang="uk-UA" dirty="0" smtClean="0"/>
              <a:t>18 = </a:t>
            </a:r>
            <a:r>
              <a:rPr lang="uk-UA" i="1" dirty="0" smtClean="0"/>
              <a:t>а</a:t>
            </a:r>
            <a:r>
              <a:rPr lang="en-US" i="1" baseline="-25000" dirty="0" smtClean="0"/>
              <a:t>1</a:t>
            </a:r>
            <a:r>
              <a:rPr lang="uk-UA" dirty="0" smtClean="0"/>
              <a:t> + 12;        </a:t>
            </a:r>
            <a:endParaRPr lang="en-US" dirty="0" smtClean="0"/>
          </a:p>
          <a:p>
            <a:r>
              <a:rPr lang="uk-UA" dirty="0" smtClean="0"/>
              <a:t>а</a:t>
            </a:r>
            <a:r>
              <a:rPr lang="uk-UA" baseline="-25000" dirty="0" smtClean="0"/>
              <a:t>1</a:t>
            </a:r>
            <a:r>
              <a:rPr lang="en-US" dirty="0" smtClean="0"/>
              <a:t> =1</a:t>
            </a:r>
            <a:r>
              <a:rPr lang="uk-UA" dirty="0" smtClean="0"/>
              <a:t>8</a:t>
            </a:r>
            <a:r>
              <a:rPr lang="en-US" dirty="0" smtClean="0"/>
              <a:t> </a:t>
            </a:r>
            <a:r>
              <a:rPr lang="uk-UA" dirty="0" smtClean="0"/>
              <a:t>-</a:t>
            </a:r>
            <a:r>
              <a:rPr lang="en-US" dirty="0" smtClean="0"/>
              <a:t> 1</a:t>
            </a:r>
            <a:r>
              <a:rPr lang="uk-UA" dirty="0" smtClean="0"/>
              <a:t>2 = </a:t>
            </a:r>
            <a:r>
              <a:rPr lang="en-US" dirty="0" smtClean="0"/>
              <a:t>6;</a:t>
            </a:r>
          </a:p>
          <a:p>
            <a:r>
              <a:rPr lang="en-US" i="1" dirty="0" smtClean="0"/>
              <a:t>a</a:t>
            </a:r>
            <a:r>
              <a:rPr lang="en-US" i="1" baseline="-25000" dirty="0" smtClean="0"/>
              <a:t>1 </a:t>
            </a:r>
            <a:r>
              <a:rPr lang="uk-UA" i="1" dirty="0" smtClean="0"/>
              <a:t> = </a:t>
            </a:r>
            <a:r>
              <a:rPr lang="uk-UA" dirty="0" smtClean="0"/>
              <a:t>6. </a:t>
            </a:r>
            <a:endParaRPr lang="en-US" dirty="0" smtClean="0"/>
          </a:p>
          <a:p>
            <a:pPr algn="ctr"/>
            <a:r>
              <a:rPr lang="uk-UA" b="1" dirty="0" smtClean="0"/>
              <a:t>Відповідь. </a:t>
            </a:r>
            <a:r>
              <a:rPr lang="en-US" b="1" i="1" dirty="0" smtClean="0"/>
              <a:t>a</a:t>
            </a:r>
            <a:r>
              <a:rPr lang="en-US" b="1" i="1" baseline="-25000" dirty="0" smtClean="0"/>
              <a:t>1 </a:t>
            </a:r>
            <a:r>
              <a:rPr lang="uk-UA" b="1" i="1" dirty="0" smtClean="0"/>
              <a:t> = </a:t>
            </a:r>
            <a:r>
              <a:rPr lang="uk-UA" b="1" dirty="0" smtClean="0"/>
              <a:t>6, </a:t>
            </a:r>
            <a:r>
              <a:rPr lang="en-US" b="1" i="1" dirty="0" smtClean="0"/>
              <a:t>d = 2,4</a:t>
            </a:r>
            <a:r>
              <a:rPr lang="uk-UA" i="1" dirty="0" smtClean="0"/>
              <a:t>. 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323528" y="26064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67544" y="836712"/>
            <a:ext cx="4038600" cy="30963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Запитання для самоперевірки</a:t>
            </a: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644008" y="476672"/>
            <a:ext cx="432048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arenR"/>
            </a:pPr>
            <a:r>
              <a:rPr lang="uk-UA" sz="2200" dirty="0" smtClean="0"/>
              <a:t>Яку числову послідовність називають арифметичною</a:t>
            </a:r>
            <a:br>
              <a:rPr lang="uk-UA" sz="2200" dirty="0" smtClean="0"/>
            </a:br>
            <a:r>
              <a:rPr lang="uk-UA" sz="2200" dirty="0" smtClean="0"/>
              <a:t>прогресією?</a:t>
            </a:r>
            <a:endParaRPr lang="ru-RU" sz="2200" dirty="0" smtClean="0"/>
          </a:p>
          <a:p>
            <a:pPr marL="342900" lvl="0" indent="-342900">
              <a:buFont typeface="+mj-lt"/>
              <a:buAutoNum type="arabicParenR"/>
            </a:pPr>
            <a:r>
              <a:rPr lang="uk-UA" sz="2200" dirty="0" smtClean="0"/>
              <a:t>Що таке різниця арифметичної прогресії?</a:t>
            </a:r>
            <a:endParaRPr lang="ru-RU" sz="2200" dirty="0" smtClean="0"/>
          </a:p>
          <a:p>
            <a:pPr marL="342900" lvl="0" indent="-342900">
              <a:buFont typeface="+mj-lt"/>
              <a:buAutoNum type="arabicParenR"/>
            </a:pPr>
            <a:r>
              <a:rPr lang="uk-UA" sz="2200" dirty="0" smtClean="0"/>
              <a:t>Як обчислити будь-який член арифметичної прогресії,</a:t>
            </a:r>
            <a:br>
              <a:rPr lang="uk-UA" sz="2200" dirty="0" smtClean="0"/>
            </a:br>
            <a:r>
              <a:rPr lang="uk-UA" sz="2200" dirty="0" smtClean="0"/>
              <a:t>знаючи її перший член і різницю?</a:t>
            </a:r>
            <a:endParaRPr lang="ru-RU" sz="2200" dirty="0" smtClean="0"/>
          </a:p>
          <a:p>
            <a:pPr marL="342900" lvl="0" indent="-342900">
              <a:buFont typeface="+mj-lt"/>
              <a:buAutoNum type="arabicParenR"/>
            </a:pPr>
            <a:r>
              <a:rPr lang="uk-UA" sz="2200" dirty="0" smtClean="0"/>
              <a:t>Чи правильне твердження: арифметичну прогресію</a:t>
            </a:r>
            <a:br>
              <a:rPr lang="uk-UA" sz="2200" dirty="0" smtClean="0"/>
            </a:br>
            <a:r>
              <a:rPr lang="uk-UA" sz="2200" dirty="0" smtClean="0"/>
              <a:t>можна задати її першим членом і різницею прогресії?</a:t>
            </a:r>
            <a:endParaRPr lang="ru-RU" sz="2200" dirty="0" smtClean="0"/>
          </a:p>
          <a:p>
            <a:pPr marL="342900" lvl="0" indent="-342900">
              <a:buFont typeface="+mj-lt"/>
              <a:buAutoNum type="arabicParenR"/>
            </a:pPr>
            <a:r>
              <a:rPr lang="uk-UA" sz="2200" dirty="0" smtClean="0"/>
              <a:t>Чи правильне твердження: арифметичну прогресію</a:t>
            </a:r>
            <a:br>
              <a:rPr lang="uk-UA" sz="2200" dirty="0" smtClean="0"/>
            </a:br>
            <a:r>
              <a:rPr lang="uk-UA" sz="2200" dirty="0" smtClean="0"/>
              <a:t>задають будь-які два її члени?</a:t>
            </a:r>
            <a:endParaRPr lang="ru-RU" sz="2200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323528" y="26064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67544" y="476672"/>
            <a:ext cx="7920880" cy="10801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Первинне закріплення вивченого матеріалу</a:t>
            </a: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11560" y="1556792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471. </a:t>
            </a:r>
            <a:r>
              <a:rPr lang="uk-UA" sz="2400" dirty="0" smtClean="0"/>
              <a:t>Які з послідовностей є арифметичними прогресіями:</a:t>
            </a:r>
            <a:br>
              <a:rPr lang="uk-UA" sz="2400" dirty="0" smtClean="0"/>
            </a:br>
            <a:r>
              <a:rPr lang="uk-UA" sz="2400" b="1" dirty="0" smtClean="0"/>
              <a:t>а) </a:t>
            </a:r>
            <a:r>
              <a:rPr lang="uk-UA" sz="2400" dirty="0" smtClean="0"/>
              <a:t>2; 5; 8; 11; ...;	</a:t>
            </a:r>
          </a:p>
          <a:p>
            <a:r>
              <a:rPr lang="uk-UA" sz="2400" b="1" dirty="0" smtClean="0"/>
              <a:t>б) </a:t>
            </a:r>
            <a:r>
              <a:rPr lang="uk-UA" sz="2400" dirty="0" smtClean="0"/>
              <a:t>2; 6; 12; 24;...;</a:t>
            </a:r>
            <a:endParaRPr lang="ru-RU" sz="2400" dirty="0" smtClean="0"/>
          </a:p>
          <a:p>
            <a:r>
              <a:rPr lang="uk-UA" sz="2400" b="1" dirty="0" smtClean="0"/>
              <a:t>в) </a:t>
            </a:r>
            <a:r>
              <a:rPr lang="uk-UA" sz="2400" dirty="0" smtClean="0"/>
              <a:t>7; 4; </a:t>
            </a:r>
            <a:r>
              <a:rPr lang="uk-UA" sz="2400" b="1" dirty="0" smtClean="0"/>
              <a:t>1; </a:t>
            </a:r>
            <a:r>
              <a:rPr lang="uk-UA" sz="2400" dirty="0" smtClean="0"/>
              <a:t>-2;...;	</a:t>
            </a:r>
          </a:p>
          <a:p>
            <a:r>
              <a:rPr lang="uk-UA" sz="2400" b="1" dirty="0" smtClean="0"/>
              <a:t>г) </a:t>
            </a:r>
            <a:r>
              <a:rPr lang="uk-UA" sz="2400" dirty="0" smtClean="0"/>
              <a:t>1; 2; 3; 5; 8;... ?</a:t>
            </a:r>
            <a:endParaRPr lang="ru-RU" sz="2400" dirty="0" smtClean="0"/>
          </a:p>
          <a:p>
            <a:r>
              <a:rPr lang="uk-UA" sz="2400" b="1" dirty="0" smtClean="0"/>
              <a:t>472°. </a:t>
            </a:r>
            <a:r>
              <a:rPr lang="uk-UA" sz="2400" dirty="0" smtClean="0"/>
              <a:t>Сходи, що ведуть на веранду, мають 8 східців. Перший східець — бетонна плита заввишки 10 см; усі інші східці мають висоту 15 см. На якій висоті від землі розташовані 2-й, 3-й, 4-й східці та підлога веранди?</a:t>
            </a:r>
            <a:endParaRPr lang="ru-RU" dirty="0" smtClean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lum bright="35000" contrast="65000"/>
          </a:blip>
          <a:srcRect/>
          <a:stretch>
            <a:fillRect/>
          </a:stretch>
        </p:blipFill>
        <p:spPr bwMode="auto">
          <a:xfrm>
            <a:off x="4788024" y="4720786"/>
            <a:ext cx="3312368" cy="180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323528" y="26064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67544" y="476672"/>
            <a:ext cx="7920880" cy="10801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Первинне закріплення вивченого матеріалу</a:t>
            </a: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lum bright="31000" contrast="57000"/>
          </a:blip>
          <a:srcRect/>
          <a:stretch>
            <a:fillRect/>
          </a:stretch>
        </p:blipFill>
        <p:spPr bwMode="auto">
          <a:xfrm>
            <a:off x="4788024" y="3501008"/>
            <a:ext cx="41264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755576" y="162880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483.</a:t>
            </a:r>
          </a:p>
          <a:p>
            <a:r>
              <a:rPr lang="uk-UA" dirty="0" smtClean="0"/>
              <a:t>На стороні </a:t>
            </a:r>
            <a:r>
              <a:rPr lang="uk-UA" i="1" dirty="0" smtClean="0"/>
              <a:t>АВ </a:t>
            </a:r>
            <a:r>
              <a:rPr lang="uk-UA" dirty="0" smtClean="0"/>
              <a:t>кута </a:t>
            </a:r>
            <a:r>
              <a:rPr lang="en-US" i="1" dirty="0" smtClean="0"/>
              <a:t>ABC </a:t>
            </a:r>
            <a:r>
              <a:rPr lang="uk-UA" dirty="0" smtClean="0"/>
              <a:t>відкладено рівні відрізки </a:t>
            </a:r>
            <a:r>
              <a:rPr lang="en-US" i="1" dirty="0" smtClean="0"/>
              <a:t>BA</a:t>
            </a:r>
            <a:r>
              <a:rPr lang="uk-UA" i="1" baseline="-25000" dirty="0" smtClean="0"/>
              <a:t>1</a:t>
            </a:r>
            <a:r>
              <a:rPr lang="en-US" i="1" dirty="0" smtClean="0"/>
              <a:t> </a:t>
            </a:r>
            <a:r>
              <a:rPr lang="uk-UA" i="1" dirty="0" smtClean="0"/>
              <a:t>, </a:t>
            </a:r>
            <a:r>
              <a:rPr lang="uk-UA" dirty="0" smtClean="0"/>
              <a:t>А</a:t>
            </a:r>
            <a:r>
              <a:rPr lang="uk-UA" baseline="-25000" dirty="0" smtClean="0"/>
              <a:t>1</a:t>
            </a:r>
            <a:r>
              <a:rPr lang="uk-UA" dirty="0" smtClean="0"/>
              <a:t>С</a:t>
            </a:r>
            <a:r>
              <a:rPr lang="uk-UA" baseline="-25000" dirty="0" smtClean="0"/>
              <a:t>4 </a:t>
            </a:r>
            <a:r>
              <a:rPr lang="uk-UA" dirty="0" smtClean="0"/>
              <a:t>, А</a:t>
            </a:r>
            <a:r>
              <a:rPr lang="uk-UA" baseline="-25000" dirty="0" smtClean="0"/>
              <a:t>2</a:t>
            </a:r>
            <a:r>
              <a:rPr lang="uk-UA" dirty="0" smtClean="0"/>
              <a:t>С</a:t>
            </a:r>
            <a:r>
              <a:rPr lang="uk-UA" baseline="-25000" dirty="0" smtClean="0"/>
              <a:t>3</a:t>
            </a:r>
            <a:r>
              <a:rPr lang="uk-UA" dirty="0" smtClean="0"/>
              <a:t>, ..., А</a:t>
            </a:r>
            <a:r>
              <a:rPr lang="uk-UA" baseline="-25000" dirty="0" smtClean="0"/>
              <a:t>7</a:t>
            </a:r>
            <a:r>
              <a:rPr lang="uk-UA" dirty="0" smtClean="0"/>
              <a:t>С</a:t>
            </a:r>
            <a:r>
              <a:rPr lang="uk-UA" baseline="-25000" dirty="0" smtClean="0"/>
              <a:t>8</a:t>
            </a:r>
            <a:r>
              <a:rPr lang="uk-UA" dirty="0" smtClean="0"/>
              <a:t> і через їхні кінці проведено паралельні прямі до перетину зі стороною </a:t>
            </a:r>
            <a:r>
              <a:rPr lang="uk-UA" i="1" dirty="0" smtClean="0"/>
              <a:t>ВС. </a:t>
            </a:r>
            <a:r>
              <a:rPr lang="uk-UA" dirty="0" smtClean="0"/>
              <a:t>Довжина відрізка </a:t>
            </a:r>
            <a:r>
              <a:rPr lang="uk-UA" i="1" dirty="0" smtClean="0"/>
              <a:t>А</a:t>
            </a:r>
            <a:r>
              <a:rPr lang="uk-UA" i="1" baseline="-25000" dirty="0" smtClean="0"/>
              <a:t>1</a:t>
            </a:r>
            <a:r>
              <a:rPr lang="uk-UA" i="1" dirty="0" smtClean="0"/>
              <a:t>С</a:t>
            </a:r>
            <a:r>
              <a:rPr lang="uk-UA" i="1" baseline="-25000" dirty="0" smtClean="0"/>
              <a:t>1</a:t>
            </a:r>
            <a:r>
              <a:rPr lang="uk-UA" i="1" dirty="0" smtClean="0"/>
              <a:t> </a:t>
            </a:r>
            <a:r>
              <a:rPr lang="uk-UA" dirty="0" smtClean="0"/>
              <a:t>дорівнює 2,5 см. Знайдіть довжину відрізків А</a:t>
            </a:r>
            <a:r>
              <a:rPr lang="uk-UA" baseline="-25000" dirty="0" smtClean="0"/>
              <a:t>4</a:t>
            </a:r>
            <a:r>
              <a:rPr lang="uk-UA" dirty="0" smtClean="0"/>
              <a:t>С</a:t>
            </a:r>
            <a:r>
              <a:rPr lang="uk-UA" baseline="-25000" dirty="0" smtClean="0"/>
              <a:t>4</a:t>
            </a:r>
            <a:r>
              <a:rPr lang="uk-UA" dirty="0" smtClean="0"/>
              <a:t> і </a:t>
            </a:r>
            <a:r>
              <a:rPr lang="uk-UA" i="1" dirty="0" smtClean="0"/>
              <a:t>А</a:t>
            </a:r>
            <a:r>
              <a:rPr lang="uk-UA" i="1" baseline="-25000" dirty="0" smtClean="0"/>
              <a:t>8</a:t>
            </a:r>
            <a:r>
              <a:rPr lang="uk-UA" i="1" dirty="0" smtClean="0"/>
              <a:t>С</a:t>
            </a:r>
            <a:r>
              <a:rPr lang="uk-UA" i="1" baseline="-25000" dirty="0" smtClean="0"/>
              <a:t>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7"/>
          <p:cNvGrpSpPr/>
          <p:nvPr/>
        </p:nvGrpSpPr>
        <p:grpSpPr>
          <a:xfrm>
            <a:off x="285720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98236" y="613520"/>
            <a:ext cx="3857652" cy="110096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Готуємося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до уроку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" name="Содержимое 19" descr="22ecdb766c09.pn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 bright="12000" contrast="-19000"/>
          </a:blip>
          <a:stretch>
            <a:fillRect/>
          </a:stretch>
        </p:blipFill>
        <p:spPr>
          <a:xfrm>
            <a:off x="571472" y="1785926"/>
            <a:ext cx="3820146" cy="4286280"/>
          </a:xfrm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13078" y="613520"/>
            <a:ext cx="3895724" cy="571504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Використано матеріали  Бібліотеки електронних </a:t>
            </a:r>
            <a:r>
              <a:rPr lang="uk-UA" sz="1800" dirty="0" err="1" smtClean="0"/>
              <a:t>наочностей</a:t>
            </a:r>
            <a:r>
              <a:rPr lang="uk-UA" sz="1800" dirty="0" smtClean="0"/>
              <a:t> </a:t>
            </a:r>
            <a:r>
              <a:rPr lang="uk-UA" sz="1800" dirty="0" err="1" smtClean="0"/>
              <a:t>“Алгебра</a:t>
            </a:r>
            <a:r>
              <a:rPr lang="uk-UA" sz="1800" dirty="0" smtClean="0"/>
              <a:t> 7-9 </a:t>
            </a:r>
            <a:r>
              <a:rPr lang="uk-UA" sz="1800" dirty="0" err="1" smtClean="0"/>
              <a:t>клас”</a:t>
            </a:r>
            <a:r>
              <a:rPr lang="uk-UA" sz="1800" dirty="0" smtClean="0"/>
              <a:t>.</a:t>
            </a:r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Робота вчителя СЗОШ І- ІІІ ступенів </a:t>
            </a:r>
          </a:p>
          <a:p>
            <a:pPr>
              <a:buNone/>
            </a:pPr>
            <a:r>
              <a:rPr lang="uk-UA" sz="1800" dirty="0" smtClean="0"/>
              <a:t>№ 8 м. Хмельницького Кравчук Г.Т.</a:t>
            </a: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4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3"/>
          <p:cNvSpPr txBox="1">
            <a:spLocks/>
          </p:cNvSpPr>
          <p:nvPr/>
        </p:nvSpPr>
        <p:spPr>
          <a:xfrm>
            <a:off x="4786314" y="642918"/>
            <a:ext cx="4000528" cy="124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Мультимедійні технології на уроках алгебри</a:t>
            </a:r>
            <a:endParaRPr kumimoji="0" lang="ru-RU" sz="32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57356" y="6072206"/>
            <a:ext cx="171451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2011 рік</a:t>
            </a:r>
            <a:endParaRPr lang="ru-RU" b="1" dirty="0"/>
          </a:p>
        </p:txBody>
      </p:sp>
      <p:pic>
        <p:nvPicPr>
          <p:cNvPr id="29" name="Рисунок 28" descr="Galina_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4214818"/>
            <a:ext cx="1828800" cy="213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14282" y="214290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err="1" smtClean="0"/>
                <a:t>Дл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613520"/>
            <a:ext cx="3000396" cy="12438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Зміст</a:t>
            </a:r>
            <a:r>
              <a:rPr lang="uk-UA" sz="32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98235" y="2357430"/>
            <a:ext cx="3857653" cy="39711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dirty="0" smtClean="0"/>
              <a:t>Для роботи виберіть потрібну тему, в якій  слід вказати тему уроку.</a:t>
            </a:r>
          </a:p>
          <a:p>
            <a:pPr marL="0" indent="0" algn="just">
              <a:buNone/>
            </a:pPr>
            <a:r>
              <a:rPr lang="uk-UA" sz="1800" dirty="0" smtClean="0"/>
              <a:t>Для переходу між слайдами: 1 клік миші, або використати кнопки керування діями </a:t>
            </a:r>
          </a:p>
          <a:p>
            <a:pPr marL="0" indent="0" algn="just">
              <a:buNone/>
            </a:pPr>
            <a:endParaRPr lang="uk-UA" sz="1800" dirty="0" smtClean="0"/>
          </a:p>
          <a:p>
            <a:pPr marL="0" indent="0" algn="just">
              <a:buNone/>
            </a:pPr>
            <a:r>
              <a:rPr lang="uk-UA" sz="1800" dirty="0" smtClean="0"/>
              <a:t>            назад                          на початок                                        </a:t>
            </a:r>
          </a:p>
          <a:p>
            <a:pPr marL="0" indent="0" algn="just">
              <a:buNone/>
            </a:pPr>
            <a:r>
              <a:rPr lang="uk-UA" sz="1800" dirty="0" smtClean="0"/>
              <a:t>           вперед                         на кінець</a:t>
            </a:r>
          </a:p>
          <a:p>
            <a:pPr marL="0" indent="0">
              <a:buNone/>
            </a:pPr>
            <a:r>
              <a:rPr lang="uk-UA" sz="1800" dirty="0" smtClean="0"/>
              <a:t>            на  1 слайд              повернутися         </a:t>
            </a:r>
          </a:p>
          <a:p>
            <a:pPr marL="0" indent="0">
              <a:buNone/>
            </a:pPr>
            <a:r>
              <a:rPr lang="uk-UA" sz="1800" dirty="0" smtClean="0"/>
              <a:t>            (додому)</a:t>
            </a: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571480"/>
            <a:ext cx="3830888" cy="58873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Тема 1. Числові нерівності. Властивості числових нерівностей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Тема2. Розв’язування лінійних нерівностей і систем нерівностей з однією змінною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Тема 3. Функція. Квадратична функція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Тема 4. Квадратні нерівності та системи рівнянь другого степеня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Тема 5. Елементи прикладної математики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Тема 6. Арифметична та геометрична прогресії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5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785786" y="4000504"/>
            <a:ext cx="357190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85786" y="442913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" action="ppaction://hlinkshowjump?jump=firstslide" highlightClick="1"/>
          </p:cNvPr>
          <p:cNvSpPr/>
          <p:nvPr/>
        </p:nvSpPr>
        <p:spPr>
          <a:xfrm>
            <a:off x="785786" y="485776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 начало 28">
            <a:hlinkClick r:id="" action="ppaction://hlinkshowjump?jump=firstslide" highlightClick="1"/>
          </p:cNvPr>
          <p:cNvSpPr/>
          <p:nvPr/>
        </p:nvSpPr>
        <p:spPr>
          <a:xfrm>
            <a:off x="2643174" y="4000504"/>
            <a:ext cx="357190" cy="35719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в конец 29">
            <a:hlinkClick r:id="" action="ppaction://hlinkshowjump?jump=lastslide" highlightClick="1"/>
          </p:cNvPr>
          <p:cNvSpPr/>
          <p:nvPr/>
        </p:nvSpPr>
        <p:spPr>
          <a:xfrm>
            <a:off x="2643174" y="4429132"/>
            <a:ext cx="357190" cy="3571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возврат 30">
            <a:hlinkClick r:id="" action="ppaction://hlinkshowjump?jump=lastslideviewed" highlightClick="1"/>
          </p:cNvPr>
          <p:cNvSpPr/>
          <p:nvPr/>
        </p:nvSpPr>
        <p:spPr>
          <a:xfrm>
            <a:off x="2643174" y="4857760"/>
            <a:ext cx="357190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28604"/>
            <a:ext cx="1285884" cy="18284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98236" y="613520"/>
            <a:ext cx="3857652" cy="98903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 6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98235" y="1680341"/>
            <a:ext cx="3857653" cy="46482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Арифметична та геометрична прогресії 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571480"/>
            <a:ext cx="3830888" cy="5887314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Числові послідовності. Властивості числових послідовностей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Арифметична прогресія. Формула n-</a:t>
            </a:r>
            <a:r>
              <a:rPr lang="uk-U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члена  арифметичної прогресії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Сума перших </a:t>
            </a:r>
            <a:r>
              <a:rPr lang="uk-UA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членів арифметичної прогресії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Геометрична прогресія. Формула n-</a:t>
            </a:r>
            <a:r>
              <a:rPr lang="uk-U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члена  геометричної прогресії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Сума перших </a:t>
            </a:r>
            <a:r>
              <a:rPr lang="uk-UA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членів геометричної прогресії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Нескінченна геометрична прогресія (|q| &lt; 0) та її сума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Розв’язування вправ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14348" y="5857892"/>
            <a:ext cx="571504" cy="500066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1785918" y="5857892"/>
            <a:ext cx="571504" cy="50006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286124"/>
            <a:ext cx="1285884" cy="18284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10.2.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smtClean="0">
                <a:cs typeface="Arial" charset="0"/>
              </a:rPr>
              <a:t>П</a:t>
            </a:r>
            <a:r>
              <a:rPr lang="uk-UA" dirty="0" err="1" smtClean="0">
                <a:cs typeface="Arial" charset="0"/>
              </a:rPr>
              <a:t>рогресії</a:t>
            </a:r>
            <a:r>
              <a:rPr lang="uk-UA" dirty="0" smtClean="0">
                <a:cs typeface="Arial" charset="0"/>
              </a:rPr>
              <a:t> як часткові види </a:t>
            </a:r>
            <a:r>
              <a:rPr lang="ru-RU" dirty="0" smtClean="0">
                <a:cs typeface="Arial" charset="0"/>
              </a:rPr>
              <a:t> </a:t>
            </a:r>
            <a:r>
              <a:rPr lang="ru-RU" dirty="0" err="1" smtClean="0">
                <a:cs typeface="Arial" charset="0"/>
              </a:rPr>
              <a:t>числових</a:t>
            </a:r>
            <a:r>
              <a:rPr lang="ru-RU" dirty="0" smtClean="0">
                <a:cs typeface="Arial" charset="0"/>
              </a:rPr>
              <a:t> </a:t>
            </a:r>
            <a:r>
              <a:rPr lang="ru-RU" dirty="0" err="1" smtClean="0">
                <a:cs typeface="Arial" charset="0"/>
              </a:rPr>
              <a:t>послідовностей</a:t>
            </a:r>
            <a:r>
              <a:rPr lang="ru-RU" dirty="0" smtClean="0">
                <a:cs typeface="Arial" charset="0"/>
              </a:rPr>
              <a:t>, </a:t>
            </a:r>
            <a:r>
              <a:rPr lang="ru-RU" dirty="0" err="1" smtClean="0">
                <a:cs typeface="Arial" charset="0"/>
              </a:rPr>
              <a:t>трапляються</a:t>
            </a:r>
            <a:r>
              <a:rPr lang="ru-RU" dirty="0" smtClean="0">
                <a:cs typeface="Arial" charset="0"/>
              </a:rPr>
              <a:t> у </a:t>
            </a:r>
            <a:r>
              <a:rPr lang="ru-RU" dirty="0" err="1" smtClean="0">
                <a:cs typeface="Arial" charset="0"/>
              </a:rPr>
              <a:t>папірусах</a:t>
            </a:r>
            <a:r>
              <a:rPr lang="ru-RU" dirty="0" smtClean="0">
                <a:cs typeface="Arial" charset="0"/>
              </a:rPr>
              <a:t>  </a:t>
            </a:r>
            <a:r>
              <a:rPr lang="en-US" dirty="0" smtClean="0">
                <a:cs typeface="Arial" charset="0"/>
              </a:rPr>
              <a:t>II </a:t>
            </a:r>
            <a:r>
              <a:rPr lang="uk-UA" dirty="0" smtClean="0">
                <a:cs typeface="Arial" charset="0"/>
              </a:rPr>
              <a:t>тисячоліття до н.е.</a:t>
            </a:r>
            <a:endParaRPr lang="en-US" dirty="0" smtClean="0">
              <a:cs typeface="Arial" charset="0"/>
            </a:endParaRPr>
          </a:p>
          <a:p>
            <a:pPr marL="0" indent="361950">
              <a:buNone/>
            </a:pPr>
            <a:r>
              <a:rPr lang="ru-RU" dirty="0" smtClean="0">
                <a:cs typeface="Arial" charset="0"/>
              </a:rPr>
              <a:t>На </a:t>
            </a:r>
            <a:r>
              <a:rPr lang="ru-RU" dirty="0" err="1" smtClean="0">
                <a:cs typeface="Arial" charset="0"/>
              </a:rPr>
              <a:t>зв</a:t>
            </a:r>
            <a:r>
              <a:rPr lang="en-US" dirty="0" smtClean="0">
                <a:cs typeface="Arial" charset="0"/>
              </a:rPr>
              <a:t>’</a:t>
            </a:r>
            <a:r>
              <a:rPr lang="ru-RU" dirty="0" err="1" smtClean="0">
                <a:cs typeface="Arial" charset="0"/>
              </a:rPr>
              <a:t>язок</a:t>
            </a:r>
            <a:r>
              <a:rPr lang="ru-RU" dirty="0" smtClean="0">
                <a:cs typeface="Arial" charset="0"/>
              </a:rPr>
              <a:t> </a:t>
            </a:r>
            <a:r>
              <a:rPr lang="ru-RU" dirty="0" err="1" smtClean="0">
                <a:cs typeface="Arial" charset="0"/>
              </a:rPr>
              <a:t>між</a:t>
            </a:r>
            <a:r>
              <a:rPr lang="ru-RU" dirty="0" smtClean="0">
                <a:cs typeface="Arial" charset="0"/>
              </a:rPr>
              <a:t> </a:t>
            </a:r>
            <a:r>
              <a:rPr lang="ru-RU" dirty="0" err="1" smtClean="0">
                <a:cs typeface="Arial" charset="0"/>
              </a:rPr>
              <a:t>прогресіями</a:t>
            </a:r>
            <a:r>
              <a:rPr lang="ru-RU" dirty="0" smtClean="0">
                <a:cs typeface="Arial" charset="0"/>
              </a:rPr>
              <a:t>  </a:t>
            </a:r>
            <a:r>
              <a:rPr lang="ru-RU" dirty="0" err="1" smtClean="0">
                <a:cs typeface="Arial" charset="0"/>
              </a:rPr>
              <a:t>вперше</a:t>
            </a:r>
            <a:r>
              <a:rPr lang="ru-RU" dirty="0" smtClean="0">
                <a:cs typeface="Arial" charset="0"/>
              </a:rPr>
              <a:t>  </a:t>
            </a:r>
            <a:r>
              <a:rPr lang="ru-RU" dirty="0" err="1" smtClean="0">
                <a:cs typeface="Arial" charset="0"/>
              </a:rPr>
              <a:t>звернув</a:t>
            </a:r>
            <a:r>
              <a:rPr lang="ru-RU" dirty="0" smtClean="0">
                <a:cs typeface="Arial" charset="0"/>
              </a:rPr>
              <a:t> </a:t>
            </a:r>
            <a:r>
              <a:rPr lang="ru-RU" dirty="0" err="1" smtClean="0">
                <a:cs typeface="Arial" charset="0"/>
              </a:rPr>
              <a:t>увагу</a:t>
            </a:r>
            <a:r>
              <a:rPr lang="ru-RU" dirty="0" smtClean="0">
                <a:cs typeface="Arial" charset="0"/>
              </a:rPr>
              <a:t>  великий</a:t>
            </a:r>
          </a:p>
          <a:p>
            <a:pPr marL="0" indent="361950">
              <a:buNone/>
            </a:pPr>
            <a:r>
              <a:rPr lang="ru-RU" b="1" dirty="0" smtClean="0">
                <a:cs typeface="Arial" charset="0"/>
              </a:rPr>
              <a:t>АРХІМЕД</a:t>
            </a:r>
            <a:r>
              <a:rPr lang="ru-RU" dirty="0" smtClean="0">
                <a:cs typeface="Arial" charset="0"/>
              </a:rPr>
              <a:t> ( 287–212 </a:t>
            </a:r>
            <a:r>
              <a:rPr lang="ru-RU" dirty="0" err="1" smtClean="0">
                <a:cs typeface="Arial" charset="0"/>
              </a:rPr>
              <a:t>рр</a:t>
            </a:r>
            <a:r>
              <a:rPr lang="ru-RU" dirty="0" smtClean="0">
                <a:cs typeface="Arial" charset="0"/>
              </a:rPr>
              <a:t>. до н.е)</a:t>
            </a: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61277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Арифметична прогресія. Формула n-</a:t>
            </a:r>
            <a:r>
              <a:rPr lang="uk-UA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члена  арифметичної прогресії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15" descr="arxi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924944"/>
            <a:ext cx="3200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7" descr="MCj0228867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356992"/>
            <a:ext cx="32718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572000" y="571480"/>
            <a:ext cx="4248472" cy="585791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Древній</a:t>
            </a: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Єгипет</a:t>
            </a:r>
            <a:endParaRPr lang="en-US" b="1" dirty="0" smtClean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361950">
              <a:buNone/>
            </a:pPr>
            <a:r>
              <a:rPr lang="ru-RU" dirty="0" err="1" smtClean="0">
                <a:latin typeface="Constantia" pitchFamily="18" charset="0"/>
              </a:rPr>
              <a:t>Найдавнішою</a:t>
            </a:r>
            <a:r>
              <a:rPr lang="ru-RU" dirty="0" smtClean="0">
                <a:latin typeface="Constantia" pitchFamily="18" charset="0"/>
              </a:rPr>
              <a:t> задачею, </a:t>
            </a:r>
            <a:r>
              <a:rPr lang="ru-RU" dirty="0" err="1" smtClean="0">
                <a:latin typeface="Constantia" pitchFamily="18" charset="0"/>
              </a:rPr>
              <a:t>пов</a:t>
            </a:r>
            <a:r>
              <a:rPr lang="en-US" dirty="0" smtClean="0">
                <a:latin typeface="Constantia" pitchFamily="18" charset="0"/>
              </a:rPr>
              <a:t>’</a:t>
            </a:r>
            <a:r>
              <a:rPr lang="ru-RU" dirty="0" err="1" smtClean="0">
                <a:latin typeface="Constantia" pitchFamily="18" charset="0"/>
              </a:rPr>
              <a:t>язаною</a:t>
            </a:r>
            <a:r>
              <a:rPr lang="ru-RU" dirty="0" smtClean="0">
                <a:latin typeface="Constantia" pitchFamily="18" charset="0"/>
              </a:rPr>
              <a:t>  </a:t>
            </a:r>
            <a:r>
              <a:rPr lang="ru-RU" dirty="0" err="1" smtClean="0">
                <a:latin typeface="Constantia" pitchFamily="18" charset="0"/>
              </a:rPr>
              <a:t>з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прогресіями</a:t>
            </a:r>
            <a:r>
              <a:rPr lang="ru-RU" dirty="0" smtClean="0">
                <a:latin typeface="Constantia" pitchFamily="18" charset="0"/>
              </a:rPr>
              <a:t>, </a:t>
            </a:r>
            <a:r>
              <a:rPr lang="ru-RU" dirty="0" err="1" smtClean="0">
                <a:latin typeface="Constantia" pitchFamily="18" charset="0"/>
              </a:rPr>
              <a:t>вважають</a:t>
            </a:r>
            <a:r>
              <a:rPr lang="ru-RU" dirty="0" smtClean="0">
                <a:latin typeface="Constantia" pitchFamily="18" charset="0"/>
              </a:rPr>
              <a:t> задачу </a:t>
            </a:r>
            <a:r>
              <a:rPr lang="ru-RU" dirty="0" err="1" smtClean="0">
                <a:latin typeface="Constantia" pitchFamily="18" charset="0"/>
              </a:rPr>
              <a:t>з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єгипетського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папірусу</a:t>
            </a:r>
            <a:r>
              <a:rPr lang="ru-RU" dirty="0" smtClean="0">
                <a:latin typeface="Constantia" pitchFamily="18" charset="0"/>
              </a:rPr>
              <a:t>  </a:t>
            </a:r>
            <a:r>
              <a:rPr lang="ru-RU" dirty="0" err="1" smtClean="0">
                <a:latin typeface="Constantia" pitchFamily="18" charset="0"/>
              </a:rPr>
              <a:t>Ахмеса</a:t>
            </a:r>
            <a:r>
              <a:rPr lang="ru-RU" dirty="0" smtClean="0">
                <a:latin typeface="Constantia" pitchFamily="18" charset="0"/>
              </a:rPr>
              <a:t>  </a:t>
            </a:r>
            <a:r>
              <a:rPr lang="ru-RU" dirty="0" err="1" smtClean="0">
                <a:latin typeface="Constantia" pitchFamily="18" charset="0"/>
              </a:rPr>
              <a:t>Райнда</a:t>
            </a:r>
            <a:r>
              <a:rPr lang="ru-RU" dirty="0" smtClean="0">
                <a:latin typeface="Constantia" pitchFamily="18" charset="0"/>
              </a:rPr>
              <a:t> про </a:t>
            </a:r>
            <a:r>
              <a:rPr lang="ru-RU" dirty="0" err="1" smtClean="0">
                <a:latin typeface="Constantia" pitchFamily="18" charset="0"/>
              </a:rPr>
              <a:t>поділ</a:t>
            </a:r>
            <a:r>
              <a:rPr lang="ru-RU" dirty="0" smtClean="0">
                <a:latin typeface="Constantia" pitchFamily="18" charset="0"/>
              </a:rPr>
              <a:t> 100 </a:t>
            </a:r>
            <a:r>
              <a:rPr lang="ru-RU" dirty="0" err="1" smtClean="0">
                <a:latin typeface="Constantia" pitchFamily="18" charset="0"/>
              </a:rPr>
              <a:t>мір</a:t>
            </a:r>
            <a:r>
              <a:rPr lang="ru-RU" dirty="0" smtClean="0">
                <a:latin typeface="Constantia" pitchFamily="18" charset="0"/>
              </a:rPr>
              <a:t>  </a:t>
            </a:r>
            <a:r>
              <a:rPr lang="ru-RU" dirty="0" err="1" smtClean="0">
                <a:latin typeface="Constantia" pitchFamily="18" charset="0"/>
              </a:rPr>
              <a:t>хліба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між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п</a:t>
            </a:r>
            <a:r>
              <a:rPr lang="en-US" dirty="0" smtClean="0">
                <a:latin typeface="Constantia" pitchFamily="18" charset="0"/>
              </a:rPr>
              <a:t>’</a:t>
            </a:r>
            <a:r>
              <a:rPr lang="ru-RU" dirty="0" err="1" smtClean="0">
                <a:latin typeface="Constantia" pitchFamily="18" charset="0"/>
              </a:rPr>
              <a:t>ятьма</a:t>
            </a:r>
            <a:r>
              <a:rPr lang="ru-RU" dirty="0" smtClean="0">
                <a:latin typeface="Constantia" pitchFamily="18" charset="0"/>
              </a:rPr>
              <a:t> людьми так, </a:t>
            </a:r>
            <a:r>
              <a:rPr lang="ru-RU" dirty="0" err="1" smtClean="0">
                <a:latin typeface="Constantia" pitchFamily="18" charset="0"/>
              </a:rPr>
              <a:t>щоб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другий</a:t>
            </a:r>
            <a:r>
              <a:rPr lang="ru-RU" dirty="0" smtClean="0">
                <a:latin typeface="Constantia" pitchFamily="18" charset="0"/>
              </a:rPr>
              <a:t> одержав на </a:t>
            </a:r>
            <a:r>
              <a:rPr lang="ru-RU" dirty="0" err="1" smtClean="0">
                <a:latin typeface="Constantia" pitchFamily="18" charset="0"/>
              </a:rPr>
              <a:t>стільки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більше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від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першого</a:t>
            </a:r>
            <a:r>
              <a:rPr lang="ru-RU" dirty="0" smtClean="0">
                <a:latin typeface="Constantia" pitchFamily="18" charset="0"/>
              </a:rPr>
              <a:t>, </a:t>
            </a:r>
            <a:r>
              <a:rPr lang="ru-RU" dirty="0" err="1" smtClean="0">
                <a:latin typeface="Constantia" pitchFamily="18" charset="0"/>
              </a:rPr>
              <a:t>на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скільки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третій</a:t>
            </a:r>
            <a:r>
              <a:rPr lang="ru-RU" dirty="0" smtClean="0">
                <a:latin typeface="Constantia" pitchFamily="18" charset="0"/>
              </a:rPr>
              <a:t> одержав </a:t>
            </a:r>
            <a:r>
              <a:rPr lang="ru-RU" dirty="0" err="1" smtClean="0">
                <a:latin typeface="Constantia" pitchFamily="18" charset="0"/>
              </a:rPr>
              <a:t>більше</a:t>
            </a:r>
            <a:r>
              <a:rPr lang="ru-RU" dirty="0" smtClean="0">
                <a:latin typeface="Constantia" pitchFamily="18" charset="0"/>
              </a:rPr>
              <a:t> другого </a:t>
            </a:r>
            <a:r>
              <a:rPr lang="ru-RU" dirty="0" err="1" smtClean="0">
                <a:latin typeface="Constantia" pitchFamily="18" charset="0"/>
              </a:rPr>
              <a:t>і</a:t>
            </a:r>
            <a:r>
              <a:rPr lang="ru-RU" dirty="0" smtClean="0">
                <a:latin typeface="Constantia" pitchFamily="18" charset="0"/>
              </a:rPr>
              <a:t> т. </a:t>
            </a:r>
            <a:r>
              <a:rPr lang="ru-RU" dirty="0" err="1" smtClean="0">
                <a:latin typeface="Constantia" pitchFamily="18" charset="0"/>
              </a:rPr>
              <a:t>д</a:t>
            </a:r>
            <a:r>
              <a:rPr lang="ru-RU" dirty="0" smtClean="0">
                <a:latin typeface="Constantia" pitchFamily="18" charset="0"/>
              </a:rPr>
              <a:t> . </a:t>
            </a:r>
          </a:p>
          <a:p>
            <a:pPr marL="0" indent="361950">
              <a:buNone/>
            </a:pPr>
            <a:r>
              <a:rPr lang="ru-RU" dirty="0" smtClean="0">
                <a:latin typeface="Constantia" pitchFamily="18" charset="0"/>
              </a:rPr>
              <a:t>          У </a:t>
            </a:r>
            <a:r>
              <a:rPr lang="en-US" dirty="0" smtClean="0">
                <a:latin typeface="Constantia" pitchFamily="18" charset="0"/>
              </a:rPr>
              <a:t>V </a:t>
            </a:r>
            <a:r>
              <a:rPr lang="ru-RU" dirty="0" smtClean="0">
                <a:latin typeface="Constantia" pitchFamily="18" charset="0"/>
              </a:rPr>
              <a:t>ст. до н. е. греки знали </a:t>
            </a:r>
            <a:r>
              <a:rPr lang="ru-RU" dirty="0" err="1" smtClean="0">
                <a:latin typeface="Constantia" pitchFamily="18" charset="0"/>
              </a:rPr>
              <a:t>слідуючі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прогресії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і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їх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суми</a:t>
            </a:r>
            <a:r>
              <a:rPr lang="ru-RU" dirty="0" smtClean="0">
                <a:latin typeface="Constantia" pitchFamily="18" charset="0"/>
              </a:rPr>
              <a:t>: </a:t>
            </a:r>
          </a:p>
          <a:p>
            <a:pPr>
              <a:buNone/>
            </a:pPr>
            <a:endParaRPr lang="uk-UA" b="1" dirty="0" smtClean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4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038600" cy="125273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Арифметична прогресія. Формула n-</a:t>
            </a:r>
            <a:r>
              <a:rPr lang="uk-UA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члена  арифметичної прогресії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716016" y="3933056"/>
          <a:ext cx="4119736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Формула" r:id="rId5" imgW="1752600" imgH="393700" progId="Equation.3">
                  <p:embed/>
                </p:oleObj>
              </mc:Choice>
              <mc:Fallback>
                <p:oleObj name="Формула" r:id="rId5" imgW="17526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933056"/>
                        <a:ext cx="4119736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4644009" y="5229200"/>
          <a:ext cx="4176464" cy="500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Формула" r:id="rId7" imgW="1790640" imgH="203040" progId="Equation.3">
                  <p:embed/>
                </p:oleObj>
              </mc:Choice>
              <mc:Fallback>
                <p:oleObj name="Формула" r:id="rId7" imgW="179064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9" y="5229200"/>
                        <a:ext cx="4176464" cy="5009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10" descr="MCj0397929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2924944"/>
            <a:ext cx="1520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323850" y="1268413"/>
            <a:ext cx="699135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sz="2800" dirty="0">
                <a:solidFill>
                  <a:srgbClr val="1F1F5F"/>
                </a:solidFill>
                <a:latin typeface="Times New Roman" pitchFamily="18" charset="0"/>
              </a:rPr>
              <a:t>     Правило для знаходження суми </a:t>
            </a:r>
            <a:endParaRPr lang="uk-UA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800" dirty="0">
                <a:solidFill>
                  <a:srgbClr val="1F1F5F"/>
                </a:solidFill>
                <a:latin typeface="Times New Roman" pitchFamily="18" charset="0"/>
              </a:rPr>
              <a:t>членів арифметичної прогресії дається у «Книзі  абака» (1202 р.) італійського вченого-математика Леонардо Фібоначчі.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ru-RU" sz="2800" dirty="0">
              <a:solidFill>
                <a:srgbClr val="1F1F5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800" dirty="0">
                <a:solidFill>
                  <a:srgbClr val="333399"/>
                </a:solidFill>
                <a:latin typeface="Times New Roman" pitchFamily="18" charset="0"/>
              </a:rPr>
              <a:t>     Правило для суми  скінченної геометричної прогресії  зустрічається  у книзі Н. Шюке «Наука про числа», яка побачила  світ  у 1484 </a:t>
            </a:r>
            <a:r>
              <a:rPr lang="ru-RU" sz="2800" dirty="0" err="1">
                <a:solidFill>
                  <a:srgbClr val="333399"/>
                </a:solidFill>
                <a:latin typeface="Times New Roman" pitchFamily="18" charset="0"/>
              </a:rPr>
              <a:t>році</a:t>
            </a:r>
            <a:r>
              <a:rPr lang="ru-RU" sz="2800" dirty="0">
                <a:solidFill>
                  <a:srgbClr val="333399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endParaRPr lang="ru-RU" sz="28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7411" name="Picture 6" descr="леонардо фибоначч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295400"/>
            <a:ext cx="2438400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8" descr="3f7dce52214069348e1e86f849a0d3d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613" y="4724400"/>
            <a:ext cx="2592387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19"/>
          <p:cNvSpPr txBox="1">
            <a:spLocks noChangeArrowheads="1"/>
          </p:cNvSpPr>
          <p:nvPr/>
        </p:nvSpPr>
        <p:spPr bwMode="auto">
          <a:xfrm>
            <a:off x="7092280" y="4941168"/>
            <a:ext cx="172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</a:rPr>
              <a:t>Наука про числа</a:t>
            </a:r>
          </a:p>
        </p:txBody>
      </p:sp>
      <p:pic>
        <p:nvPicPr>
          <p:cNvPr id="17414" name="Picture 20" descr="ци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5876925"/>
            <a:ext cx="323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1" descr="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5445125"/>
            <a:ext cx="304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4" descr="цифры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5516563"/>
            <a:ext cx="323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6" descr="7b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113" y="5876925"/>
            <a:ext cx="323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7" descr="7b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4800600"/>
            <a:ext cx="323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28" descr="цифры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713" y="2924175"/>
            <a:ext cx="323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29" descr="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2636838"/>
            <a:ext cx="304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30" descr="ци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2708275"/>
            <a:ext cx="323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31" descr="7b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2924175"/>
            <a:ext cx="323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кутник 15"/>
          <p:cNvSpPr/>
          <p:nvPr/>
        </p:nvSpPr>
        <p:spPr>
          <a:xfrm>
            <a:off x="381000" y="152400"/>
            <a:ext cx="73914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Цікаво знати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1" descr="MCj040843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36782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657600" y="1752600"/>
            <a:ext cx="5040313" cy="44021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3538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600" dirty="0">
                <a:latin typeface="+mn-lt"/>
              </a:rPr>
              <a:t>       </a:t>
            </a:r>
            <a:r>
              <a:rPr lang="uk-UA" sz="2600" dirty="0">
                <a:latin typeface="+mn-lt"/>
              </a:rPr>
              <a:t>В</a:t>
            </a:r>
            <a:r>
              <a:rPr lang="ru-RU" sz="2600" dirty="0">
                <a:latin typeface="+mn-lt"/>
              </a:rPr>
              <a:t> англійських підручниках  з</a:t>
            </a:r>
            <a:r>
              <a:rPr lang="en-US" sz="2600" dirty="0">
                <a:latin typeface="+mn-lt"/>
              </a:rPr>
              <a:t>’</a:t>
            </a:r>
            <a:r>
              <a:rPr lang="ru-RU" sz="2600" dirty="0">
                <a:latin typeface="+mn-lt"/>
              </a:rPr>
              <a:t>явилось    позначення   арифметичної і геометричної прогресій: 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038600" y="3810000"/>
            <a:ext cx="4619625" cy="584200"/>
            <a:chOff x="1013" y="2325"/>
            <a:chExt cx="2910" cy="368"/>
          </a:xfrm>
        </p:grpSpPr>
        <p:sp>
          <p:nvSpPr>
            <p:cNvPr id="18451" name="Rectangle 6"/>
            <p:cNvSpPr>
              <a:spLocks noChangeArrowheads="1"/>
            </p:cNvSpPr>
            <p:nvPr/>
          </p:nvSpPr>
          <p:spPr bwMode="auto">
            <a:xfrm>
              <a:off x="3107" y="2341"/>
              <a:ext cx="680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1013" y="2325"/>
              <a:ext cx="2910" cy="368"/>
              <a:chOff x="1013" y="2325"/>
              <a:chExt cx="2910" cy="368"/>
            </a:xfrm>
          </p:grpSpPr>
          <p:sp>
            <p:nvSpPr>
              <p:cNvPr id="18453" name="Rectangle 4"/>
              <p:cNvSpPr>
                <a:spLocks noChangeArrowheads="1"/>
              </p:cNvSpPr>
              <p:nvPr/>
            </p:nvSpPr>
            <p:spPr bwMode="auto">
              <a:xfrm>
                <a:off x="1013" y="2325"/>
                <a:ext cx="2025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ru-RU" sz="3200" b="1" i="1">
                    <a:latin typeface="Constantia" pitchFamily="18" charset="0"/>
                  </a:rPr>
                  <a:t>Арифметична</a:t>
                </a:r>
                <a:r>
                  <a:rPr lang="ru-RU" sz="2800" b="1">
                    <a:latin typeface="Constantia" pitchFamily="18" charset="0"/>
                  </a:rPr>
                  <a:t> </a:t>
                </a:r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3334" y="2341"/>
                <a:ext cx="589" cy="327"/>
                <a:chOff x="3379" y="1389"/>
                <a:chExt cx="589" cy="327"/>
              </a:xfrm>
            </p:grpSpPr>
            <p:sp>
              <p:nvSpPr>
                <p:cNvPr id="1845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651" y="1389"/>
                  <a:ext cx="317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ru-RU" sz="2800">
                    <a:latin typeface="Constantia" pitchFamily="18" charset="0"/>
                  </a:endParaRPr>
                </a:p>
              </p:txBody>
            </p:sp>
            <p:grpSp>
              <p:nvGrpSpPr>
                <p:cNvPr id="5" name="Group 9"/>
                <p:cNvGrpSpPr>
                  <a:grpSpLocks/>
                </p:cNvGrpSpPr>
                <p:nvPr/>
              </p:nvGrpSpPr>
              <p:grpSpPr bwMode="auto">
                <a:xfrm>
                  <a:off x="3379" y="1480"/>
                  <a:ext cx="227" cy="183"/>
                  <a:chOff x="2381" y="1842"/>
                  <a:chExt cx="227" cy="183"/>
                </a:xfrm>
              </p:grpSpPr>
              <p:grpSp>
                <p:nvGrpSpPr>
                  <p:cNvPr id="6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2381" y="1842"/>
                    <a:ext cx="227" cy="91"/>
                    <a:chOff x="2381" y="1842"/>
                    <a:chExt cx="227" cy="91"/>
                  </a:xfrm>
                </p:grpSpPr>
                <p:sp>
                  <p:nvSpPr>
                    <p:cNvPr id="18459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81" y="1933"/>
                      <a:ext cx="227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60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2" y="1842"/>
                      <a:ext cx="45" cy="4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>
                        <a:latin typeface="Constantia" pitchFamily="18" charset="0"/>
                      </a:endParaRPr>
                    </a:p>
                  </p:txBody>
                </p:sp>
              </p:grpSp>
              <p:sp>
                <p:nvSpPr>
                  <p:cNvPr id="18458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1979"/>
                    <a:ext cx="45" cy="4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4067944" y="4581128"/>
            <a:ext cx="4421832" cy="647700"/>
            <a:chOff x="865" y="2750"/>
            <a:chExt cx="2684" cy="408"/>
          </a:xfrm>
        </p:grpSpPr>
        <p:sp>
          <p:nvSpPr>
            <p:cNvPr id="18439" name="Rectangle 14"/>
            <p:cNvSpPr>
              <a:spLocks noChangeArrowheads="1"/>
            </p:cNvSpPr>
            <p:nvPr/>
          </p:nvSpPr>
          <p:spPr bwMode="auto">
            <a:xfrm>
              <a:off x="865" y="2750"/>
              <a:ext cx="185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 i="1">
                  <a:latin typeface="Constantia" pitchFamily="18" charset="0"/>
                </a:rPr>
                <a:t>Геометрична</a:t>
              </a:r>
            </a:p>
          </p:txBody>
        </p:sp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2914" y="2840"/>
              <a:ext cx="635" cy="318"/>
              <a:chOff x="3107" y="2840"/>
              <a:chExt cx="635" cy="318"/>
            </a:xfrm>
          </p:grpSpPr>
          <p:sp>
            <p:nvSpPr>
              <p:cNvPr id="18441" name="Rectangle 18"/>
              <p:cNvSpPr>
                <a:spLocks noChangeArrowheads="1"/>
              </p:cNvSpPr>
              <p:nvPr/>
            </p:nvSpPr>
            <p:spPr bwMode="auto">
              <a:xfrm>
                <a:off x="3107" y="2840"/>
                <a:ext cx="635" cy="31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grpSp>
            <p:nvGrpSpPr>
              <p:cNvPr id="10" name="Group 19"/>
              <p:cNvGrpSpPr>
                <a:grpSpLocks/>
              </p:cNvGrpSpPr>
              <p:nvPr/>
            </p:nvGrpSpPr>
            <p:grpSpPr bwMode="auto">
              <a:xfrm>
                <a:off x="3152" y="2904"/>
                <a:ext cx="363" cy="215"/>
                <a:chOff x="3833" y="1842"/>
                <a:chExt cx="363" cy="183"/>
              </a:xfrm>
            </p:grpSpPr>
            <p:sp>
              <p:nvSpPr>
                <p:cNvPr id="18443" name="Oval 20"/>
                <p:cNvSpPr>
                  <a:spLocks noChangeArrowheads="1"/>
                </p:cNvSpPr>
                <p:nvPr/>
              </p:nvSpPr>
              <p:spPr bwMode="auto">
                <a:xfrm>
                  <a:off x="4060" y="1979"/>
                  <a:ext cx="45" cy="4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grpSp>
              <p:nvGrpSpPr>
                <p:cNvPr id="11" name="Group 21"/>
                <p:cNvGrpSpPr>
                  <a:grpSpLocks/>
                </p:cNvGrpSpPr>
                <p:nvPr/>
              </p:nvGrpSpPr>
              <p:grpSpPr bwMode="auto">
                <a:xfrm>
                  <a:off x="3833" y="1842"/>
                  <a:ext cx="363" cy="183"/>
                  <a:chOff x="3833" y="1842"/>
                  <a:chExt cx="363" cy="183"/>
                </a:xfrm>
              </p:grpSpPr>
              <p:grpSp>
                <p:nvGrpSpPr>
                  <p:cNvPr id="12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3833" y="1842"/>
                    <a:ext cx="363" cy="91"/>
                    <a:chOff x="3833" y="1842"/>
                    <a:chExt cx="363" cy="91"/>
                  </a:xfrm>
                </p:grpSpPr>
                <p:sp>
                  <p:nvSpPr>
                    <p:cNvPr id="18447" name="Oval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60" y="1842"/>
                      <a:ext cx="45" cy="4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>
                        <a:latin typeface="Constantia" pitchFamily="18" charset="0"/>
                      </a:endParaRPr>
                    </a:p>
                  </p:txBody>
                </p:sp>
                <p:grpSp>
                  <p:nvGrpSpPr>
                    <p:cNvPr id="13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33" y="1842"/>
                      <a:ext cx="363" cy="91"/>
                      <a:chOff x="3833" y="1842"/>
                      <a:chExt cx="363" cy="91"/>
                    </a:xfrm>
                  </p:grpSpPr>
                  <p:sp>
                    <p:nvSpPr>
                      <p:cNvPr id="18449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33" y="1933"/>
                        <a:ext cx="363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8450" name="Oval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23" y="1842"/>
                        <a:ext cx="45" cy="4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>
                          <a:latin typeface="Constantia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18446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3923" y="1979"/>
                    <a:ext cx="45" cy="4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</p:grpSp>
      <p:sp>
        <p:nvSpPr>
          <p:cNvPr id="30" name="Прямокутник 29"/>
          <p:cNvSpPr/>
          <p:nvPr/>
        </p:nvSpPr>
        <p:spPr>
          <a:xfrm>
            <a:off x="457200" y="304800"/>
            <a:ext cx="8153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Англія</a:t>
            </a:r>
            <a:r>
              <a:rPr lang="ru-RU" sz="54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</a:t>
            </a:r>
            <a:r>
              <a:rPr lang="en-US" sz="54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XVIII </a:t>
            </a:r>
            <a:r>
              <a:rPr lang="ru-RU" sz="5400" b="1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століття</a:t>
            </a:r>
            <a:endParaRPr lang="uk-UA" sz="5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67544" y="836712"/>
            <a:ext cx="4038600" cy="204482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Арифметична прогресія. Формула n-</a:t>
            </a:r>
            <a:r>
              <a:rPr lang="uk-UA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члена  арифметичної прогресії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00808"/>
            <a:ext cx="3971925" cy="297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780928"/>
            <a:ext cx="2520280" cy="378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ifmetichna-progres-ya-formula-ii-zagalnogo-chlen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BCB18F9-059F-4C8B-A8FB-49CB299752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arifmetichna-progres-ya-formula-ii-zagalnogo-chlena</Template>
  <TotalTime>0</TotalTime>
  <Words>1030</Words>
  <Application>Microsoft Office PowerPoint</Application>
  <PresentationFormat>Экран (4:3)</PresentationFormat>
  <Paragraphs>195</Paragraphs>
  <Slides>19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arifmetichna-progres-ya-formula-ii-zagalnogo-chlena</vt:lpstr>
      <vt:lpstr>Формула</vt:lpstr>
      <vt:lpstr>Матеріали до уроків</vt:lpstr>
      <vt:lpstr>Готуємося до уроку</vt:lpstr>
      <vt:lpstr>Зміст </vt:lpstr>
      <vt:lpstr>Тема 6</vt:lpstr>
      <vt:lpstr>Пункт 10.2.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Матеріали до уроків</dc:title>
  <dc:creator>Ира</dc:creator>
  <cp:lastModifiedBy>Ира</cp:lastModifiedBy>
  <cp:revision>1</cp:revision>
  <dcterms:created xsi:type="dcterms:W3CDTF">2014-10-01T14:45:40Z</dcterms:created>
  <dcterms:modified xsi:type="dcterms:W3CDTF">2014-10-01T14:45:45Z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TC030009628</vt:lpwstr>
  </property>
</Properties>
</file>