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7"/>
  </p:notesMasterIdLst>
  <p:sldIdLst>
    <p:sldId id="256" r:id="rId3"/>
    <p:sldId id="259" r:id="rId4"/>
    <p:sldId id="257" r:id="rId5"/>
    <p:sldId id="266" r:id="rId6"/>
    <p:sldId id="298" r:id="rId7"/>
    <p:sldId id="310" r:id="rId8"/>
    <p:sldId id="311" r:id="rId9"/>
    <p:sldId id="312" r:id="rId10"/>
    <p:sldId id="317" r:id="rId11"/>
    <p:sldId id="313" r:id="rId12"/>
    <p:sldId id="314" r:id="rId13"/>
    <p:sldId id="318" r:id="rId14"/>
    <p:sldId id="319" r:id="rId15"/>
    <p:sldId id="315" r:id="rId16"/>
    <p:sldId id="316" r:id="rId17"/>
    <p:sldId id="320" r:id="rId18"/>
    <p:sldId id="305" r:id="rId19"/>
    <p:sldId id="306" r:id="rId20"/>
    <p:sldId id="307" r:id="rId21"/>
    <p:sldId id="308" r:id="rId22"/>
    <p:sldId id="309" r:id="rId23"/>
    <p:sldId id="322" r:id="rId24"/>
    <p:sldId id="323" r:id="rId25"/>
    <p:sldId id="32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0E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0C456-E38A-4500-8D08-47E7A23A2AF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1E1F8-1696-4966-BF37-D1E501483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707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slide" Target="slide3.xml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19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426908" y="208455"/>
            <a:ext cx="3930778" cy="6506693"/>
            <a:chOff x="1149677" y="-220173"/>
            <a:chExt cx="3889109" cy="6506693"/>
          </a:xfrm>
        </p:grpSpPr>
        <p:sp>
          <p:nvSpPr>
            <p:cNvPr id="14" name="Прямоугольник 13"/>
            <p:cNvSpPr/>
            <p:nvPr/>
          </p:nvSpPr>
          <p:spPr>
            <a:xfrm rot="20773993">
              <a:off x="1243613" y="134706"/>
              <a:ext cx="3786214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20773993">
              <a:off x="1182685" y="-155774"/>
              <a:ext cx="3786214" cy="5929354"/>
            </a:xfrm>
            <a:prstGeom prst="rect">
              <a:avLst/>
            </a:prstGeom>
            <a:solidFill>
              <a:schemeClr val="bg1"/>
            </a:solidFill>
            <a:ln cap="sq">
              <a:solidFill>
                <a:schemeClr val="bg1"/>
              </a:solidFill>
            </a:ln>
            <a:scene3d>
              <a:camera prst="perspectiveRelaxedModerately"/>
              <a:lightRig rig="threePt" dir="t"/>
            </a:scene3d>
            <a:sp3d extrusionH="76200" contourW="12700" prstMaterial="powder">
              <a:bevelT h="45720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1485880" y="6057920"/>
              <a:ext cx="357190" cy="10001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 rot="20773993">
              <a:off x="1149677" y="-220173"/>
              <a:ext cx="3889109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 rot="20706627">
              <a:off x="1166482" y="896865"/>
              <a:ext cx="3215834" cy="1035432"/>
            </a:xfrm>
            <a:prstGeom prst="rect">
              <a:avLst/>
            </a:prstGeom>
            <a:noFill/>
          </p:spPr>
          <p:txBody>
            <a:bodyPr wrap="square" rtlCol="0">
              <a:prstTxWarp prst="textFadeUp">
                <a:avLst>
                  <a:gd name="adj" fmla="val 5781"/>
                </a:avLst>
              </a:prstTxWarp>
              <a:spAutoFit/>
            </a:bodyPr>
            <a:lstStyle/>
            <a:p>
              <a:r>
                <a:rPr lang="uk-UA" sz="66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innerShdw blurRad="38100" dist="25400" dir="16200000">
                      <a:prstClr val="black"/>
                    </a:innerShdw>
                  </a:effectLst>
                </a:rPr>
                <a:t>Алгебра</a:t>
              </a:r>
              <a:endParaRPr lang="ru-RU" sz="6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38100" dist="25400" dir="16200000">
                    <a:prstClr val="black"/>
                  </a:innerShdw>
                </a:effectLst>
              </a:endParaRPr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857620" y="642918"/>
            <a:ext cx="5286380" cy="1643074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Матеріали до уроків</a:t>
            </a:r>
            <a:endParaRPr lang="ru-RU" sz="6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286380" y="2857496"/>
            <a:ext cx="3857620" cy="26432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підручником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«Алгебра.  9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Ю.І.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Мальованого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Литвиненко,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Возняк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286512" y="5786454"/>
            <a:ext cx="2438348" cy="311944"/>
            <a:chOff x="4753027" y="2914650"/>
            <a:chExt cx="2438348" cy="311944"/>
          </a:xfrm>
          <a:effectLst>
            <a:outerShdw blurRad="114300" dist="38100" dir="18900000" sy="23000" kx="-1200000" algn="bl" rotWithShape="0">
              <a:prstClr val="black">
                <a:alpha val="69000"/>
              </a:prstClr>
            </a:outerShdw>
          </a:effectLst>
        </p:grpSpPr>
        <p:sp>
          <p:nvSpPr>
            <p:cNvPr id="11" name="Полилиния 10"/>
            <p:cNvSpPr/>
            <p:nvPr/>
          </p:nvSpPr>
          <p:spPr>
            <a:xfrm>
              <a:off x="4753027" y="3000372"/>
              <a:ext cx="222988" cy="142877"/>
            </a:xfrm>
            <a:custGeom>
              <a:avLst/>
              <a:gdLst>
                <a:gd name="connsiteX0" fmla="*/ 142875 w 168275"/>
                <a:gd name="connsiteY0" fmla="*/ 15875 h 153987"/>
                <a:gd name="connsiteX1" fmla="*/ 0 w 168275"/>
                <a:gd name="connsiteY1" fmla="*/ 58737 h 153987"/>
                <a:gd name="connsiteX2" fmla="*/ 0 w 168275"/>
                <a:gd name="connsiteY2" fmla="*/ 108744 h 153987"/>
                <a:gd name="connsiteX3" fmla="*/ 152400 w 168275"/>
                <a:gd name="connsiteY3" fmla="*/ 153987 h 153987"/>
                <a:gd name="connsiteX4" fmla="*/ 142875 w 168275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988" h="153987">
                  <a:moveTo>
                    <a:pt x="197588" y="15875"/>
                  </a:moveTo>
                  <a:cubicBezTo>
                    <a:pt x="172188" y="0"/>
                    <a:pt x="102338" y="44450"/>
                    <a:pt x="54713" y="58737"/>
                  </a:cubicBezTo>
                  <a:cubicBezTo>
                    <a:pt x="0" y="86054"/>
                    <a:pt x="20708" y="97507"/>
                    <a:pt x="54713" y="108744"/>
                  </a:cubicBezTo>
                  <a:lnTo>
                    <a:pt x="207113" y="153987"/>
                  </a:lnTo>
                  <a:cubicBezTo>
                    <a:pt x="199926" y="24607"/>
                    <a:pt x="222988" y="31750"/>
                    <a:pt x="197588" y="158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907756" y="2914650"/>
              <a:ext cx="361918" cy="311944"/>
            </a:xfrm>
            <a:custGeom>
              <a:avLst/>
              <a:gdLst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69133 w 357187"/>
                <a:gd name="connsiteY4" fmla="*/ 311944 h 319088"/>
                <a:gd name="connsiteX5" fmla="*/ 290512 w 357187"/>
                <a:gd name="connsiteY5" fmla="*/ 319088 h 319088"/>
                <a:gd name="connsiteX6" fmla="*/ 357187 w 357187"/>
                <a:gd name="connsiteY6" fmla="*/ 138113 h 319088"/>
                <a:gd name="connsiteX7" fmla="*/ 285750 w 357187"/>
                <a:gd name="connsiteY7" fmla="*/ 0 h 319088"/>
                <a:gd name="connsiteX0" fmla="*/ 285750 w 361918"/>
                <a:gd name="connsiteY0" fmla="*/ 0 h 319064"/>
                <a:gd name="connsiteX1" fmla="*/ 0 w 361918"/>
                <a:gd name="connsiteY1" fmla="*/ 102394 h 319064"/>
                <a:gd name="connsiteX2" fmla="*/ 4762 w 361918"/>
                <a:gd name="connsiteY2" fmla="*/ 147638 h 319064"/>
                <a:gd name="connsiteX3" fmla="*/ 7144 w 361918"/>
                <a:gd name="connsiteY3" fmla="*/ 216694 h 319064"/>
                <a:gd name="connsiteX4" fmla="*/ 269133 w 361918"/>
                <a:gd name="connsiteY4" fmla="*/ 311944 h 319064"/>
                <a:gd name="connsiteX5" fmla="*/ 361918 w 361918"/>
                <a:gd name="connsiteY5" fmla="*/ 319064 h 319064"/>
                <a:gd name="connsiteX6" fmla="*/ 357187 w 361918"/>
                <a:gd name="connsiteY6" fmla="*/ 138113 h 319064"/>
                <a:gd name="connsiteX7" fmla="*/ 285750 w 361918"/>
                <a:gd name="connsiteY7" fmla="*/ 0 h 319064"/>
                <a:gd name="connsiteX0" fmla="*/ 285750 w 361918"/>
                <a:gd name="connsiteY0" fmla="*/ 0 h 311944"/>
                <a:gd name="connsiteX1" fmla="*/ 0 w 361918"/>
                <a:gd name="connsiteY1" fmla="*/ 102394 h 311944"/>
                <a:gd name="connsiteX2" fmla="*/ 4762 w 361918"/>
                <a:gd name="connsiteY2" fmla="*/ 147638 h 311944"/>
                <a:gd name="connsiteX3" fmla="*/ 7144 w 361918"/>
                <a:gd name="connsiteY3" fmla="*/ 216694 h 311944"/>
                <a:gd name="connsiteX4" fmla="*/ 269133 w 361918"/>
                <a:gd name="connsiteY4" fmla="*/ 311944 h 311944"/>
                <a:gd name="connsiteX5" fmla="*/ 361918 w 361918"/>
                <a:gd name="connsiteY5" fmla="*/ 247602 h 311944"/>
                <a:gd name="connsiteX6" fmla="*/ 357187 w 361918"/>
                <a:gd name="connsiteY6" fmla="*/ 138113 h 311944"/>
                <a:gd name="connsiteX7" fmla="*/ 285750 w 361918"/>
                <a:gd name="connsiteY7" fmla="*/ 0 h 31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18" h="311944">
                  <a:moveTo>
                    <a:pt x="285750" y="0"/>
                  </a:moveTo>
                  <a:lnTo>
                    <a:pt x="0" y="102394"/>
                  </a:lnTo>
                  <a:cubicBezTo>
                    <a:pt x="1587" y="117475"/>
                    <a:pt x="62704" y="111128"/>
                    <a:pt x="4762" y="147638"/>
                  </a:cubicBezTo>
                  <a:cubicBezTo>
                    <a:pt x="26985" y="189710"/>
                    <a:pt x="6350" y="193675"/>
                    <a:pt x="7144" y="216694"/>
                  </a:cubicBezTo>
                  <a:lnTo>
                    <a:pt x="269133" y="311944"/>
                  </a:lnTo>
                  <a:lnTo>
                    <a:pt x="361918" y="247602"/>
                  </a:lnTo>
                  <a:lnTo>
                    <a:pt x="357187" y="138113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7038975" y="2921794"/>
              <a:ext cx="152400" cy="302419"/>
            </a:xfrm>
            <a:custGeom>
              <a:avLst/>
              <a:gdLst>
                <a:gd name="connsiteX0" fmla="*/ 88106 w 152400"/>
                <a:gd name="connsiteY0" fmla="*/ 0 h 302419"/>
                <a:gd name="connsiteX1" fmla="*/ 152400 w 152400"/>
                <a:gd name="connsiteY1" fmla="*/ 78581 h 302419"/>
                <a:gd name="connsiteX2" fmla="*/ 150019 w 152400"/>
                <a:gd name="connsiteY2" fmla="*/ 226219 h 302419"/>
                <a:gd name="connsiteX3" fmla="*/ 71438 w 152400"/>
                <a:gd name="connsiteY3" fmla="*/ 302419 h 302419"/>
                <a:gd name="connsiteX4" fmla="*/ 0 w 152400"/>
                <a:gd name="connsiteY4" fmla="*/ 230981 h 302419"/>
                <a:gd name="connsiteX5" fmla="*/ 0 w 152400"/>
                <a:gd name="connsiteY5" fmla="*/ 59531 h 302419"/>
                <a:gd name="connsiteX6" fmla="*/ 88106 w 152400"/>
                <a:gd name="connsiteY6" fmla="*/ 0 h 30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302419">
                  <a:moveTo>
                    <a:pt x="88106" y="0"/>
                  </a:moveTo>
                  <a:lnTo>
                    <a:pt x="152400" y="78581"/>
                  </a:lnTo>
                  <a:cubicBezTo>
                    <a:pt x="151606" y="127794"/>
                    <a:pt x="150813" y="177006"/>
                    <a:pt x="150019" y="226219"/>
                  </a:cubicBezTo>
                  <a:lnTo>
                    <a:pt x="71438" y="302419"/>
                  </a:lnTo>
                  <a:lnTo>
                    <a:pt x="0" y="230981"/>
                  </a:lnTo>
                  <a:lnTo>
                    <a:pt x="0" y="59531"/>
                  </a:lnTo>
                  <a:lnTo>
                    <a:pt x="88106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5169694" y="2919413"/>
              <a:ext cx="1957387" cy="304800"/>
            </a:xfrm>
            <a:custGeom>
              <a:avLst/>
              <a:gdLst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7387" h="304800">
                  <a:moveTo>
                    <a:pt x="2381" y="0"/>
                  </a:moveTo>
                  <a:cubicBezTo>
                    <a:pt x="3175" y="34131"/>
                    <a:pt x="56352" y="49215"/>
                    <a:pt x="4762" y="102393"/>
                  </a:cubicBezTo>
                  <a:cubicBezTo>
                    <a:pt x="3175" y="141287"/>
                    <a:pt x="63496" y="203996"/>
                    <a:pt x="0" y="219075"/>
                  </a:cubicBezTo>
                  <a:cubicBezTo>
                    <a:pt x="53177" y="279402"/>
                    <a:pt x="6350" y="273050"/>
                    <a:pt x="9525" y="300037"/>
                  </a:cubicBezTo>
                  <a:lnTo>
                    <a:pt x="1938337" y="304800"/>
                  </a:lnTo>
                  <a:lnTo>
                    <a:pt x="1897856" y="250031"/>
                  </a:lnTo>
                  <a:lnTo>
                    <a:pt x="1893094" y="85725"/>
                  </a:lnTo>
                  <a:lnTo>
                    <a:pt x="1957387" y="7143"/>
                  </a:lnTo>
                  <a:lnTo>
                    <a:pt x="238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3000">
                  <a:schemeClr val="accent1">
                    <a:lumMod val="60000"/>
                    <a:lumOff val="40000"/>
                  </a:schemeClr>
                </a:gs>
                <a:gs pos="21001">
                  <a:schemeClr val="accent1">
                    <a:lumMod val="75000"/>
                  </a:schemeClr>
                </a:gs>
                <a:gs pos="63000">
                  <a:srgbClr val="FFFFFF"/>
                </a:gs>
                <a:gs pos="67000">
                  <a:schemeClr val="accent1">
                    <a:lumMod val="50000"/>
                  </a:schemeClr>
                </a:gs>
                <a:gs pos="69000">
                  <a:schemeClr val="accent1">
                    <a:lumMod val="75000"/>
                  </a:schemeClr>
                </a:gs>
                <a:gs pos="82001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03291" y="3045619"/>
              <a:ext cx="45719" cy="714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 rot="20751448">
            <a:off x="1544835" y="2532387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9 клас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51520" y="332656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4008" y="571480"/>
            <a:ext cx="4176464" cy="6025872"/>
          </a:xfrm>
        </p:spPr>
        <p:txBody>
          <a:bodyPr>
            <a:normAutofit fontScale="77500" lnSpcReduction="20000"/>
          </a:bodyPr>
          <a:lstStyle/>
          <a:p>
            <a:pPr marL="0" indent="361950">
              <a:buNone/>
            </a:pPr>
            <a:r>
              <a:rPr lang="uk-UA" dirty="0" smtClean="0"/>
              <a:t>З означення числової послідовності випливає, що кількість її членів, як і кількість натуральних чисел, вказати не можна, тобто вона </a:t>
            </a:r>
            <a:r>
              <a:rPr lang="uk-UA" b="1" i="1" dirty="0" smtClean="0"/>
              <a:t>нескінченна</a:t>
            </a:r>
            <a:r>
              <a:rPr lang="uk-UA" i="1" dirty="0" smtClean="0"/>
              <a:t>.</a:t>
            </a:r>
            <a:endParaRPr lang="ru-RU" dirty="0" smtClean="0"/>
          </a:p>
          <a:p>
            <a:pPr marL="0" indent="361950">
              <a:buNone/>
            </a:pPr>
            <a:r>
              <a:rPr lang="uk-UA" dirty="0" smtClean="0"/>
              <a:t>У ряді випадків доводиться мати справу з числовими функціями, областю визначення яких є множина лише </a:t>
            </a:r>
            <a:r>
              <a:rPr lang="en-US" i="1" dirty="0" smtClean="0"/>
              <a:t>n</a:t>
            </a:r>
            <a:r>
              <a:rPr lang="uk-UA" i="1" dirty="0" smtClean="0"/>
              <a:t> </a:t>
            </a:r>
            <a:r>
              <a:rPr lang="uk-UA" dirty="0" smtClean="0"/>
              <a:t>перших натуральних чисел. </a:t>
            </a:r>
            <a:endParaRPr lang="en-US" dirty="0" smtClean="0"/>
          </a:p>
          <a:p>
            <a:pPr marL="0" indent="361950">
              <a:buNone/>
            </a:pPr>
            <a:r>
              <a:rPr lang="uk-UA" dirty="0" smtClean="0"/>
              <a:t>Такі функції теж відносять до числових послідовностей, які називають </a:t>
            </a:r>
            <a:r>
              <a:rPr lang="uk-UA" b="1" i="1" dirty="0" smtClean="0"/>
              <a:t>скінченними, </a:t>
            </a:r>
            <a:r>
              <a:rPr lang="uk-UA" dirty="0" smtClean="0"/>
              <a:t>бо кількість їх членів дорівнює певному натуральному числу. </a:t>
            </a:r>
            <a:endParaRPr lang="en-US" dirty="0" smtClean="0"/>
          </a:p>
          <a:p>
            <a:pPr marL="0" indent="361950">
              <a:buNone/>
            </a:pPr>
            <a:r>
              <a:rPr lang="uk-UA" dirty="0" smtClean="0"/>
              <a:t>До скінченних належать, наприклад, послідовність перших десяти непарних чисел, послідовність квадратів перших ста натуральних чисел тощо.</a:t>
            </a:r>
            <a:endParaRPr lang="ru-RU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18072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Поняття числової послідовності</a:t>
            </a: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67544" y="2708920"/>
            <a:ext cx="4032448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 smtClean="0"/>
              <a:t>Член </a:t>
            </a:r>
            <a:r>
              <a:rPr lang="uk-UA" i="1" dirty="0" smtClean="0"/>
              <a:t>а</a:t>
            </a:r>
            <a:r>
              <a:rPr lang="en-US" i="1" baseline="-25000" dirty="0" smtClean="0"/>
              <a:t>n</a:t>
            </a:r>
            <a:r>
              <a:rPr lang="uk-UA" i="1" dirty="0" smtClean="0"/>
              <a:t> </a:t>
            </a:r>
            <a:r>
              <a:rPr lang="uk-UA" dirty="0" smtClean="0"/>
              <a:t>зі змінним номером </a:t>
            </a:r>
            <a:r>
              <a:rPr lang="en-US" i="1" dirty="0" smtClean="0"/>
              <a:t>n</a:t>
            </a:r>
            <a:r>
              <a:rPr lang="uk-UA" i="1" dirty="0" smtClean="0"/>
              <a:t> </a:t>
            </a:r>
            <a:r>
              <a:rPr lang="uk-UA" dirty="0" smtClean="0"/>
              <a:t>називають </a:t>
            </a:r>
            <a:r>
              <a:rPr lang="uk-UA" b="1" i="1" dirty="0" smtClean="0"/>
              <a:t>загальним членом </a:t>
            </a:r>
            <a:r>
              <a:rPr lang="uk-UA" dirty="0" smtClean="0"/>
              <a:t>послідовності. </a:t>
            </a:r>
            <a:endParaRPr lang="en-US" dirty="0" smtClean="0"/>
          </a:p>
          <a:p>
            <a:r>
              <a:rPr lang="uk-UA" dirty="0" smtClean="0"/>
              <a:t>Саму послідовність коротко позначають символом (</a:t>
            </a:r>
            <a:r>
              <a:rPr lang="uk-UA" i="1" dirty="0" smtClean="0"/>
              <a:t>а</a:t>
            </a:r>
            <a:r>
              <a:rPr lang="en-US" i="1" baseline="-25000" dirty="0" smtClean="0"/>
              <a:t>n</a:t>
            </a:r>
            <a:r>
              <a:rPr lang="uk-UA" dirty="0" smtClean="0"/>
              <a:t>).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51520" y="26064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4008" y="571480"/>
            <a:ext cx="4248472" cy="5857916"/>
          </a:xfrm>
        </p:spPr>
        <p:txBody>
          <a:bodyPr>
            <a:normAutofit/>
          </a:bodyPr>
          <a:lstStyle/>
          <a:p>
            <a:pPr marL="0" indent="361950">
              <a:buNone/>
            </a:pPr>
            <a:r>
              <a:rPr lang="uk-UA" sz="2000" dirty="0" smtClean="0"/>
              <a:t>Числову послідовність, як і функцію, можна задати </a:t>
            </a:r>
            <a:r>
              <a:rPr lang="uk-UA" sz="2000" b="1" dirty="0" smtClean="0"/>
              <a:t>аналітичним, графічним</a:t>
            </a:r>
            <a:r>
              <a:rPr lang="en-US" sz="2000" b="1" dirty="0" smtClean="0"/>
              <a:t> </a:t>
            </a:r>
            <a:r>
              <a:rPr lang="uk-UA" sz="2000" b="1" dirty="0" smtClean="0"/>
              <a:t>або табличним способом</a:t>
            </a:r>
            <a:r>
              <a:rPr lang="uk-UA" sz="2000" dirty="0" smtClean="0"/>
              <a:t>.</a:t>
            </a:r>
          </a:p>
          <a:p>
            <a:pPr marL="0" indent="361950">
              <a:buNone/>
            </a:pPr>
            <a:r>
              <a:rPr lang="uk-UA" sz="2000" dirty="0" smtClean="0"/>
              <a:t>Аналітичним способом числову послідовність зазвичай задають за допомогою формули її загального члена. </a:t>
            </a:r>
          </a:p>
          <a:p>
            <a:pPr marL="0" indent="361950">
              <a:buNone/>
            </a:pPr>
            <a:r>
              <a:rPr lang="uk-UA" sz="2000" dirty="0" smtClean="0"/>
              <a:t>Якщо, наприклад, </a:t>
            </a:r>
          </a:p>
          <a:p>
            <a:pPr marL="0" indent="0">
              <a:buNone/>
            </a:pPr>
            <a:r>
              <a:rPr lang="uk-UA" sz="2000" dirty="0" smtClean="0"/>
              <a:t>то,  починаючи з  1,  отримаємо відповідні члени цієї послідовності:</a:t>
            </a:r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r>
              <a:rPr lang="uk-UA" sz="2000" dirty="0" smtClean="0"/>
              <a:t>і т.д.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6046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 задають числові послідовності</a:t>
            </a: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068960"/>
            <a:ext cx="866775" cy="428625"/>
          </a:xfrm>
          <a:prstGeom prst="rect">
            <a:avLst/>
          </a:prstGeom>
          <a:noFill/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221088"/>
            <a:ext cx="1790700" cy="428625"/>
          </a:xfrm>
          <a:prstGeom prst="rect">
            <a:avLst/>
          </a:prstGeom>
          <a:noFill/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797152"/>
            <a:ext cx="2105025" cy="428625"/>
          </a:xfrm>
          <a:prstGeom prst="rect">
            <a:avLst/>
          </a:prstGeom>
          <a:noFill/>
        </p:spPr>
      </p:pic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5373216"/>
            <a:ext cx="1857375" cy="42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51520" y="26064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 smtClean="0"/>
              <a:t>Оскільки аргументом послідовності є лише натуральні числа, то її графіком є окремі точки, а не суцільна лінія.</a:t>
            </a:r>
            <a:endParaRPr lang="ru-RU" b="1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Наприклад, графіком послідовності </a:t>
            </a:r>
          </a:p>
          <a:p>
            <a:pPr marL="0" indent="0">
              <a:buNone/>
            </a:pPr>
            <a:r>
              <a:rPr lang="uk-UA" dirty="0" smtClean="0"/>
              <a:t>є множина точок, зображених на рис.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Абсцисами цих точок є натуральні числа 1, 2, 3, ..., 9, а </a:t>
            </a:r>
            <a:r>
              <a:rPr lang="uk-UA" dirty="0" err="1" smtClean="0"/>
              <a:t>ординатами—</a:t>
            </a:r>
            <a:r>
              <a:rPr lang="uk-UA" dirty="0" smtClean="0"/>
              <a:t> відповідно </a:t>
            </a:r>
          </a:p>
          <a:p>
            <a:pPr marL="0" indent="0">
              <a:buNone/>
            </a:pPr>
            <a:r>
              <a:rPr lang="uk-UA" i="1" dirty="0" smtClean="0"/>
              <a:t>                                                 </a:t>
            </a:r>
            <a:endParaRPr lang="ru-RU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6046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 задають числові послідовності</a:t>
            </a: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lum bright="41000" contrast="69000"/>
          </a:blip>
          <a:srcRect/>
          <a:stretch>
            <a:fillRect/>
          </a:stretch>
        </p:blipFill>
        <p:spPr bwMode="auto">
          <a:xfrm rot="171299">
            <a:off x="504206" y="3527756"/>
            <a:ext cx="4004609" cy="1571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979464"/>
            <a:ext cx="792088" cy="305520"/>
          </a:xfrm>
          <a:prstGeom prst="rect">
            <a:avLst/>
          </a:prstGeom>
          <a:noFill/>
        </p:spPr>
      </p:pic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5373216"/>
            <a:ext cx="2097585" cy="4107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51520" y="26064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4008" y="404664"/>
            <a:ext cx="4248472" cy="6192688"/>
          </a:xfrm>
        </p:spPr>
        <p:txBody>
          <a:bodyPr>
            <a:noAutofit/>
          </a:bodyPr>
          <a:lstStyle/>
          <a:p>
            <a:pPr marL="0" indent="361950">
              <a:buNone/>
            </a:pPr>
            <a:r>
              <a:rPr lang="uk-UA" sz="2100" dirty="0" smtClean="0"/>
              <a:t>Розглянемо ще один спосіб </a:t>
            </a:r>
            <a:r>
              <a:rPr lang="uk-UA" sz="2100" dirty="0" err="1" smtClean="0"/>
              <a:t>задання</a:t>
            </a:r>
            <a:r>
              <a:rPr lang="uk-UA" sz="2100" dirty="0" smtClean="0"/>
              <a:t> послідовності, в якої, наприклад, а</a:t>
            </a:r>
            <a:r>
              <a:rPr lang="uk-UA" sz="2100" baseline="-25000" dirty="0" smtClean="0"/>
              <a:t>1</a:t>
            </a:r>
            <a:r>
              <a:rPr lang="uk-UA" sz="2100" dirty="0" smtClean="0"/>
              <a:t> = 3, а кожний член, починаючи з другого, визначається співвідношенням: а</a:t>
            </a:r>
            <a:r>
              <a:rPr lang="en-US" sz="2100" baseline="-25000" dirty="0" smtClean="0"/>
              <a:t>n</a:t>
            </a:r>
            <a:r>
              <a:rPr lang="uk-UA" sz="2100" baseline="-25000" dirty="0" smtClean="0"/>
              <a:t>+1</a:t>
            </a:r>
            <a:r>
              <a:rPr lang="uk-UA" sz="2100" dirty="0" smtClean="0"/>
              <a:t> = </a:t>
            </a:r>
            <a:r>
              <a:rPr lang="uk-UA" sz="2100" i="1" dirty="0" smtClean="0"/>
              <a:t>2а</a:t>
            </a:r>
            <a:r>
              <a:rPr lang="en-US" sz="2100" i="1" baseline="-25000" dirty="0" smtClean="0"/>
              <a:t>n</a:t>
            </a:r>
            <a:r>
              <a:rPr lang="uk-UA" sz="2100" i="1" dirty="0" smtClean="0"/>
              <a:t> </a:t>
            </a:r>
            <a:r>
              <a:rPr lang="uk-UA" sz="2100" dirty="0" smtClean="0"/>
              <a:t>+1.</a:t>
            </a:r>
            <a:endParaRPr lang="ru-RU" sz="2100" dirty="0" smtClean="0"/>
          </a:p>
          <a:p>
            <a:pPr marL="0" indent="361950">
              <a:buNone/>
            </a:pPr>
            <a:r>
              <a:rPr lang="uk-UA" sz="2100" dirty="0" smtClean="0"/>
              <a:t>Користуючись цими даними, знайдемо:</a:t>
            </a:r>
            <a:endParaRPr lang="ru-RU" sz="2100" dirty="0" smtClean="0"/>
          </a:p>
          <a:p>
            <a:pPr marL="0" indent="361950">
              <a:buNone/>
            </a:pPr>
            <a:r>
              <a:rPr lang="uk-UA" sz="2100" i="1" dirty="0" smtClean="0"/>
              <a:t>а</a:t>
            </a:r>
            <a:r>
              <a:rPr lang="uk-UA" sz="2100" i="1" baseline="-25000" dirty="0" smtClean="0"/>
              <a:t>2</a:t>
            </a:r>
            <a:r>
              <a:rPr lang="uk-UA" sz="2100" i="1" dirty="0" smtClean="0"/>
              <a:t> = 2а</a:t>
            </a:r>
            <a:r>
              <a:rPr lang="en-US" sz="2100" i="1" baseline="-25000" dirty="0" smtClean="0"/>
              <a:t>1</a:t>
            </a:r>
            <a:r>
              <a:rPr lang="uk-UA" sz="2100" i="1" dirty="0" smtClean="0"/>
              <a:t> </a:t>
            </a:r>
            <a:r>
              <a:rPr lang="uk-UA" sz="2100" dirty="0" smtClean="0"/>
              <a:t>+ 1 = 2</a:t>
            </a:r>
            <a:r>
              <a:rPr lang="en-US" sz="2100" dirty="0" smtClean="0"/>
              <a:t> </a:t>
            </a:r>
            <a:r>
              <a:rPr lang="uk-UA" sz="2100" dirty="0" smtClean="0">
                <a:sym typeface="Symbol"/>
              </a:rPr>
              <a:t></a:t>
            </a:r>
            <a:r>
              <a:rPr lang="uk-UA" sz="2100" dirty="0" smtClean="0"/>
              <a:t> 3 + 1 = 7;</a:t>
            </a:r>
            <a:endParaRPr lang="ru-RU" sz="2100" dirty="0" smtClean="0"/>
          </a:p>
          <a:p>
            <a:pPr marL="0" indent="361950">
              <a:buNone/>
            </a:pPr>
            <a:r>
              <a:rPr lang="uk-UA" sz="2100" dirty="0" smtClean="0"/>
              <a:t>а</a:t>
            </a:r>
            <a:r>
              <a:rPr lang="uk-UA" sz="2100" baseline="-25000" dirty="0" smtClean="0"/>
              <a:t>3</a:t>
            </a:r>
            <a:r>
              <a:rPr lang="uk-UA" sz="2100" dirty="0" smtClean="0"/>
              <a:t> = 2а</a:t>
            </a:r>
            <a:r>
              <a:rPr lang="uk-UA" sz="2100" baseline="-25000" dirty="0" smtClean="0"/>
              <a:t>2</a:t>
            </a:r>
            <a:r>
              <a:rPr lang="uk-UA" sz="2100" dirty="0" smtClean="0"/>
              <a:t> + 1 = 2 </a:t>
            </a:r>
            <a:r>
              <a:rPr lang="uk-UA" sz="2100" dirty="0" smtClean="0">
                <a:sym typeface="Symbol"/>
              </a:rPr>
              <a:t></a:t>
            </a:r>
            <a:r>
              <a:rPr lang="uk-UA" sz="2100" dirty="0" smtClean="0"/>
              <a:t> 7 + 1 = 15;</a:t>
            </a:r>
            <a:endParaRPr lang="ru-RU" sz="2100" dirty="0" smtClean="0"/>
          </a:p>
          <a:p>
            <a:pPr marL="0" indent="361950">
              <a:buNone/>
            </a:pPr>
            <a:r>
              <a:rPr lang="uk-UA" sz="2100" dirty="0" smtClean="0"/>
              <a:t>а</a:t>
            </a:r>
            <a:r>
              <a:rPr lang="uk-UA" sz="2100" baseline="-25000" dirty="0" smtClean="0"/>
              <a:t>4</a:t>
            </a:r>
            <a:r>
              <a:rPr lang="uk-UA" sz="2100" dirty="0" smtClean="0"/>
              <a:t> = 2а</a:t>
            </a:r>
            <a:r>
              <a:rPr lang="uk-UA" sz="2100" baseline="-25000" dirty="0" smtClean="0"/>
              <a:t>3</a:t>
            </a:r>
            <a:r>
              <a:rPr lang="uk-UA" sz="2100" dirty="0" smtClean="0"/>
              <a:t> + 1 = 2 </a:t>
            </a:r>
            <a:r>
              <a:rPr lang="uk-UA" sz="2100" dirty="0" smtClean="0">
                <a:sym typeface="Symbol"/>
              </a:rPr>
              <a:t></a:t>
            </a:r>
            <a:r>
              <a:rPr lang="uk-UA" sz="2100" dirty="0" smtClean="0"/>
              <a:t> 15 + 1 = 31 і т.д.</a:t>
            </a:r>
            <a:endParaRPr lang="ru-RU" sz="2100" dirty="0" smtClean="0"/>
          </a:p>
          <a:p>
            <a:pPr marL="0" indent="361950">
              <a:buNone/>
            </a:pPr>
            <a:r>
              <a:rPr lang="uk-UA" sz="2100" dirty="0" smtClean="0"/>
              <a:t>Такий спосіб </a:t>
            </a:r>
            <a:r>
              <a:rPr lang="uk-UA" sz="2100" dirty="0" err="1" smtClean="0"/>
              <a:t>задання</a:t>
            </a:r>
            <a:r>
              <a:rPr lang="uk-UA" sz="2100" dirty="0" smtClean="0"/>
              <a:t> послідовності називають </a:t>
            </a:r>
            <a:r>
              <a:rPr lang="uk-UA" sz="2100" b="1" i="1" dirty="0" smtClean="0"/>
              <a:t>рекурентним</a:t>
            </a:r>
            <a:r>
              <a:rPr lang="uk-UA" sz="2100" i="1" dirty="0" smtClean="0"/>
              <a:t>.</a:t>
            </a:r>
            <a:endParaRPr lang="ru-RU" sz="21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6046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 задають числові послідовності</a:t>
            </a: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67544" y="3284984"/>
            <a:ext cx="396044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61950"/>
            <a:r>
              <a:rPr lang="uk-UA" dirty="0" smtClean="0"/>
              <a:t>Формулу, що визначає будь-який член послідовності, починаючи з деякого, через попередні члени, називають </a:t>
            </a:r>
            <a:r>
              <a:rPr lang="uk-UA" b="1" i="1" dirty="0" smtClean="0"/>
              <a:t>рекурентною</a:t>
            </a:r>
            <a:r>
              <a:rPr lang="uk-UA" i="1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51520" y="26064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 smtClean="0"/>
              <a:t>Одну</a:t>
            </a:r>
            <a:r>
              <a:rPr lang="en-US" dirty="0" smtClean="0"/>
              <a:t> </a:t>
            </a:r>
            <a:r>
              <a:rPr lang="uk-UA" dirty="0" smtClean="0"/>
              <a:t>й ту саму послідовність можна задати кількома способами.</a:t>
            </a:r>
          </a:p>
          <a:p>
            <a:pPr marL="0" indent="0">
              <a:buNone/>
            </a:pPr>
            <a:r>
              <a:rPr lang="uk-UA" dirty="0" smtClean="0"/>
              <a:t>Наприклад, послідовні </a:t>
            </a:r>
            <a:r>
              <a:rPr lang="en-US" dirty="0" smtClean="0"/>
              <a:t> </a:t>
            </a:r>
            <a:r>
              <a:rPr lang="uk-UA" dirty="0" smtClean="0"/>
              <a:t>7, 10, 18, 16, 19 можна задати формулою </a:t>
            </a:r>
            <a:r>
              <a:rPr lang="en-US" dirty="0" smtClean="0"/>
              <a:t>n</a:t>
            </a:r>
            <a:r>
              <a:rPr lang="uk-UA" dirty="0" smtClean="0"/>
              <a:t> – </a:t>
            </a:r>
            <a:r>
              <a:rPr lang="uk-UA" dirty="0" err="1" smtClean="0"/>
              <a:t>го</a:t>
            </a:r>
            <a:r>
              <a:rPr lang="uk-UA" dirty="0" smtClean="0"/>
              <a:t> члена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Її можна задати і рекурентним співвідношенням </a:t>
            </a:r>
          </a:p>
          <a:p>
            <a:pPr marL="0" indent="0">
              <a:buNone/>
            </a:pPr>
            <a:r>
              <a:rPr lang="uk-UA" i="1" dirty="0" smtClean="0"/>
              <a:t>а</a:t>
            </a:r>
            <a:r>
              <a:rPr lang="uk-UA" i="1" baseline="-25000" dirty="0" smtClean="0"/>
              <a:t>1</a:t>
            </a:r>
            <a:r>
              <a:rPr lang="uk-UA" i="1" dirty="0" smtClean="0"/>
              <a:t> = </a:t>
            </a:r>
            <a:r>
              <a:rPr lang="uk-UA" dirty="0" smtClean="0"/>
              <a:t>7, </a:t>
            </a:r>
            <a:r>
              <a:rPr lang="uk-UA" i="1" dirty="0" smtClean="0"/>
              <a:t>а</a:t>
            </a:r>
            <a:r>
              <a:rPr lang="en-US" i="1" baseline="-25000" dirty="0" smtClean="0"/>
              <a:t>n</a:t>
            </a:r>
            <a:r>
              <a:rPr lang="uk-UA" i="1" baseline="-25000" dirty="0" smtClean="0"/>
              <a:t>+1</a:t>
            </a:r>
            <a:r>
              <a:rPr lang="uk-UA" i="1" dirty="0" smtClean="0"/>
              <a:t> = </a:t>
            </a:r>
            <a:r>
              <a:rPr lang="uk-UA" dirty="0" smtClean="0"/>
              <a:t>а</a:t>
            </a:r>
            <a:r>
              <a:rPr lang="en-US" baseline="-25000" dirty="0" smtClean="0"/>
              <a:t>n</a:t>
            </a:r>
            <a:r>
              <a:rPr lang="uk-UA" dirty="0" smtClean="0"/>
              <a:t> + 3, </a:t>
            </a:r>
            <a:r>
              <a:rPr lang="en-US" dirty="0" smtClean="0"/>
              <a:t>n≤</a:t>
            </a:r>
            <a:r>
              <a:rPr lang="uk-UA" i="1" dirty="0" smtClean="0"/>
              <a:t> </a:t>
            </a:r>
            <a:r>
              <a:rPr lang="uk-UA" dirty="0" smtClean="0"/>
              <a:t>5.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Цю послідовність можна задати також і у вигляді графіка, що складається з окремих точок, або за допомогою точок на координатній прямій.</a:t>
            </a:r>
            <a:endParaRPr lang="ru-RU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Крім названих способів, послідовність можна задати за допомогою </a:t>
            </a:r>
            <a:r>
              <a:rPr lang="uk-UA" i="1" dirty="0" smtClean="0"/>
              <a:t>словесного опису, </a:t>
            </a:r>
            <a:r>
              <a:rPr lang="uk-UA" dirty="0" smtClean="0"/>
              <a:t>з якого зрозуміло, як утворюються члени послідовності. Наприклад, послідовність десяткових наближень числа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uk-UA" dirty="0" smtClean="0"/>
              <a:t> з недостачею: 0,6; 0,66; 0,666; ... .</a:t>
            </a:r>
            <a:endParaRPr lang="ru-RU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539552" y="836712"/>
            <a:ext cx="4038600" cy="5326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 задають числові послідовності</a:t>
            </a: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lum bright="29000" contrast="50000"/>
          </a:blip>
          <a:srcRect/>
          <a:stretch>
            <a:fillRect/>
          </a:stretch>
        </p:blipFill>
        <p:spPr bwMode="auto">
          <a:xfrm>
            <a:off x="2411760" y="3140968"/>
            <a:ext cx="13081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1700808"/>
            <a:ext cx="1819275" cy="238125"/>
          </a:xfrm>
          <a:prstGeom prst="rect">
            <a:avLst/>
          </a:prstGeom>
          <a:noFill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6" cstate="print">
            <a:lum bright="44000" contrast="57000"/>
          </a:blip>
          <a:srcRect/>
          <a:stretch>
            <a:fillRect/>
          </a:stretch>
        </p:blipFill>
        <p:spPr bwMode="auto">
          <a:xfrm rot="166918">
            <a:off x="841376" y="2142688"/>
            <a:ext cx="3388202" cy="65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5661248"/>
            <a:ext cx="104775" cy="42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51520" y="26064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4008" y="571480"/>
            <a:ext cx="4248472" cy="6025872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Приклад 1.</a:t>
            </a:r>
          </a:p>
          <a:p>
            <a:pPr marL="0" lvl="0" indent="0">
              <a:buNone/>
            </a:pPr>
            <a:r>
              <a:rPr lang="uk-UA" dirty="0" smtClean="0"/>
              <a:t>Формула </a:t>
            </a:r>
          </a:p>
          <a:p>
            <a:pPr marL="0" lvl="0" indent="0">
              <a:buNone/>
            </a:pPr>
            <a:r>
              <a:rPr lang="uk-UA" dirty="0" smtClean="0"/>
              <a:t>задає числову послідовність: 3; 5; 7; … бо</a:t>
            </a:r>
          </a:p>
          <a:p>
            <a:pPr marL="0" lvl="0" indent="0">
              <a:buNone/>
            </a:pP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pPr marL="0" lvl="0" indent="0">
              <a:buNone/>
            </a:pPr>
            <a:endParaRPr lang="uk-UA" dirty="0" smtClean="0"/>
          </a:p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endParaRPr lang="uk-UA" dirty="0" smtClean="0"/>
          </a:p>
          <a:p>
            <a:pPr marL="0" lvl="0" indent="0">
              <a:buNone/>
            </a:pPr>
            <a:r>
              <a:rPr lang="uk-UA" b="1" dirty="0" smtClean="0">
                <a:solidFill>
                  <a:srgbClr val="00B0F0"/>
                </a:solidFill>
              </a:rPr>
              <a:t>Приклад 2.</a:t>
            </a:r>
          </a:p>
          <a:p>
            <a:pPr marL="0" lvl="0" indent="0">
              <a:buNone/>
            </a:pPr>
            <a:r>
              <a:rPr lang="uk-UA" dirty="0" smtClean="0"/>
              <a:t>Формула 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задає числову послідовність:</a:t>
            </a:r>
            <a:endParaRPr lang="ru-RU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будь-який член послідовності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r>
              <a:rPr lang="uk-UA" i="1" dirty="0" smtClean="0"/>
              <a:t> </a:t>
            </a:r>
            <a:r>
              <a:rPr lang="uk-UA" dirty="0" smtClean="0"/>
              <a:t>менший від числа 2.</a:t>
            </a:r>
            <a:endParaRPr lang="ru-RU" dirty="0" smtClean="0"/>
          </a:p>
          <a:p>
            <a:pPr marL="0" indent="0">
              <a:buNone/>
            </a:pPr>
            <a:r>
              <a:rPr lang="uk-UA" b="1" dirty="0" smtClean="0">
                <a:solidFill>
                  <a:srgbClr val="00B050"/>
                </a:solidFill>
              </a:rPr>
              <a:t>Приклад 3.</a:t>
            </a:r>
          </a:p>
          <a:p>
            <a:pPr marL="0" indent="0">
              <a:buNone/>
            </a:pPr>
            <a:r>
              <a:rPr lang="uk-UA" dirty="0" smtClean="0"/>
              <a:t>Формула </a:t>
            </a:r>
          </a:p>
          <a:p>
            <a:pPr marL="0" indent="0">
              <a:buNone/>
            </a:pPr>
            <a:r>
              <a:rPr lang="uk-UA" dirty="0" smtClean="0"/>
              <a:t>задає числову послідовність:</a:t>
            </a:r>
            <a:endParaRPr lang="ru-RU" dirty="0" smtClean="0"/>
          </a:p>
          <a:p>
            <a:pPr marL="0" indent="0">
              <a:buNone/>
            </a:pPr>
            <a:endParaRPr lang="uk-UA" cap="small" dirty="0" smtClean="0"/>
          </a:p>
          <a:p>
            <a:pPr marL="0" indent="0">
              <a:buNone/>
            </a:pPr>
            <a:endParaRPr lang="uk-UA" cap="small" dirty="0" smtClean="0"/>
          </a:p>
          <a:p>
            <a:pPr marL="0" indent="0">
              <a:buNone/>
            </a:pPr>
            <a:r>
              <a:rPr lang="uk-UA" cap="small" dirty="0" smtClean="0"/>
              <a:t>Будь-який </a:t>
            </a:r>
            <a:r>
              <a:rPr lang="uk-UA" dirty="0" smtClean="0"/>
              <a:t>член послідовності </a:t>
            </a:r>
            <a:r>
              <a:rPr lang="uk-UA" i="1" dirty="0" smtClean="0"/>
              <a:t>с</a:t>
            </a:r>
            <a:r>
              <a:rPr lang="en-US" baseline="-25000" dirty="0" smtClean="0"/>
              <a:t>n</a:t>
            </a:r>
            <a:r>
              <a:rPr lang="uk-UA" i="1" dirty="0" smtClean="0"/>
              <a:t> </a:t>
            </a:r>
            <a:r>
              <a:rPr lang="uk-UA" dirty="0" smtClean="0"/>
              <a:t>більший від числа 2.</a:t>
            </a:r>
            <a:endParaRPr lang="ru-RU" dirty="0" smtClean="0"/>
          </a:p>
          <a:p>
            <a:pPr marL="0" indent="0">
              <a:buNone/>
            </a:pPr>
            <a:r>
              <a:rPr lang="uk-UA" b="1" dirty="0" smtClean="0">
                <a:solidFill>
                  <a:srgbClr val="7030A0"/>
                </a:solidFill>
              </a:rPr>
              <a:t>Приклад 4.</a:t>
            </a:r>
          </a:p>
          <a:p>
            <a:pPr marL="0" indent="0">
              <a:buNone/>
            </a:pPr>
            <a:r>
              <a:rPr lang="uk-UA" dirty="0" smtClean="0"/>
              <a:t>Формула </a:t>
            </a:r>
          </a:p>
          <a:p>
            <a:pPr marL="0" indent="0">
              <a:buNone/>
            </a:pPr>
            <a:r>
              <a:rPr lang="uk-UA" dirty="0" smtClean="0"/>
              <a:t>задає числову послідовність: 5; 3; 1; -1; …</a:t>
            </a:r>
            <a:endParaRPr lang="ru-RU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1807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Приклади числових послідовностей, заданих формулою загального члена</a:t>
            </a: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764704"/>
            <a:ext cx="1495425" cy="238125"/>
          </a:xfrm>
          <a:prstGeom prst="rect">
            <a:avLst/>
          </a:prstGeo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1412776"/>
            <a:ext cx="2019300" cy="238125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1628800"/>
            <a:ext cx="2305050" cy="238125"/>
          </a:xfrm>
          <a:prstGeom prst="rect">
            <a:avLst/>
          </a:prstGeo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1844824"/>
            <a:ext cx="2057400" cy="238125"/>
          </a:xfrm>
          <a:prstGeom prst="rect">
            <a:avLst/>
          </a:prstGeom>
          <a:noFill/>
        </p:spPr>
      </p:pic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2420888"/>
            <a:ext cx="1743075" cy="438150"/>
          </a:xfrm>
          <a:prstGeom prst="rect">
            <a:avLst/>
          </a:prstGeom>
          <a:noFill/>
        </p:spPr>
      </p:pic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3068960"/>
            <a:ext cx="1847850" cy="428625"/>
          </a:xfrm>
          <a:prstGeom prst="rect">
            <a:avLst/>
          </a:prstGeom>
          <a:noFill/>
        </p:spPr>
      </p:pic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4005064"/>
            <a:ext cx="1828800" cy="428625"/>
          </a:xfrm>
          <a:prstGeom prst="rect">
            <a:avLst/>
          </a:prstGeom>
          <a:noFill/>
        </p:spPr>
      </p:pic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4581128"/>
            <a:ext cx="1819275" cy="438150"/>
          </a:xfrm>
          <a:prstGeom prst="rect">
            <a:avLst/>
          </a:prstGeom>
          <a:noFill/>
        </p:spPr>
      </p:pic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5661248"/>
            <a:ext cx="1819275" cy="23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51520" y="26064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 smtClean="0"/>
              <a:t>Послідовності, як і функції, бувають </a:t>
            </a:r>
            <a:r>
              <a:rPr lang="uk-UA" sz="2400" b="1" i="1" dirty="0" smtClean="0"/>
              <a:t>зростаючими </a:t>
            </a:r>
            <a:r>
              <a:rPr lang="uk-UA" sz="2400" dirty="0" smtClean="0"/>
              <a:t>і </a:t>
            </a:r>
            <a:r>
              <a:rPr lang="uk-UA" sz="2400" b="1" i="1" dirty="0" smtClean="0"/>
              <a:t>спадними.</a:t>
            </a:r>
            <a:endParaRPr lang="ru-RU" sz="2400" dirty="0" smtClean="0"/>
          </a:p>
          <a:p>
            <a:pPr marL="0" indent="0">
              <a:buNone/>
            </a:pPr>
            <a:r>
              <a:rPr lang="uk-UA" sz="2400" dirty="0" smtClean="0"/>
              <a:t>Послідовності </a:t>
            </a:r>
            <a:r>
              <a:rPr lang="uk-UA" sz="2400" i="1" dirty="0" smtClean="0"/>
              <a:t>(а</a:t>
            </a:r>
            <a:r>
              <a:rPr lang="en-US" sz="2400" i="1" baseline="-25000" dirty="0" smtClean="0"/>
              <a:t>n</a:t>
            </a:r>
            <a:r>
              <a:rPr lang="uk-UA" sz="2400" i="1" dirty="0" smtClean="0"/>
              <a:t>) </a:t>
            </a:r>
            <a:r>
              <a:rPr lang="uk-UA" sz="2400" dirty="0" smtClean="0"/>
              <a:t>і (</a:t>
            </a:r>
            <a:r>
              <a:rPr lang="en-US" sz="2400" dirty="0" err="1" smtClean="0"/>
              <a:t>b</a:t>
            </a:r>
            <a:r>
              <a:rPr lang="en-US" sz="2400" i="1" baseline="-25000" dirty="0" err="1" smtClean="0"/>
              <a:t>n</a:t>
            </a:r>
            <a:r>
              <a:rPr lang="uk-UA" sz="2400" dirty="0" smtClean="0"/>
              <a:t>)</a:t>
            </a: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r>
              <a:rPr lang="uk-UA" sz="2400" dirty="0" smtClean="0"/>
              <a:t>зростаючі, </a:t>
            </a:r>
          </a:p>
          <a:p>
            <a:pPr marL="0" indent="0">
              <a:buNone/>
            </a:pPr>
            <a:r>
              <a:rPr lang="uk-UA" sz="2400" dirty="0" smtClean="0"/>
              <a:t>а (</a:t>
            </a:r>
            <a:r>
              <a:rPr lang="en-US" sz="2400" dirty="0" err="1" smtClean="0"/>
              <a:t>c</a:t>
            </a:r>
            <a:r>
              <a:rPr lang="en-US" sz="2400" i="1" baseline="-25000" dirty="0" err="1" smtClean="0"/>
              <a:t>n</a:t>
            </a:r>
            <a:r>
              <a:rPr lang="uk-UA" sz="2400" dirty="0" smtClean="0"/>
              <a:t>) і (</a:t>
            </a:r>
            <a:r>
              <a:rPr lang="en-US" sz="2400" dirty="0" err="1" smtClean="0"/>
              <a:t>p</a:t>
            </a:r>
            <a:r>
              <a:rPr lang="en-US" sz="2400" i="1" baseline="-25000" dirty="0" err="1" smtClean="0"/>
              <a:t>n</a:t>
            </a:r>
            <a:r>
              <a:rPr lang="uk-UA" sz="2400" dirty="0" smtClean="0"/>
              <a:t>) </a:t>
            </a: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r>
              <a:rPr lang="uk-UA" sz="2400" dirty="0" smtClean="0"/>
              <a:t>— спадні.</a:t>
            </a:r>
            <a:endParaRPr lang="ru-RU" sz="2400" dirty="0" smtClean="0"/>
          </a:p>
          <a:p>
            <a:pPr marL="0" indent="0">
              <a:buNone/>
            </a:pPr>
            <a:r>
              <a:rPr lang="uk-UA" sz="2400" dirty="0" smtClean="0"/>
              <a:t>Зростаючі і спадні послідовності називають </a:t>
            </a:r>
            <a:r>
              <a:rPr lang="uk-UA" sz="2400" b="1" i="1" dirty="0" smtClean="0"/>
              <a:t>монотонними. </a:t>
            </a:r>
            <a:r>
              <a:rPr lang="en-US" sz="2400" b="1" dirty="0" smtClean="0"/>
              <a:t>   </a:t>
            </a: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1807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Приклади числових послідовностей, заданих формулою загального члена</a:t>
            </a: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2204864"/>
            <a:ext cx="1495425" cy="238125"/>
          </a:xfrm>
          <a:prstGeom prst="rect">
            <a:avLst/>
          </a:prstGeom>
          <a:noFill/>
        </p:spPr>
      </p:pic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2492896"/>
            <a:ext cx="1743075" cy="438150"/>
          </a:xfrm>
          <a:prstGeom prst="rect">
            <a:avLst/>
          </a:prstGeom>
          <a:noFill/>
        </p:spPr>
      </p:pic>
      <p:pic>
        <p:nvPicPr>
          <p:cNvPr id="29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3933056"/>
            <a:ext cx="1828800" cy="428625"/>
          </a:xfrm>
          <a:prstGeom prst="rect">
            <a:avLst/>
          </a:prstGeom>
          <a:noFill/>
        </p:spPr>
      </p:pic>
      <p:pic>
        <p:nvPicPr>
          <p:cNvPr id="30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4437112"/>
            <a:ext cx="1819275" cy="23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95536" y="191683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Первинне закріплення вивченого матеріалу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714884"/>
            <a:ext cx="407196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4643446"/>
            <a:ext cx="468153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66"/>
            <a:ext cx="6789737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000240"/>
            <a:ext cx="59531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3714752"/>
            <a:ext cx="50768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285720" y="28572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110096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Готуємося</a:t>
            </a:r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до уроку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" name="Содержимое 19" descr="22ecdb766c09.png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lum bright="12000" contrast="-19000"/>
          </a:blip>
          <a:stretch>
            <a:fillRect/>
          </a:stretch>
        </p:blipFill>
        <p:spPr>
          <a:xfrm>
            <a:off x="571472" y="1785926"/>
            <a:ext cx="3820146" cy="4286280"/>
          </a:xfrm>
        </p:spPr>
      </p:pic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13078" y="613520"/>
            <a:ext cx="3895724" cy="5715040"/>
          </a:xfrm>
        </p:spPr>
        <p:txBody>
          <a:bodyPr anchor="t" anchorCtr="0">
            <a:normAutofit/>
          </a:bodyPr>
          <a:lstStyle/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Використано матеріали  Бібліотеки електронних </a:t>
            </a:r>
            <a:r>
              <a:rPr lang="uk-UA" sz="1800" dirty="0" err="1" smtClean="0"/>
              <a:t>наочностей</a:t>
            </a:r>
            <a:r>
              <a:rPr lang="uk-UA" sz="1800" dirty="0" smtClean="0"/>
              <a:t> </a:t>
            </a:r>
            <a:r>
              <a:rPr lang="uk-UA" sz="1800" dirty="0" err="1" smtClean="0"/>
              <a:t>“Алгебра</a:t>
            </a:r>
            <a:r>
              <a:rPr lang="uk-UA" sz="1800" dirty="0" smtClean="0"/>
              <a:t> 7-9 </a:t>
            </a:r>
            <a:r>
              <a:rPr lang="uk-UA" sz="1800" dirty="0" err="1" smtClean="0"/>
              <a:t>клас”</a:t>
            </a:r>
            <a:r>
              <a:rPr lang="uk-UA" sz="1800" dirty="0" smtClean="0"/>
              <a:t>.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Робота вчителя СЗОШ І- ІІІ ступенів </a:t>
            </a:r>
          </a:p>
          <a:p>
            <a:pPr>
              <a:buNone/>
            </a:pPr>
            <a:r>
              <a:rPr lang="uk-UA" sz="1800" dirty="0" smtClean="0"/>
              <a:t>№ 8 м. Хмельницького Кравчук Г.Т.</a:t>
            </a: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4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Заголовок 13"/>
          <p:cNvSpPr txBox="1">
            <a:spLocks/>
          </p:cNvSpPr>
          <p:nvPr/>
        </p:nvSpPr>
        <p:spPr>
          <a:xfrm>
            <a:off x="4786314" y="642918"/>
            <a:ext cx="4000528" cy="1243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Мультимедійні технології на уроках алгебри</a:t>
            </a:r>
            <a:endParaRPr kumimoji="0" lang="ru-RU" sz="32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57356" y="6072206"/>
            <a:ext cx="171451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2011 рік</a:t>
            </a:r>
            <a:endParaRPr lang="ru-RU" b="1" dirty="0"/>
          </a:p>
        </p:txBody>
      </p:sp>
      <p:pic>
        <p:nvPicPr>
          <p:cNvPr id="29" name="Рисунок 28" descr="Galina_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57884" y="4214818"/>
            <a:ext cx="1828800" cy="2130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496"/>
            <a:ext cx="7246937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928670"/>
            <a:ext cx="7170737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445.</a:t>
            </a:r>
          </a:p>
          <a:p>
            <a:r>
              <a:rPr lang="uk-UA" dirty="0" smtClean="0"/>
              <a:t>Загальний член числової послідовності задано формулою </a:t>
            </a: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=0,5(n-2)</a:t>
            </a:r>
            <a:r>
              <a:rPr lang="en-US" baseline="30000" dirty="0" smtClean="0"/>
              <a:t>2</a:t>
            </a:r>
          </a:p>
          <a:p>
            <a:r>
              <a:rPr lang="uk-UA" dirty="0" smtClean="0"/>
              <a:t>Обчисліть перші п'ять членів послідовності і перевірте, чи правильно вони зображені: </a:t>
            </a:r>
          </a:p>
          <a:p>
            <a:pPr marL="342900" indent="-342900">
              <a:buAutoNum type="arabicParenR"/>
            </a:pPr>
            <a:r>
              <a:rPr lang="uk-UA" dirty="0" smtClean="0"/>
              <a:t>Точками на координатній прямій</a:t>
            </a:r>
          </a:p>
          <a:p>
            <a:pPr marL="342900" indent="-342900">
              <a:buAutoNum type="arabicParenR"/>
            </a:pPr>
            <a:r>
              <a:rPr lang="uk-UA" dirty="0" smtClean="0"/>
              <a:t>Точками координатної площини.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 contrast="59000"/>
          </a:blip>
          <a:srcRect/>
          <a:stretch>
            <a:fillRect/>
          </a:stretch>
        </p:blipFill>
        <p:spPr bwMode="auto">
          <a:xfrm rot="154782">
            <a:off x="323528" y="2204864"/>
            <a:ext cx="39465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2430">
            <a:off x="971600" y="3861048"/>
            <a:ext cx="31242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95536" y="5877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б)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>
            <a:lum bright="40000" contrast="69000"/>
          </a:blip>
          <a:srcRect/>
          <a:stretch>
            <a:fillRect/>
          </a:stretch>
        </p:blipFill>
        <p:spPr bwMode="auto">
          <a:xfrm>
            <a:off x="179512" y="1772816"/>
            <a:ext cx="887396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5576" y="332656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453.</a:t>
            </a:r>
          </a:p>
          <a:p>
            <a:r>
              <a:rPr lang="uk-UA" dirty="0" smtClean="0"/>
              <a:t>Скінченні послідовності задано графіками.</a:t>
            </a:r>
          </a:p>
          <a:p>
            <a:r>
              <a:rPr lang="uk-UA" dirty="0" smtClean="0"/>
              <a:t>Задайте їх за допомогою формули загального члена.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51520" y="26064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4008" y="571480"/>
            <a:ext cx="4248472" cy="58579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b="1" dirty="0" smtClean="0"/>
              <a:t>Запитання для самоперевірки</a:t>
            </a:r>
            <a:endParaRPr lang="ru-RU" dirty="0" smtClean="0"/>
          </a:p>
          <a:p>
            <a:pPr marL="514350" lvl="0" indent="-514350">
              <a:buFont typeface="+mj-lt"/>
              <a:buAutoNum type="arabicParenR"/>
            </a:pPr>
            <a:r>
              <a:rPr lang="uk-UA" dirty="0" smtClean="0"/>
              <a:t>Що таке числова послідовність?</a:t>
            </a:r>
            <a:endParaRPr lang="ru-RU" dirty="0" smtClean="0"/>
          </a:p>
          <a:p>
            <a:pPr marL="514350" lvl="0" indent="-514350">
              <a:buFont typeface="+mj-lt"/>
              <a:buAutoNum type="arabicParenR"/>
            </a:pPr>
            <a:r>
              <a:rPr lang="uk-UA" dirty="0" smtClean="0"/>
              <a:t>Що називають членами числової послідовності?</a:t>
            </a:r>
            <a:endParaRPr lang="ru-RU" dirty="0" smtClean="0"/>
          </a:p>
          <a:p>
            <a:pPr marL="514350" lvl="0" indent="-514350">
              <a:buFont typeface="+mj-lt"/>
              <a:buAutoNum type="arabicParenR"/>
            </a:pPr>
            <a:r>
              <a:rPr lang="uk-UA" dirty="0" smtClean="0"/>
              <a:t>Які ви знаєте способи </a:t>
            </a:r>
            <a:r>
              <a:rPr lang="uk-UA" dirty="0" err="1" smtClean="0"/>
              <a:t>задання</a:t>
            </a:r>
            <a:r>
              <a:rPr lang="uk-UA" dirty="0" smtClean="0"/>
              <a:t> числових послідовностей?</a:t>
            </a:r>
            <a:endParaRPr lang="ru-RU" dirty="0" smtClean="0"/>
          </a:p>
          <a:p>
            <a:pPr marL="514350" lvl="0" indent="-514350">
              <a:buFont typeface="+mj-lt"/>
              <a:buAutoNum type="arabicParenR"/>
            </a:pPr>
            <a:r>
              <a:rPr lang="uk-UA" dirty="0" smtClean="0"/>
              <a:t>Наведіть приклади </a:t>
            </a:r>
            <a:r>
              <a:rPr lang="uk-UA" dirty="0" err="1" smtClean="0"/>
              <a:t>задання</a:t>
            </a:r>
            <a:r>
              <a:rPr lang="uk-UA" dirty="0" smtClean="0"/>
              <a:t> числової послідовності</a:t>
            </a:r>
            <a:r>
              <a:rPr lang="en-US" dirty="0" smtClean="0"/>
              <a:t> </a:t>
            </a:r>
            <a:r>
              <a:rPr lang="uk-UA" dirty="0" smtClean="0"/>
              <a:t>формулою її загального члена.</a:t>
            </a: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1807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Поняття числових послідовностей</a:t>
            </a: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214282" y="214290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Дл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00034" y="613520"/>
            <a:ext cx="3000396" cy="124384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Зміст</a:t>
            </a:r>
            <a:r>
              <a:rPr lang="uk-UA" sz="32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 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rgbClr val="92D05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2357430"/>
            <a:ext cx="3857653" cy="39711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 smtClean="0"/>
              <a:t>Для роботи виберіть потрібну тему, в якій  слід вказати тему уроку.</a:t>
            </a:r>
          </a:p>
          <a:p>
            <a:pPr marL="0" indent="0" algn="just">
              <a:buNone/>
            </a:pPr>
            <a:r>
              <a:rPr lang="uk-UA" sz="1800" dirty="0" smtClean="0"/>
              <a:t>Для переходу між слайдами: 1 клік миші, або використати кнопки керування діями </a:t>
            </a:r>
          </a:p>
          <a:p>
            <a:pPr marL="0" indent="0" algn="just">
              <a:buNone/>
            </a:pPr>
            <a:endParaRPr lang="uk-UA" sz="1800" dirty="0" smtClean="0"/>
          </a:p>
          <a:p>
            <a:pPr marL="0" indent="0" algn="just">
              <a:buNone/>
            </a:pPr>
            <a:r>
              <a:rPr lang="uk-UA" sz="1800" dirty="0" smtClean="0"/>
              <a:t>            назад                          на початок                                        </a:t>
            </a:r>
          </a:p>
          <a:p>
            <a:pPr marL="0" indent="0" algn="just">
              <a:buNone/>
            </a:pPr>
            <a:r>
              <a:rPr lang="uk-UA" sz="1800" dirty="0" smtClean="0"/>
              <a:t>           вперед                         на кінець</a:t>
            </a:r>
          </a:p>
          <a:p>
            <a:pPr marL="0" indent="0">
              <a:buNone/>
            </a:pPr>
            <a:r>
              <a:rPr lang="uk-UA" sz="1800" dirty="0" smtClean="0"/>
              <a:t>            на  1 слайд              повернутися         </a:t>
            </a:r>
          </a:p>
          <a:p>
            <a:pPr marL="0" indent="0">
              <a:buNone/>
            </a:pPr>
            <a:r>
              <a:rPr lang="uk-UA" sz="1800" dirty="0" smtClean="0"/>
              <a:t>            (додому)</a:t>
            </a:r>
          </a:p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 1. Числові нерівності. Властивості числових нерівностей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Тема2. Розв’язування лінійних нерівностей і систем нерівностей з однією змінною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Тема 3. Функція. Квадратична функція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4. Квадратні нерівності та системи рівнянь другого степеня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5. Елементи прикладної математики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 6. Арифметична та геометрична прогресії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5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зад 19">
            <a:hlinkClick r:id="" action="ppaction://hlinkshowjump?jump=previousslide" highlightClick="1"/>
          </p:cNvPr>
          <p:cNvSpPr/>
          <p:nvPr/>
        </p:nvSpPr>
        <p:spPr>
          <a:xfrm>
            <a:off x="785786" y="4000504"/>
            <a:ext cx="35719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785786" y="4429132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домой 27">
            <a:hlinkClick r:id="" action="ppaction://hlinkshowjump?jump=firstslide" highlightClick="1"/>
          </p:cNvPr>
          <p:cNvSpPr/>
          <p:nvPr/>
        </p:nvSpPr>
        <p:spPr>
          <a:xfrm>
            <a:off x="785786" y="485776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в начало 28">
            <a:hlinkClick r:id="" action="ppaction://hlinkshowjump?jump=firstslide" highlightClick="1"/>
          </p:cNvPr>
          <p:cNvSpPr/>
          <p:nvPr/>
        </p:nvSpPr>
        <p:spPr>
          <a:xfrm>
            <a:off x="2643174" y="4000504"/>
            <a:ext cx="357190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в конец 29">
            <a:hlinkClick r:id="" action="ppaction://hlinkshowjump?jump=lastslide" highlightClick="1"/>
          </p:cNvPr>
          <p:cNvSpPr/>
          <p:nvPr/>
        </p:nvSpPr>
        <p:spPr>
          <a:xfrm>
            <a:off x="2643174" y="4429132"/>
            <a:ext cx="357190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возврат 30">
            <a:hlinkClick r:id="" action="ppaction://hlinkshowjump?jump=lastslideviewed" highlightClick="1"/>
          </p:cNvPr>
          <p:cNvSpPr/>
          <p:nvPr/>
        </p:nvSpPr>
        <p:spPr>
          <a:xfrm>
            <a:off x="2643174" y="4857760"/>
            <a:ext cx="35719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428604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98903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Тема 6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1680341"/>
            <a:ext cx="3857653" cy="46482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Арифметична та геометрична прогресії 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Числові послідовності. Властивості числових послідовностей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Арифметична прогресія. Формула n-</a:t>
            </a:r>
            <a:r>
              <a:rPr lang="uk-UA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члена  арифметичної прогресії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Сума перших </a:t>
            </a:r>
            <a:r>
              <a:rPr lang="uk-UA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членів арифметичної прогресії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Геометрична прогресія. Формула n-</a:t>
            </a:r>
            <a:r>
              <a:rPr lang="uk-UA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члена  геометричної прогресії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Сума перших </a:t>
            </a:r>
            <a:r>
              <a:rPr lang="uk-UA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членів геометричної прогресії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Нескінченна геометрична прогресія (|q| &lt; 0) та її сума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вправ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6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714348" y="5857892"/>
            <a:ext cx="571504" cy="500066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1785918" y="5857892"/>
            <a:ext cx="571504" cy="50006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3286124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10.1.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/>
          <a:lstStyle/>
          <a:p>
            <a:r>
              <a:rPr lang="uk-UA" dirty="0" smtClean="0"/>
              <a:t>Поняття числової послідовності</a:t>
            </a:r>
          </a:p>
          <a:p>
            <a:r>
              <a:rPr lang="uk-UA" dirty="0" smtClean="0"/>
              <a:t>Як задають числові послідовності</a:t>
            </a:r>
          </a:p>
          <a:p>
            <a:r>
              <a:rPr lang="uk-UA" dirty="0" smtClean="0"/>
              <a:t>Приклади числових послідовностей, заданих формулою загального члена</a:t>
            </a: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Числові послідовності. Властивості числових послідовностей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10.1.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Пригадайте</a:t>
            </a:r>
          </a:p>
          <a:p>
            <a:pPr marL="514350" indent="-514350">
              <a:buAutoNum type="arabicPeriod"/>
            </a:pPr>
            <a:r>
              <a:rPr lang="uk-UA" dirty="0" smtClean="0"/>
              <a:t>Що таке функція?</a:t>
            </a:r>
          </a:p>
          <a:p>
            <a:pPr marL="514350" indent="-514350">
              <a:buAutoNum type="arabicPeriod"/>
            </a:pPr>
            <a:r>
              <a:rPr lang="uk-UA" dirty="0" smtClean="0"/>
              <a:t>Яку назву мають змінні у функціональній залежності?</a:t>
            </a:r>
          </a:p>
          <a:p>
            <a:pPr marL="514350" indent="-514350">
              <a:buAutoNum type="arabicPeriod"/>
            </a:pPr>
            <a:r>
              <a:rPr lang="uk-UA" dirty="0" smtClean="0"/>
              <a:t>Що таке область визначення функції?</a:t>
            </a:r>
          </a:p>
          <a:p>
            <a:pPr marL="514350" indent="-514350">
              <a:buAutoNum type="arabicPeriod"/>
            </a:pPr>
            <a:r>
              <a:rPr lang="uk-UA" dirty="0" smtClean="0"/>
              <a:t>Що означає </a:t>
            </a:r>
            <a:r>
              <a:rPr lang="uk-UA" dirty="0" err="1" smtClean="0"/>
              <a:t>“задати</a:t>
            </a:r>
            <a:r>
              <a:rPr lang="uk-UA" dirty="0" smtClean="0"/>
              <a:t> </a:t>
            </a:r>
            <a:r>
              <a:rPr lang="uk-UA" dirty="0" err="1" smtClean="0"/>
              <a:t>функцію”</a:t>
            </a:r>
            <a:r>
              <a:rPr lang="uk-UA" dirty="0" smtClean="0"/>
              <a:t> і як це можна зробити?</a:t>
            </a: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Числові послідовності. Властивості числових послідовностей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C00000"/>
                </a:solidFill>
              </a:rPr>
              <a:t>Приклад 1.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Тіло, що вільно падає, за </a:t>
            </a:r>
            <a:r>
              <a:rPr lang="en-US" dirty="0" smtClean="0">
                <a:solidFill>
                  <a:srgbClr val="C00000"/>
                </a:solidFill>
              </a:rPr>
              <a:t>t </a:t>
            </a:r>
            <a:r>
              <a:rPr lang="uk-UA" dirty="0" smtClean="0">
                <a:solidFill>
                  <a:srgbClr val="C00000"/>
                </a:solidFill>
              </a:rPr>
              <a:t>секунд долає шлях, довжина 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uk-UA" dirty="0" smtClean="0">
                <a:solidFill>
                  <a:srgbClr val="C00000"/>
                </a:solidFill>
              </a:rPr>
              <a:t> якого обчислюється за формулою: </a:t>
            </a:r>
            <a:r>
              <a:rPr lang="en-US" dirty="0" smtClean="0">
                <a:solidFill>
                  <a:srgbClr val="C00000"/>
                </a:solidFill>
              </a:rPr>
              <a:t> S=4,9t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endParaRPr lang="uk-UA" baseline="30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rgbClr val="00B050"/>
                </a:solidFill>
              </a:rPr>
              <a:t>Приклад 2.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00B050"/>
                </a:solidFill>
              </a:rPr>
              <a:t>Будь-яке непарне число визначається формулою: </a:t>
            </a:r>
            <a:r>
              <a:rPr lang="en-US" dirty="0" smtClean="0">
                <a:solidFill>
                  <a:srgbClr val="00B050"/>
                </a:solidFill>
              </a:rPr>
              <a:t>a</a:t>
            </a:r>
            <a:r>
              <a:rPr lang="en-US" baseline="-25000" dirty="0" smtClean="0">
                <a:solidFill>
                  <a:srgbClr val="00B050"/>
                </a:solidFill>
              </a:rPr>
              <a:t>n</a:t>
            </a:r>
            <a:r>
              <a:rPr lang="en-US" dirty="0" smtClean="0">
                <a:solidFill>
                  <a:srgbClr val="00B050"/>
                </a:solidFill>
              </a:rPr>
              <a:t>=2n-1</a:t>
            </a:r>
            <a:r>
              <a:rPr lang="uk-UA" dirty="0" smtClean="0">
                <a:solidFill>
                  <a:srgbClr val="00B050"/>
                </a:solidFill>
              </a:rPr>
              <a:t>, де  </a:t>
            </a:r>
            <a:r>
              <a:rPr lang="en-US" dirty="0" smtClean="0">
                <a:solidFill>
                  <a:srgbClr val="00B050"/>
                </a:solidFill>
              </a:rPr>
              <a:t>n </a:t>
            </a:r>
            <a:r>
              <a:rPr lang="uk-UA" dirty="0" smtClean="0">
                <a:solidFill>
                  <a:srgbClr val="00B050"/>
                </a:solidFill>
              </a:rPr>
              <a:t>- натуральне число.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Поняття числової послідовності</a:t>
            </a: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51520" y="332656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/>
              <a:t>Розглядані формули задають функції. Аргумент </a:t>
            </a:r>
            <a:r>
              <a:rPr lang="en-US" dirty="0" smtClean="0"/>
              <a:t>t </a:t>
            </a:r>
            <a:r>
              <a:rPr lang="uk-UA" dirty="0" smtClean="0"/>
              <a:t>першої функції може набувати будь-якого невід'ємного дійсного значення.</a:t>
            </a:r>
          </a:p>
          <a:p>
            <a:pPr marL="0" indent="0">
              <a:buNone/>
            </a:pPr>
            <a:r>
              <a:rPr lang="uk-UA" dirty="0" smtClean="0"/>
              <a:t>Аргумент </a:t>
            </a:r>
            <a:r>
              <a:rPr lang="en-US" dirty="0" smtClean="0"/>
              <a:t>n </a:t>
            </a:r>
            <a:r>
              <a:rPr lang="uk-UA" dirty="0" smtClean="0"/>
              <a:t>другої функції  може набувати лише натурального значення. Областю визначення другої функції є множина </a:t>
            </a:r>
            <a:r>
              <a:rPr lang="en-US" dirty="0" smtClean="0"/>
              <a:t>N </a:t>
            </a:r>
            <a:r>
              <a:rPr lang="uk-UA" dirty="0" smtClean="0"/>
              <a:t>натуральних чисел. Такі функції називають </a:t>
            </a:r>
            <a:r>
              <a:rPr lang="uk-UA" b="1" dirty="0" smtClean="0"/>
              <a:t>числовими послідовностями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18072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Поняття числової послідовності</a:t>
            </a: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899592" y="4581128"/>
            <a:ext cx="36004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Числова функція, областю визначення якої є множина натуральних чисел, називається </a:t>
            </a:r>
            <a:r>
              <a:rPr lang="uk-UA" b="1" i="1" dirty="0" smtClean="0"/>
              <a:t>числовою послідовністю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51520" y="332656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4008" y="571480"/>
            <a:ext cx="4176464" cy="60258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 smtClean="0"/>
              <a:t>З означення випливає, що аргумент цієї функції набуває натуральних значень, починаючи з  1. </a:t>
            </a:r>
          </a:p>
          <a:p>
            <a:pPr marL="0" indent="0">
              <a:buNone/>
            </a:pPr>
            <a:r>
              <a:rPr lang="uk-UA" dirty="0" smtClean="0"/>
              <a:t>Підставляючи ці значення у формулу, що задає функцію, отримаємо відповідні значення функції, які називають </a:t>
            </a:r>
            <a:r>
              <a:rPr lang="uk-UA" b="1" i="1" dirty="0" smtClean="0"/>
              <a:t>членами послідовності.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Знайдемо кілька членів послідовності непарних чисел, заданої формулою </a:t>
            </a:r>
            <a:endParaRPr lang="en-US" dirty="0" smtClean="0"/>
          </a:p>
          <a:p>
            <a:pPr marL="0" indent="0">
              <a:buNone/>
            </a:pPr>
            <a:r>
              <a:rPr lang="uk-UA" i="1" dirty="0" smtClean="0"/>
              <a:t>а </a:t>
            </a:r>
            <a:r>
              <a:rPr lang="uk-UA" dirty="0" smtClean="0"/>
              <a:t>= </a:t>
            </a:r>
            <a:r>
              <a:rPr lang="uk-UA" i="1" dirty="0" smtClean="0"/>
              <a:t>2</a:t>
            </a:r>
            <a:r>
              <a:rPr lang="en-US" i="1" dirty="0" smtClean="0"/>
              <a:t>n </a:t>
            </a:r>
            <a:r>
              <a:rPr lang="uk-UA" i="1" dirty="0" smtClean="0"/>
              <a:t>— </a:t>
            </a:r>
            <a:r>
              <a:rPr lang="uk-UA" dirty="0" smtClean="0"/>
              <a:t>1:</a:t>
            </a:r>
          </a:p>
          <a:p>
            <a:pPr marL="0" indent="0">
              <a:buNone/>
            </a:pPr>
            <a:r>
              <a:rPr lang="en-US" i="1" dirty="0" smtClean="0"/>
              <a:t>n </a:t>
            </a:r>
            <a:r>
              <a:rPr lang="uk-UA" dirty="0" smtClean="0"/>
              <a:t>=</a:t>
            </a:r>
            <a:r>
              <a:rPr lang="en-US" dirty="0" smtClean="0"/>
              <a:t> </a:t>
            </a:r>
            <a:r>
              <a:rPr lang="uk-UA" dirty="0" smtClean="0"/>
              <a:t>1,       а</a:t>
            </a:r>
            <a:r>
              <a:rPr lang="uk-UA" b="1" dirty="0" smtClean="0"/>
              <a:t> </a:t>
            </a:r>
            <a:r>
              <a:rPr lang="uk-UA" dirty="0" smtClean="0"/>
              <a:t>= 2</a:t>
            </a:r>
            <a:r>
              <a:rPr lang="en-US" dirty="0" smtClean="0"/>
              <a:t> </a:t>
            </a:r>
            <a:r>
              <a:rPr lang="uk-UA" dirty="0" smtClean="0">
                <a:sym typeface="Symbol"/>
              </a:rPr>
              <a:t></a:t>
            </a:r>
            <a:r>
              <a:rPr lang="en-US" dirty="0" smtClean="0">
                <a:sym typeface="Symbol"/>
              </a:rPr>
              <a:t> </a:t>
            </a:r>
            <a:r>
              <a:rPr lang="uk-UA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</a:t>
            </a:r>
            <a:r>
              <a:rPr lang="uk-UA" dirty="0" smtClean="0"/>
              <a:t>-</a:t>
            </a:r>
            <a:r>
              <a:rPr lang="en-US" dirty="0" smtClean="0"/>
              <a:t> </a:t>
            </a:r>
            <a:r>
              <a:rPr lang="uk-UA" dirty="0" smtClean="0"/>
              <a:t>1 = 1, </a:t>
            </a:r>
          </a:p>
          <a:p>
            <a:pPr marL="0" indent="0">
              <a:buNone/>
            </a:pPr>
            <a:r>
              <a:rPr lang="en-US" i="1" dirty="0" smtClean="0"/>
              <a:t>n</a:t>
            </a:r>
            <a:r>
              <a:rPr lang="uk-UA" dirty="0" smtClean="0"/>
              <a:t> = 2,       а = 2</a:t>
            </a:r>
            <a:r>
              <a:rPr lang="en-US" dirty="0" smtClean="0"/>
              <a:t> </a:t>
            </a:r>
            <a:r>
              <a:rPr lang="uk-UA" dirty="0" smtClean="0">
                <a:sym typeface="Symbol"/>
              </a:rPr>
              <a:t></a:t>
            </a:r>
            <a:r>
              <a:rPr lang="en-US" dirty="0" smtClean="0">
                <a:sym typeface="Symbol"/>
              </a:rPr>
              <a:t> </a:t>
            </a:r>
            <a:r>
              <a:rPr lang="uk-UA" dirty="0" smtClean="0"/>
              <a:t>2</a:t>
            </a:r>
            <a:r>
              <a:rPr lang="en-US" dirty="0" smtClean="0"/>
              <a:t> </a:t>
            </a:r>
            <a:r>
              <a:rPr lang="uk-UA" dirty="0" smtClean="0"/>
              <a:t>-</a:t>
            </a:r>
            <a:r>
              <a:rPr lang="en-US" dirty="0" smtClean="0"/>
              <a:t> </a:t>
            </a:r>
            <a:r>
              <a:rPr lang="uk-UA" dirty="0" smtClean="0"/>
              <a:t>1 = 3,</a:t>
            </a:r>
          </a:p>
          <a:p>
            <a:pPr marL="0" indent="0">
              <a:buNone/>
            </a:pPr>
            <a:r>
              <a:rPr lang="en-US" i="1" dirty="0" smtClean="0"/>
              <a:t>n </a:t>
            </a:r>
            <a:r>
              <a:rPr lang="uk-UA" dirty="0" smtClean="0"/>
              <a:t>= 5,       </a:t>
            </a:r>
            <a:r>
              <a:rPr lang="en-US" dirty="0" smtClean="0"/>
              <a:t>a</a:t>
            </a:r>
            <a:r>
              <a:rPr lang="uk-UA" dirty="0" smtClean="0"/>
              <a:t> = 2</a:t>
            </a:r>
            <a:r>
              <a:rPr lang="en-US" dirty="0" smtClean="0"/>
              <a:t> </a:t>
            </a:r>
            <a:r>
              <a:rPr lang="uk-UA" dirty="0" smtClean="0">
                <a:sym typeface="Symbol"/>
              </a:rPr>
              <a:t></a:t>
            </a:r>
            <a:r>
              <a:rPr lang="en-US" dirty="0" smtClean="0">
                <a:sym typeface="Symbol"/>
              </a:rPr>
              <a:t> </a:t>
            </a:r>
            <a:r>
              <a:rPr lang="uk-UA" dirty="0" smtClean="0"/>
              <a:t>5</a:t>
            </a:r>
            <a:r>
              <a:rPr lang="en-US" dirty="0" smtClean="0"/>
              <a:t> </a:t>
            </a:r>
            <a:r>
              <a:rPr lang="uk-UA" dirty="0" smtClean="0"/>
              <a:t>-</a:t>
            </a:r>
            <a:r>
              <a:rPr lang="en-US" dirty="0" smtClean="0"/>
              <a:t> </a:t>
            </a:r>
            <a:r>
              <a:rPr lang="uk-UA" dirty="0" smtClean="0"/>
              <a:t>1 = 9.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Членам числової послідовності надають номер, який дорівнює відповідному числовому значенню аргументу </a:t>
            </a:r>
            <a:r>
              <a:rPr lang="en-US" i="1" dirty="0" smtClean="0"/>
              <a:t>n</a:t>
            </a:r>
            <a:r>
              <a:rPr lang="uk-UA" i="1" dirty="0" smtClean="0"/>
              <a:t>. </a:t>
            </a:r>
            <a:endParaRPr lang="en-US" i="1" dirty="0" smtClean="0"/>
          </a:p>
          <a:p>
            <a:pPr marL="0" indent="0">
              <a:buNone/>
            </a:pPr>
            <a:r>
              <a:rPr lang="uk-UA" i="1" dirty="0" smtClean="0"/>
              <a:t>а </a:t>
            </a:r>
            <a:r>
              <a:rPr lang="uk-UA" dirty="0" smtClean="0"/>
              <a:t>= 1 — перший член послідовності непарних чисел, </a:t>
            </a:r>
            <a:endParaRPr lang="en-US" dirty="0" smtClean="0"/>
          </a:p>
          <a:p>
            <a:pPr marL="0" indent="0">
              <a:buNone/>
            </a:pPr>
            <a:r>
              <a:rPr lang="uk-UA" i="1" dirty="0" smtClean="0"/>
              <a:t>а </a:t>
            </a:r>
            <a:r>
              <a:rPr lang="uk-UA" dirty="0" smtClean="0"/>
              <a:t>= З — другий, </a:t>
            </a:r>
            <a:endParaRPr lang="en-US" dirty="0" smtClean="0"/>
          </a:p>
          <a:p>
            <a:pPr marL="0" indent="0">
              <a:buNone/>
            </a:pPr>
            <a:r>
              <a:rPr lang="uk-UA" i="1" dirty="0" smtClean="0"/>
              <a:t>а </a:t>
            </a:r>
            <a:r>
              <a:rPr lang="uk-UA" dirty="0" smtClean="0"/>
              <a:t>= 9 — п'ятий член цієї послідовності. </a:t>
            </a: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Кожен член послідовності позначають буквою з індексом, що відповідає його порядковому номеру: </a:t>
            </a: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а</a:t>
            </a:r>
            <a:r>
              <a:rPr lang="en-US" baseline="-25000" dirty="0" smtClean="0"/>
              <a:t>1</a:t>
            </a:r>
            <a:r>
              <a:rPr lang="uk-UA" dirty="0" smtClean="0"/>
              <a:t> = 1, а</a:t>
            </a:r>
            <a:r>
              <a:rPr lang="uk-UA" baseline="-25000" dirty="0" smtClean="0"/>
              <a:t>2</a:t>
            </a:r>
            <a:r>
              <a:rPr lang="uk-UA" dirty="0" smtClean="0"/>
              <a:t> = 3, а</a:t>
            </a:r>
            <a:r>
              <a:rPr lang="uk-UA" baseline="-25000" dirty="0" smtClean="0"/>
              <a:t>5</a:t>
            </a:r>
            <a:r>
              <a:rPr lang="uk-UA" dirty="0" smtClean="0"/>
              <a:t> = 9 і т.д. </a:t>
            </a:r>
            <a:endParaRPr lang="en-US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18072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Поняття числової послідовності</a:t>
            </a: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nyattya-chislovoi-posl-dovnos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BCB18F9-059F-4C8B-A8FB-49CB299752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ponyattya-chislovoi-posl-dovnost</Template>
  <TotalTime>0</TotalTime>
  <Words>1150</Words>
  <Application>Microsoft Office PowerPoint</Application>
  <PresentationFormat>Экран (4:3)</PresentationFormat>
  <Paragraphs>206</Paragraphs>
  <Slides>24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ponyattya-chislovoi-posl-dovnost</vt:lpstr>
      <vt:lpstr>Матеріали до уроків</vt:lpstr>
      <vt:lpstr>Готуємося до уроку</vt:lpstr>
      <vt:lpstr>Зміст </vt:lpstr>
      <vt:lpstr>Тема 6</vt:lpstr>
      <vt:lpstr>Пункт 10.1.</vt:lpstr>
      <vt:lpstr>Пункт 10.1.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Матеріали до уроків</dc:title>
  <dc:creator>Ира</dc:creator>
  <cp:lastModifiedBy>Ира</cp:lastModifiedBy>
  <cp:revision>1</cp:revision>
  <dcterms:created xsi:type="dcterms:W3CDTF">2014-10-01T14:52:03Z</dcterms:created>
  <dcterms:modified xsi:type="dcterms:W3CDTF">2014-10-01T14:52:11Z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TC030009628</vt:lpwstr>
  </property>
</Properties>
</file>