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7"/>
  </p:notesMasterIdLst>
  <p:sldIdLst>
    <p:sldId id="256" r:id="rId3"/>
    <p:sldId id="259" r:id="rId4"/>
    <p:sldId id="257" r:id="rId5"/>
    <p:sldId id="266" r:id="rId6"/>
    <p:sldId id="298" r:id="rId7"/>
    <p:sldId id="310" r:id="rId8"/>
    <p:sldId id="311" r:id="rId9"/>
    <p:sldId id="312" r:id="rId10"/>
    <p:sldId id="317" r:id="rId11"/>
    <p:sldId id="313" r:id="rId12"/>
    <p:sldId id="314" r:id="rId13"/>
    <p:sldId id="318" r:id="rId14"/>
    <p:sldId id="319" r:id="rId15"/>
    <p:sldId id="315" r:id="rId16"/>
    <p:sldId id="316" r:id="rId17"/>
    <p:sldId id="320" r:id="rId18"/>
    <p:sldId id="305" r:id="rId19"/>
    <p:sldId id="306" r:id="rId20"/>
    <p:sldId id="307" r:id="rId21"/>
    <p:sldId id="308" r:id="rId22"/>
    <p:sldId id="309" r:id="rId23"/>
    <p:sldId id="322" r:id="rId24"/>
    <p:sldId id="323" r:id="rId25"/>
    <p:sldId id="32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707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slide" Target="slide3.xml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332656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176464" cy="6025872"/>
          </a:xfrm>
        </p:spPr>
        <p:txBody>
          <a:bodyPr>
            <a:normAutofit fontScale="77500" lnSpcReduction="20000"/>
          </a:bodyPr>
          <a:lstStyle/>
          <a:p>
            <a:pPr marL="0" indent="361950">
              <a:buNone/>
            </a:pPr>
            <a:r>
              <a:rPr lang="uk-UA" dirty="0" smtClean="0"/>
              <a:t>З означення числової послідовності випливає, що кількість її членів, як і кількість натуральних чисел, вказати не можна, тобто вона </a:t>
            </a:r>
            <a:r>
              <a:rPr lang="uk-UA" b="1" i="1" dirty="0" smtClean="0"/>
              <a:t>нескінченна</a:t>
            </a:r>
            <a:r>
              <a:rPr lang="uk-UA" i="1" dirty="0" smtClean="0"/>
              <a:t>.</a:t>
            </a:r>
            <a:endParaRPr lang="ru-RU" dirty="0" smtClean="0"/>
          </a:p>
          <a:p>
            <a:pPr marL="0" indent="361950">
              <a:buNone/>
            </a:pPr>
            <a:r>
              <a:rPr lang="uk-UA" dirty="0" smtClean="0"/>
              <a:t>У ряді випадків доводиться мати справу з числовими функціями, областю визначення яких є множина лише </a:t>
            </a:r>
            <a:r>
              <a:rPr lang="en-US" i="1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перших натуральних чисел. </a:t>
            </a:r>
            <a:endParaRPr lang="en-US" dirty="0" smtClean="0"/>
          </a:p>
          <a:p>
            <a:pPr marL="0" indent="361950">
              <a:buNone/>
            </a:pPr>
            <a:r>
              <a:rPr lang="uk-UA" dirty="0" smtClean="0"/>
              <a:t>Такі функції теж відносять до числових послідовностей, які називають </a:t>
            </a:r>
            <a:r>
              <a:rPr lang="uk-UA" b="1" i="1" dirty="0" smtClean="0"/>
              <a:t>скінченними, </a:t>
            </a:r>
            <a:r>
              <a:rPr lang="uk-UA" dirty="0" smtClean="0"/>
              <a:t>бо кількість їх членів дорівнює певному натуральному числу. </a:t>
            </a:r>
            <a:endParaRPr lang="en-US" dirty="0" smtClean="0"/>
          </a:p>
          <a:p>
            <a:pPr marL="0" indent="361950">
              <a:buNone/>
            </a:pPr>
            <a:r>
              <a:rPr lang="uk-UA" dirty="0" smtClean="0"/>
              <a:t>До скінченних належать, наприклад, послідовність перших десяти непарних чисел, послідовність квадратів перших ста натуральних чисел тощо.</a:t>
            </a:r>
            <a:endParaRPr lang="ru-RU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числової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2708920"/>
            <a:ext cx="4032448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 smtClean="0"/>
              <a:t>Член </a:t>
            </a:r>
            <a:r>
              <a:rPr lang="uk-UA" i="1" dirty="0" smtClean="0"/>
              <a:t>а</a:t>
            </a:r>
            <a:r>
              <a:rPr lang="en-US" i="1" baseline="-25000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зі змінним номером </a:t>
            </a:r>
            <a:r>
              <a:rPr lang="en-US" i="1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називають </a:t>
            </a:r>
            <a:r>
              <a:rPr lang="uk-UA" b="1" i="1" dirty="0" smtClean="0"/>
              <a:t>загальним членом </a:t>
            </a:r>
            <a:r>
              <a:rPr lang="uk-UA" dirty="0" smtClean="0"/>
              <a:t>послідовності. </a:t>
            </a:r>
            <a:endParaRPr lang="en-US" dirty="0" smtClean="0"/>
          </a:p>
          <a:p>
            <a:r>
              <a:rPr lang="uk-UA" dirty="0" smtClean="0"/>
              <a:t>Саму послідовність коротко позначають символом (</a:t>
            </a:r>
            <a:r>
              <a:rPr lang="uk-UA" i="1" dirty="0" smtClean="0"/>
              <a:t>а</a:t>
            </a:r>
            <a:r>
              <a:rPr lang="en-US" i="1" baseline="-25000" dirty="0" smtClean="0"/>
              <a:t>n</a:t>
            </a:r>
            <a:r>
              <a:rPr lang="uk-UA" dirty="0" smtClean="0"/>
              <a:t>).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248472" cy="5857916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sz="2000" dirty="0" smtClean="0"/>
              <a:t>Числову послідовність, як і функцію, можна задати </a:t>
            </a:r>
            <a:r>
              <a:rPr lang="uk-UA" sz="2000" b="1" dirty="0" smtClean="0"/>
              <a:t>аналітичним, графічним</a:t>
            </a:r>
            <a:r>
              <a:rPr lang="en-US" sz="2000" b="1" dirty="0" smtClean="0"/>
              <a:t> </a:t>
            </a:r>
            <a:r>
              <a:rPr lang="uk-UA" sz="2000" b="1" dirty="0" smtClean="0"/>
              <a:t>або табличним способом</a:t>
            </a:r>
            <a:r>
              <a:rPr lang="uk-UA" sz="2000" dirty="0" smtClean="0"/>
              <a:t>.</a:t>
            </a:r>
          </a:p>
          <a:p>
            <a:pPr marL="0" indent="361950">
              <a:buNone/>
            </a:pPr>
            <a:r>
              <a:rPr lang="uk-UA" sz="2000" dirty="0" smtClean="0"/>
              <a:t>Аналітичним способом числову послідовність зазвичай задають за допомогою формули її загального члена. </a:t>
            </a:r>
          </a:p>
          <a:p>
            <a:pPr marL="0" indent="361950">
              <a:buNone/>
            </a:pPr>
            <a:r>
              <a:rPr lang="uk-UA" sz="2000" dirty="0" smtClean="0"/>
              <a:t>Якщо, наприклад, </a:t>
            </a:r>
          </a:p>
          <a:p>
            <a:pPr marL="0" indent="0">
              <a:buNone/>
            </a:pPr>
            <a:r>
              <a:rPr lang="uk-UA" sz="2000" dirty="0" smtClean="0"/>
              <a:t>то,  починаючи з  1,  отримаємо відповідні члени цієї послідовності: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і т.д.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6046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Як задають числові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304" y="3068960"/>
            <a:ext cx="866775" cy="428625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4221088"/>
            <a:ext cx="1790700" cy="428625"/>
          </a:xfrm>
          <a:prstGeom prst="rect">
            <a:avLst/>
          </a:prstGeom>
          <a:noFill/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4797152"/>
            <a:ext cx="2105025" cy="428625"/>
          </a:xfrm>
          <a:prstGeom prst="rect">
            <a:avLst/>
          </a:prstGeom>
          <a:noFill/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5373216"/>
            <a:ext cx="1857375" cy="42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Оскільки аргументом послідовності є лише натуральні числа, то її графіком є окремі точки, а не суцільна лінія.</a:t>
            </a:r>
            <a:endParaRPr lang="ru-RU" b="1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Наприклад, графіком послідовності </a:t>
            </a:r>
          </a:p>
          <a:p>
            <a:pPr marL="0" indent="0">
              <a:buNone/>
            </a:pPr>
            <a:r>
              <a:rPr lang="uk-UA" dirty="0" smtClean="0"/>
              <a:t>є множина точок, зображених на рис.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Абсцисами цих точок є натуральні числа 1, 2, 3, ..., 9, а </a:t>
            </a:r>
            <a:r>
              <a:rPr lang="uk-UA" dirty="0" err="1" smtClean="0"/>
              <a:t>ординатами—</a:t>
            </a:r>
            <a:r>
              <a:rPr lang="uk-UA" dirty="0" smtClean="0"/>
              <a:t> відповідно </a:t>
            </a:r>
          </a:p>
          <a:p>
            <a:pPr marL="0" indent="0">
              <a:buNone/>
            </a:pPr>
            <a:r>
              <a:rPr lang="uk-UA" i="1" dirty="0" smtClean="0"/>
              <a:t>                                                 </a:t>
            </a:r>
            <a:endParaRPr lang="ru-RU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6046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Як задають числові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lum bright="41000" contrast="69000"/>
          </a:blip>
          <a:srcRect/>
          <a:stretch>
            <a:fillRect/>
          </a:stretch>
        </p:blipFill>
        <p:spPr bwMode="auto">
          <a:xfrm rot="171299">
            <a:off x="504206" y="3527756"/>
            <a:ext cx="4004609" cy="1571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2979464"/>
            <a:ext cx="792088" cy="305520"/>
          </a:xfrm>
          <a:prstGeom prst="rect">
            <a:avLst/>
          </a:prstGeom>
          <a:noFill/>
        </p:spPr>
      </p:pic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5373216"/>
            <a:ext cx="2097585" cy="4107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404664"/>
            <a:ext cx="4248472" cy="6192688"/>
          </a:xfrm>
        </p:spPr>
        <p:txBody>
          <a:bodyPr>
            <a:noAutofit/>
          </a:bodyPr>
          <a:lstStyle/>
          <a:p>
            <a:pPr marL="0" indent="361950">
              <a:buNone/>
            </a:pPr>
            <a:r>
              <a:rPr lang="uk-UA" sz="2100" dirty="0" smtClean="0"/>
              <a:t>Розглянемо ще один спосіб </a:t>
            </a:r>
            <a:r>
              <a:rPr lang="uk-UA" sz="2100" dirty="0" err="1" smtClean="0"/>
              <a:t>задання</a:t>
            </a:r>
            <a:r>
              <a:rPr lang="uk-UA" sz="2100" dirty="0" smtClean="0"/>
              <a:t> послідовності, в якої, наприклад, а</a:t>
            </a:r>
            <a:r>
              <a:rPr lang="uk-UA" sz="2100" baseline="-25000" dirty="0" smtClean="0"/>
              <a:t>1</a:t>
            </a:r>
            <a:r>
              <a:rPr lang="uk-UA" sz="2100" dirty="0" smtClean="0"/>
              <a:t> = 3, а кожний член, починаючи з другого, визначається співвідношенням: а</a:t>
            </a:r>
            <a:r>
              <a:rPr lang="en-US" sz="2100" baseline="-25000" dirty="0" smtClean="0"/>
              <a:t>n</a:t>
            </a:r>
            <a:r>
              <a:rPr lang="uk-UA" sz="2100" baseline="-25000" dirty="0" smtClean="0"/>
              <a:t>+1</a:t>
            </a:r>
            <a:r>
              <a:rPr lang="uk-UA" sz="2100" dirty="0" smtClean="0"/>
              <a:t> = </a:t>
            </a:r>
            <a:r>
              <a:rPr lang="uk-UA" sz="2100" i="1" dirty="0" smtClean="0"/>
              <a:t>2а</a:t>
            </a:r>
            <a:r>
              <a:rPr lang="en-US" sz="2100" i="1" baseline="-25000" dirty="0" smtClean="0"/>
              <a:t>n</a:t>
            </a:r>
            <a:r>
              <a:rPr lang="uk-UA" sz="2100" i="1" dirty="0" smtClean="0"/>
              <a:t> </a:t>
            </a:r>
            <a:r>
              <a:rPr lang="uk-UA" sz="2100" dirty="0" smtClean="0"/>
              <a:t>+1.</a:t>
            </a:r>
            <a:endParaRPr lang="ru-RU" sz="2100" dirty="0" smtClean="0"/>
          </a:p>
          <a:p>
            <a:pPr marL="0" indent="361950">
              <a:buNone/>
            </a:pPr>
            <a:r>
              <a:rPr lang="uk-UA" sz="2100" dirty="0" smtClean="0"/>
              <a:t>Користуючись цими даними, знайдемо:</a:t>
            </a:r>
            <a:endParaRPr lang="ru-RU" sz="2100" dirty="0" smtClean="0"/>
          </a:p>
          <a:p>
            <a:pPr marL="0" indent="361950">
              <a:buNone/>
            </a:pPr>
            <a:r>
              <a:rPr lang="uk-UA" sz="2100" i="1" dirty="0" smtClean="0"/>
              <a:t>а</a:t>
            </a:r>
            <a:r>
              <a:rPr lang="uk-UA" sz="2100" i="1" baseline="-25000" dirty="0" smtClean="0"/>
              <a:t>2</a:t>
            </a:r>
            <a:r>
              <a:rPr lang="uk-UA" sz="2100" i="1" dirty="0" smtClean="0"/>
              <a:t> = 2а</a:t>
            </a:r>
            <a:r>
              <a:rPr lang="en-US" sz="2100" i="1" baseline="-25000" dirty="0" smtClean="0"/>
              <a:t>1</a:t>
            </a:r>
            <a:r>
              <a:rPr lang="uk-UA" sz="2100" i="1" dirty="0" smtClean="0"/>
              <a:t> </a:t>
            </a:r>
            <a:r>
              <a:rPr lang="uk-UA" sz="2100" dirty="0" smtClean="0"/>
              <a:t>+ 1 = 2</a:t>
            </a:r>
            <a:r>
              <a:rPr lang="en-US" sz="2100" dirty="0" smtClean="0"/>
              <a:t> </a:t>
            </a:r>
            <a:r>
              <a:rPr lang="uk-UA" sz="2100" dirty="0" smtClean="0">
                <a:sym typeface="Symbol"/>
              </a:rPr>
              <a:t></a:t>
            </a:r>
            <a:r>
              <a:rPr lang="uk-UA" sz="2100" dirty="0" smtClean="0"/>
              <a:t> 3 + 1 = 7;</a:t>
            </a:r>
            <a:endParaRPr lang="ru-RU" sz="2100" dirty="0" smtClean="0"/>
          </a:p>
          <a:p>
            <a:pPr marL="0" indent="361950">
              <a:buNone/>
            </a:pPr>
            <a:r>
              <a:rPr lang="uk-UA" sz="2100" dirty="0" smtClean="0"/>
              <a:t>а</a:t>
            </a:r>
            <a:r>
              <a:rPr lang="uk-UA" sz="2100" baseline="-25000" dirty="0" smtClean="0"/>
              <a:t>3</a:t>
            </a:r>
            <a:r>
              <a:rPr lang="uk-UA" sz="2100" dirty="0" smtClean="0"/>
              <a:t> = 2а</a:t>
            </a:r>
            <a:r>
              <a:rPr lang="uk-UA" sz="2100" baseline="-25000" dirty="0" smtClean="0"/>
              <a:t>2</a:t>
            </a:r>
            <a:r>
              <a:rPr lang="uk-UA" sz="2100" dirty="0" smtClean="0"/>
              <a:t> + 1 = 2 </a:t>
            </a:r>
            <a:r>
              <a:rPr lang="uk-UA" sz="2100" dirty="0" smtClean="0">
                <a:sym typeface="Symbol"/>
              </a:rPr>
              <a:t></a:t>
            </a:r>
            <a:r>
              <a:rPr lang="uk-UA" sz="2100" dirty="0" smtClean="0"/>
              <a:t> 7 + 1 = 15;</a:t>
            </a:r>
            <a:endParaRPr lang="ru-RU" sz="2100" dirty="0" smtClean="0"/>
          </a:p>
          <a:p>
            <a:pPr marL="0" indent="361950">
              <a:buNone/>
            </a:pPr>
            <a:r>
              <a:rPr lang="uk-UA" sz="2100" dirty="0" smtClean="0"/>
              <a:t>а</a:t>
            </a:r>
            <a:r>
              <a:rPr lang="uk-UA" sz="2100" baseline="-25000" dirty="0" smtClean="0"/>
              <a:t>4</a:t>
            </a:r>
            <a:r>
              <a:rPr lang="uk-UA" sz="2100" dirty="0" smtClean="0"/>
              <a:t> = 2а</a:t>
            </a:r>
            <a:r>
              <a:rPr lang="uk-UA" sz="2100" baseline="-25000" dirty="0" smtClean="0"/>
              <a:t>3</a:t>
            </a:r>
            <a:r>
              <a:rPr lang="uk-UA" sz="2100" dirty="0" smtClean="0"/>
              <a:t> + 1 = 2 </a:t>
            </a:r>
            <a:r>
              <a:rPr lang="uk-UA" sz="2100" dirty="0" smtClean="0">
                <a:sym typeface="Symbol"/>
              </a:rPr>
              <a:t></a:t>
            </a:r>
            <a:r>
              <a:rPr lang="uk-UA" sz="2100" dirty="0" smtClean="0"/>
              <a:t> 15 + 1 = 31 і т.д.</a:t>
            </a:r>
            <a:endParaRPr lang="ru-RU" sz="2100" dirty="0" smtClean="0"/>
          </a:p>
          <a:p>
            <a:pPr marL="0" indent="361950">
              <a:buNone/>
            </a:pPr>
            <a:r>
              <a:rPr lang="uk-UA" sz="2100" dirty="0" smtClean="0"/>
              <a:t>Такий спосіб </a:t>
            </a:r>
            <a:r>
              <a:rPr lang="uk-UA" sz="2100" dirty="0" err="1" smtClean="0"/>
              <a:t>задання</a:t>
            </a:r>
            <a:r>
              <a:rPr lang="uk-UA" sz="2100" dirty="0" smtClean="0"/>
              <a:t> послідовності називають </a:t>
            </a:r>
            <a:r>
              <a:rPr lang="uk-UA" sz="2100" b="1" i="1" dirty="0" smtClean="0"/>
              <a:t>рекурентним</a:t>
            </a:r>
            <a:r>
              <a:rPr lang="uk-UA" sz="2100" i="1" dirty="0" smtClean="0"/>
              <a:t>.</a:t>
            </a:r>
            <a:endParaRPr lang="ru-RU" sz="21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6046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Як задають числові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67544" y="3284984"/>
            <a:ext cx="396044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/>
            <a:r>
              <a:rPr lang="uk-UA" dirty="0" smtClean="0"/>
              <a:t>Формулу, що визначає будь-який член послідовності, починаючи з деякого, через попередні члени, називають </a:t>
            </a:r>
            <a:r>
              <a:rPr lang="uk-UA" b="1" i="1" dirty="0" smtClean="0"/>
              <a:t>рекурентною</a:t>
            </a:r>
            <a:r>
              <a:rPr lang="uk-UA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Одну</a:t>
            </a:r>
            <a:r>
              <a:rPr lang="en-US" dirty="0" smtClean="0"/>
              <a:t> </a:t>
            </a:r>
            <a:r>
              <a:rPr lang="uk-UA" dirty="0" smtClean="0"/>
              <a:t>й ту саму послідовність можна задати кількома способами.</a:t>
            </a:r>
          </a:p>
          <a:p>
            <a:pPr marL="0" indent="0">
              <a:buNone/>
            </a:pPr>
            <a:r>
              <a:rPr lang="uk-UA" dirty="0" smtClean="0"/>
              <a:t>Наприклад, послідовні </a:t>
            </a:r>
            <a:r>
              <a:rPr lang="en-US" dirty="0" smtClean="0"/>
              <a:t> </a:t>
            </a:r>
            <a:r>
              <a:rPr lang="uk-UA" dirty="0" smtClean="0"/>
              <a:t>7, 10, 18, 16, 19 можна задати формулою </a:t>
            </a:r>
            <a:r>
              <a:rPr lang="en-US" dirty="0" smtClean="0"/>
              <a:t>n</a:t>
            </a:r>
            <a:r>
              <a:rPr lang="uk-UA" dirty="0" smtClean="0"/>
              <a:t> – </a:t>
            </a:r>
            <a:r>
              <a:rPr lang="uk-UA" dirty="0" err="1" smtClean="0"/>
              <a:t>го</a:t>
            </a:r>
            <a:r>
              <a:rPr lang="uk-UA" dirty="0" smtClean="0"/>
              <a:t> члена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 Її можна задати і рекурентним співвідношенням </a:t>
            </a:r>
          </a:p>
          <a:p>
            <a:pPr marL="0" indent="0">
              <a:buNone/>
            </a:pPr>
            <a:r>
              <a:rPr lang="uk-UA" i="1" dirty="0" smtClean="0"/>
              <a:t>а</a:t>
            </a:r>
            <a:r>
              <a:rPr lang="uk-UA" i="1" baseline="-25000" dirty="0" smtClean="0"/>
              <a:t>1</a:t>
            </a:r>
            <a:r>
              <a:rPr lang="uk-UA" i="1" dirty="0" smtClean="0"/>
              <a:t> = </a:t>
            </a:r>
            <a:r>
              <a:rPr lang="uk-UA" dirty="0" smtClean="0"/>
              <a:t>7, </a:t>
            </a:r>
            <a:r>
              <a:rPr lang="uk-UA" i="1" dirty="0" smtClean="0"/>
              <a:t>а</a:t>
            </a:r>
            <a:r>
              <a:rPr lang="en-US" i="1" baseline="-25000" dirty="0" smtClean="0"/>
              <a:t>n</a:t>
            </a:r>
            <a:r>
              <a:rPr lang="uk-UA" i="1" baseline="-25000" dirty="0" smtClean="0"/>
              <a:t>+1</a:t>
            </a:r>
            <a:r>
              <a:rPr lang="uk-UA" i="1" dirty="0" smtClean="0"/>
              <a:t> = </a:t>
            </a:r>
            <a:r>
              <a:rPr lang="uk-UA" dirty="0" smtClean="0"/>
              <a:t>а</a:t>
            </a:r>
            <a:r>
              <a:rPr lang="en-US" baseline="-25000" dirty="0" smtClean="0"/>
              <a:t>n</a:t>
            </a:r>
            <a:r>
              <a:rPr lang="uk-UA" dirty="0" smtClean="0"/>
              <a:t> + 3, </a:t>
            </a:r>
            <a:r>
              <a:rPr lang="en-US" dirty="0" smtClean="0"/>
              <a:t>n≤</a:t>
            </a:r>
            <a:r>
              <a:rPr lang="uk-UA" i="1" dirty="0" smtClean="0"/>
              <a:t> </a:t>
            </a:r>
            <a:r>
              <a:rPr lang="uk-UA" dirty="0" smtClean="0"/>
              <a:t>5.</a:t>
            </a:r>
            <a:endParaRPr lang="en-US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Цю послідовність можна задати також і у вигляді графіка, що складається з окремих точок, або за допомогою точок на координатній прямій.</a:t>
            </a: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Крім названих способів, послідовність можна задати за допомогою </a:t>
            </a:r>
            <a:r>
              <a:rPr lang="uk-UA" i="1" dirty="0" smtClean="0"/>
              <a:t>словесного опису, </a:t>
            </a:r>
            <a:r>
              <a:rPr lang="uk-UA" dirty="0" smtClean="0"/>
              <a:t>з якого зрозуміло, як утворюються члени послідовності. Наприклад, послідовність десяткових наближень числа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uk-UA" dirty="0" smtClean="0"/>
              <a:t> з недостачею: 0,6; 0,66; 0,666; ... .</a:t>
            </a:r>
            <a:endParaRPr lang="ru-RU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39552" y="836712"/>
            <a:ext cx="4038600" cy="53265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Як задають числові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lum bright="29000" contrast="50000"/>
          </a:blip>
          <a:srcRect/>
          <a:stretch>
            <a:fillRect/>
          </a:stretch>
        </p:blipFill>
        <p:spPr bwMode="auto">
          <a:xfrm>
            <a:off x="2411760" y="3140968"/>
            <a:ext cx="13081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1700808"/>
            <a:ext cx="1819275" cy="238125"/>
          </a:xfrm>
          <a:prstGeom prst="rect">
            <a:avLst/>
          </a:prstGeom>
          <a:noFill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6" cstate="print">
            <a:lum bright="44000" contrast="57000"/>
          </a:blip>
          <a:srcRect/>
          <a:stretch>
            <a:fillRect/>
          </a:stretch>
        </p:blipFill>
        <p:spPr bwMode="auto">
          <a:xfrm rot="166918">
            <a:off x="841376" y="2142688"/>
            <a:ext cx="3388202" cy="650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5661248"/>
            <a:ext cx="104775" cy="42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248472" cy="602587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Приклад 1.</a:t>
            </a:r>
          </a:p>
          <a:p>
            <a:pPr marL="0" lvl="0" indent="0">
              <a:buNone/>
            </a:pPr>
            <a:r>
              <a:rPr lang="uk-UA" dirty="0" smtClean="0"/>
              <a:t>Формула </a:t>
            </a:r>
          </a:p>
          <a:p>
            <a:pPr marL="0" lvl="0" indent="0">
              <a:buNone/>
            </a:pPr>
            <a:r>
              <a:rPr lang="uk-UA" dirty="0" smtClean="0"/>
              <a:t>задає числову послідовність: 3; 5; 7; … бо</a:t>
            </a:r>
          </a:p>
          <a:p>
            <a:pPr marL="0" lvl="0" indent="0">
              <a:buNone/>
            </a:pP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  <a:p>
            <a:pPr marL="0" lvl="0" indent="0">
              <a:buNone/>
            </a:pPr>
            <a:endParaRPr lang="uk-UA" dirty="0" smtClean="0"/>
          </a:p>
          <a:p>
            <a:pPr marL="0" lvl="0" indent="0">
              <a:buNone/>
            </a:pPr>
            <a:endParaRPr lang="ru-RU" dirty="0" smtClean="0"/>
          </a:p>
          <a:p>
            <a:pPr marL="0" lvl="0" indent="0">
              <a:buNone/>
            </a:pPr>
            <a:endParaRPr lang="uk-UA" dirty="0" smtClean="0"/>
          </a:p>
          <a:p>
            <a:pPr marL="0" lvl="0" indent="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Приклад 2.</a:t>
            </a:r>
          </a:p>
          <a:p>
            <a:pPr marL="0" lvl="0" indent="0">
              <a:buNone/>
            </a:pPr>
            <a:r>
              <a:rPr lang="uk-UA" dirty="0" smtClean="0"/>
              <a:t>Формула 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задає числову послідовність:</a:t>
            </a: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будь-який член послідовності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менший від числа 2.</a:t>
            </a:r>
            <a:endParaRPr lang="ru-RU" dirty="0" smtClean="0"/>
          </a:p>
          <a:p>
            <a:pPr marL="0" indent="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Приклад 3.</a:t>
            </a:r>
          </a:p>
          <a:p>
            <a:pPr marL="0" indent="0">
              <a:buNone/>
            </a:pPr>
            <a:r>
              <a:rPr lang="uk-UA" dirty="0" smtClean="0"/>
              <a:t>Формула </a:t>
            </a:r>
          </a:p>
          <a:p>
            <a:pPr marL="0" indent="0">
              <a:buNone/>
            </a:pPr>
            <a:r>
              <a:rPr lang="uk-UA" dirty="0" smtClean="0"/>
              <a:t>задає числову послідовність:</a:t>
            </a:r>
            <a:endParaRPr lang="ru-RU" dirty="0" smtClean="0"/>
          </a:p>
          <a:p>
            <a:pPr marL="0" indent="0">
              <a:buNone/>
            </a:pPr>
            <a:endParaRPr lang="uk-UA" cap="small" dirty="0" smtClean="0"/>
          </a:p>
          <a:p>
            <a:pPr marL="0" indent="0">
              <a:buNone/>
            </a:pPr>
            <a:endParaRPr lang="uk-UA" cap="small" dirty="0" smtClean="0"/>
          </a:p>
          <a:p>
            <a:pPr marL="0" indent="0">
              <a:buNone/>
            </a:pPr>
            <a:r>
              <a:rPr lang="uk-UA" cap="small" dirty="0" smtClean="0"/>
              <a:t>Будь-який </a:t>
            </a:r>
            <a:r>
              <a:rPr lang="uk-UA" dirty="0" smtClean="0"/>
              <a:t>член послідовності </a:t>
            </a:r>
            <a:r>
              <a:rPr lang="uk-UA" i="1" dirty="0" smtClean="0"/>
              <a:t>с</a:t>
            </a:r>
            <a:r>
              <a:rPr lang="en-US" baseline="-25000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більший від числа 2.</a:t>
            </a:r>
            <a:endParaRPr lang="ru-RU" dirty="0" smtClean="0"/>
          </a:p>
          <a:p>
            <a:pPr marL="0" indent="0">
              <a:buNone/>
            </a:pPr>
            <a:r>
              <a:rPr lang="uk-UA" b="1" dirty="0" smtClean="0">
                <a:solidFill>
                  <a:srgbClr val="7030A0"/>
                </a:solidFill>
              </a:rPr>
              <a:t>Приклад 4.</a:t>
            </a:r>
          </a:p>
          <a:p>
            <a:pPr marL="0" indent="0">
              <a:buNone/>
            </a:pPr>
            <a:r>
              <a:rPr lang="uk-UA" dirty="0" smtClean="0"/>
              <a:t>Формула </a:t>
            </a:r>
          </a:p>
          <a:p>
            <a:pPr marL="0" indent="0">
              <a:buNone/>
            </a:pPr>
            <a:r>
              <a:rPr lang="uk-UA" dirty="0" smtClean="0"/>
              <a:t>задає числову послідовність: 5; 3; 1; -1; …</a:t>
            </a:r>
            <a:endParaRPr lang="ru-RU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числових послідовностей, заданих формулою загального члена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764704"/>
            <a:ext cx="1495425" cy="238125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1412776"/>
            <a:ext cx="2019300" cy="238125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1628800"/>
            <a:ext cx="2305050" cy="238125"/>
          </a:xfrm>
          <a:prstGeom prst="rect">
            <a:avLst/>
          </a:prstGeom>
          <a:noFill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1844824"/>
            <a:ext cx="2057400" cy="238125"/>
          </a:xfrm>
          <a:prstGeom prst="rect">
            <a:avLst/>
          </a:prstGeom>
          <a:noFill/>
        </p:spPr>
      </p:pic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420888"/>
            <a:ext cx="1743075" cy="438150"/>
          </a:xfrm>
          <a:prstGeom prst="rect">
            <a:avLst/>
          </a:prstGeom>
          <a:noFill/>
        </p:spPr>
      </p:pic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3068960"/>
            <a:ext cx="1847850" cy="428625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4005064"/>
            <a:ext cx="1828800" cy="428625"/>
          </a:xfrm>
          <a:prstGeom prst="rect">
            <a:avLst/>
          </a:prstGeom>
          <a:noFill/>
        </p:spPr>
      </p:pic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581128"/>
            <a:ext cx="1819275" cy="438150"/>
          </a:xfrm>
          <a:prstGeom prst="rect">
            <a:avLst/>
          </a:prstGeom>
          <a:noFill/>
        </p:spPr>
      </p:pic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3" name="Picture 1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5661248"/>
            <a:ext cx="1819275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 smtClean="0"/>
              <a:t>Послідовності, як і функції, бувають </a:t>
            </a:r>
            <a:r>
              <a:rPr lang="uk-UA" sz="2400" b="1" i="1" dirty="0" smtClean="0"/>
              <a:t>зростаючими </a:t>
            </a:r>
            <a:r>
              <a:rPr lang="uk-UA" sz="2400" dirty="0" smtClean="0"/>
              <a:t>і </a:t>
            </a:r>
            <a:r>
              <a:rPr lang="uk-UA" sz="2400" b="1" i="1" dirty="0" smtClean="0"/>
              <a:t>спадними.</a:t>
            </a:r>
            <a:endParaRPr lang="ru-RU" sz="2400" dirty="0" smtClean="0"/>
          </a:p>
          <a:p>
            <a:pPr marL="0" indent="0">
              <a:buNone/>
            </a:pPr>
            <a:r>
              <a:rPr lang="uk-UA" sz="2400" dirty="0" smtClean="0"/>
              <a:t>Послідовності </a:t>
            </a:r>
            <a:r>
              <a:rPr lang="uk-UA" sz="2400" i="1" dirty="0" smtClean="0"/>
              <a:t>(а</a:t>
            </a:r>
            <a:r>
              <a:rPr lang="en-US" sz="2400" i="1" baseline="-25000" dirty="0" smtClean="0"/>
              <a:t>n</a:t>
            </a:r>
            <a:r>
              <a:rPr lang="uk-UA" sz="2400" i="1" dirty="0" smtClean="0"/>
              <a:t>) </a:t>
            </a:r>
            <a:r>
              <a:rPr lang="uk-UA" sz="2400" dirty="0" smtClean="0"/>
              <a:t>і (</a:t>
            </a:r>
            <a:r>
              <a:rPr lang="en-US" sz="2400" dirty="0" err="1" smtClean="0"/>
              <a:t>b</a:t>
            </a:r>
            <a:r>
              <a:rPr lang="en-US" sz="2400" i="1" baseline="-25000" dirty="0" err="1" smtClean="0"/>
              <a:t>n</a:t>
            </a:r>
            <a:r>
              <a:rPr lang="uk-UA" sz="2400" dirty="0" smtClean="0"/>
              <a:t>)</a:t>
            </a: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r>
              <a:rPr lang="uk-UA" sz="2400" dirty="0" smtClean="0"/>
              <a:t>зростаючі, </a:t>
            </a:r>
          </a:p>
          <a:p>
            <a:pPr marL="0" indent="0">
              <a:buNone/>
            </a:pPr>
            <a:r>
              <a:rPr lang="uk-UA" sz="2400" dirty="0" smtClean="0"/>
              <a:t>а (</a:t>
            </a:r>
            <a:r>
              <a:rPr lang="en-US" sz="2400" dirty="0" err="1" smtClean="0"/>
              <a:t>c</a:t>
            </a:r>
            <a:r>
              <a:rPr lang="en-US" sz="2400" i="1" baseline="-25000" dirty="0" err="1" smtClean="0"/>
              <a:t>n</a:t>
            </a:r>
            <a:r>
              <a:rPr lang="uk-UA" sz="2400" dirty="0" smtClean="0"/>
              <a:t>) і (</a:t>
            </a:r>
            <a:r>
              <a:rPr lang="en-US" sz="2400" dirty="0" err="1" smtClean="0"/>
              <a:t>p</a:t>
            </a:r>
            <a:r>
              <a:rPr lang="en-US" sz="2400" i="1" baseline="-25000" dirty="0" err="1" smtClean="0"/>
              <a:t>n</a:t>
            </a:r>
            <a:r>
              <a:rPr lang="uk-UA" sz="2400" dirty="0" smtClean="0"/>
              <a:t>) </a:t>
            </a: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r>
              <a:rPr lang="uk-UA" sz="2400" dirty="0" smtClean="0"/>
              <a:t>— спадні.</a:t>
            </a:r>
            <a:endParaRPr lang="ru-RU" sz="2400" dirty="0" smtClean="0"/>
          </a:p>
          <a:p>
            <a:pPr marL="0" indent="0">
              <a:buNone/>
            </a:pPr>
            <a:r>
              <a:rPr lang="uk-UA" sz="2400" dirty="0" smtClean="0"/>
              <a:t>Зростаючі і спадні послідовності називають </a:t>
            </a:r>
            <a:r>
              <a:rPr lang="uk-UA" sz="2400" b="1" i="1" dirty="0" smtClean="0"/>
              <a:t>монотонними. </a:t>
            </a:r>
            <a:r>
              <a:rPr lang="en-US" sz="2400" b="1" dirty="0" smtClean="0"/>
              <a:t>   </a:t>
            </a: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Приклади числових послідовностей, заданих формулою загального члена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2204864"/>
            <a:ext cx="1495425" cy="238125"/>
          </a:xfrm>
          <a:prstGeom prst="rect">
            <a:avLst/>
          </a:prstGeom>
          <a:noFill/>
        </p:spPr>
      </p:pic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2492896"/>
            <a:ext cx="1743075" cy="438150"/>
          </a:xfrm>
          <a:prstGeom prst="rect">
            <a:avLst/>
          </a:prstGeom>
          <a:noFill/>
        </p:spPr>
      </p:pic>
      <p:pic>
        <p:nvPicPr>
          <p:cNvPr id="29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3933056"/>
            <a:ext cx="1828800" cy="428625"/>
          </a:xfrm>
          <a:prstGeom prst="rect">
            <a:avLst/>
          </a:prstGeom>
          <a:noFill/>
        </p:spPr>
      </p:pic>
      <p:pic>
        <p:nvPicPr>
          <p:cNvPr id="30" name="Picture 1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437112"/>
            <a:ext cx="1819275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95536" y="1916832"/>
            <a:ext cx="856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Первинне закріплення вивченого матеріалу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714884"/>
            <a:ext cx="407196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4643446"/>
            <a:ext cx="468153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6789737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000240"/>
            <a:ext cx="595312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714752"/>
            <a:ext cx="50768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496"/>
            <a:ext cx="724693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928670"/>
            <a:ext cx="7170737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445.</a:t>
            </a:r>
          </a:p>
          <a:p>
            <a:r>
              <a:rPr lang="uk-UA" dirty="0" smtClean="0"/>
              <a:t>Загальний член числової послідовності задано формулою </a:t>
            </a:r>
            <a:r>
              <a:rPr lang="en-US" dirty="0" smtClean="0"/>
              <a:t>a</a:t>
            </a:r>
            <a:r>
              <a:rPr lang="en-US" baseline="-25000" dirty="0" smtClean="0"/>
              <a:t>n</a:t>
            </a:r>
            <a:r>
              <a:rPr lang="en-US" dirty="0" smtClean="0"/>
              <a:t>=0,5(n-2)</a:t>
            </a:r>
            <a:r>
              <a:rPr lang="en-US" baseline="30000" dirty="0" smtClean="0"/>
              <a:t>2</a:t>
            </a:r>
          </a:p>
          <a:p>
            <a:r>
              <a:rPr lang="uk-UA" dirty="0" smtClean="0"/>
              <a:t>Обчисліть перші п'ять членів послідовності і перевірте, чи правильно вони зображені: </a:t>
            </a:r>
          </a:p>
          <a:p>
            <a:pPr marL="342900" indent="-342900">
              <a:buAutoNum type="arabicParenR"/>
            </a:pPr>
            <a:r>
              <a:rPr lang="uk-UA" dirty="0" smtClean="0"/>
              <a:t>Точками на координатній прямій</a:t>
            </a:r>
          </a:p>
          <a:p>
            <a:pPr marL="342900" indent="-342900">
              <a:buAutoNum type="arabicParenR"/>
            </a:pPr>
            <a:r>
              <a:rPr lang="uk-UA" dirty="0" smtClean="0"/>
              <a:t>Точками координатної площини.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 contrast="59000"/>
          </a:blip>
          <a:srcRect/>
          <a:stretch>
            <a:fillRect/>
          </a:stretch>
        </p:blipFill>
        <p:spPr bwMode="auto">
          <a:xfrm rot="154782">
            <a:off x="323528" y="2204864"/>
            <a:ext cx="39465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2430">
            <a:off x="971600" y="3861048"/>
            <a:ext cx="31242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95536" y="58772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б)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>
            <a:lum bright="40000" contrast="69000"/>
          </a:blip>
          <a:srcRect/>
          <a:stretch>
            <a:fillRect/>
          </a:stretch>
        </p:blipFill>
        <p:spPr bwMode="auto">
          <a:xfrm>
            <a:off x="179512" y="1772816"/>
            <a:ext cx="887396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55576" y="332656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453.</a:t>
            </a:r>
          </a:p>
          <a:p>
            <a:r>
              <a:rPr lang="uk-UA" dirty="0" smtClean="0"/>
              <a:t>Скінченні послідовності задано графіками.</a:t>
            </a:r>
          </a:p>
          <a:p>
            <a:r>
              <a:rPr lang="uk-UA" dirty="0" smtClean="0"/>
              <a:t>Задайте їх за допомогою формули загального члена.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26064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248472" cy="58579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dirty="0" smtClean="0"/>
              <a:t>Запитання для самоперевірки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Що таке числова послідовність?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Що називають членами числової послідовності?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Які ви знаєте способи </a:t>
            </a:r>
            <a:r>
              <a:rPr lang="uk-UA" dirty="0" err="1" smtClean="0"/>
              <a:t>задання</a:t>
            </a:r>
            <a:r>
              <a:rPr lang="uk-UA" dirty="0" smtClean="0"/>
              <a:t> числових послідовностей?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Наведіть приклади </a:t>
            </a:r>
            <a:r>
              <a:rPr lang="uk-UA" dirty="0" err="1" smtClean="0"/>
              <a:t>задання</a:t>
            </a:r>
            <a:r>
              <a:rPr lang="uk-UA" dirty="0" smtClean="0"/>
              <a:t> числової послідовності</a:t>
            </a:r>
            <a:r>
              <a:rPr lang="en-US" dirty="0" smtClean="0"/>
              <a:t> </a:t>
            </a:r>
            <a:r>
              <a:rPr lang="uk-UA" dirty="0" smtClean="0"/>
              <a:t>формулою її загального члена.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5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числових послідовностей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5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6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та геометрична прогресії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(|q| &lt; 0) та її сума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10.1.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r>
              <a:rPr lang="uk-UA" dirty="0" smtClean="0"/>
              <a:t>Поняття числової послідовності</a:t>
            </a:r>
          </a:p>
          <a:p>
            <a:r>
              <a:rPr lang="uk-UA" dirty="0" smtClean="0"/>
              <a:t>Як задають числові послідовності</a:t>
            </a:r>
          </a:p>
          <a:p>
            <a:r>
              <a:rPr lang="uk-UA" dirty="0" smtClean="0"/>
              <a:t>Приклади числових послідовностей, заданих формулою загального члена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10.1.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Пригадайте</a:t>
            </a:r>
          </a:p>
          <a:p>
            <a:pPr marL="514350" indent="-514350">
              <a:buAutoNum type="arabicPeriod"/>
            </a:pPr>
            <a:r>
              <a:rPr lang="uk-UA" dirty="0" smtClean="0"/>
              <a:t>Що таке функція?</a:t>
            </a:r>
          </a:p>
          <a:p>
            <a:pPr marL="514350" indent="-514350">
              <a:buAutoNum type="arabicPeriod"/>
            </a:pPr>
            <a:r>
              <a:rPr lang="uk-UA" dirty="0" smtClean="0"/>
              <a:t>Яку назву мають змінні у функціональній залежності?</a:t>
            </a:r>
          </a:p>
          <a:p>
            <a:pPr marL="514350" indent="-514350">
              <a:buAutoNum type="arabicPeriod"/>
            </a:pPr>
            <a:r>
              <a:rPr lang="uk-UA" dirty="0" smtClean="0"/>
              <a:t>Що таке область визначення функції?</a:t>
            </a:r>
          </a:p>
          <a:p>
            <a:pPr marL="514350" indent="-514350">
              <a:buAutoNum type="arabicPeriod"/>
            </a:pPr>
            <a:r>
              <a:rPr lang="uk-UA" dirty="0" smtClean="0"/>
              <a:t>Що означає </a:t>
            </a:r>
            <a:r>
              <a:rPr lang="uk-UA" dirty="0" err="1" smtClean="0"/>
              <a:t>“задати</a:t>
            </a:r>
            <a:r>
              <a:rPr lang="uk-UA" dirty="0" smtClean="0"/>
              <a:t> </a:t>
            </a:r>
            <a:r>
              <a:rPr lang="uk-UA" dirty="0" err="1" smtClean="0"/>
              <a:t>функцію”</a:t>
            </a:r>
            <a:r>
              <a:rPr lang="uk-UA" dirty="0" smtClean="0"/>
              <a:t> і як це можна зробити?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C00000"/>
                </a:solidFill>
              </a:rPr>
              <a:t>Приклад 1.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C00000"/>
                </a:solidFill>
              </a:rPr>
              <a:t>Тіло, що вільно падає, за </a:t>
            </a:r>
            <a:r>
              <a:rPr lang="en-US" dirty="0" smtClean="0">
                <a:solidFill>
                  <a:srgbClr val="C00000"/>
                </a:solidFill>
              </a:rPr>
              <a:t>t </a:t>
            </a:r>
            <a:r>
              <a:rPr lang="uk-UA" dirty="0" smtClean="0">
                <a:solidFill>
                  <a:srgbClr val="C00000"/>
                </a:solidFill>
              </a:rPr>
              <a:t>секунд долає шлях, довжина </a:t>
            </a:r>
            <a:r>
              <a:rPr lang="en-US" dirty="0" smtClean="0">
                <a:solidFill>
                  <a:srgbClr val="C00000"/>
                </a:solidFill>
              </a:rPr>
              <a:t>S</a:t>
            </a:r>
            <a:r>
              <a:rPr lang="uk-UA" dirty="0" smtClean="0">
                <a:solidFill>
                  <a:srgbClr val="C00000"/>
                </a:solidFill>
              </a:rPr>
              <a:t> якого обчислюється за формулою: </a:t>
            </a:r>
            <a:r>
              <a:rPr lang="en-US" dirty="0" smtClean="0">
                <a:solidFill>
                  <a:srgbClr val="C00000"/>
                </a:solidFill>
              </a:rPr>
              <a:t> S=4,9t</a:t>
            </a:r>
            <a:r>
              <a:rPr lang="en-US" baseline="30000" dirty="0" smtClean="0">
                <a:solidFill>
                  <a:srgbClr val="C00000"/>
                </a:solidFill>
              </a:rPr>
              <a:t>2</a:t>
            </a:r>
            <a:endParaRPr lang="uk-UA" baseline="300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00B050"/>
                </a:solidFill>
              </a:rPr>
              <a:t>Приклад 2.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00B050"/>
                </a:solidFill>
              </a:rPr>
              <a:t>Будь-яке непарне число визначається формулою: </a:t>
            </a:r>
            <a:r>
              <a:rPr lang="en-US" dirty="0" smtClean="0">
                <a:solidFill>
                  <a:srgbClr val="00B050"/>
                </a:solidFill>
              </a:rPr>
              <a:t>a</a:t>
            </a:r>
            <a:r>
              <a:rPr lang="en-US" baseline="-25000" dirty="0" smtClean="0">
                <a:solidFill>
                  <a:srgbClr val="00B050"/>
                </a:solidFill>
              </a:rPr>
              <a:t>n</a:t>
            </a:r>
            <a:r>
              <a:rPr lang="en-US" dirty="0" smtClean="0">
                <a:solidFill>
                  <a:srgbClr val="00B050"/>
                </a:solidFill>
              </a:rPr>
              <a:t>=2n-1</a:t>
            </a:r>
            <a:r>
              <a:rPr lang="uk-UA" dirty="0" smtClean="0">
                <a:solidFill>
                  <a:srgbClr val="00B050"/>
                </a:solidFill>
              </a:rPr>
              <a:t>, де  </a:t>
            </a:r>
            <a:r>
              <a:rPr lang="en-US" dirty="0" smtClean="0">
                <a:solidFill>
                  <a:srgbClr val="00B050"/>
                </a:solidFill>
              </a:rPr>
              <a:t>n </a:t>
            </a:r>
            <a:r>
              <a:rPr lang="uk-UA" dirty="0" smtClean="0">
                <a:solidFill>
                  <a:srgbClr val="00B050"/>
                </a:solidFill>
              </a:rPr>
              <a:t>- натуральне число.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числової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332656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Розглядані формули задають функції. Аргумент </a:t>
            </a:r>
            <a:r>
              <a:rPr lang="en-US" dirty="0" smtClean="0"/>
              <a:t>t </a:t>
            </a:r>
            <a:r>
              <a:rPr lang="uk-UA" dirty="0" smtClean="0"/>
              <a:t>першої функції може набувати будь-якого невід'ємного дійсного значення.</a:t>
            </a:r>
          </a:p>
          <a:p>
            <a:pPr marL="0" indent="0">
              <a:buNone/>
            </a:pPr>
            <a:r>
              <a:rPr lang="uk-UA" dirty="0" smtClean="0"/>
              <a:t>Аргумент </a:t>
            </a:r>
            <a:r>
              <a:rPr lang="en-US" dirty="0" smtClean="0"/>
              <a:t>n </a:t>
            </a:r>
            <a:r>
              <a:rPr lang="uk-UA" dirty="0" smtClean="0"/>
              <a:t>другої функції  може набувати лише натурального значення. Областю визначення другої функції є множина </a:t>
            </a:r>
            <a:r>
              <a:rPr lang="en-US" dirty="0" smtClean="0"/>
              <a:t>N </a:t>
            </a:r>
            <a:r>
              <a:rPr lang="uk-UA" dirty="0" smtClean="0"/>
              <a:t>натуральних чисел. Такі функції називають </a:t>
            </a:r>
            <a:r>
              <a:rPr lang="uk-UA" b="1" dirty="0" smtClean="0"/>
              <a:t>числовими послідовностями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числової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899592" y="4581128"/>
            <a:ext cx="3600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Числова функція, областю визначення якої є множина натуральних чисел, називається </a:t>
            </a:r>
            <a:r>
              <a:rPr lang="uk-UA" b="1" i="1" dirty="0" smtClean="0"/>
              <a:t>числовою послідовністю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51520" y="332656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176464" cy="60258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З означення випливає, що аргумент цієї функції набуває натуральних значень, починаючи з  1. </a:t>
            </a:r>
          </a:p>
          <a:p>
            <a:pPr marL="0" indent="0">
              <a:buNone/>
            </a:pPr>
            <a:r>
              <a:rPr lang="uk-UA" dirty="0" smtClean="0"/>
              <a:t>Підставляючи ці значення у формулу, що задає функцію, отримаємо відповідні значення функції, які називають </a:t>
            </a:r>
            <a:r>
              <a:rPr lang="uk-UA" b="1" i="1" dirty="0" smtClean="0"/>
              <a:t>членами послідовності.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Знайдемо кілька членів послідовності непарних чисел, заданої формулою </a:t>
            </a:r>
            <a:endParaRPr lang="en-US" dirty="0" smtClean="0"/>
          </a:p>
          <a:p>
            <a:pPr marL="0" indent="0">
              <a:buNone/>
            </a:pPr>
            <a:r>
              <a:rPr lang="uk-UA" i="1" dirty="0" smtClean="0"/>
              <a:t>а </a:t>
            </a:r>
            <a:r>
              <a:rPr lang="uk-UA" dirty="0" smtClean="0"/>
              <a:t>= </a:t>
            </a:r>
            <a:r>
              <a:rPr lang="uk-UA" i="1" dirty="0" smtClean="0"/>
              <a:t>2</a:t>
            </a:r>
            <a:r>
              <a:rPr lang="en-US" i="1" dirty="0" smtClean="0"/>
              <a:t>n </a:t>
            </a:r>
            <a:r>
              <a:rPr lang="uk-UA" i="1" dirty="0" smtClean="0"/>
              <a:t>— </a:t>
            </a:r>
            <a:r>
              <a:rPr lang="uk-UA" dirty="0" smtClean="0"/>
              <a:t>1:</a:t>
            </a:r>
          </a:p>
          <a:p>
            <a:pPr marL="0" indent="0">
              <a:buNone/>
            </a:pPr>
            <a:r>
              <a:rPr lang="en-US" i="1" dirty="0" smtClean="0"/>
              <a:t>n </a:t>
            </a:r>
            <a:r>
              <a:rPr lang="uk-UA" dirty="0" smtClean="0"/>
              <a:t>=</a:t>
            </a:r>
            <a:r>
              <a:rPr lang="en-US" dirty="0" smtClean="0"/>
              <a:t> </a:t>
            </a:r>
            <a:r>
              <a:rPr lang="uk-UA" dirty="0" smtClean="0"/>
              <a:t>1,       а</a:t>
            </a:r>
            <a:r>
              <a:rPr lang="uk-UA" b="1" dirty="0" smtClean="0"/>
              <a:t> </a:t>
            </a:r>
            <a:r>
              <a:rPr lang="uk-UA" dirty="0" smtClean="0"/>
              <a:t>= 2</a:t>
            </a:r>
            <a:r>
              <a:rPr lang="en-US" dirty="0" smtClean="0"/>
              <a:t> </a:t>
            </a:r>
            <a:r>
              <a:rPr lang="uk-UA" dirty="0" smtClean="0">
                <a:sym typeface="Symbol"/>
              </a:rPr>
              <a:t></a:t>
            </a:r>
            <a:r>
              <a:rPr lang="en-US" dirty="0" smtClean="0">
                <a:sym typeface="Symbol"/>
              </a:rPr>
              <a:t> </a:t>
            </a:r>
            <a:r>
              <a:rPr lang="uk-UA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</a:t>
            </a:r>
            <a:r>
              <a:rPr lang="uk-UA" dirty="0" smtClean="0"/>
              <a:t>-</a:t>
            </a:r>
            <a:r>
              <a:rPr lang="en-US" dirty="0" smtClean="0"/>
              <a:t> </a:t>
            </a:r>
            <a:r>
              <a:rPr lang="uk-UA" dirty="0" smtClean="0"/>
              <a:t>1 = 1, </a:t>
            </a:r>
          </a:p>
          <a:p>
            <a:pPr marL="0" indent="0">
              <a:buNone/>
            </a:pPr>
            <a:r>
              <a:rPr lang="en-US" i="1" dirty="0" smtClean="0"/>
              <a:t>n</a:t>
            </a:r>
            <a:r>
              <a:rPr lang="uk-UA" dirty="0" smtClean="0"/>
              <a:t> = 2,       а = 2</a:t>
            </a:r>
            <a:r>
              <a:rPr lang="en-US" dirty="0" smtClean="0"/>
              <a:t> </a:t>
            </a:r>
            <a:r>
              <a:rPr lang="uk-UA" dirty="0" smtClean="0">
                <a:sym typeface="Symbol"/>
              </a:rPr>
              <a:t></a:t>
            </a:r>
            <a:r>
              <a:rPr lang="en-US" dirty="0" smtClean="0">
                <a:sym typeface="Symbol"/>
              </a:rPr>
              <a:t> </a:t>
            </a:r>
            <a:r>
              <a:rPr lang="uk-UA" dirty="0" smtClean="0"/>
              <a:t>2</a:t>
            </a:r>
            <a:r>
              <a:rPr lang="en-US" dirty="0" smtClean="0"/>
              <a:t> </a:t>
            </a:r>
            <a:r>
              <a:rPr lang="uk-UA" dirty="0" smtClean="0"/>
              <a:t>-</a:t>
            </a:r>
            <a:r>
              <a:rPr lang="en-US" dirty="0" smtClean="0"/>
              <a:t> </a:t>
            </a:r>
            <a:r>
              <a:rPr lang="uk-UA" dirty="0" smtClean="0"/>
              <a:t>1 = 3,</a:t>
            </a:r>
          </a:p>
          <a:p>
            <a:pPr marL="0" indent="0">
              <a:buNone/>
            </a:pPr>
            <a:r>
              <a:rPr lang="en-US" i="1" dirty="0" smtClean="0"/>
              <a:t>n </a:t>
            </a:r>
            <a:r>
              <a:rPr lang="uk-UA" dirty="0" smtClean="0"/>
              <a:t>= 5,       </a:t>
            </a:r>
            <a:r>
              <a:rPr lang="en-US" dirty="0" smtClean="0"/>
              <a:t>a</a:t>
            </a:r>
            <a:r>
              <a:rPr lang="uk-UA" dirty="0" smtClean="0"/>
              <a:t> = 2</a:t>
            </a:r>
            <a:r>
              <a:rPr lang="en-US" dirty="0" smtClean="0"/>
              <a:t> </a:t>
            </a:r>
            <a:r>
              <a:rPr lang="uk-UA" dirty="0" smtClean="0">
                <a:sym typeface="Symbol"/>
              </a:rPr>
              <a:t></a:t>
            </a:r>
            <a:r>
              <a:rPr lang="en-US" dirty="0" smtClean="0">
                <a:sym typeface="Symbol"/>
              </a:rPr>
              <a:t> </a:t>
            </a:r>
            <a:r>
              <a:rPr lang="uk-UA" dirty="0" smtClean="0"/>
              <a:t>5</a:t>
            </a:r>
            <a:r>
              <a:rPr lang="en-US" dirty="0" smtClean="0"/>
              <a:t> </a:t>
            </a:r>
            <a:r>
              <a:rPr lang="uk-UA" dirty="0" smtClean="0"/>
              <a:t>-</a:t>
            </a:r>
            <a:r>
              <a:rPr lang="en-US" dirty="0" smtClean="0"/>
              <a:t> </a:t>
            </a:r>
            <a:r>
              <a:rPr lang="uk-UA" dirty="0" smtClean="0"/>
              <a:t>1 = 9.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Членам числової послідовності надають номер, який дорівнює відповідному числовому значенню аргументу </a:t>
            </a:r>
            <a:r>
              <a:rPr lang="en-US" i="1" dirty="0" smtClean="0"/>
              <a:t>n</a:t>
            </a:r>
            <a:r>
              <a:rPr lang="uk-UA" i="1" dirty="0" smtClean="0"/>
              <a:t>. </a:t>
            </a:r>
            <a:endParaRPr lang="en-US" i="1" dirty="0" smtClean="0"/>
          </a:p>
          <a:p>
            <a:pPr marL="0" indent="0">
              <a:buNone/>
            </a:pPr>
            <a:r>
              <a:rPr lang="uk-UA" i="1" dirty="0" smtClean="0"/>
              <a:t>а </a:t>
            </a:r>
            <a:r>
              <a:rPr lang="uk-UA" dirty="0" smtClean="0"/>
              <a:t>= 1 — перший член послідовності непарних чисел, </a:t>
            </a:r>
            <a:endParaRPr lang="en-US" dirty="0" smtClean="0"/>
          </a:p>
          <a:p>
            <a:pPr marL="0" indent="0">
              <a:buNone/>
            </a:pPr>
            <a:r>
              <a:rPr lang="uk-UA" i="1" dirty="0" smtClean="0"/>
              <a:t>а </a:t>
            </a:r>
            <a:r>
              <a:rPr lang="uk-UA" dirty="0" smtClean="0"/>
              <a:t>= З — другий, </a:t>
            </a:r>
            <a:endParaRPr lang="en-US" dirty="0" smtClean="0"/>
          </a:p>
          <a:p>
            <a:pPr marL="0" indent="0">
              <a:buNone/>
            </a:pPr>
            <a:r>
              <a:rPr lang="uk-UA" i="1" dirty="0" smtClean="0"/>
              <a:t>а </a:t>
            </a:r>
            <a:r>
              <a:rPr lang="uk-UA" dirty="0" smtClean="0"/>
              <a:t>= 9 — п'ятий член цієї послідовності.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Кожен член послідовності позначають буквою з індексом, що відповідає його порядковому номеру: </a:t>
            </a: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а</a:t>
            </a:r>
            <a:r>
              <a:rPr lang="en-US" baseline="-25000" dirty="0" smtClean="0"/>
              <a:t>1</a:t>
            </a:r>
            <a:r>
              <a:rPr lang="uk-UA" dirty="0" smtClean="0"/>
              <a:t> = 1, а</a:t>
            </a:r>
            <a:r>
              <a:rPr lang="uk-UA" baseline="-25000" dirty="0" smtClean="0"/>
              <a:t>2</a:t>
            </a:r>
            <a:r>
              <a:rPr lang="uk-UA" dirty="0" smtClean="0"/>
              <a:t> = 3, а</a:t>
            </a:r>
            <a:r>
              <a:rPr lang="uk-UA" baseline="-25000" dirty="0" smtClean="0"/>
              <a:t>5</a:t>
            </a:r>
            <a:r>
              <a:rPr lang="uk-UA" dirty="0" smtClean="0"/>
              <a:t> = 9 і т.д. </a:t>
            </a:r>
            <a:endParaRPr lang="en-US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18072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числової послідовності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nyattya-chislovoi-posl-dovnos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ponyattya-chislovoi-posl-dovnost</Template>
  <TotalTime>0</TotalTime>
  <Words>1150</Words>
  <Application>Microsoft Office PowerPoint</Application>
  <PresentationFormat>Экран (4:3)</PresentationFormat>
  <Paragraphs>206</Paragraphs>
  <Slides>24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ponyattya-chislovoi-posl-dovnost</vt:lpstr>
      <vt:lpstr>Матеріали до уроків</vt:lpstr>
      <vt:lpstr>Готуємося до уроку</vt:lpstr>
      <vt:lpstr>Зміст </vt:lpstr>
      <vt:lpstr>Тема 6</vt:lpstr>
      <vt:lpstr>Пункт 10.1.</vt:lpstr>
      <vt:lpstr>Пункт 10.1.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2014-10-01T14:52:03Z</dcterms:created>
  <dcterms:modified xsi:type="dcterms:W3CDTF">2014-10-01T14:52:11Z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