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2"/>
  </p:sldMasterIdLst>
  <p:notesMasterIdLst>
    <p:notesMasterId r:id="rId19"/>
  </p:notesMasterIdLst>
  <p:sldIdLst>
    <p:sldId id="256" r:id="rId3"/>
    <p:sldId id="259" r:id="rId4"/>
    <p:sldId id="257" r:id="rId5"/>
    <p:sldId id="263" r:id="rId6"/>
    <p:sldId id="286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05" r:id="rId15"/>
    <p:sldId id="316" r:id="rId16"/>
    <p:sldId id="308" r:id="rId17"/>
    <p:sldId id="30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842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" Target="slide3.xm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13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428604"/>
            <a:ext cx="4214842" cy="6143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i="1" u="sng" dirty="0" smtClean="0"/>
              <a:t> Розв'язання.</a:t>
            </a:r>
            <a:r>
              <a:rPr lang="uk-UA" sz="1600" b="1" u="sng" dirty="0" smtClean="0"/>
              <a:t> </a:t>
            </a:r>
          </a:p>
          <a:p>
            <a:pPr marL="0" indent="0">
              <a:buNone/>
            </a:pPr>
            <a:r>
              <a:rPr lang="uk-UA" sz="1600" dirty="0" smtClean="0"/>
              <a:t>Для спрощення розв'язання замінимо дану нерівність рівносильною нерівністю, помноживши обидві її частини на </a:t>
            </a:r>
            <a:r>
              <a:rPr lang="ru-RU" sz="1600" dirty="0" smtClean="0"/>
              <a:t>-1. </a:t>
            </a:r>
          </a:p>
          <a:p>
            <a:pPr marL="0" indent="0">
              <a:buNone/>
            </a:pPr>
            <a:r>
              <a:rPr lang="uk-UA" sz="1600" dirty="0" smtClean="0"/>
              <a:t>Маємо: Зх</a:t>
            </a:r>
            <a:r>
              <a:rPr lang="uk-UA" sz="1600" baseline="30000" dirty="0" smtClean="0"/>
              <a:t>2</a:t>
            </a:r>
            <a:r>
              <a:rPr lang="uk-UA" sz="1600" dirty="0" smtClean="0"/>
              <a:t> </a:t>
            </a:r>
            <a:r>
              <a:rPr lang="ru-RU" sz="1600" dirty="0" smtClean="0"/>
              <a:t>+</a:t>
            </a:r>
            <a:r>
              <a:rPr lang="ru-RU" sz="1600" i="1" dirty="0" smtClean="0"/>
              <a:t> 5</a:t>
            </a:r>
            <a:r>
              <a:rPr lang="uk-UA" sz="1600" i="1" dirty="0" smtClean="0"/>
              <a:t>х</a:t>
            </a:r>
            <a:r>
              <a:rPr lang="uk-UA" sz="1600" dirty="0" smtClean="0"/>
              <a:t> </a:t>
            </a:r>
            <a:r>
              <a:rPr lang="ru-RU" sz="1600" dirty="0" smtClean="0"/>
              <a:t>+ 2 &gt; 0.</a:t>
            </a:r>
          </a:p>
          <a:p>
            <a:pPr marL="0" indent="0">
              <a:buNone/>
            </a:pPr>
            <a:r>
              <a:rPr lang="uk-UA" sz="1600" dirty="0" smtClean="0"/>
              <a:t>Знайдемо корені рівняння </a:t>
            </a:r>
          </a:p>
          <a:p>
            <a:pPr marL="0" indent="0">
              <a:buNone/>
            </a:pPr>
            <a:r>
              <a:rPr lang="uk-UA" sz="1600" dirty="0" smtClean="0"/>
              <a:t>Зх</a:t>
            </a:r>
            <a:r>
              <a:rPr lang="uk-UA" sz="1600" baseline="30000" dirty="0" smtClean="0"/>
              <a:t>2</a:t>
            </a:r>
            <a:r>
              <a:rPr lang="uk-UA" sz="1600" dirty="0" smtClean="0"/>
              <a:t> </a:t>
            </a:r>
            <a:r>
              <a:rPr lang="ru-RU" sz="1600" dirty="0" smtClean="0"/>
              <a:t>+</a:t>
            </a:r>
            <a:r>
              <a:rPr lang="ru-RU" sz="1600" i="1" dirty="0" smtClean="0"/>
              <a:t> </a:t>
            </a:r>
            <a:r>
              <a:rPr lang="uk-UA" sz="1600" i="1" dirty="0" smtClean="0"/>
              <a:t>5х</a:t>
            </a:r>
            <a:r>
              <a:rPr lang="uk-UA" sz="1600" dirty="0" smtClean="0"/>
              <a:t> </a:t>
            </a:r>
            <a:r>
              <a:rPr lang="ru-RU" sz="1600" dirty="0" smtClean="0"/>
              <a:t>+ 2 = 0.</a:t>
            </a:r>
          </a:p>
          <a:p>
            <a:pPr marL="0" indent="0">
              <a:buNone/>
            </a:pPr>
            <a:r>
              <a:rPr lang="en-US" sz="1600" dirty="0" smtClean="0"/>
              <a:t>D</a:t>
            </a:r>
            <a:r>
              <a:rPr lang="ru-RU" sz="1600" dirty="0" smtClean="0"/>
              <a:t> = 25-24= 1;</a:t>
            </a:r>
            <a:endParaRPr lang="en-US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Побудуємо схематичне зображення розміщення графіка функції</a:t>
            </a:r>
            <a:r>
              <a:rPr lang="uk-UA" sz="1600" i="1" dirty="0" smtClean="0"/>
              <a:t> </a:t>
            </a:r>
            <a:endParaRPr lang="en-US" sz="1600" i="1" dirty="0" smtClean="0"/>
          </a:p>
          <a:p>
            <a:pPr marL="0" indent="0">
              <a:buNone/>
            </a:pPr>
            <a:r>
              <a:rPr lang="uk-UA" sz="1600" i="1" dirty="0" smtClean="0"/>
              <a:t>у</a:t>
            </a:r>
            <a:r>
              <a:rPr lang="uk-UA" sz="1600" dirty="0" smtClean="0"/>
              <a:t> </a:t>
            </a:r>
            <a:r>
              <a:rPr lang="ru-RU" sz="1600" dirty="0" smtClean="0"/>
              <a:t>= </a:t>
            </a:r>
            <a:r>
              <a:rPr lang="uk-UA" sz="1600" dirty="0" smtClean="0"/>
              <a:t>Зх</a:t>
            </a:r>
            <a:r>
              <a:rPr lang="uk-UA" sz="1600" baseline="30000" dirty="0" smtClean="0"/>
              <a:t>2</a:t>
            </a:r>
            <a:r>
              <a:rPr lang="uk-UA" sz="1600" dirty="0" smtClean="0"/>
              <a:t> </a:t>
            </a:r>
            <a:r>
              <a:rPr lang="ru-RU" sz="1600" dirty="0" smtClean="0"/>
              <a:t>+</a:t>
            </a:r>
            <a:r>
              <a:rPr lang="ru-RU" sz="1600" i="1" dirty="0" smtClean="0"/>
              <a:t> </a:t>
            </a:r>
            <a:r>
              <a:rPr lang="uk-UA" sz="1600" i="1" dirty="0" smtClean="0"/>
              <a:t>5х</a:t>
            </a:r>
            <a:r>
              <a:rPr lang="uk-UA" sz="1600" dirty="0" smtClean="0"/>
              <a:t> </a:t>
            </a:r>
            <a:r>
              <a:rPr lang="ru-RU" sz="1600" dirty="0" smtClean="0"/>
              <a:t>+ 2 </a:t>
            </a:r>
            <a:r>
              <a:rPr lang="uk-UA" sz="1600" dirty="0" smtClean="0"/>
              <a:t>відносно осі</a:t>
            </a:r>
            <a:r>
              <a:rPr lang="uk-UA" sz="1600" i="1" dirty="0" smtClean="0"/>
              <a:t> Ох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uk-UA" sz="1600" dirty="0" smtClean="0"/>
              <a:t>Знайдемо значення</a:t>
            </a:r>
            <a:r>
              <a:rPr lang="uk-UA" sz="1600" i="1" dirty="0" smtClean="0"/>
              <a:t> х,</a:t>
            </a:r>
            <a:r>
              <a:rPr lang="uk-UA" sz="1600" dirty="0" smtClean="0"/>
              <a:t> при яких гілки параболи розміщені над віссю</a:t>
            </a:r>
            <a:r>
              <a:rPr lang="uk-UA" sz="1600" i="1" dirty="0" smtClean="0"/>
              <a:t> Ох</a:t>
            </a:r>
            <a:r>
              <a:rPr lang="uk-UA" sz="1600" dirty="0" smtClean="0"/>
              <a:t> </a:t>
            </a: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(З</a:t>
            </a:r>
            <a:r>
              <a:rPr lang="en-US" sz="1600" dirty="0" smtClean="0"/>
              <a:t>x</a:t>
            </a:r>
            <a:r>
              <a:rPr lang="uk-UA" sz="1600" baseline="30000" dirty="0" smtClean="0"/>
              <a:t>2</a:t>
            </a:r>
            <a:r>
              <a:rPr lang="uk-UA" sz="1600" dirty="0" smtClean="0"/>
              <a:t> </a:t>
            </a:r>
            <a:r>
              <a:rPr lang="ru-RU" sz="1600" dirty="0" smtClean="0"/>
              <a:t>+</a:t>
            </a:r>
            <a:r>
              <a:rPr lang="ru-RU" sz="1600" i="1" dirty="0" smtClean="0"/>
              <a:t> </a:t>
            </a:r>
            <a:r>
              <a:rPr lang="en-US" sz="1600" i="1" dirty="0" smtClean="0"/>
              <a:t>5</a:t>
            </a:r>
            <a:r>
              <a:rPr lang="uk-UA" sz="1600" i="1" dirty="0" smtClean="0"/>
              <a:t>х</a:t>
            </a:r>
            <a:r>
              <a:rPr lang="uk-UA" sz="1600" dirty="0" smtClean="0"/>
              <a:t> </a:t>
            </a:r>
            <a:r>
              <a:rPr lang="ru-RU" sz="1600" dirty="0" smtClean="0"/>
              <a:t>+ 2 &gt; 0). </a:t>
            </a: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З рисунка видно, що це ті значення, що знаходяться на координатній прямій ліворуч від точки</a:t>
            </a:r>
            <a:r>
              <a:rPr lang="uk-UA" sz="1600" i="1" dirty="0" smtClean="0"/>
              <a:t> х</a:t>
            </a:r>
            <a:r>
              <a:rPr lang="uk-UA" sz="1600" dirty="0" smtClean="0"/>
              <a:t> </a:t>
            </a:r>
            <a:r>
              <a:rPr lang="ru-RU" sz="1600" dirty="0" smtClean="0"/>
              <a:t>= —1 </a:t>
            </a:r>
            <a:r>
              <a:rPr lang="uk-UA" sz="1600" dirty="0" smtClean="0"/>
              <a:t>(числовий проміжок (-∞; </a:t>
            </a:r>
            <a:r>
              <a:rPr lang="ru-RU" sz="1600" dirty="0" smtClean="0"/>
              <a:t>—1)), </a:t>
            </a:r>
            <a:r>
              <a:rPr lang="uk-UA" sz="1600" dirty="0" smtClean="0"/>
              <a:t>а також праворуч</a:t>
            </a:r>
            <a:r>
              <a:rPr lang="en-US" sz="1600" dirty="0" smtClean="0"/>
              <a:t> </a:t>
            </a:r>
            <a:r>
              <a:rPr lang="uk-UA" sz="1600" dirty="0" smtClean="0"/>
              <a:t>від точки </a:t>
            </a:r>
            <a:r>
              <a:rPr lang="ru-RU" sz="1600" dirty="0" err="1" smtClean="0"/>
              <a:t>х</a:t>
            </a:r>
            <a:r>
              <a:rPr lang="en-US" sz="1600" dirty="0" smtClean="0"/>
              <a:t>=-2/3 (</a:t>
            </a:r>
            <a:r>
              <a:rPr lang="uk-UA" sz="1600" dirty="0" smtClean="0"/>
              <a:t>числовий проміжок </a:t>
            </a:r>
            <a:r>
              <a:rPr lang="en-US" sz="1600" dirty="0" smtClean="0"/>
              <a:t>(-2/3</a:t>
            </a:r>
            <a:r>
              <a:rPr lang="ru-RU" sz="1600" dirty="0" smtClean="0"/>
              <a:t>;</a:t>
            </a:r>
            <a:r>
              <a:rPr lang="en-US" sz="1600" dirty="0" smtClean="0"/>
              <a:t> ∞</a:t>
            </a:r>
            <a:r>
              <a:rPr lang="uk-UA" sz="1600" dirty="0" smtClean="0"/>
              <a:t> </a:t>
            </a:r>
            <a:r>
              <a:rPr lang="ru-RU" sz="1600" dirty="0" smtClean="0"/>
              <a:t>).</a:t>
            </a:r>
          </a:p>
          <a:p>
            <a:pPr>
              <a:buNone/>
            </a:pPr>
            <a:r>
              <a:rPr lang="uk-UA" sz="1600" b="1" i="1" dirty="0" smtClean="0"/>
              <a:t>Відповідь, х</a:t>
            </a:r>
            <a:r>
              <a:rPr lang="uk-UA" sz="1600" b="1" dirty="0" smtClean="0"/>
              <a:t> є (-∞; -1) </a:t>
            </a:r>
            <a:r>
              <a:rPr lang="en-US" sz="1600" b="1" dirty="0" smtClean="0"/>
              <a:t>U (-2/3</a:t>
            </a:r>
            <a:r>
              <a:rPr lang="uk-UA" sz="1600" b="1" dirty="0" smtClean="0"/>
              <a:t>;∞</a:t>
            </a:r>
            <a:r>
              <a:rPr lang="en-US" sz="1600" b="1" dirty="0" smtClean="0"/>
              <a:t>)</a:t>
            </a:r>
            <a:endParaRPr lang="ru-RU" sz="1600" b="1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Приклади розв’язування квадратних нерівностей Графічний спосіб.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3000372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Приклад </a:t>
            </a:r>
            <a:r>
              <a:rPr lang="ru-RU" dirty="0" smtClean="0"/>
              <a:t>1. </a:t>
            </a:r>
            <a:r>
              <a:rPr lang="uk-UA" dirty="0" smtClean="0"/>
              <a:t>Розв'язати нерівність: </a:t>
            </a:r>
          </a:p>
          <a:p>
            <a:r>
              <a:rPr lang="ru-RU" dirty="0" smtClean="0"/>
              <a:t>— </a:t>
            </a:r>
            <a:r>
              <a:rPr lang="uk-UA" dirty="0" smtClean="0"/>
              <a:t>Зх</a:t>
            </a:r>
            <a:r>
              <a:rPr lang="uk-UA" baseline="30000" dirty="0" smtClean="0"/>
              <a:t>2</a:t>
            </a:r>
            <a:r>
              <a:rPr lang="uk-UA" dirty="0" smtClean="0"/>
              <a:t> </a:t>
            </a:r>
            <a:r>
              <a:rPr lang="ru-RU" dirty="0" smtClean="0"/>
              <a:t>—</a:t>
            </a:r>
            <a:r>
              <a:rPr lang="ru-RU" i="1" dirty="0" smtClean="0"/>
              <a:t> </a:t>
            </a:r>
            <a:r>
              <a:rPr lang="uk-UA" i="1" dirty="0" smtClean="0"/>
              <a:t>5х</a:t>
            </a:r>
            <a:r>
              <a:rPr lang="uk-UA" dirty="0" smtClean="0"/>
              <a:t> </a:t>
            </a:r>
            <a:r>
              <a:rPr lang="ru-RU" dirty="0" smtClean="0"/>
              <a:t>— 2 &lt; 0.</a:t>
            </a:r>
          </a:p>
        </p:txBody>
      </p:sp>
      <p:pic>
        <p:nvPicPr>
          <p:cNvPr id="32770" name="Picture 2" descr="image4"/>
          <p:cNvPicPr>
            <a:picLocks noChangeAspect="1" noChangeArrowheads="1"/>
          </p:cNvPicPr>
          <p:nvPr/>
        </p:nvPicPr>
        <p:blipFill>
          <a:blip r:embed="rId4" cstate="print">
            <a:lum bright="28000" contrast="35000"/>
          </a:blip>
          <a:srcRect/>
          <a:stretch>
            <a:fillRect/>
          </a:stretch>
        </p:blipFill>
        <p:spPr bwMode="auto">
          <a:xfrm>
            <a:off x="928662" y="3737215"/>
            <a:ext cx="3357586" cy="204447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714620"/>
            <a:ext cx="1685925" cy="49530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714620"/>
            <a:ext cx="165735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428604"/>
            <a:ext cx="4214842" cy="6143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i="1" u="sng" dirty="0" smtClean="0"/>
              <a:t> Розв'язання.</a:t>
            </a:r>
            <a:endParaRPr lang="en-US" sz="1600" i="1" u="sng" dirty="0" smtClean="0"/>
          </a:p>
          <a:p>
            <a:pPr marL="0" indent="0">
              <a:buNone/>
            </a:pPr>
            <a:r>
              <a:rPr lang="uk-UA" sz="1600" dirty="0" smtClean="0"/>
              <a:t>Знайдемо корені тричлена</a:t>
            </a:r>
            <a:r>
              <a:rPr lang="uk-UA" sz="1600" i="1" dirty="0" smtClean="0"/>
              <a:t> 4х</a:t>
            </a:r>
            <a:r>
              <a:rPr lang="uk-UA" sz="1600" baseline="30000" dirty="0" smtClean="0"/>
              <a:t>2</a:t>
            </a:r>
            <a:r>
              <a:rPr lang="uk-UA" sz="1600" i="1" dirty="0" smtClean="0"/>
              <a:t> </a:t>
            </a:r>
            <a:r>
              <a:rPr lang="ru-RU" sz="1600" i="1" dirty="0" smtClean="0"/>
              <a:t>+ </a:t>
            </a:r>
            <a:r>
              <a:rPr lang="uk-UA" sz="1600" i="1" dirty="0" smtClean="0"/>
              <a:t>4х </a:t>
            </a:r>
            <a:r>
              <a:rPr lang="ru-RU" sz="1600" i="1" dirty="0" smtClean="0"/>
              <a:t>+</a:t>
            </a:r>
            <a:r>
              <a:rPr lang="ru-RU" sz="1600" dirty="0" smtClean="0"/>
              <a:t> 1, </a:t>
            </a:r>
            <a:r>
              <a:rPr lang="uk-UA" sz="1600" dirty="0" smtClean="0"/>
              <a:t>тобто нулі функції </a:t>
            </a:r>
            <a:r>
              <a:rPr lang="uk-UA" sz="1600" i="1" dirty="0" smtClean="0"/>
              <a:t>у = 4х</a:t>
            </a:r>
            <a:r>
              <a:rPr lang="uk-UA" sz="1600" baseline="30000" dirty="0" smtClean="0"/>
              <a:t>2</a:t>
            </a:r>
            <a:r>
              <a:rPr lang="uk-UA" sz="1600" i="1" dirty="0" smtClean="0"/>
              <a:t> + 4х+ </a:t>
            </a:r>
            <a:r>
              <a:rPr lang="ru-RU" sz="1600" i="1" dirty="0" smtClean="0"/>
              <a:t>1.</a:t>
            </a:r>
            <a:endParaRPr lang="ru-RU" sz="1600" dirty="0" smtClean="0"/>
          </a:p>
          <a:p>
            <a:pPr>
              <a:buNone/>
            </a:pPr>
            <a:r>
              <a:rPr lang="en-US" sz="1600" dirty="0" smtClean="0"/>
              <a:t>4</a:t>
            </a:r>
            <a:r>
              <a:rPr lang="uk-UA" sz="1600" dirty="0" smtClean="0"/>
              <a:t>х</a:t>
            </a:r>
            <a:r>
              <a:rPr lang="uk-UA" sz="1600" baseline="30000" dirty="0" smtClean="0"/>
              <a:t>2</a:t>
            </a:r>
            <a:r>
              <a:rPr lang="uk-UA" sz="1600" dirty="0" smtClean="0"/>
              <a:t> </a:t>
            </a:r>
            <a:r>
              <a:rPr lang="en-US" sz="1600" dirty="0" smtClean="0"/>
              <a:t>+</a:t>
            </a:r>
            <a:r>
              <a:rPr lang="ru-RU" sz="1600" i="1" dirty="0" smtClean="0"/>
              <a:t> </a:t>
            </a:r>
            <a:r>
              <a:rPr lang="en-US" sz="1600" i="1" dirty="0" smtClean="0"/>
              <a:t>4</a:t>
            </a:r>
            <a:r>
              <a:rPr lang="uk-UA" sz="1600" i="1" dirty="0" smtClean="0"/>
              <a:t>х</a:t>
            </a:r>
            <a:r>
              <a:rPr lang="uk-UA" sz="1600" dirty="0" smtClean="0"/>
              <a:t> </a:t>
            </a:r>
            <a:r>
              <a:rPr lang="en-US" sz="1600" dirty="0" smtClean="0"/>
              <a:t>+ 1 </a:t>
            </a:r>
            <a:r>
              <a:rPr lang="ru-RU" sz="1600" dirty="0" smtClean="0"/>
              <a:t>= 0; </a:t>
            </a:r>
            <a:endParaRPr lang="en-US" sz="1600" dirty="0" smtClean="0"/>
          </a:p>
          <a:p>
            <a:pPr>
              <a:buNone/>
            </a:pPr>
            <a:r>
              <a:rPr lang="ru-RU" sz="1600" dirty="0" smtClean="0"/>
              <a:t>(2</a:t>
            </a:r>
            <a:r>
              <a:rPr lang="en-US" sz="1600" dirty="0" smtClean="0"/>
              <a:t>x</a:t>
            </a:r>
            <a:r>
              <a:rPr lang="ru-RU" sz="1600" dirty="0" smtClean="0"/>
              <a:t>+ 1)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 = 0;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Побудуємо схематичне зображення графіка цієї функції відносно осі</a:t>
            </a:r>
            <a:r>
              <a:rPr lang="uk-UA" sz="1600" i="1" dirty="0" smtClean="0"/>
              <a:t> </a:t>
            </a:r>
            <a:r>
              <a:rPr lang="en-US" sz="1600" i="1" dirty="0" smtClean="0"/>
              <a:t>0</a:t>
            </a:r>
            <a:r>
              <a:rPr lang="uk-UA" sz="1600" i="1" dirty="0" smtClean="0"/>
              <a:t>х</a:t>
            </a:r>
            <a:r>
              <a:rPr lang="en-US" sz="1600" i="1" dirty="0" smtClean="0"/>
              <a:t>.</a:t>
            </a:r>
            <a:r>
              <a:rPr lang="uk-UA" sz="1600" dirty="0" smtClean="0"/>
              <a:t> </a:t>
            </a: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Бачимо, що над віссю </a:t>
            </a:r>
            <a:r>
              <a:rPr lang="en-US" sz="1600" dirty="0" smtClean="0"/>
              <a:t>0x</a:t>
            </a:r>
            <a:r>
              <a:rPr lang="uk-UA" sz="1600" dirty="0" smtClean="0"/>
              <a:t> (4</a:t>
            </a:r>
            <a:r>
              <a:rPr lang="en-US" sz="1600" dirty="0" smtClean="0"/>
              <a:t>x</a:t>
            </a:r>
            <a:r>
              <a:rPr lang="uk-UA" sz="1600" baseline="30000" dirty="0" smtClean="0"/>
              <a:t>2</a:t>
            </a:r>
            <a:r>
              <a:rPr lang="uk-UA" sz="1600" dirty="0" smtClean="0"/>
              <a:t> </a:t>
            </a:r>
            <a:r>
              <a:rPr lang="ru-RU" sz="1600" dirty="0" smtClean="0"/>
              <a:t>+</a:t>
            </a:r>
            <a:r>
              <a:rPr lang="ru-RU" sz="1600" i="1" dirty="0" smtClean="0"/>
              <a:t> </a:t>
            </a:r>
            <a:r>
              <a:rPr lang="uk-UA" sz="1600" i="1" dirty="0" smtClean="0"/>
              <a:t>4х</a:t>
            </a:r>
            <a:r>
              <a:rPr lang="uk-UA" sz="1600" dirty="0" smtClean="0"/>
              <a:t> </a:t>
            </a:r>
            <a:r>
              <a:rPr lang="ru-RU" sz="1600" dirty="0" smtClean="0"/>
              <a:t>+ 1 &gt; 0) </a:t>
            </a:r>
            <a:r>
              <a:rPr lang="uk-UA" sz="1600" dirty="0" smtClean="0"/>
              <a:t>розміщені всі точки параболи, крім однієї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—</a:t>
            </a:r>
            <a:r>
              <a:rPr lang="uk-UA" sz="1600" dirty="0" smtClean="0"/>
              <a:t>з абсцисою</a:t>
            </a:r>
            <a:r>
              <a:rPr lang="en-US" sz="1600" dirty="0" smtClean="0"/>
              <a:t>                 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uk-UA" sz="1600" dirty="0" smtClean="0"/>
              <a:t>Отже, розв'язком</a:t>
            </a:r>
            <a:r>
              <a:rPr lang="en-US" sz="1600" dirty="0" smtClean="0"/>
              <a:t> </a:t>
            </a:r>
            <a:r>
              <a:rPr lang="uk-UA" sz="1600" dirty="0" smtClean="0"/>
              <a:t>даної нерівності є всі дійсні числа, крім </a:t>
            </a:r>
            <a:r>
              <a:rPr lang="en-US" sz="1600" dirty="0" smtClean="0"/>
              <a:t>        .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uk-UA" sz="1600" i="1" dirty="0" smtClean="0"/>
              <a:t>Відповідь</a:t>
            </a:r>
            <a:r>
              <a:rPr lang="en-US" sz="1600" i="1" dirty="0" smtClean="0"/>
              <a:t>.</a:t>
            </a:r>
            <a:endParaRPr lang="uk-UA" sz="1600" u="sng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Приклади розв’язування квадратних нерівностей Графічний спосіб.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3000372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Приклад </a:t>
            </a:r>
            <a:r>
              <a:rPr lang="en-US" dirty="0" smtClean="0"/>
              <a:t>2</a:t>
            </a:r>
            <a:r>
              <a:rPr lang="ru-RU" dirty="0" smtClean="0"/>
              <a:t>. </a:t>
            </a:r>
            <a:r>
              <a:rPr lang="uk-UA" dirty="0" smtClean="0"/>
              <a:t>Розв'язати нерівність: </a:t>
            </a:r>
          </a:p>
          <a:p>
            <a:r>
              <a:rPr lang="en-US" dirty="0" smtClean="0"/>
              <a:t>4</a:t>
            </a:r>
            <a:r>
              <a:rPr lang="uk-UA" dirty="0" smtClean="0"/>
              <a:t>х</a:t>
            </a:r>
            <a:r>
              <a:rPr lang="uk-UA" baseline="30000" dirty="0" smtClean="0"/>
              <a:t>2</a:t>
            </a:r>
            <a:r>
              <a:rPr lang="uk-UA" dirty="0" smtClean="0"/>
              <a:t> </a:t>
            </a:r>
            <a:r>
              <a:rPr lang="en-US" dirty="0" smtClean="0"/>
              <a:t>+</a:t>
            </a:r>
            <a:r>
              <a:rPr lang="ru-RU" i="1" dirty="0" smtClean="0"/>
              <a:t> </a:t>
            </a:r>
            <a:r>
              <a:rPr lang="en-US" i="1" dirty="0" smtClean="0"/>
              <a:t>4</a:t>
            </a:r>
            <a:r>
              <a:rPr lang="uk-UA" i="1" dirty="0" smtClean="0"/>
              <a:t>х</a:t>
            </a:r>
            <a:r>
              <a:rPr lang="uk-UA" dirty="0" smtClean="0"/>
              <a:t> </a:t>
            </a:r>
            <a:r>
              <a:rPr lang="en-US" dirty="0" smtClean="0"/>
              <a:t>+ 1 &gt;</a:t>
            </a:r>
            <a:r>
              <a:rPr lang="ru-RU" dirty="0" smtClean="0"/>
              <a:t> 0.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0" name="Picture 2" descr="image5"/>
          <p:cNvPicPr>
            <a:picLocks noChangeAspect="1" noChangeArrowheads="1"/>
          </p:cNvPicPr>
          <p:nvPr/>
        </p:nvPicPr>
        <p:blipFill>
          <a:blip r:embed="rId4" cstate="print">
            <a:lum bright="28000" contrast="59000"/>
          </a:blip>
          <a:srcRect/>
          <a:stretch>
            <a:fillRect/>
          </a:stretch>
        </p:blipFill>
        <p:spPr bwMode="auto">
          <a:xfrm>
            <a:off x="1142976" y="3857628"/>
            <a:ext cx="3143272" cy="242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857364"/>
            <a:ext cx="1266825" cy="495300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500438"/>
            <a:ext cx="586886" cy="423862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317209"/>
            <a:ext cx="285752" cy="397676"/>
          </a:xfrm>
          <a:prstGeom prst="rect">
            <a:avLst/>
          </a:prstGeom>
          <a:noFill/>
        </p:spPr>
      </p:pic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786322"/>
            <a:ext cx="2400300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428604"/>
            <a:ext cx="4214842" cy="61436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i="1" u="sng" dirty="0" smtClean="0"/>
              <a:t> Розв'язання.</a:t>
            </a:r>
            <a:endParaRPr lang="en-US" sz="2000" i="1" u="sng" dirty="0" smtClean="0"/>
          </a:p>
          <a:p>
            <a:pPr marL="0" indent="0">
              <a:buNone/>
            </a:pPr>
            <a:r>
              <a:rPr lang="uk-UA" sz="2000" dirty="0" smtClean="0"/>
              <a:t>З рис. бачимо, що дану нерівність задовольняє лише одне значення</a:t>
            </a:r>
            <a:r>
              <a:rPr lang="uk-UA" sz="2000" i="1" dirty="0" smtClean="0"/>
              <a:t> 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Тоді</a:t>
            </a:r>
            <a:r>
              <a:rPr lang="uk-UA" sz="2000" i="1" dirty="0" smtClean="0"/>
              <a:t> </a:t>
            </a:r>
            <a:r>
              <a:rPr lang="en-US" sz="2000" dirty="0" smtClean="0"/>
              <a:t>4</a:t>
            </a:r>
            <a:r>
              <a:rPr lang="uk-UA" sz="2000" dirty="0" smtClean="0"/>
              <a:t>х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 </a:t>
            </a:r>
            <a:r>
              <a:rPr lang="en-US" sz="2000" dirty="0" smtClean="0"/>
              <a:t>+</a:t>
            </a:r>
            <a:r>
              <a:rPr lang="ru-RU" sz="2000" i="1" dirty="0" smtClean="0"/>
              <a:t> </a:t>
            </a:r>
            <a:r>
              <a:rPr lang="en-US" sz="2000" i="1" dirty="0" smtClean="0"/>
              <a:t>4</a:t>
            </a:r>
            <a:r>
              <a:rPr lang="uk-UA" sz="2000" i="1" dirty="0" smtClean="0"/>
              <a:t>х</a:t>
            </a:r>
            <a:r>
              <a:rPr lang="uk-UA" sz="2000" dirty="0" smtClean="0"/>
              <a:t> </a:t>
            </a:r>
            <a:r>
              <a:rPr lang="en-US" sz="2000" dirty="0" smtClean="0"/>
              <a:t>+ 1 </a:t>
            </a:r>
            <a:r>
              <a:rPr lang="ru-RU" sz="2000" dirty="0" smtClean="0"/>
              <a:t>= 0. </a:t>
            </a: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При всіх</a:t>
            </a:r>
            <a:r>
              <a:rPr lang="en-US" sz="2000" dirty="0" smtClean="0"/>
              <a:t> </a:t>
            </a:r>
            <a:r>
              <a:rPr lang="uk-UA" sz="2000" dirty="0" smtClean="0"/>
              <a:t>інших значеннях х значення тричлена додатні, тобто</a:t>
            </a: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 </a:t>
            </a:r>
            <a:r>
              <a:rPr lang="en-US" sz="2000" dirty="0" smtClean="0"/>
              <a:t>4</a:t>
            </a:r>
            <a:r>
              <a:rPr lang="uk-UA" sz="2000" dirty="0" smtClean="0"/>
              <a:t>х</a:t>
            </a:r>
            <a:r>
              <a:rPr lang="uk-UA" sz="2000" baseline="30000" dirty="0" smtClean="0"/>
              <a:t>2</a:t>
            </a:r>
            <a:r>
              <a:rPr lang="uk-UA" sz="2000" dirty="0" smtClean="0"/>
              <a:t> </a:t>
            </a:r>
            <a:r>
              <a:rPr lang="en-US" sz="2000" dirty="0" smtClean="0"/>
              <a:t>+</a:t>
            </a:r>
            <a:r>
              <a:rPr lang="ru-RU" sz="2000" i="1" dirty="0" smtClean="0"/>
              <a:t> </a:t>
            </a:r>
            <a:r>
              <a:rPr lang="en-US" sz="2000" i="1" dirty="0" smtClean="0"/>
              <a:t>4</a:t>
            </a:r>
            <a:r>
              <a:rPr lang="uk-UA" sz="2000" i="1" dirty="0" smtClean="0"/>
              <a:t>х</a:t>
            </a:r>
            <a:r>
              <a:rPr lang="uk-UA" sz="2000" dirty="0" smtClean="0"/>
              <a:t> </a:t>
            </a:r>
            <a:r>
              <a:rPr lang="en-US" sz="2000" dirty="0" smtClean="0"/>
              <a:t>+ 1 </a:t>
            </a:r>
            <a:r>
              <a:rPr lang="ru-RU" sz="2000" i="1" dirty="0" smtClean="0"/>
              <a:t>&gt;</a:t>
            </a:r>
            <a:r>
              <a:rPr lang="ru-RU" sz="2000" dirty="0" smtClean="0"/>
              <a:t> 0.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uk-UA" sz="2000" i="1" dirty="0" smtClean="0"/>
              <a:t>Відповідь</a:t>
            </a:r>
            <a:r>
              <a:rPr lang="en-US" sz="2000" i="1" dirty="0" smtClean="0"/>
              <a:t>.</a:t>
            </a:r>
            <a:r>
              <a:rPr lang="uk-UA" sz="2000" i="1" dirty="0" smtClean="0"/>
              <a:t> х </a:t>
            </a:r>
            <a:r>
              <a:rPr lang="en-US" sz="2000" i="1" dirty="0" smtClean="0"/>
              <a:t>=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uk-UA" sz="2000" b="1" dirty="0" smtClean="0"/>
              <a:t>Розглянутий спосіб розв'язування квадратних нерівностей називають</a:t>
            </a:r>
            <a:r>
              <a:rPr lang="uk-UA" sz="2000" b="1" i="1" dirty="0" smtClean="0"/>
              <a:t> графічним</a:t>
            </a:r>
            <a:r>
              <a:rPr lang="uk-UA" sz="2000" b="1" dirty="0" smtClean="0"/>
              <a:t> способом.</a:t>
            </a:r>
            <a:endParaRPr lang="ru-RU" sz="2000" b="1" dirty="0" smtClean="0"/>
          </a:p>
          <a:p>
            <a:pPr marL="0" indent="0">
              <a:buNone/>
            </a:pPr>
            <a:endParaRPr lang="ru-RU" sz="2000" dirty="0" smtClean="0"/>
          </a:p>
          <a:p>
            <a:pPr>
              <a:buNone/>
            </a:pPr>
            <a:endParaRPr lang="en-US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Приклади розв’язування квадратних нерівностей Графічний спосіб.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3000372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Приклад </a:t>
            </a:r>
            <a:r>
              <a:rPr lang="en-US" dirty="0" smtClean="0"/>
              <a:t>3</a:t>
            </a:r>
            <a:r>
              <a:rPr lang="ru-RU" dirty="0" smtClean="0"/>
              <a:t>. </a:t>
            </a:r>
            <a:r>
              <a:rPr lang="uk-UA" dirty="0" smtClean="0"/>
              <a:t>Розв'язати нерівність: </a:t>
            </a:r>
          </a:p>
          <a:p>
            <a:r>
              <a:rPr lang="en-US" dirty="0" smtClean="0"/>
              <a:t>4</a:t>
            </a:r>
            <a:r>
              <a:rPr lang="uk-UA" dirty="0" smtClean="0"/>
              <a:t>х</a:t>
            </a:r>
            <a:r>
              <a:rPr lang="uk-UA" baseline="30000" dirty="0" smtClean="0"/>
              <a:t>2</a:t>
            </a:r>
            <a:r>
              <a:rPr lang="uk-UA" dirty="0" smtClean="0"/>
              <a:t> </a:t>
            </a:r>
            <a:r>
              <a:rPr lang="en-US" dirty="0" smtClean="0"/>
              <a:t>+</a:t>
            </a:r>
            <a:r>
              <a:rPr lang="ru-RU" i="1" dirty="0" smtClean="0"/>
              <a:t> </a:t>
            </a:r>
            <a:r>
              <a:rPr lang="en-US" i="1" dirty="0" smtClean="0"/>
              <a:t>4</a:t>
            </a:r>
            <a:r>
              <a:rPr lang="uk-UA" i="1" dirty="0" smtClean="0"/>
              <a:t>х</a:t>
            </a:r>
            <a:r>
              <a:rPr lang="uk-UA" dirty="0" smtClean="0"/>
              <a:t> </a:t>
            </a:r>
            <a:r>
              <a:rPr lang="en-US" dirty="0" smtClean="0"/>
              <a:t>+ 1 </a:t>
            </a:r>
            <a:r>
              <a:rPr lang="en-US" b="1" dirty="0" smtClean="0">
                <a:latin typeface="Sylfaen"/>
              </a:rPr>
              <a:t>≤</a:t>
            </a:r>
            <a:r>
              <a:rPr lang="ru-RU" dirty="0" smtClean="0"/>
              <a:t> 0.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500174"/>
            <a:ext cx="586886" cy="423862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929066"/>
            <a:ext cx="307993" cy="428628"/>
          </a:xfrm>
          <a:prstGeom prst="rect">
            <a:avLst/>
          </a:prstGeom>
          <a:noFill/>
        </p:spPr>
      </p:pic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38" name="Picture 2" descr="image6"/>
          <p:cNvPicPr>
            <a:picLocks noChangeAspect="1" noChangeArrowheads="1"/>
          </p:cNvPicPr>
          <p:nvPr/>
        </p:nvPicPr>
        <p:blipFill>
          <a:blip r:embed="rId6" cstate="print">
            <a:lum bright="33000" contrast="42000"/>
          </a:blip>
          <a:srcRect/>
          <a:stretch>
            <a:fillRect/>
          </a:stretch>
        </p:blipFill>
        <p:spPr bwMode="auto">
          <a:xfrm>
            <a:off x="1571604" y="4000504"/>
            <a:ext cx="2571768" cy="195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85720" y="0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Первинне закріплення вивченого матеріалу Тренувальні вправи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42910" y="1357298"/>
            <a:ext cx="7000924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ookman Old Style" pitchFamily="18" charset="0"/>
                <a:cs typeface="Bookman Old Style" pitchFamily="18" charset="0"/>
              </a:rPr>
              <a:t>Запитання для самоперевірки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44500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ookman Old Style" pitchFamily="18" charset="0"/>
                <a:cs typeface="Bookman Old Style" pitchFamily="18" charset="0"/>
              </a:rPr>
              <a:t>У чому суть графічного способу розв'язування нерівностей другого степеня з однією змінною?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44500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Bookman Old Style" pitchFamily="18" charset="0"/>
                <a:cs typeface="Bookman Old Style" pitchFamily="18" charset="0"/>
              </a:rPr>
              <a:t>Скільки розв'язків може мати квадратна нерівність? Наведіть відповідні графічні ілюстрації.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entury Schoolbook" pitchFamily="18" charset="0"/>
                <a:cs typeface="Century Schoolbook" pitchFamily="18" charset="0"/>
              </a:rPr>
              <a:t/>
            </a:r>
            <a:b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entury Schoolbook" pitchFamily="18" charset="0"/>
                <a:cs typeface="Century Schoolbook" pitchFamily="18" charset="0"/>
              </a:rPr>
            </a:b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642918"/>
            <a:ext cx="6153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2984"/>
            <a:ext cx="4562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500174"/>
            <a:ext cx="54578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06" y="1809749"/>
            <a:ext cx="533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6" y="2095500"/>
            <a:ext cx="699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6429396"/>
            <a:ext cx="5715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5984" y="2500306"/>
            <a:ext cx="4286248" cy="391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214546" y="1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Тренувальні вправи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571480"/>
            <a:ext cx="672306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000108"/>
            <a:ext cx="5086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1285860"/>
            <a:ext cx="54006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1643050"/>
            <a:ext cx="5353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2000240"/>
            <a:ext cx="611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5929330"/>
            <a:ext cx="71135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43042" y="2428868"/>
            <a:ext cx="57912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2214546" y="1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Тренувальні вправи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642918"/>
            <a:ext cx="68659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000108"/>
            <a:ext cx="52006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357298"/>
            <a:ext cx="5334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1643050"/>
            <a:ext cx="5238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1928802"/>
            <a:ext cx="69040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6357958"/>
            <a:ext cx="5581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2500306"/>
            <a:ext cx="55054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2214546" y="1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Тренувальні вправи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4. </a:t>
            </a:r>
            <a:r>
              <a:rPr lang="uk-UA" sz="1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Квадратні </a:t>
            </a: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6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4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Квадратні нерівності та системи рівнянь другого степеня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Графічний спосіб.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Аналітичний спосіб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 інтервалів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Степінь рівняння з двома змінними. Розв’язування систем рівнянь з двома змінними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вправ. Самостійна робота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текстових задач складанням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систем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рівнянь з двома змінними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214686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u="sng" dirty="0" smtClean="0"/>
              <a:t>Пригадайте: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Що таке квадратний тричлен?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На проміжку (а; </a:t>
            </a:r>
            <a:r>
              <a:rPr lang="en-US" dirty="0" smtClean="0"/>
              <a:t>b</a:t>
            </a:r>
            <a:r>
              <a:rPr lang="uk-UA" dirty="0" smtClean="0"/>
              <a:t>) значення функції є додатними. Як розміщені точки графіка цієї функції на даному проміжку відносно осі Ох?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Як за графіком функції встановити числові проміжки, де вона набуває від'ємних значень?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Де розміщені точки графіка функції, в яких її значення дорівнюють нулю?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Графічний спосіб.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uk-UA" sz="2400" dirty="0" smtClean="0"/>
              <a:t>Розв'язування таких нерівностей можна звести до з'ясування того, при яких значеннях змінної х відповідна квадратична функція набуває додатного (невід'ємного) або від'ємного (</a:t>
            </a:r>
            <a:r>
              <a:rPr lang="uk-UA" sz="2400" dirty="0" err="1" smtClean="0"/>
              <a:t>недодатного</a:t>
            </a:r>
            <a:r>
              <a:rPr lang="uk-UA" sz="2400" dirty="0" smtClean="0"/>
              <a:t>) значення.</a:t>
            </a:r>
            <a:endParaRPr lang="ru-RU" sz="24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Графічний спосіб.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4348" y="3000372"/>
            <a:ext cx="3643338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Нерівність, ліва частина якої 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квадратний тричлен, а права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/>
                <a:ea typeface="Bookman Old Style" pitchFamily="18" charset="0"/>
                <a:cs typeface="Bookman Old Style" pitchFamily="18" charset="0"/>
              </a:rPr>
              <a:t>—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нуль, називають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нерівністю другого степеня з однією змінною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,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або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квадратною нерівністю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Bookman Old Style" pitchFamily="18" charset="0"/>
              <a:cs typeface="Bookman Old Style" pitchFamily="18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Наприклад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: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</a:t>
            </a:r>
          </a:p>
          <a:p>
            <a:pPr lvl="0" indent="127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2х</a:t>
            </a:r>
            <a:r>
              <a:rPr lang="uk-UA" sz="1400" b="1" i="1" baseline="30000" dirty="0" smtClean="0">
                <a:solidFill>
                  <a:schemeClr val="tx1"/>
                </a:solidFill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2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- 5х - 6 &gt;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0,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</a:t>
            </a: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Зх</a:t>
            </a:r>
            <a:r>
              <a:rPr kumimoji="0" lang="uk-UA" sz="1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2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- 8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&lt; 0,</a:t>
            </a: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х</a:t>
            </a:r>
            <a:r>
              <a:rPr kumimoji="0" lang="uk-UA" sz="1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2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+ 7х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/>
                <a:ea typeface="Bookman Old Style" pitchFamily="18" charset="0"/>
                <a:cs typeface="Bookman Old Style" pitchFamily="18" charset="0"/>
              </a:rPr>
              <a:t>≥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0,</a:t>
            </a: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7 – 2х – 5х</a:t>
            </a:r>
            <a:r>
              <a:rPr kumimoji="0" lang="ru-RU" sz="1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ookman Old Style" pitchFamily="18" charset="0"/>
                <a:cs typeface="Bookman Old Style" pitchFamily="18" charset="0"/>
              </a:rPr>
              <a:t> &gt; 0.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915811"/>
            <a:ext cx="4145192" cy="2370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714356"/>
            <a:ext cx="4143404" cy="5857916"/>
          </a:xfrm>
        </p:spPr>
        <p:txBody>
          <a:bodyPr>
            <a:normAutofit fontScale="70000" lnSpcReduction="20000"/>
          </a:bodyPr>
          <a:lstStyle/>
          <a:p>
            <a:pPr marL="0" indent="361950">
              <a:buNone/>
            </a:pPr>
            <a:r>
              <a:rPr lang="uk-UA" sz="2400" dirty="0" smtClean="0"/>
              <a:t>Щоб розв'язати нерівність другого степеня, досить знати спрямування гілок відповідної параболи і наявність у неї спільних точок з віссю Ох, тобто точок, у яких значення даної функції дорівнюють нулю (нулі функції). </a:t>
            </a:r>
          </a:p>
          <a:p>
            <a:pPr marL="0" indent="361950">
              <a:buNone/>
            </a:pPr>
            <a:r>
              <a:rPr lang="uk-UA" sz="2400" dirty="0" smtClean="0"/>
              <a:t>Наприклад, гілки параболи</a:t>
            </a:r>
            <a:r>
              <a:rPr lang="uk-UA" sz="2400" i="1" dirty="0" smtClean="0"/>
              <a:t> у</a:t>
            </a:r>
            <a:r>
              <a:rPr lang="uk-UA" sz="2400" dirty="0" smtClean="0"/>
              <a:t> </a:t>
            </a:r>
            <a:r>
              <a:rPr lang="ru-RU" sz="2400" dirty="0" smtClean="0"/>
              <a:t>= </a:t>
            </a:r>
            <a:r>
              <a:rPr lang="uk-UA" sz="2400" dirty="0" smtClean="0"/>
              <a:t>—х</a:t>
            </a:r>
            <a:r>
              <a:rPr lang="uk-UA" sz="2400" baseline="30000" dirty="0" smtClean="0"/>
              <a:t>2</a:t>
            </a:r>
            <a:r>
              <a:rPr lang="uk-UA" sz="2400" dirty="0" smtClean="0"/>
              <a:t> </a:t>
            </a:r>
            <a:r>
              <a:rPr lang="ru-RU" sz="2400" dirty="0" smtClean="0"/>
              <a:t>+ </a:t>
            </a:r>
            <a:r>
              <a:rPr lang="uk-UA" sz="2400" dirty="0" smtClean="0"/>
              <a:t>5х </a:t>
            </a:r>
            <a:r>
              <a:rPr lang="ru-RU" sz="2400" dirty="0" smtClean="0"/>
              <a:t>- 6 </a:t>
            </a:r>
            <a:r>
              <a:rPr lang="uk-UA" sz="2400" dirty="0" smtClean="0"/>
              <a:t>спрямовані вниз. </a:t>
            </a:r>
          </a:p>
          <a:p>
            <a:pPr marL="0" indent="361950">
              <a:buNone/>
            </a:pPr>
            <a:r>
              <a:rPr lang="uk-UA" sz="2400" dirty="0" smtClean="0"/>
              <a:t>Для знаходження нулів цієї функції розв'яжемо рівняння -х</a:t>
            </a:r>
            <a:r>
              <a:rPr lang="uk-UA" sz="2400" baseline="30000" dirty="0" smtClean="0"/>
              <a:t>2</a:t>
            </a:r>
            <a:r>
              <a:rPr lang="uk-UA" sz="2400" dirty="0" smtClean="0"/>
              <a:t> + 5х - 6 = 0. </a:t>
            </a:r>
          </a:p>
          <a:p>
            <a:pPr marL="0" indent="0">
              <a:buNone/>
            </a:pPr>
            <a:r>
              <a:rPr lang="uk-UA" sz="2400" dirty="0" smtClean="0"/>
              <a:t>Маємо:</a:t>
            </a:r>
            <a:r>
              <a:rPr lang="uk-UA" sz="2400" i="1" dirty="0" smtClean="0"/>
              <a:t> х</a:t>
            </a:r>
            <a:r>
              <a:rPr lang="uk-UA" sz="2400" i="1" baseline="-25000" dirty="0" smtClean="0"/>
              <a:t>1</a:t>
            </a:r>
            <a:r>
              <a:rPr lang="uk-UA" sz="2400" i="1" dirty="0" smtClean="0"/>
              <a:t> = 2, х</a:t>
            </a:r>
            <a:r>
              <a:rPr lang="uk-UA" sz="2400" i="1" baseline="-25000" dirty="0" smtClean="0"/>
              <a:t>2</a:t>
            </a:r>
            <a:r>
              <a:rPr lang="uk-UA" sz="2400" i="1" dirty="0" smtClean="0"/>
              <a:t> =</a:t>
            </a:r>
            <a:r>
              <a:rPr lang="uk-UA" sz="2400" dirty="0" smtClean="0"/>
              <a:t> 3.</a:t>
            </a:r>
            <a:endParaRPr lang="ru-RU" sz="2400" dirty="0" smtClean="0"/>
          </a:p>
          <a:p>
            <a:pPr marL="0" indent="361950">
              <a:buNone/>
            </a:pPr>
            <a:r>
              <a:rPr lang="uk-UA" sz="2400" dirty="0" smtClean="0"/>
              <a:t>Отже, графік функції</a:t>
            </a:r>
            <a:r>
              <a:rPr lang="uk-UA" sz="2400" i="1" dirty="0" smtClean="0"/>
              <a:t> </a:t>
            </a:r>
          </a:p>
          <a:p>
            <a:pPr marL="0" indent="361950">
              <a:buNone/>
            </a:pPr>
            <a:r>
              <a:rPr lang="uk-UA" sz="2400" i="1" dirty="0" smtClean="0"/>
              <a:t>у</a:t>
            </a:r>
            <a:r>
              <a:rPr lang="uk-UA" sz="2400" dirty="0" smtClean="0"/>
              <a:t> </a:t>
            </a:r>
            <a:r>
              <a:rPr lang="ru-RU" sz="2400" dirty="0" smtClean="0"/>
              <a:t>= </a:t>
            </a:r>
            <a:r>
              <a:rPr lang="uk-UA" sz="2400" dirty="0" smtClean="0"/>
              <a:t>—х</a:t>
            </a:r>
            <a:r>
              <a:rPr lang="uk-UA" sz="2400" baseline="30000" dirty="0" smtClean="0"/>
              <a:t>2</a:t>
            </a:r>
            <a:r>
              <a:rPr lang="uk-UA" sz="2400" dirty="0" smtClean="0"/>
              <a:t> </a:t>
            </a:r>
            <a:r>
              <a:rPr lang="ru-RU" sz="2400" dirty="0" smtClean="0"/>
              <a:t>+ </a:t>
            </a:r>
            <a:r>
              <a:rPr lang="uk-UA" sz="2400" dirty="0" smtClean="0"/>
              <a:t>5х </a:t>
            </a:r>
            <a:r>
              <a:rPr lang="ru-RU" sz="2400" dirty="0" smtClean="0"/>
              <a:t>- 6 </a:t>
            </a:r>
            <a:r>
              <a:rPr lang="uk-UA" sz="2400" dirty="0" smtClean="0"/>
              <a:t>розміщений відносно осі </a:t>
            </a:r>
            <a:r>
              <a:rPr lang="ru-RU" sz="2400" dirty="0" smtClean="0"/>
              <a:t>Ох </a:t>
            </a:r>
            <a:r>
              <a:rPr lang="uk-UA" sz="2400" dirty="0" smtClean="0"/>
              <a:t>так, як зображено на рисунку</a:t>
            </a:r>
            <a:r>
              <a:rPr lang="ru-RU" sz="2400" dirty="0" smtClean="0"/>
              <a:t>.</a:t>
            </a:r>
          </a:p>
          <a:p>
            <a:pPr marL="0" indent="361950">
              <a:buNone/>
            </a:pPr>
            <a:r>
              <a:rPr lang="uk-UA" sz="2400" dirty="0" smtClean="0"/>
              <a:t>Додатні значення функції — це значення ординат тих точок її графіка, що лежать над віссю </a:t>
            </a:r>
            <a:r>
              <a:rPr lang="ru-RU" sz="2400" dirty="0" smtClean="0"/>
              <a:t>Ох </a:t>
            </a:r>
            <a:r>
              <a:rPr lang="uk-UA" sz="2400" dirty="0" smtClean="0"/>
              <a:t>(відповідну частину графіка виділено на рисунку жирною лінією). </a:t>
            </a:r>
          </a:p>
          <a:p>
            <a:pPr marL="0" indent="361950">
              <a:buNone/>
            </a:pPr>
            <a:r>
              <a:rPr lang="uk-UA" sz="2400" dirty="0" smtClean="0"/>
              <a:t>Абсциси усіх цих точок належать проміжку (2; 3).</a:t>
            </a:r>
          </a:p>
          <a:p>
            <a:pPr marL="0" indent="361950">
              <a:buNone/>
            </a:pPr>
            <a:r>
              <a:rPr lang="uk-UA" sz="2400" b="1" dirty="0" smtClean="0"/>
              <a:t>Отже, розв'язком нерівності —х</a:t>
            </a:r>
            <a:r>
              <a:rPr lang="uk-UA" sz="2400" b="1" baseline="30000" dirty="0" smtClean="0"/>
              <a:t>2</a:t>
            </a:r>
            <a:r>
              <a:rPr lang="uk-UA" sz="2400" b="1" dirty="0" smtClean="0"/>
              <a:t> + 5х — 6 &gt; 0 є проміжок (2; 3): х</a:t>
            </a:r>
            <a:r>
              <a:rPr lang="uk-UA" sz="2400" b="1" dirty="0" smtClean="0">
                <a:sym typeface="Symbol"/>
              </a:rPr>
              <a:t></a:t>
            </a:r>
            <a:r>
              <a:rPr lang="uk-UA" sz="2400" b="1" dirty="0" smtClean="0"/>
              <a:t>(2; 3).</a:t>
            </a:r>
            <a:endParaRPr lang="ru-RU" sz="2400" b="1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Графічний спосіб.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698" name="Picture 2" descr="image1"/>
          <p:cNvPicPr>
            <a:picLocks noChangeAspect="1" noChangeArrowheads="1"/>
          </p:cNvPicPr>
          <p:nvPr/>
        </p:nvPicPr>
        <p:blipFill>
          <a:blip r:embed="rId4" cstate="print">
            <a:lum bright="21000" contrast="35000"/>
          </a:blip>
          <a:srcRect/>
          <a:stretch>
            <a:fillRect/>
          </a:stretch>
        </p:blipFill>
        <p:spPr bwMode="auto">
          <a:xfrm>
            <a:off x="714348" y="2571744"/>
            <a:ext cx="3673592" cy="20268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fontScale="92500" lnSpcReduction="20000"/>
          </a:bodyPr>
          <a:lstStyle/>
          <a:p>
            <a:pPr marL="0" indent="361950">
              <a:buNone/>
            </a:pPr>
            <a:r>
              <a:rPr lang="uk-UA" sz="2400" dirty="0" smtClean="0"/>
              <a:t>Очевидно, що для розв'язання нерівності</a:t>
            </a:r>
            <a:r>
              <a:rPr lang="uk-UA" sz="2400" i="1" dirty="0" smtClean="0"/>
              <a:t> </a:t>
            </a:r>
          </a:p>
          <a:p>
            <a:pPr marL="0" indent="361950">
              <a:buNone/>
            </a:pPr>
            <a:r>
              <a:rPr lang="uk-UA" sz="2400" i="1" dirty="0" smtClean="0"/>
              <a:t>-х</a:t>
            </a:r>
            <a:r>
              <a:rPr lang="uk-UA" sz="2400" i="1" baseline="30000" dirty="0" smtClean="0"/>
              <a:t>2</a:t>
            </a:r>
            <a:r>
              <a:rPr lang="uk-UA" sz="2400" dirty="0" smtClean="0"/>
              <a:t> + 5х - 6 &lt; 0 </a:t>
            </a:r>
          </a:p>
          <a:p>
            <a:pPr marL="0" indent="0">
              <a:buNone/>
            </a:pPr>
            <a:r>
              <a:rPr lang="uk-UA" sz="2400" dirty="0" smtClean="0"/>
              <a:t>слід знайти абсциси тих точок графіка функції</a:t>
            </a:r>
            <a:r>
              <a:rPr lang="uk-UA" sz="2400" i="1" dirty="0" smtClean="0"/>
              <a:t> у</a:t>
            </a:r>
            <a:r>
              <a:rPr lang="uk-UA" sz="2400" dirty="0" smtClean="0"/>
              <a:t> = —х</a:t>
            </a:r>
            <a:r>
              <a:rPr lang="uk-UA" sz="2400" baseline="30000" dirty="0" smtClean="0"/>
              <a:t>2</a:t>
            </a:r>
            <a:r>
              <a:rPr lang="uk-UA" sz="2400" dirty="0" smtClean="0"/>
              <a:t> + 5х - 6, які розміщені під віссю 0х. </a:t>
            </a:r>
          </a:p>
          <a:p>
            <a:pPr marL="0" indent="0">
              <a:buNone/>
            </a:pPr>
            <a:r>
              <a:rPr lang="uk-UA" sz="2400" dirty="0" smtClean="0"/>
              <a:t>З рис. бачимо, що графік розміщений під віссю 0х ліворуч від точки</a:t>
            </a:r>
            <a:r>
              <a:rPr lang="uk-UA" sz="2400" i="1" dirty="0" smtClean="0"/>
              <a:t> х</a:t>
            </a:r>
            <a:r>
              <a:rPr lang="uk-UA" sz="2400" dirty="0" smtClean="0"/>
              <a:t> </a:t>
            </a:r>
            <a:r>
              <a:rPr lang="ru-RU" sz="2400" dirty="0" smtClean="0"/>
              <a:t>= 2 — </a:t>
            </a:r>
            <a:r>
              <a:rPr lang="uk-UA" sz="2400" dirty="0" smtClean="0"/>
              <a:t>на координатній прямій це відповідає проміжку (-</a:t>
            </a:r>
            <a:r>
              <a:rPr lang="uk-UA" sz="2400" dirty="0" smtClean="0">
                <a:latin typeface="Sylfaen"/>
              </a:rPr>
              <a:t>∞</a:t>
            </a:r>
            <a:r>
              <a:rPr lang="uk-UA" sz="2400" dirty="0" smtClean="0"/>
              <a:t>; </a:t>
            </a:r>
            <a:r>
              <a:rPr lang="ru-RU" sz="2400" dirty="0" smtClean="0"/>
              <a:t>2) — </a:t>
            </a:r>
            <a:r>
              <a:rPr lang="uk-UA" sz="2400" dirty="0" smtClean="0"/>
              <a:t>і праворуч від точки х </a:t>
            </a:r>
            <a:r>
              <a:rPr lang="ru-RU" sz="2400" dirty="0" smtClean="0"/>
              <a:t>= </a:t>
            </a:r>
            <a:r>
              <a:rPr lang="uk-UA" sz="2400" dirty="0" smtClean="0"/>
              <a:t>З, тобто на числовому проміжку </a:t>
            </a:r>
            <a:r>
              <a:rPr lang="ru-RU" sz="2400" dirty="0" smtClean="0"/>
              <a:t>(3; </a:t>
            </a:r>
            <a:r>
              <a:rPr lang="ru-RU" sz="2400" dirty="0" smtClean="0">
                <a:latin typeface="Sylfaen"/>
              </a:rPr>
              <a:t>∞</a:t>
            </a:r>
            <a:r>
              <a:rPr lang="uk-UA" sz="2400" dirty="0" smtClean="0"/>
              <a:t>).</a:t>
            </a:r>
            <a:endParaRPr lang="ru-RU" sz="2400" dirty="0" smtClean="0"/>
          </a:p>
          <a:p>
            <a:pPr marL="0" indent="361950">
              <a:buNone/>
            </a:pPr>
            <a:r>
              <a:rPr lang="uk-UA" sz="2400" dirty="0" smtClean="0"/>
              <a:t>Отже, розв'язком нерівності - х</a:t>
            </a:r>
            <a:r>
              <a:rPr lang="uk-UA" sz="2400" baseline="30000" dirty="0" smtClean="0"/>
              <a:t>2</a:t>
            </a:r>
            <a:r>
              <a:rPr lang="uk-UA" sz="2400" dirty="0" smtClean="0"/>
              <a:t> + 5х — 6 &lt; 0 є об'єднання двох числових проміжків </a:t>
            </a:r>
          </a:p>
          <a:p>
            <a:pPr marL="0" indent="361950">
              <a:buNone/>
            </a:pPr>
            <a:r>
              <a:rPr lang="uk-UA" sz="2400" dirty="0" smtClean="0"/>
              <a:t>(—</a:t>
            </a:r>
            <a:r>
              <a:rPr lang="ru-RU" sz="2400" dirty="0" smtClean="0">
                <a:latin typeface="Sylfaen"/>
              </a:rPr>
              <a:t>∞</a:t>
            </a:r>
            <a:r>
              <a:rPr lang="uk-UA" sz="2400" dirty="0" smtClean="0"/>
              <a:t>; 2) і (3; </a:t>
            </a:r>
            <a:r>
              <a:rPr lang="ru-RU" sz="2400" dirty="0" smtClean="0">
                <a:latin typeface="Sylfaen"/>
              </a:rPr>
              <a:t>∞</a:t>
            </a:r>
            <a:r>
              <a:rPr lang="uk-UA" sz="2400" dirty="0" smtClean="0"/>
              <a:t>): </a:t>
            </a:r>
          </a:p>
          <a:p>
            <a:pPr marL="0" indent="361950">
              <a:buNone/>
            </a:pPr>
            <a:r>
              <a:rPr lang="uk-UA" sz="2400" dirty="0" smtClean="0"/>
              <a:t>х</a:t>
            </a:r>
            <a:r>
              <a:rPr lang="uk-UA" sz="2400" dirty="0" smtClean="0">
                <a:sym typeface="Symbol"/>
              </a:rPr>
              <a:t></a:t>
            </a:r>
            <a:r>
              <a:rPr lang="uk-UA" sz="2400" dirty="0" smtClean="0"/>
              <a:t>(—</a:t>
            </a:r>
            <a:r>
              <a:rPr lang="ru-RU" sz="2400" dirty="0" smtClean="0">
                <a:latin typeface="Sylfaen"/>
              </a:rPr>
              <a:t>∞</a:t>
            </a:r>
            <a:r>
              <a:rPr lang="uk-UA" sz="2400" dirty="0" smtClean="0"/>
              <a:t>; 2) </a:t>
            </a:r>
            <a:r>
              <a:rPr lang="uk-UA" sz="2400" dirty="0" smtClean="0">
                <a:sym typeface="Symbol"/>
              </a:rPr>
              <a:t></a:t>
            </a:r>
            <a:r>
              <a:rPr lang="uk-UA" sz="2400" dirty="0" smtClean="0"/>
              <a:t>(3; </a:t>
            </a:r>
            <a:r>
              <a:rPr lang="ru-RU" sz="2400" dirty="0" smtClean="0">
                <a:latin typeface="Sylfaen"/>
              </a:rPr>
              <a:t>∞ </a:t>
            </a:r>
            <a:r>
              <a:rPr lang="uk-UA" sz="2400" dirty="0" smtClean="0"/>
              <a:t>).</a:t>
            </a:r>
            <a:endParaRPr lang="ru-RU" sz="2400" dirty="0" smtClean="0"/>
          </a:p>
          <a:p>
            <a:pPr marL="0" indent="361950">
              <a:buNone/>
            </a:pPr>
            <a:endParaRPr lang="ru-RU" sz="24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Графічний спосіб.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22" name="Picture 2" descr="image2"/>
          <p:cNvPicPr>
            <a:picLocks noChangeAspect="1" noChangeArrowheads="1"/>
          </p:cNvPicPr>
          <p:nvPr/>
        </p:nvPicPr>
        <p:blipFill>
          <a:blip r:embed="rId4" cstate="print">
            <a:lum bright="18000" contrast="32000"/>
          </a:blip>
          <a:srcRect/>
          <a:stretch>
            <a:fillRect/>
          </a:stretch>
        </p:blipFill>
        <p:spPr bwMode="auto">
          <a:xfrm>
            <a:off x="785786" y="4214818"/>
            <a:ext cx="3674414" cy="192882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5.1.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>
            <a:normAutofit lnSpcReduction="10000"/>
          </a:bodyPr>
          <a:lstStyle/>
          <a:p>
            <a:pPr marL="0" indent="361950">
              <a:buNone/>
            </a:pPr>
            <a:r>
              <a:rPr lang="uk-UA" sz="2400" dirty="0" smtClean="0"/>
              <a:t>Якщо схематичне зображення розміщення графіка функції </a:t>
            </a:r>
            <a:r>
              <a:rPr lang="uk-UA" sz="2400" i="1" dirty="0" smtClean="0"/>
              <a:t>у = ах</a:t>
            </a:r>
            <a:r>
              <a:rPr lang="uk-UA" sz="2400" i="1" baseline="30000" dirty="0" smtClean="0"/>
              <a:t>2</a:t>
            </a:r>
            <a:r>
              <a:rPr lang="uk-UA" sz="2400" i="1" dirty="0" smtClean="0"/>
              <a:t> + </a:t>
            </a:r>
            <a:r>
              <a:rPr lang="en-US" sz="2400" i="1" dirty="0" smtClean="0"/>
              <a:t>b</a:t>
            </a:r>
            <a:r>
              <a:rPr lang="uk-UA" sz="2400" i="1" dirty="0" smtClean="0"/>
              <a:t>х + с</a:t>
            </a:r>
            <a:r>
              <a:rPr lang="uk-UA" sz="2400" dirty="0" smtClean="0"/>
              <a:t> відносно осі </a:t>
            </a:r>
            <a:r>
              <a:rPr lang="en-US" sz="2400" dirty="0" smtClean="0"/>
              <a:t>0x</a:t>
            </a:r>
            <a:r>
              <a:rPr lang="uk-UA" sz="2400" dirty="0" smtClean="0"/>
              <a:t> має вигляд, як на рис., то очевидно, що при всіх дійсних значеннях х ця функція набуває додатних значень. </a:t>
            </a:r>
          </a:p>
          <a:p>
            <a:pPr marL="0" indent="361950">
              <a:buNone/>
            </a:pPr>
            <a:r>
              <a:rPr lang="uk-UA" sz="2400" dirty="0" smtClean="0"/>
              <a:t>У такому випадку розв'язком нерівності </a:t>
            </a:r>
          </a:p>
          <a:p>
            <a:pPr marL="0" indent="361950">
              <a:buNone/>
            </a:pPr>
            <a:r>
              <a:rPr lang="uk-UA" sz="2400" i="1" dirty="0" smtClean="0"/>
              <a:t>ах</a:t>
            </a:r>
            <a:r>
              <a:rPr lang="uk-UA" sz="2400" i="1" baseline="30000" dirty="0" smtClean="0"/>
              <a:t>2</a:t>
            </a:r>
            <a:r>
              <a:rPr lang="uk-UA" sz="2400" i="1" dirty="0" smtClean="0"/>
              <a:t> </a:t>
            </a:r>
            <a:r>
              <a:rPr lang="ru-RU" sz="2400" i="1" dirty="0" smtClean="0"/>
              <a:t>+ </a:t>
            </a:r>
            <a:r>
              <a:rPr lang="en-US" sz="2400" i="1" dirty="0" smtClean="0"/>
              <a:t>b</a:t>
            </a:r>
            <a:r>
              <a:rPr lang="uk-UA" sz="2400" i="1" dirty="0" smtClean="0"/>
              <a:t>х </a:t>
            </a:r>
            <a:r>
              <a:rPr lang="ru-RU" sz="2400" i="1" dirty="0" smtClean="0"/>
              <a:t>+ с</a:t>
            </a:r>
            <a:r>
              <a:rPr lang="ru-RU" sz="2400" dirty="0" smtClean="0"/>
              <a:t> &gt; 0 </a:t>
            </a:r>
          </a:p>
          <a:p>
            <a:pPr marL="0" indent="0">
              <a:buNone/>
            </a:pPr>
            <a:r>
              <a:rPr lang="uk-UA" sz="2400" dirty="0" smtClean="0"/>
              <a:t>буде множина всіх дійсних чисел, тобто числовий проміжок (-</a:t>
            </a:r>
            <a:r>
              <a:rPr lang="uk-UA" sz="2400" dirty="0" smtClean="0">
                <a:latin typeface="Sylfaen"/>
              </a:rPr>
              <a:t>∞; ∞</a:t>
            </a:r>
            <a:r>
              <a:rPr lang="uk-UA" sz="2400" dirty="0" smtClean="0"/>
              <a:t>), а нерівність</a:t>
            </a:r>
            <a:r>
              <a:rPr lang="uk-UA" sz="2400" i="1" dirty="0" smtClean="0"/>
              <a:t> ах</a:t>
            </a:r>
            <a:r>
              <a:rPr lang="uk-UA" sz="2400" i="1" baseline="30000" dirty="0" smtClean="0"/>
              <a:t>2</a:t>
            </a:r>
            <a:r>
              <a:rPr lang="uk-UA" sz="2400" i="1" dirty="0" smtClean="0"/>
              <a:t> </a:t>
            </a:r>
            <a:r>
              <a:rPr lang="ru-RU" sz="2400" i="1" dirty="0" smtClean="0"/>
              <a:t>+ </a:t>
            </a:r>
            <a:r>
              <a:rPr lang="en-US" sz="2400" i="1" dirty="0" smtClean="0"/>
              <a:t>b</a:t>
            </a:r>
            <a:r>
              <a:rPr lang="uk-UA" sz="2400" i="1" dirty="0" smtClean="0"/>
              <a:t>х </a:t>
            </a:r>
            <a:r>
              <a:rPr lang="ru-RU" sz="2400" i="1" dirty="0" smtClean="0"/>
              <a:t>+ с</a:t>
            </a:r>
            <a:r>
              <a:rPr lang="ru-RU" sz="2400" dirty="0" smtClean="0"/>
              <a:t> &lt; 0 </a:t>
            </a:r>
            <a:r>
              <a:rPr lang="uk-UA" sz="2400" dirty="0" smtClean="0"/>
              <a:t>не матиме розв'язків.</a:t>
            </a:r>
            <a:endParaRPr lang="ru-RU" sz="2400" dirty="0" smtClean="0"/>
          </a:p>
          <a:p>
            <a:pPr marL="0" indent="361950">
              <a:buNone/>
            </a:pPr>
            <a:endParaRPr lang="ru-RU" sz="24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Приклади розв’язування квадратних нерівностей Графічний спосіб.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143248"/>
            <a:ext cx="3295650" cy="2200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zv-yazuvannya-ner-vnostey-drugogo-stepenya-z-odn-yu-zm-nnoyu-graf-chniy-spos-b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rozv-yazuvannya-ner-vnostey-drugogo-stepenya-z-odn-yu-zm-nnoyu-graf-chniy-spos-b</Template>
  <TotalTime>0</TotalTime>
  <Words>1226</Words>
  <Application>Microsoft Office PowerPoint</Application>
  <PresentationFormat>Экран (4:3)</PresentationFormat>
  <Paragraphs>162</Paragraphs>
  <Slides>16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rozv-yazuvannya-ner-vnostey-drugogo-stepenya-z-odn-yu-zm-nnoyu-graf-chniy-spos-b</vt:lpstr>
      <vt:lpstr>Матеріали до уроків</vt:lpstr>
      <vt:lpstr>Готуємося до уроку</vt:lpstr>
      <vt:lpstr>Зміст </vt:lpstr>
      <vt:lpstr>Тема 4</vt:lpstr>
      <vt:lpstr>Пункт 5.1.</vt:lpstr>
      <vt:lpstr>Пункт 5.1.</vt:lpstr>
      <vt:lpstr>Пункт 5.1.</vt:lpstr>
      <vt:lpstr>Пункт 5.1.</vt:lpstr>
      <vt:lpstr>Пункт 5.1.</vt:lpstr>
      <vt:lpstr>Пункт 5.1.</vt:lpstr>
      <vt:lpstr>Пункт 5.1.</vt:lpstr>
      <vt:lpstr>Пункт 5.1.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до уроків</dc:title>
  <dc:creator>Ира</dc:creator>
  <cp:lastModifiedBy>Ира</cp:lastModifiedBy>
  <cp:revision>1</cp:revision>
  <dcterms:created xsi:type="dcterms:W3CDTF">2014-10-01T14:49:52Z</dcterms:created>
  <dcterms:modified xsi:type="dcterms:W3CDTF">2014-10-01T14:49:57Z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