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2"/>
  </p:sldMasterIdLst>
  <p:notesMasterIdLst>
    <p:notesMasterId r:id="rId19"/>
  </p:notesMasterIdLst>
  <p:sldIdLst>
    <p:sldId id="256" r:id="rId3"/>
    <p:sldId id="259" r:id="rId4"/>
    <p:sldId id="257" r:id="rId5"/>
    <p:sldId id="263" r:id="rId6"/>
    <p:sldId id="286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05" r:id="rId15"/>
    <p:sldId id="316" r:id="rId16"/>
    <p:sldId id="308" r:id="rId17"/>
    <p:sldId id="306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F0EB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0C456-E38A-4500-8D08-47E7A23A2AF0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1E1F8-1696-4966-BF37-D1E5014835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842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8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slide" Target="slide3.xml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jpe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jpeg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slide" Target="slide3.xml"/><Relationship Id="rId5" Type="http://schemas.openxmlformats.org/officeDocument/2006/relationships/slide" Target="slide13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426908" y="208455"/>
            <a:ext cx="3930778" cy="6506693"/>
            <a:chOff x="1149677" y="-220173"/>
            <a:chExt cx="3889109" cy="6506693"/>
          </a:xfrm>
        </p:grpSpPr>
        <p:sp>
          <p:nvSpPr>
            <p:cNvPr id="14" name="Прямоугольник 13"/>
            <p:cNvSpPr/>
            <p:nvPr/>
          </p:nvSpPr>
          <p:spPr>
            <a:xfrm rot="20773993">
              <a:off x="1243613" y="134706"/>
              <a:ext cx="3786214" cy="59293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 rot="20773993">
              <a:off x="1182685" y="-155774"/>
              <a:ext cx="3786214" cy="5929354"/>
            </a:xfrm>
            <a:prstGeom prst="rect">
              <a:avLst/>
            </a:prstGeom>
            <a:solidFill>
              <a:schemeClr val="bg1"/>
            </a:solidFill>
            <a:ln cap="sq">
              <a:solidFill>
                <a:schemeClr val="bg1"/>
              </a:solidFill>
            </a:ln>
            <a:scene3d>
              <a:camera prst="perspectiveRelaxedModerately"/>
              <a:lightRig rig="threePt" dir="t"/>
            </a:scene3d>
            <a:sp3d extrusionH="76200" contourW="12700" prstMaterial="powder">
              <a:bevelT h="457200"/>
              <a:extrusionClr>
                <a:schemeClr val="bg1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8" name="Прямая соединительная линия 17"/>
            <p:cNvCxnSpPr/>
            <p:nvPr/>
          </p:nvCxnSpPr>
          <p:spPr>
            <a:xfrm rot="16200000" flipH="1">
              <a:off x="1485880" y="6057920"/>
              <a:ext cx="357190" cy="10001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Прямоугольник 11"/>
            <p:cNvSpPr/>
            <p:nvPr/>
          </p:nvSpPr>
          <p:spPr>
            <a:xfrm rot="20773993">
              <a:off x="1149677" y="-220173"/>
              <a:ext cx="3889109" cy="59293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TextBox 15"/>
            <p:cNvSpPr txBox="1"/>
            <p:nvPr/>
          </p:nvSpPr>
          <p:spPr>
            <a:xfrm rot="20706627">
              <a:off x="1166482" y="896865"/>
              <a:ext cx="3215834" cy="1035432"/>
            </a:xfrm>
            <a:prstGeom prst="rect">
              <a:avLst/>
            </a:prstGeom>
            <a:noFill/>
          </p:spPr>
          <p:txBody>
            <a:bodyPr wrap="square" rtlCol="0">
              <a:prstTxWarp prst="textFadeUp">
                <a:avLst>
                  <a:gd name="adj" fmla="val 5781"/>
                </a:avLst>
              </a:prstTxWarp>
              <a:spAutoFit/>
            </a:bodyPr>
            <a:lstStyle/>
            <a:p>
              <a:r>
                <a:rPr lang="uk-UA" sz="6600" b="1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effectLst>
                    <a:innerShdw blurRad="38100" dist="25400" dir="16200000">
                      <a:prstClr val="black"/>
                    </a:innerShdw>
                  </a:effectLst>
                </a:rPr>
                <a:t>Алгебра</a:t>
              </a:r>
              <a:endParaRPr lang="ru-RU" sz="6600" b="1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innerShdw blurRad="38100" dist="25400" dir="16200000">
                    <a:prstClr val="black"/>
                  </a:innerShdw>
                </a:effectLst>
              </a:endParaRPr>
            </a:p>
          </p:txBody>
        </p:sp>
      </p:grp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857620" y="642918"/>
            <a:ext cx="5286380" cy="1643074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uk-UA" sz="6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Матеріали до уроків</a:t>
            </a:r>
            <a:endParaRPr lang="ru-RU" sz="6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286380" y="2857496"/>
            <a:ext cx="3857620" cy="264320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підручником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«Алгебра.  9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клас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»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Ю.І.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Мальованого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Г.М. Литвиненко,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Г.М. Возняк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6286512" y="5786454"/>
            <a:ext cx="2438348" cy="311944"/>
            <a:chOff x="4753027" y="2914650"/>
            <a:chExt cx="2438348" cy="311944"/>
          </a:xfrm>
          <a:effectLst>
            <a:outerShdw blurRad="114300" dist="38100" dir="18900000" sy="23000" kx="-1200000" algn="bl" rotWithShape="0">
              <a:prstClr val="black">
                <a:alpha val="69000"/>
              </a:prstClr>
            </a:outerShdw>
          </a:effectLst>
        </p:grpSpPr>
        <p:sp>
          <p:nvSpPr>
            <p:cNvPr id="11" name="Полилиния 10"/>
            <p:cNvSpPr/>
            <p:nvPr/>
          </p:nvSpPr>
          <p:spPr>
            <a:xfrm>
              <a:off x="4753027" y="3000372"/>
              <a:ext cx="222988" cy="142877"/>
            </a:xfrm>
            <a:custGeom>
              <a:avLst/>
              <a:gdLst>
                <a:gd name="connsiteX0" fmla="*/ 142875 w 168275"/>
                <a:gd name="connsiteY0" fmla="*/ 15875 h 153987"/>
                <a:gd name="connsiteX1" fmla="*/ 0 w 168275"/>
                <a:gd name="connsiteY1" fmla="*/ 58737 h 153987"/>
                <a:gd name="connsiteX2" fmla="*/ 0 w 168275"/>
                <a:gd name="connsiteY2" fmla="*/ 108744 h 153987"/>
                <a:gd name="connsiteX3" fmla="*/ 152400 w 168275"/>
                <a:gd name="connsiteY3" fmla="*/ 153987 h 153987"/>
                <a:gd name="connsiteX4" fmla="*/ 142875 w 168275"/>
                <a:gd name="connsiteY4" fmla="*/ 15875 h 153987"/>
                <a:gd name="connsiteX0" fmla="*/ 197588 w 222988"/>
                <a:gd name="connsiteY0" fmla="*/ 15875 h 153987"/>
                <a:gd name="connsiteX1" fmla="*/ 54713 w 222988"/>
                <a:gd name="connsiteY1" fmla="*/ 58737 h 153987"/>
                <a:gd name="connsiteX2" fmla="*/ 54713 w 222988"/>
                <a:gd name="connsiteY2" fmla="*/ 108744 h 153987"/>
                <a:gd name="connsiteX3" fmla="*/ 207113 w 222988"/>
                <a:gd name="connsiteY3" fmla="*/ 153987 h 153987"/>
                <a:gd name="connsiteX4" fmla="*/ 197588 w 222988"/>
                <a:gd name="connsiteY4" fmla="*/ 15875 h 153987"/>
                <a:gd name="connsiteX0" fmla="*/ 197588 w 222988"/>
                <a:gd name="connsiteY0" fmla="*/ 15875 h 153987"/>
                <a:gd name="connsiteX1" fmla="*/ 54713 w 222988"/>
                <a:gd name="connsiteY1" fmla="*/ 58737 h 153987"/>
                <a:gd name="connsiteX2" fmla="*/ 54713 w 222988"/>
                <a:gd name="connsiteY2" fmla="*/ 108744 h 153987"/>
                <a:gd name="connsiteX3" fmla="*/ 207113 w 222988"/>
                <a:gd name="connsiteY3" fmla="*/ 153987 h 153987"/>
                <a:gd name="connsiteX4" fmla="*/ 197588 w 222988"/>
                <a:gd name="connsiteY4" fmla="*/ 15875 h 153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2988" h="153987">
                  <a:moveTo>
                    <a:pt x="197588" y="15875"/>
                  </a:moveTo>
                  <a:cubicBezTo>
                    <a:pt x="172188" y="0"/>
                    <a:pt x="102338" y="44450"/>
                    <a:pt x="54713" y="58737"/>
                  </a:cubicBezTo>
                  <a:cubicBezTo>
                    <a:pt x="0" y="86054"/>
                    <a:pt x="20708" y="97507"/>
                    <a:pt x="54713" y="108744"/>
                  </a:cubicBezTo>
                  <a:lnTo>
                    <a:pt x="207113" y="153987"/>
                  </a:lnTo>
                  <a:cubicBezTo>
                    <a:pt x="199926" y="24607"/>
                    <a:pt x="222988" y="31750"/>
                    <a:pt x="197588" y="1587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4907756" y="2914650"/>
              <a:ext cx="361918" cy="311944"/>
            </a:xfrm>
            <a:custGeom>
              <a:avLst/>
              <a:gdLst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69133 w 357187"/>
                <a:gd name="connsiteY4" fmla="*/ 311944 h 319088"/>
                <a:gd name="connsiteX5" fmla="*/ 290512 w 357187"/>
                <a:gd name="connsiteY5" fmla="*/ 319088 h 319088"/>
                <a:gd name="connsiteX6" fmla="*/ 357187 w 357187"/>
                <a:gd name="connsiteY6" fmla="*/ 138113 h 319088"/>
                <a:gd name="connsiteX7" fmla="*/ 285750 w 357187"/>
                <a:gd name="connsiteY7" fmla="*/ 0 h 319088"/>
                <a:gd name="connsiteX0" fmla="*/ 285750 w 361918"/>
                <a:gd name="connsiteY0" fmla="*/ 0 h 319064"/>
                <a:gd name="connsiteX1" fmla="*/ 0 w 361918"/>
                <a:gd name="connsiteY1" fmla="*/ 102394 h 319064"/>
                <a:gd name="connsiteX2" fmla="*/ 4762 w 361918"/>
                <a:gd name="connsiteY2" fmla="*/ 147638 h 319064"/>
                <a:gd name="connsiteX3" fmla="*/ 7144 w 361918"/>
                <a:gd name="connsiteY3" fmla="*/ 216694 h 319064"/>
                <a:gd name="connsiteX4" fmla="*/ 269133 w 361918"/>
                <a:gd name="connsiteY4" fmla="*/ 311944 h 319064"/>
                <a:gd name="connsiteX5" fmla="*/ 361918 w 361918"/>
                <a:gd name="connsiteY5" fmla="*/ 319064 h 319064"/>
                <a:gd name="connsiteX6" fmla="*/ 357187 w 361918"/>
                <a:gd name="connsiteY6" fmla="*/ 138113 h 319064"/>
                <a:gd name="connsiteX7" fmla="*/ 285750 w 361918"/>
                <a:gd name="connsiteY7" fmla="*/ 0 h 319064"/>
                <a:gd name="connsiteX0" fmla="*/ 285750 w 361918"/>
                <a:gd name="connsiteY0" fmla="*/ 0 h 311944"/>
                <a:gd name="connsiteX1" fmla="*/ 0 w 361918"/>
                <a:gd name="connsiteY1" fmla="*/ 102394 h 311944"/>
                <a:gd name="connsiteX2" fmla="*/ 4762 w 361918"/>
                <a:gd name="connsiteY2" fmla="*/ 147638 h 311944"/>
                <a:gd name="connsiteX3" fmla="*/ 7144 w 361918"/>
                <a:gd name="connsiteY3" fmla="*/ 216694 h 311944"/>
                <a:gd name="connsiteX4" fmla="*/ 269133 w 361918"/>
                <a:gd name="connsiteY4" fmla="*/ 311944 h 311944"/>
                <a:gd name="connsiteX5" fmla="*/ 361918 w 361918"/>
                <a:gd name="connsiteY5" fmla="*/ 247602 h 311944"/>
                <a:gd name="connsiteX6" fmla="*/ 357187 w 361918"/>
                <a:gd name="connsiteY6" fmla="*/ 138113 h 311944"/>
                <a:gd name="connsiteX7" fmla="*/ 285750 w 361918"/>
                <a:gd name="connsiteY7" fmla="*/ 0 h 31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1918" h="311944">
                  <a:moveTo>
                    <a:pt x="285750" y="0"/>
                  </a:moveTo>
                  <a:lnTo>
                    <a:pt x="0" y="102394"/>
                  </a:lnTo>
                  <a:cubicBezTo>
                    <a:pt x="1587" y="117475"/>
                    <a:pt x="62704" y="111128"/>
                    <a:pt x="4762" y="147638"/>
                  </a:cubicBezTo>
                  <a:cubicBezTo>
                    <a:pt x="26985" y="189710"/>
                    <a:pt x="6350" y="193675"/>
                    <a:pt x="7144" y="216694"/>
                  </a:cubicBezTo>
                  <a:lnTo>
                    <a:pt x="269133" y="311944"/>
                  </a:lnTo>
                  <a:lnTo>
                    <a:pt x="361918" y="247602"/>
                  </a:lnTo>
                  <a:lnTo>
                    <a:pt x="357187" y="138113"/>
                  </a:lnTo>
                  <a:lnTo>
                    <a:pt x="285750" y="0"/>
                  </a:lnTo>
                  <a:close/>
                </a:path>
              </a:pathLst>
            </a:custGeom>
            <a:solidFill>
              <a:srgbClr val="F7D6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олилиния 16"/>
            <p:cNvSpPr/>
            <p:nvPr/>
          </p:nvSpPr>
          <p:spPr>
            <a:xfrm>
              <a:off x="7038975" y="2921794"/>
              <a:ext cx="152400" cy="302419"/>
            </a:xfrm>
            <a:custGeom>
              <a:avLst/>
              <a:gdLst>
                <a:gd name="connsiteX0" fmla="*/ 88106 w 152400"/>
                <a:gd name="connsiteY0" fmla="*/ 0 h 302419"/>
                <a:gd name="connsiteX1" fmla="*/ 152400 w 152400"/>
                <a:gd name="connsiteY1" fmla="*/ 78581 h 302419"/>
                <a:gd name="connsiteX2" fmla="*/ 150019 w 152400"/>
                <a:gd name="connsiteY2" fmla="*/ 226219 h 302419"/>
                <a:gd name="connsiteX3" fmla="*/ 71438 w 152400"/>
                <a:gd name="connsiteY3" fmla="*/ 302419 h 302419"/>
                <a:gd name="connsiteX4" fmla="*/ 0 w 152400"/>
                <a:gd name="connsiteY4" fmla="*/ 230981 h 302419"/>
                <a:gd name="connsiteX5" fmla="*/ 0 w 152400"/>
                <a:gd name="connsiteY5" fmla="*/ 59531 h 302419"/>
                <a:gd name="connsiteX6" fmla="*/ 88106 w 152400"/>
                <a:gd name="connsiteY6" fmla="*/ 0 h 302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2400" h="302419">
                  <a:moveTo>
                    <a:pt x="88106" y="0"/>
                  </a:moveTo>
                  <a:lnTo>
                    <a:pt x="152400" y="78581"/>
                  </a:lnTo>
                  <a:cubicBezTo>
                    <a:pt x="151606" y="127794"/>
                    <a:pt x="150813" y="177006"/>
                    <a:pt x="150019" y="226219"/>
                  </a:cubicBezTo>
                  <a:lnTo>
                    <a:pt x="71438" y="302419"/>
                  </a:lnTo>
                  <a:lnTo>
                    <a:pt x="0" y="230981"/>
                  </a:lnTo>
                  <a:lnTo>
                    <a:pt x="0" y="59531"/>
                  </a:lnTo>
                  <a:lnTo>
                    <a:pt x="88106" y="0"/>
                  </a:lnTo>
                  <a:close/>
                </a:path>
              </a:pathLst>
            </a:custGeom>
            <a:solidFill>
              <a:srgbClr val="F7D6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олилиния 18"/>
            <p:cNvSpPr/>
            <p:nvPr/>
          </p:nvSpPr>
          <p:spPr>
            <a:xfrm>
              <a:off x="5169694" y="2919413"/>
              <a:ext cx="1957387" cy="304800"/>
            </a:xfrm>
            <a:custGeom>
              <a:avLst/>
              <a:gdLst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57387" h="304800">
                  <a:moveTo>
                    <a:pt x="2381" y="0"/>
                  </a:moveTo>
                  <a:cubicBezTo>
                    <a:pt x="3175" y="34131"/>
                    <a:pt x="56352" y="49215"/>
                    <a:pt x="4762" y="102393"/>
                  </a:cubicBezTo>
                  <a:cubicBezTo>
                    <a:pt x="3175" y="141287"/>
                    <a:pt x="63496" y="203996"/>
                    <a:pt x="0" y="219075"/>
                  </a:cubicBezTo>
                  <a:cubicBezTo>
                    <a:pt x="53177" y="279402"/>
                    <a:pt x="6350" y="273050"/>
                    <a:pt x="9525" y="300037"/>
                  </a:cubicBezTo>
                  <a:lnTo>
                    <a:pt x="1938337" y="304800"/>
                  </a:lnTo>
                  <a:lnTo>
                    <a:pt x="1897856" y="250031"/>
                  </a:lnTo>
                  <a:lnTo>
                    <a:pt x="1893094" y="85725"/>
                  </a:lnTo>
                  <a:lnTo>
                    <a:pt x="1957387" y="7143"/>
                  </a:lnTo>
                  <a:lnTo>
                    <a:pt x="2381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3000">
                  <a:schemeClr val="accent1">
                    <a:lumMod val="60000"/>
                    <a:lumOff val="40000"/>
                  </a:schemeClr>
                </a:gs>
                <a:gs pos="21001">
                  <a:schemeClr val="accent1">
                    <a:lumMod val="75000"/>
                  </a:schemeClr>
                </a:gs>
                <a:gs pos="63000">
                  <a:srgbClr val="FFFFFF"/>
                </a:gs>
                <a:gs pos="67000">
                  <a:schemeClr val="accent1">
                    <a:lumMod val="50000"/>
                  </a:schemeClr>
                </a:gs>
                <a:gs pos="69000">
                  <a:schemeClr val="accent1">
                    <a:lumMod val="75000"/>
                  </a:schemeClr>
                </a:gs>
                <a:gs pos="82001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7103291" y="3045619"/>
              <a:ext cx="45719" cy="714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1" name="TextBox 20"/>
          <p:cNvSpPr txBox="1"/>
          <p:nvPr/>
        </p:nvSpPr>
        <p:spPr>
          <a:xfrm rot="20751448">
            <a:off x="1544835" y="2532387"/>
            <a:ext cx="1857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chemeClr val="bg1"/>
                </a:solidFill>
              </a:rPr>
              <a:t>9 клас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5.1.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643438" y="428604"/>
            <a:ext cx="4214842" cy="61436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600" b="1" i="1" u="sng" dirty="0" smtClean="0"/>
              <a:t> Розв'язання.</a:t>
            </a:r>
            <a:r>
              <a:rPr lang="uk-UA" sz="1600" b="1" u="sng" dirty="0" smtClean="0"/>
              <a:t> </a:t>
            </a:r>
          </a:p>
          <a:p>
            <a:pPr marL="0" indent="0">
              <a:buNone/>
            </a:pPr>
            <a:r>
              <a:rPr lang="uk-UA" sz="1600" dirty="0" smtClean="0"/>
              <a:t>Для спрощення розв'язання замінимо дану нерівність рівносильною нерівністю, помноживши обидві її частини на </a:t>
            </a:r>
            <a:r>
              <a:rPr lang="ru-RU" sz="1600" dirty="0" smtClean="0"/>
              <a:t>-1. </a:t>
            </a:r>
          </a:p>
          <a:p>
            <a:pPr marL="0" indent="0">
              <a:buNone/>
            </a:pPr>
            <a:r>
              <a:rPr lang="uk-UA" sz="1600" dirty="0" smtClean="0"/>
              <a:t>Маємо: Зх</a:t>
            </a:r>
            <a:r>
              <a:rPr lang="uk-UA" sz="1600" baseline="30000" dirty="0" smtClean="0"/>
              <a:t>2</a:t>
            </a:r>
            <a:r>
              <a:rPr lang="uk-UA" sz="1600" dirty="0" smtClean="0"/>
              <a:t> </a:t>
            </a:r>
            <a:r>
              <a:rPr lang="ru-RU" sz="1600" dirty="0" smtClean="0"/>
              <a:t>+</a:t>
            </a:r>
            <a:r>
              <a:rPr lang="ru-RU" sz="1600" i="1" dirty="0" smtClean="0"/>
              <a:t> 5</a:t>
            </a:r>
            <a:r>
              <a:rPr lang="uk-UA" sz="1600" i="1" dirty="0" smtClean="0"/>
              <a:t>х</a:t>
            </a:r>
            <a:r>
              <a:rPr lang="uk-UA" sz="1600" dirty="0" smtClean="0"/>
              <a:t> </a:t>
            </a:r>
            <a:r>
              <a:rPr lang="ru-RU" sz="1600" dirty="0" smtClean="0"/>
              <a:t>+ 2 &gt; 0.</a:t>
            </a:r>
          </a:p>
          <a:p>
            <a:pPr marL="0" indent="0">
              <a:buNone/>
            </a:pPr>
            <a:r>
              <a:rPr lang="uk-UA" sz="1600" dirty="0" smtClean="0"/>
              <a:t>Знайдемо корені рівняння </a:t>
            </a:r>
          </a:p>
          <a:p>
            <a:pPr marL="0" indent="0">
              <a:buNone/>
            </a:pPr>
            <a:r>
              <a:rPr lang="uk-UA" sz="1600" dirty="0" smtClean="0"/>
              <a:t>Зх</a:t>
            </a:r>
            <a:r>
              <a:rPr lang="uk-UA" sz="1600" baseline="30000" dirty="0" smtClean="0"/>
              <a:t>2</a:t>
            </a:r>
            <a:r>
              <a:rPr lang="uk-UA" sz="1600" dirty="0" smtClean="0"/>
              <a:t> </a:t>
            </a:r>
            <a:r>
              <a:rPr lang="ru-RU" sz="1600" dirty="0" smtClean="0"/>
              <a:t>+</a:t>
            </a:r>
            <a:r>
              <a:rPr lang="ru-RU" sz="1600" i="1" dirty="0" smtClean="0"/>
              <a:t> </a:t>
            </a:r>
            <a:r>
              <a:rPr lang="uk-UA" sz="1600" i="1" dirty="0" smtClean="0"/>
              <a:t>5х</a:t>
            </a:r>
            <a:r>
              <a:rPr lang="uk-UA" sz="1600" dirty="0" smtClean="0"/>
              <a:t> </a:t>
            </a:r>
            <a:r>
              <a:rPr lang="ru-RU" sz="1600" dirty="0" smtClean="0"/>
              <a:t>+ 2 = 0.</a:t>
            </a:r>
          </a:p>
          <a:p>
            <a:pPr marL="0" indent="0">
              <a:buNone/>
            </a:pPr>
            <a:r>
              <a:rPr lang="en-US" sz="1600" dirty="0" smtClean="0"/>
              <a:t>D</a:t>
            </a:r>
            <a:r>
              <a:rPr lang="ru-RU" sz="1600" dirty="0" smtClean="0"/>
              <a:t> = 25-24= 1;</a:t>
            </a:r>
            <a:endParaRPr lang="en-US" sz="1600" dirty="0" smtClean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uk-UA" sz="1600" dirty="0" smtClean="0"/>
              <a:t>Побудуємо схематичне зображення розміщення графіка функції</a:t>
            </a:r>
            <a:r>
              <a:rPr lang="uk-UA" sz="1600" i="1" dirty="0" smtClean="0"/>
              <a:t> </a:t>
            </a:r>
            <a:endParaRPr lang="en-US" sz="1600" i="1" dirty="0" smtClean="0"/>
          </a:p>
          <a:p>
            <a:pPr marL="0" indent="0">
              <a:buNone/>
            </a:pPr>
            <a:r>
              <a:rPr lang="uk-UA" sz="1600" i="1" dirty="0" smtClean="0"/>
              <a:t>у</a:t>
            </a:r>
            <a:r>
              <a:rPr lang="uk-UA" sz="1600" dirty="0" smtClean="0"/>
              <a:t> </a:t>
            </a:r>
            <a:r>
              <a:rPr lang="ru-RU" sz="1600" dirty="0" smtClean="0"/>
              <a:t>= </a:t>
            </a:r>
            <a:r>
              <a:rPr lang="uk-UA" sz="1600" dirty="0" smtClean="0"/>
              <a:t>Зх</a:t>
            </a:r>
            <a:r>
              <a:rPr lang="uk-UA" sz="1600" baseline="30000" dirty="0" smtClean="0"/>
              <a:t>2</a:t>
            </a:r>
            <a:r>
              <a:rPr lang="uk-UA" sz="1600" dirty="0" smtClean="0"/>
              <a:t> </a:t>
            </a:r>
            <a:r>
              <a:rPr lang="ru-RU" sz="1600" dirty="0" smtClean="0"/>
              <a:t>+</a:t>
            </a:r>
            <a:r>
              <a:rPr lang="ru-RU" sz="1600" i="1" dirty="0" smtClean="0"/>
              <a:t> </a:t>
            </a:r>
            <a:r>
              <a:rPr lang="uk-UA" sz="1600" i="1" dirty="0" smtClean="0"/>
              <a:t>5х</a:t>
            </a:r>
            <a:r>
              <a:rPr lang="uk-UA" sz="1600" dirty="0" smtClean="0"/>
              <a:t> </a:t>
            </a:r>
            <a:r>
              <a:rPr lang="ru-RU" sz="1600" dirty="0" smtClean="0"/>
              <a:t>+ 2 </a:t>
            </a:r>
            <a:r>
              <a:rPr lang="uk-UA" sz="1600" dirty="0" smtClean="0"/>
              <a:t>відносно осі</a:t>
            </a:r>
            <a:r>
              <a:rPr lang="uk-UA" sz="1600" i="1" dirty="0" smtClean="0"/>
              <a:t> Ох</a:t>
            </a:r>
            <a:r>
              <a:rPr lang="ru-RU" sz="1600" dirty="0" smtClean="0"/>
              <a:t>.</a:t>
            </a:r>
          </a:p>
          <a:p>
            <a:pPr marL="0" indent="0">
              <a:buNone/>
            </a:pPr>
            <a:r>
              <a:rPr lang="uk-UA" sz="1600" dirty="0" smtClean="0"/>
              <a:t>Знайдемо значення</a:t>
            </a:r>
            <a:r>
              <a:rPr lang="uk-UA" sz="1600" i="1" dirty="0" smtClean="0"/>
              <a:t> х,</a:t>
            </a:r>
            <a:r>
              <a:rPr lang="uk-UA" sz="1600" dirty="0" smtClean="0"/>
              <a:t> при яких гілки параболи розміщені над віссю</a:t>
            </a:r>
            <a:r>
              <a:rPr lang="uk-UA" sz="1600" i="1" dirty="0" smtClean="0"/>
              <a:t> Ох</a:t>
            </a:r>
            <a:r>
              <a:rPr lang="uk-UA" sz="1600" dirty="0" smtClean="0"/>
              <a:t> </a:t>
            </a:r>
            <a:endParaRPr lang="en-US" sz="1600" dirty="0" smtClean="0"/>
          </a:p>
          <a:p>
            <a:pPr marL="0" indent="0">
              <a:buNone/>
            </a:pPr>
            <a:r>
              <a:rPr lang="uk-UA" sz="1600" dirty="0" smtClean="0"/>
              <a:t>(З</a:t>
            </a:r>
            <a:r>
              <a:rPr lang="en-US" sz="1600" dirty="0" smtClean="0"/>
              <a:t>x</a:t>
            </a:r>
            <a:r>
              <a:rPr lang="uk-UA" sz="1600" baseline="30000" dirty="0" smtClean="0"/>
              <a:t>2</a:t>
            </a:r>
            <a:r>
              <a:rPr lang="uk-UA" sz="1600" dirty="0" smtClean="0"/>
              <a:t> </a:t>
            </a:r>
            <a:r>
              <a:rPr lang="ru-RU" sz="1600" dirty="0" smtClean="0"/>
              <a:t>+</a:t>
            </a:r>
            <a:r>
              <a:rPr lang="ru-RU" sz="1600" i="1" dirty="0" smtClean="0"/>
              <a:t> </a:t>
            </a:r>
            <a:r>
              <a:rPr lang="en-US" sz="1600" i="1" dirty="0" smtClean="0"/>
              <a:t>5</a:t>
            </a:r>
            <a:r>
              <a:rPr lang="uk-UA" sz="1600" i="1" dirty="0" smtClean="0"/>
              <a:t>х</a:t>
            </a:r>
            <a:r>
              <a:rPr lang="uk-UA" sz="1600" dirty="0" smtClean="0"/>
              <a:t> </a:t>
            </a:r>
            <a:r>
              <a:rPr lang="ru-RU" sz="1600" dirty="0" smtClean="0"/>
              <a:t>+ 2 &gt; 0). </a:t>
            </a:r>
            <a:endParaRPr lang="en-US" sz="1600" dirty="0" smtClean="0"/>
          </a:p>
          <a:p>
            <a:pPr marL="0" indent="0">
              <a:buNone/>
            </a:pPr>
            <a:r>
              <a:rPr lang="uk-UA" sz="1600" dirty="0" smtClean="0"/>
              <a:t>З рисунка видно, що це ті значення, що знаходяться на координатній прямій ліворуч від точки</a:t>
            </a:r>
            <a:r>
              <a:rPr lang="uk-UA" sz="1600" i="1" dirty="0" smtClean="0"/>
              <a:t> х</a:t>
            </a:r>
            <a:r>
              <a:rPr lang="uk-UA" sz="1600" dirty="0" smtClean="0"/>
              <a:t> </a:t>
            </a:r>
            <a:r>
              <a:rPr lang="ru-RU" sz="1600" dirty="0" smtClean="0"/>
              <a:t>= —1 </a:t>
            </a:r>
            <a:r>
              <a:rPr lang="uk-UA" sz="1600" dirty="0" smtClean="0"/>
              <a:t>(числовий проміжок (-∞; </a:t>
            </a:r>
            <a:r>
              <a:rPr lang="ru-RU" sz="1600" dirty="0" smtClean="0"/>
              <a:t>—1)), </a:t>
            </a:r>
            <a:r>
              <a:rPr lang="uk-UA" sz="1600" dirty="0" smtClean="0"/>
              <a:t>а також праворуч</a:t>
            </a:r>
            <a:r>
              <a:rPr lang="en-US" sz="1600" dirty="0" smtClean="0"/>
              <a:t> </a:t>
            </a:r>
            <a:r>
              <a:rPr lang="uk-UA" sz="1600" dirty="0" smtClean="0"/>
              <a:t>від точки </a:t>
            </a:r>
            <a:r>
              <a:rPr lang="ru-RU" sz="1600" dirty="0" err="1" smtClean="0"/>
              <a:t>х</a:t>
            </a:r>
            <a:r>
              <a:rPr lang="en-US" sz="1600" dirty="0" smtClean="0"/>
              <a:t>=-2/3 (</a:t>
            </a:r>
            <a:r>
              <a:rPr lang="uk-UA" sz="1600" dirty="0" smtClean="0"/>
              <a:t>числовий проміжок </a:t>
            </a:r>
            <a:r>
              <a:rPr lang="en-US" sz="1600" dirty="0" smtClean="0"/>
              <a:t>(-2/3</a:t>
            </a:r>
            <a:r>
              <a:rPr lang="ru-RU" sz="1600" dirty="0" smtClean="0"/>
              <a:t>;</a:t>
            </a:r>
            <a:r>
              <a:rPr lang="en-US" sz="1600" dirty="0" smtClean="0"/>
              <a:t> ∞</a:t>
            </a:r>
            <a:r>
              <a:rPr lang="uk-UA" sz="1600" dirty="0" smtClean="0"/>
              <a:t> </a:t>
            </a:r>
            <a:r>
              <a:rPr lang="ru-RU" sz="1600" dirty="0" smtClean="0"/>
              <a:t>).</a:t>
            </a:r>
          </a:p>
          <a:p>
            <a:pPr>
              <a:buNone/>
            </a:pPr>
            <a:r>
              <a:rPr lang="uk-UA" sz="1600" b="1" i="1" dirty="0" smtClean="0"/>
              <a:t>Відповідь, х</a:t>
            </a:r>
            <a:r>
              <a:rPr lang="uk-UA" sz="1600" b="1" dirty="0" smtClean="0"/>
              <a:t> є (-∞; -1) </a:t>
            </a:r>
            <a:r>
              <a:rPr lang="en-US" sz="1600" b="1" dirty="0" smtClean="0"/>
              <a:t>U (-2/3</a:t>
            </a:r>
            <a:r>
              <a:rPr lang="uk-UA" sz="1600" b="1" dirty="0" smtClean="0"/>
              <a:t>;∞</a:t>
            </a:r>
            <a:r>
              <a:rPr lang="en-US" sz="1600" b="1" dirty="0" smtClean="0"/>
              <a:t>)</a:t>
            </a:r>
            <a:endParaRPr lang="ru-RU" sz="1600" b="1" dirty="0" smtClean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Приклади розв’язування квадратних нерівностей Графічний спосіб.</a:t>
            </a:r>
            <a:endParaRPr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785786" y="3000372"/>
            <a:ext cx="35004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Приклад </a:t>
            </a:r>
            <a:r>
              <a:rPr lang="ru-RU" dirty="0" smtClean="0"/>
              <a:t>1. </a:t>
            </a:r>
            <a:r>
              <a:rPr lang="uk-UA" dirty="0" smtClean="0"/>
              <a:t>Розв'язати нерівність: </a:t>
            </a:r>
          </a:p>
          <a:p>
            <a:r>
              <a:rPr lang="ru-RU" dirty="0" smtClean="0"/>
              <a:t>— </a:t>
            </a:r>
            <a:r>
              <a:rPr lang="uk-UA" dirty="0" smtClean="0"/>
              <a:t>Зх</a:t>
            </a:r>
            <a:r>
              <a:rPr lang="uk-UA" baseline="30000" dirty="0" smtClean="0"/>
              <a:t>2</a:t>
            </a:r>
            <a:r>
              <a:rPr lang="uk-UA" dirty="0" smtClean="0"/>
              <a:t> </a:t>
            </a:r>
            <a:r>
              <a:rPr lang="ru-RU" dirty="0" smtClean="0"/>
              <a:t>—</a:t>
            </a:r>
            <a:r>
              <a:rPr lang="ru-RU" i="1" dirty="0" smtClean="0"/>
              <a:t> </a:t>
            </a:r>
            <a:r>
              <a:rPr lang="uk-UA" i="1" dirty="0" smtClean="0"/>
              <a:t>5х</a:t>
            </a:r>
            <a:r>
              <a:rPr lang="uk-UA" dirty="0" smtClean="0"/>
              <a:t> </a:t>
            </a:r>
            <a:r>
              <a:rPr lang="ru-RU" dirty="0" smtClean="0"/>
              <a:t>— 2 &lt; 0.</a:t>
            </a:r>
          </a:p>
        </p:txBody>
      </p:sp>
      <p:pic>
        <p:nvPicPr>
          <p:cNvPr id="32770" name="Picture 2" descr="image4"/>
          <p:cNvPicPr>
            <a:picLocks noChangeAspect="1" noChangeArrowheads="1"/>
          </p:cNvPicPr>
          <p:nvPr/>
        </p:nvPicPr>
        <p:blipFill>
          <a:blip r:embed="rId4" cstate="print">
            <a:lum bright="28000" contrast="35000"/>
          </a:blip>
          <a:srcRect/>
          <a:stretch>
            <a:fillRect/>
          </a:stretch>
        </p:blipFill>
        <p:spPr bwMode="auto">
          <a:xfrm>
            <a:off x="928662" y="3737215"/>
            <a:ext cx="3357586" cy="2044471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2714620"/>
            <a:ext cx="1685925" cy="495300"/>
          </a:xfrm>
          <a:prstGeom prst="rect">
            <a:avLst/>
          </a:prstGeom>
          <a:noFill/>
        </p:spPr>
      </p:pic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6578" y="2714620"/>
            <a:ext cx="1657350" cy="495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5.1.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643438" y="428604"/>
            <a:ext cx="4214842" cy="61436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600" i="1" u="sng" dirty="0" smtClean="0"/>
              <a:t> Розв'язання.</a:t>
            </a:r>
            <a:endParaRPr lang="en-US" sz="1600" i="1" u="sng" dirty="0" smtClean="0"/>
          </a:p>
          <a:p>
            <a:pPr marL="0" indent="0">
              <a:buNone/>
            </a:pPr>
            <a:r>
              <a:rPr lang="uk-UA" sz="1600" dirty="0" smtClean="0"/>
              <a:t>Знайдемо корені тричлена</a:t>
            </a:r>
            <a:r>
              <a:rPr lang="uk-UA" sz="1600" i="1" dirty="0" smtClean="0"/>
              <a:t> 4х</a:t>
            </a:r>
            <a:r>
              <a:rPr lang="uk-UA" sz="1600" baseline="30000" dirty="0" smtClean="0"/>
              <a:t>2</a:t>
            </a:r>
            <a:r>
              <a:rPr lang="uk-UA" sz="1600" i="1" dirty="0" smtClean="0"/>
              <a:t> </a:t>
            </a:r>
            <a:r>
              <a:rPr lang="ru-RU" sz="1600" i="1" dirty="0" smtClean="0"/>
              <a:t>+ </a:t>
            </a:r>
            <a:r>
              <a:rPr lang="uk-UA" sz="1600" i="1" dirty="0" smtClean="0"/>
              <a:t>4х </a:t>
            </a:r>
            <a:r>
              <a:rPr lang="ru-RU" sz="1600" i="1" dirty="0" smtClean="0"/>
              <a:t>+</a:t>
            </a:r>
            <a:r>
              <a:rPr lang="ru-RU" sz="1600" dirty="0" smtClean="0"/>
              <a:t> 1, </a:t>
            </a:r>
            <a:r>
              <a:rPr lang="uk-UA" sz="1600" dirty="0" smtClean="0"/>
              <a:t>тобто нулі функції </a:t>
            </a:r>
            <a:r>
              <a:rPr lang="uk-UA" sz="1600" i="1" dirty="0" smtClean="0"/>
              <a:t>у = 4х</a:t>
            </a:r>
            <a:r>
              <a:rPr lang="uk-UA" sz="1600" baseline="30000" dirty="0" smtClean="0"/>
              <a:t>2</a:t>
            </a:r>
            <a:r>
              <a:rPr lang="uk-UA" sz="1600" i="1" dirty="0" smtClean="0"/>
              <a:t> + 4х+ </a:t>
            </a:r>
            <a:r>
              <a:rPr lang="ru-RU" sz="1600" i="1" dirty="0" smtClean="0"/>
              <a:t>1.</a:t>
            </a:r>
            <a:endParaRPr lang="ru-RU" sz="1600" dirty="0" smtClean="0"/>
          </a:p>
          <a:p>
            <a:pPr>
              <a:buNone/>
            </a:pPr>
            <a:r>
              <a:rPr lang="en-US" sz="1600" dirty="0" smtClean="0"/>
              <a:t>4</a:t>
            </a:r>
            <a:r>
              <a:rPr lang="uk-UA" sz="1600" dirty="0" smtClean="0"/>
              <a:t>х</a:t>
            </a:r>
            <a:r>
              <a:rPr lang="uk-UA" sz="1600" baseline="30000" dirty="0" smtClean="0"/>
              <a:t>2</a:t>
            </a:r>
            <a:r>
              <a:rPr lang="uk-UA" sz="1600" dirty="0" smtClean="0"/>
              <a:t> </a:t>
            </a:r>
            <a:r>
              <a:rPr lang="en-US" sz="1600" dirty="0" smtClean="0"/>
              <a:t>+</a:t>
            </a:r>
            <a:r>
              <a:rPr lang="ru-RU" sz="1600" i="1" dirty="0" smtClean="0"/>
              <a:t> </a:t>
            </a:r>
            <a:r>
              <a:rPr lang="en-US" sz="1600" i="1" dirty="0" smtClean="0"/>
              <a:t>4</a:t>
            </a:r>
            <a:r>
              <a:rPr lang="uk-UA" sz="1600" i="1" dirty="0" smtClean="0"/>
              <a:t>х</a:t>
            </a:r>
            <a:r>
              <a:rPr lang="uk-UA" sz="1600" dirty="0" smtClean="0"/>
              <a:t> </a:t>
            </a:r>
            <a:r>
              <a:rPr lang="en-US" sz="1600" dirty="0" smtClean="0"/>
              <a:t>+ 1 </a:t>
            </a:r>
            <a:r>
              <a:rPr lang="ru-RU" sz="1600" dirty="0" smtClean="0"/>
              <a:t>= 0; </a:t>
            </a:r>
            <a:endParaRPr lang="en-US" sz="1600" dirty="0" smtClean="0"/>
          </a:p>
          <a:p>
            <a:pPr>
              <a:buNone/>
            </a:pPr>
            <a:r>
              <a:rPr lang="ru-RU" sz="1600" dirty="0" smtClean="0"/>
              <a:t>(2</a:t>
            </a:r>
            <a:r>
              <a:rPr lang="en-US" sz="1600" dirty="0" smtClean="0"/>
              <a:t>x</a:t>
            </a:r>
            <a:r>
              <a:rPr lang="ru-RU" sz="1600" dirty="0" smtClean="0"/>
              <a:t>+ 1)</a:t>
            </a:r>
            <a:r>
              <a:rPr lang="ru-RU" sz="1600" baseline="30000" dirty="0" smtClean="0"/>
              <a:t>2</a:t>
            </a:r>
            <a:r>
              <a:rPr lang="ru-RU" sz="1600" dirty="0" smtClean="0"/>
              <a:t> = 0;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uk-UA" sz="1600" dirty="0" smtClean="0"/>
              <a:t>Побудуємо схематичне зображення графіка цієї функції відносно осі</a:t>
            </a:r>
            <a:r>
              <a:rPr lang="uk-UA" sz="1600" i="1" dirty="0" smtClean="0"/>
              <a:t> </a:t>
            </a:r>
            <a:r>
              <a:rPr lang="en-US" sz="1600" i="1" dirty="0" smtClean="0"/>
              <a:t>0</a:t>
            </a:r>
            <a:r>
              <a:rPr lang="uk-UA" sz="1600" i="1" dirty="0" smtClean="0"/>
              <a:t>х</a:t>
            </a:r>
            <a:r>
              <a:rPr lang="en-US" sz="1600" i="1" dirty="0" smtClean="0"/>
              <a:t>.</a:t>
            </a:r>
            <a:r>
              <a:rPr lang="uk-UA" sz="1600" dirty="0" smtClean="0"/>
              <a:t> </a:t>
            </a:r>
            <a:endParaRPr lang="en-US" sz="1600" dirty="0" smtClean="0"/>
          </a:p>
          <a:p>
            <a:pPr marL="0" indent="0">
              <a:buNone/>
            </a:pPr>
            <a:r>
              <a:rPr lang="uk-UA" sz="1600" dirty="0" smtClean="0"/>
              <a:t>Бачимо, що над віссю </a:t>
            </a:r>
            <a:r>
              <a:rPr lang="en-US" sz="1600" dirty="0" smtClean="0"/>
              <a:t>0x</a:t>
            </a:r>
            <a:r>
              <a:rPr lang="uk-UA" sz="1600" dirty="0" smtClean="0"/>
              <a:t> (4</a:t>
            </a:r>
            <a:r>
              <a:rPr lang="en-US" sz="1600" dirty="0" smtClean="0"/>
              <a:t>x</a:t>
            </a:r>
            <a:r>
              <a:rPr lang="uk-UA" sz="1600" baseline="30000" dirty="0" smtClean="0"/>
              <a:t>2</a:t>
            </a:r>
            <a:r>
              <a:rPr lang="uk-UA" sz="1600" dirty="0" smtClean="0"/>
              <a:t> </a:t>
            </a:r>
            <a:r>
              <a:rPr lang="ru-RU" sz="1600" dirty="0" smtClean="0"/>
              <a:t>+</a:t>
            </a:r>
            <a:r>
              <a:rPr lang="ru-RU" sz="1600" i="1" dirty="0" smtClean="0"/>
              <a:t> </a:t>
            </a:r>
            <a:r>
              <a:rPr lang="uk-UA" sz="1600" i="1" dirty="0" smtClean="0"/>
              <a:t>4х</a:t>
            </a:r>
            <a:r>
              <a:rPr lang="uk-UA" sz="1600" dirty="0" smtClean="0"/>
              <a:t> </a:t>
            </a:r>
            <a:r>
              <a:rPr lang="ru-RU" sz="1600" dirty="0" smtClean="0"/>
              <a:t>+ 1 &gt; 0) </a:t>
            </a:r>
            <a:r>
              <a:rPr lang="uk-UA" sz="1600" dirty="0" smtClean="0"/>
              <a:t>розміщені всі точки параболи, крім однієї</a:t>
            </a:r>
            <a:endParaRPr lang="en-US" sz="1600" dirty="0" smtClean="0"/>
          </a:p>
          <a:p>
            <a:pPr marL="0" indent="0">
              <a:buNone/>
            </a:pPr>
            <a:r>
              <a:rPr lang="ru-RU" sz="1600" dirty="0" smtClean="0"/>
              <a:t>—</a:t>
            </a:r>
            <a:r>
              <a:rPr lang="uk-UA" sz="1600" dirty="0" smtClean="0"/>
              <a:t>з абсцисою</a:t>
            </a:r>
            <a:r>
              <a:rPr lang="en-US" sz="1600" dirty="0" smtClean="0"/>
              <a:t>                 .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uk-UA" sz="1600" dirty="0" smtClean="0"/>
              <a:t>Отже, розв'язком</a:t>
            </a:r>
            <a:r>
              <a:rPr lang="en-US" sz="1600" dirty="0" smtClean="0"/>
              <a:t> </a:t>
            </a:r>
            <a:r>
              <a:rPr lang="uk-UA" sz="1600" dirty="0" smtClean="0"/>
              <a:t>даної нерівності є всі дійсні числа, крім </a:t>
            </a:r>
            <a:r>
              <a:rPr lang="en-US" sz="1600" dirty="0" smtClean="0"/>
              <a:t>        .</a:t>
            </a: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uk-UA" sz="1600" i="1" dirty="0" smtClean="0"/>
              <a:t>Відповідь</a:t>
            </a:r>
            <a:r>
              <a:rPr lang="en-US" sz="1600" i="1" dirty="0" smtClean="0"/>
              <a:t>.</a:t>
            </a:r>
            <a:endParaRPr lang="uk-UA" sz="1600" u="sng" dirty="0" smtClean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Приклади розв’язування квадратних нерівностей Графічний спосіб.</a:t>
            </a:r>
            <a:endParaRPr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785786" y="3000372"/>
            <a:ext cx="35004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Приклад </a:t>
            </a:r>
            <a:r>
              <a:rPr lang="en-US" dirty="0" smtClean="0"/>
              <a:t>2</a:t>
            </a:r>
            <a:r>
              <a:rPr lang="ru-RU" dirty="0" smtClean="0"/>
              <a:t>. </a:t>
            </a:r>
            <a:r>
              <a:rPr lang="uk-UA" dirty="0" smtClean="0"/>
              <a:t>Розв'язати нерівність: </a:t>
            </a:r>
          </a:p>
          <a:p>
            <a:r>
              <a:rPr lang="en-US" dirty="0" smtClean="0"/>
              <a:t>4</a:t>
            </a:r>
            <a:r>
              <a:rPr lang="uk-UA" dirty="0" smtClean="0"/>
              <a:t>х</a:t>
            </a:r>
            <a:r>
              <a:rPr lang="uk-UA" baseline="30000" dirty="0" smtClean="0"/>
              <a:t>2</a:t>
            </a:r>
            <a:r>
              <a:rPr lang="uk-UA" dirty="0" smtClean="0"/>
              <a:t> </a:t>
            </a:r>
            <a:r>
              <a:rPr lang="en-US" dirty="0" smtClean="0"/>
              <a:t>+</a:t>
            </a:r>
            <a:r>
              <a:rPr lang="ru-RU" i="1" dirty="0" smtClean="0"/>
              <a:t> </a:t>
            </a:r>
            <a:r>
              <a:rPr lang="en-US" i="1" dirty="0" smtClean="0"/>
              <a:t>4</a:t>
            </a:r>
            <a:r>
              <a:rPr lang="uk-UA" i="1" dirty="0" smtClean="0"/>
              <a:t>х</a:t>
            </a:r>
            <a:r>
              <a:rPr lang="uk-UA" dirty="0" smtClean="0"/>
              <a:t> </a:t>
            </a:r>
            <a:r>
              <a:rPr lang="en-US" dirty="0" smtClean="0"/>
              <a:t>+ 1 &gt;</a:t>
            </a:r>
            <a:r>
              <a:rPr lang="ru-RU" dirty="0" smtClean="0"/>
              <a:t> 0.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90" name="Picture 2" descr="image5"/>
          <p:cNvPicPr>
            <a:picLocks noChangeAspect="1" noChangeArrowheads="1"/>
          </p:cNvPicPr>
          <p:nvPr/>
        </p:nvPicPr>
        <p:blipFill>
          <a:blip r:embed="rId4" cstate="print">
            <a:lum bright="28000" contrast="59000"/>
          </a:blip>
          <a:srcRect/>
          <a:stretch>
            <a:fillRect/>
          </a:stretch>
        </p:blipFill>
        <p:spPr bwMode="auto">
          <a:xfrm>
            <a:off x="1142976" y="3857628"/>
            <a:ext cx="3143272" cy="2426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1857364"/>
            <a:ext cx="1266825" cy="495300"/>
          </a:xfrm>
          <a:prstGeom prst="rect">
            <a:avLst/>
          </a:prstGeom>
          <a:noFill/>
        </p:spPr>
      </p:pic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94" name="Picture 6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60" y="3500438"/>
            <a:ext cx="586886" cy="423862"/>
          </a:xfrm>
          <a:prstGeom prst="rect">
            <a:avLst/>
          </a:prstGeom>
          <a:noFill/>
        </p:spPr>
      </p:pic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96" name="Picture 8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46" y="4317209"/>
            <a:ext cx="285752" cy="397676"/>
          </a:xfrm>
          <a:prstGeom prst="rect">
            <a:avLst/>
          </a:prstGeom>
          <a:noFill/>
        </p:spPr>
      </p:pic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98" name="Picture 10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84" y="4786322"/>
            <a:ext cx="2400300" cy="495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5.1.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643438" y="428604"/>
            <a:ext cx="4214842" cy="61436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000" i="1" u="sng" dirty="0" smtClean="0"/>
              <a:t> Розв'язання.</a:t>
            </a:r>
            <a:endParaRPr lang="en-US" sz="2000" i="1" u="sng" dirty="0" smtClean="0"/>
          </a:p>
          <a:p>
            <a:pPr marL="0" indent="0">
              <a:buNone/>
            </a:pPr>
            <a:r>
              <a:rPr lang="uk-UA" sz="2000" dirty="0" smtClean="0"/>
              <a:t>З рис. бачимо, що дану нерівність задовольняє лише одне значення</a:t>
            </a:r>
            <a:r>
              <a:rPr lang="uk-UA" sz="2000" i="1" dirty="0" smtClean="0"/>
              <a:t> </a:t>
            </a:r>
            <a:r>
              <a:rPr lang="ru-RU" sz="2000" dirty="0" smtClean="0"/>
              <a:t> 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uk-UA" sz="2000" dirty="0" smtClean="0"/>
              <a:t>Тоді</a:t>
            </a:r>
            <a:r>
              <a:rPr lang="uk-UA" sz="2000" i="1" dirty="0" smtClean="0"/>
              <a:t> </a:t>
            </a:r>
            <a:r>
              <a:rPr lang="en-US" sz="2000" dirty="0" smtClean="0"/>
              <a:t>4</a:t>
            </a:r>
            <a:r>
              <a:rPr lang="uk-UA" sz="2000" dirty="0" smtClean="0"/>
              <a:t>х</a:t>
            </a:r>
            <a:r>
              <a:rPr lang="uk-UA" sz="2000" baseline="30000" dirty="0" smtClean="0"/>
              <a:t>2</a:t>
            </a:r>
            <a:r>
              <a:rPr lang="uk-UA" sz="2000" dirty="0" smtClean="0"/>
              <a:t> </a:t>
            </a:r>
            <a:r>
              <a:rPr lang="en-US" sz="2000" dirty="0" smtClean="0"/>
              <a:t>+</a:t>
            </a:r>
            <a:r>
              <a:rPr lang="ru-RU" sz="2000" i="1" dirty="0" smtClean="0"/>
              <a:t> </a:t>
            </a:r>
            <a:r>
              <a:rPr lang="en-US" sz="2000" i="1" dirty="0" smtClean="0"/>
              <a:t>4</a:t>
            </a:r>
            <a:r>
              <a:rPr lang="uk-UA" sz="2000" i="1" dirty="0" smtClean="0"/>
              <a:t>х</a:t>
            </a:r>
            <a:r>
              <a:rPr lang="uk-UA" sz="2000" dirty="0" smtClean="0"/>
              <a:t> </a:t>
            </a:r>
            <a:r>
              <a:rPr lang="en-US" sz="2000" dirty="0" smtClean="0"/>
              <a:t>+ 1 </a:t>
            </a:r>
            <a:r>
              <a:rPr lang="ru-RU" sz="2000" dirty="0" smtClean="0"/>
              <a:t>= 0. </a:t>
            </a:r>
            <a:endParaRPr lang="en-US" sz="2000" dirty="0" smtClean="0"/>
          </a:p>
          <a:p>
            <a:pPr marL="0" indent="0">
              <a:buNone/>
            </a:pPr>
            <a:r>
              <a:rPr lang="uk-UA" sz="2000" dirty="0" smtClean="0"/>
              <a:t>При всіх</a:t>
            </a:r>
            <a:r>
              <a:rPr lang="en-US" sz="2000" dirty="0" smtClean="0"/>
              <a:t> </a:t>
            </a:r>
            <a:r>
              <a:rPr lang="uk-UA" sz="2000" dirty="0" smtClean="0"/>
              <a:t>інших значеннях х значення тричлена додатні, тобто</a:t>
            </a:r>
            <a:endParaRPr lang="en-US" sz="2000" dirty="0" smtClean="0"/>
          </a:p>
          <a:p>
            <a:pPr marL="0" indent="0">
              <a:buNone/>
            </a:pPr>
            <a:r>
              <a:rPr lang="uk-UA" sz="2000" dirty="0" smtClean="0"/>
              <a:t> </a:t>
            </a:r>
            <a:r>
              <a:rPr lang="en-US" sz="2000" dirty="0" smtClean="0"/>
              <a:t>4</a:t>
            </a:r>
            <a:r>
              <a:rPr lang="uk-UA" sz="2000" dirty="0" smtClean="0"/>
              <a:t>х</a:t>
            </a:r>
            <a:r>
              <a:rPr lang="uk-UA" sz="2000" baseline="30000" dirty="0" smtClean="0"/>
              <a:t>2</a:t>
            </a:r>
            <a:r>
              <a:rPr lang="uk-UA" sz="2000" dirty="0" smtClean="0"/>
              <a:t> </a:t>
            </a:r>
            <a:r>
              <a:rPr lang="en-US" sz="2000" dirty="0" smtClean="0"/>
              <a:t>+</a:t>
            </a:r>
            <a:r>
              <a:rPr lang="ru-RU" sz="2000" i="1" dirty="0" smtClean="0"/>
              <a:t> </a:t>
            </a:r>
            <a:r>
              <a:rPr lang="en-US" sz="2000" i="1" dirty="0" smtClean="0"/>
              <a:t>4</a:t>
            </a:r>
            <a:r>
              <a:rPr lang="uk-UA" sz="2000" i="1" dirty="0" smtClean="0"/>
              <a:t>х</a:t>
            </a:r>
            <a:r>
              <a:rPr lang="uk-UA" sz="2000" dirty="0" smtClean="0"/>
              <a:t> </a:t>
            </a:r>
            <a:r>
              <a:rPr lang="en-US" sz="2000" dirty="0" smtClean="0"/>
              <a:t>+ 1 </a:t>
            </a:r>
            <a:r>
              <a:rPr lang="ru-RU" sz="2000" i="1" dirty="0" smtClean="0"/>
              <a:t>&gt;</a:t>
            </a:r>
            <a:r>
              <a:rPr lang="ru-RU" sz="2000" dirty="0" smtClean="0"/>
              <a:t> 0.</a:t>
            </a:r>
          </a:p>
          <a:p>
            <a:pPr marL="0" indent="0">
              <a:buNone/>
            </a:pPr>
            <a:endParaRPr lang="en-US" sz="2000" i="1" dirty="0" smtClean="0"/>
          </a:p>
          <a:p>
            <a:pPr marL="0" indent="0">
              <a:buNone/>
            </a:pPr>
            <a:r>
              <a:rPr lang="uk-UA" sz="2000" i="1" dirty="0" smtClean="0"/>
              <a:t>Відповідь</a:t>
            </a:r>
            <a:r>
              <a:rPr lang="en-US" sz="2000" i="1" dirty="0" smtClean="0"/>
              <a:t>.</a:t>
            </a:r>
            <a:r>
              <a:rPr lang="uk-UA" sz="2000" i="1" dirty="0" smtClean="0"/>
              <a:t> х </a:t>
            </a:r>
            <a:r>
              <a:rPr lang="en-US" sz="2000" i="1" dirty="0" smtClean="0"/>
              <a:t>=</a:t>
            </a:r>
          </a:p>
          <a:p>
            <a:pPr marL="0" indent="0">
              <a:buNone/>
            </a:pPr>
            <a:endParaRPr lang="en-US" sz="2000" i="1" dirty="0" smtClean="0"/>
          </a:p>
          <a:p>
            <a:pPr marL="0" indent="0">
              <a:buNone/>
            </a:pPr>
            <a:r>
              <a:rPr lang="uk-UA" sz="2000" b="1" dirty="0" smtClean="0"/>
              <a:t>Розглянутий спосіб розв'язування квадратних нерівностей називають</a:t>
            </a:r>
            <a:r>
              <a:rPr lang="uk-UA" sz="2000" b="1" i="1" dirty="0" smtClean="0"/>
              <a:t> графічним</a:t>
            </a:r>
            <a:r>
              <a:rPr lang="uk-UA" sz="2000" b="1" dirty="0" smtClean="0"/>
              <a:t> способом.</a:t>
            </a:r>
            <a:endParaRPr lang="ru-RU" sz="2000" b="1" dirty="0" smtClean="0"/>
          </a:p>
          <a:p>
            <a:pPr marL="0" indent="0">
              <a:buNone/>
            </a:pPr>
            <a:endParaRPr lang="ru-RU" sz="2000" dirty="0" smtClean="0"/>
          </a:p>
          <a:p>
            <a:pPr>
              <a:buNone/>
            </a:pPr>
            <a:endParaRPr lang="en-US" sz="1600" dirty="0" smtClean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Приклади розв’язування квадратних нерівностей Графічний спосіб.</a:t>
            </a:r>
            <a:endParaRPr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785786" y="3000372"/>
            <a:ext cx="35004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Приклад </a:t>
            </a:r>
            <a:r>
              <a:rPr lang="en-US" dirty="0" smtClean="0"/>
              <a:t>3</a:t>
            </a:r>
            <a:r>
              <a:rPr lang="ru-RU" dirty="0" smtClean="0"/>
              <a:t>. </a:t>
            </a:r>
            <a:r>
              <a:rPr lang="uk-UA" dirty="0" smtClean="0"/>
              <a:t>Розв'язати нерівність: </a:t>
            </a:r>
          </a:p>
          <a:p>
            <a:r>
              <a:rPr lang="en-US" dirty="0" smtClean="0"/>
              <a:t>4</a:t>
            </a:r>
            <a:r>
              <a:rPr lang="uk-UA" dirty="0" smtClean="0"/>
              <a:t>х</a:t>
            </a:r>
            <a:r>
              <a:rPr lang="uk-UA" baseline="30000" dirty="0" smtClean="0"/>
              <a:t>2</a:t>
            </a:r>
            <a:r>
              <a:rPr lang="uk-UA" dirty="0" smtClean="0"/>
              <a:t> </a:t>
            </a:r>
            <a:r>
              <a:rPr lang="en-US" dirty="0" smtClean="0"/>
              <a:t>+</a:t>
            </a:r>
            <a:r>
              <a:rPr lang="ru-RU" i="1" dirty="0" smtClean="0"/>
              <a:t> </a:t>
            </a:r>
            <a:r>
              <a:rPr lang="en-US" i="1" dirty="0" smtClean="0"/>
              <a:t>4</a:t>
            </a:r>
            <a:r>
              <a:rPr lang="uk-UA" i="1" dirty="0" smtClean="0"/>
              <a:t>х</a:t>
            </a:r>
            <a:r>
              <a:rPr lang="uk-UA" dirty="0" smtClean="0"/>
              <a:t> </a:t>
            </a:r>
            <a:r>
              <a:rPr lang="en-US" dirty="0" smtClean="0"/>
              <a:t>+ 1 </a:t>
            </a:r>
            <a:r>
              <a:rPr lang="en-US" b="1" dirty="0" smtClean="0">
                <a:latin typeface="Sylfaen"/>
              </a:rPr>
              <a:t>≤</a:t>
            </a:r>
            <a:r>
              <a:rPr lang="ru-RU" dirty="0" smtClean="0"/>
              <a:t> 0.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94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1500174"/>
            <a:ext cx="586886" cy="423862"/>
          </a:xfrm>
          <a:prstGeom prst="rect">
            <a:avLst/>
          </a:prstGeom>
          <a:noFill/>
        </p:spPr>
      </p:pic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96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74" y="3929066"/>
            <a:ext cx="307993" cy="428628"/>
          </a:xfrm>
          <a:prstGeom prst="rect">
            <a:avLst/>
          </a:prstGeom>
          <a:noFill/>
        </p:spPr>
      </p:pic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9938" name="Picture 2" descr="image6"/>
          <p:cNvPicPr>
            <a:picLocks noChangeAspect="1" noChangeArrowheads="1"/>
          </p:cNvPicPr>
          <p:nvPr/>
        </p:nvPicPr>
        <p:blipFill>
          <a:blip r:embed="rId6" cstate="print">
            <a:lum bright="33000" contrast="42000"/>
          </a:blip>
          <a:srcRect/>
          <a:stretch>
            <a:fillRect/>
          </a:stretch>
        </p:blipFill>
        <p:spPr bwMode="auto">
          <a:xfrm>
            <a:off x="1571604" y="4000504"/>
            <a:ext cx="2571768" cy="195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0"/>
            <a:ext cx="916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285720" y="0"/>
            <a:ext cx="84296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Первинне закріплення вивченого матеріалу Тренувальні вправи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642910" y="1357298"/>
            <a:ext cx="7000924" cy="397031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4500" algn="l"/>
              </a:tabLst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Bookman Old Style" pitchFamily="18" charset="0"/>
                <a:cs typeface="Bookman Old Style" pitchFamily="18" charset="0"/>
              </a:rPr>
              <a:t>Запитання для самоперевірки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4500" algn="l"/>
              </a:tabLst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>
                <a:tab pos="444500" algn="l"/>
              </a:tabLst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Bookman Old Style" pitchFamily="18" charset="0"/>
                <a:cs typeface="Bookman Old Style" pitchFamily="18" charset="0"/>
              </a:rPr>
              <a:t>У чому суть графічного способу розв'язування нерівностей другого степеня з однією змінною?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>
                <a:tab pos="444500" algn="l"/>
              </a:tabLst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Bookman Old Style" pitchFamily="18" charset="0"/>
                <a:cs typeface="Bookman Old Style" pitchFamily="18" charset="0"/>
              </a:rPr>
              <a:t>Скільки розв'язків може мати квадратна нерівність? Наведіть відповідні графічні ілюстрації.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entury Schoolbook" pitchFamily="18" charset="0"/>
                <a:cs typeface="Century Schoolbook" pitchFamily="18" charset="0"/>
              </a:rPr>
              <a:t/>
            </a:r>
            <a:b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entury Schoolbook" pitchFamily="18" charset="0"/>
                <a:cs typeface="Century Schoolbook" pitchFamily="18" charset="0"/>
              </a:rPr>
            </a:b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0"/>
            <a:ext cx="916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66" y="642918"/>
            <a:ext cx="6153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142984"/>
            <a:ext cx="456247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500174"/>
            <a:ext cx="54578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706" y="1809749"/>
            <a:ext cx="53340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206" y="2095500"/>
            <a:ext cx="69992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42844" y="6429396"/>
            <a:ext cx="57150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285984" y="2500306"/>
            <a:ext cx="4286248" cy="3915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2214546" y="1"/>
            <a:ext cx="45005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Тренувальні вправи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0"/>
            <a:ext cx="916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414" y="571480"/>
            <a:ext cx="6723063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1000108"/>
            <a:ext cx="50863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596" y="1285860"/>
            <a:ext cx="540067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8596" y="1643050"/>
            <a:ext cx="53530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8596" y="2000240"/>
            <a:ext cx="61150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0034" y="5929330"/>
            <a:ext cx="7113587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643042" y="2428868"/>
            <a:ext cx="5791200" cy="334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2214546" y="1"/>
            <a:ext cx="45005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Тренувальні вправи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0"/>
            <a:ext cx="916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38" y="642918"/>
            <a:ext cx="6865937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1000108"/>
            <a:ext cx="52006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20" y="1357298"/>
            <a:ext cx="53340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1643050"/>
            <a:ext cx="52387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4282" y="1928802"/>
            <a:ext cx="6904037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7158" y="6357958"/>
            <a:ext cx="55816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357290" y="2500306"/>
            <a:ext cx="5505450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Прямоугольник 16"/>
          <p:cNvSpPr/>
          <p:nvPr/>
        </p:nvSpPr>
        <p:spPr>
          <a:xfrm>
            <a:off x="2214546" y="1"/>
            <a:ext cx="45005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Тренувальні вправи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7"/>
          <p:cNvGrpSpPr/>
          <p:nvPr/>
        </p:nvGrpSpPr>
        <p:grpSpPr>
          <a:xfrm>
            <a:off x="285720" y="28572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1100968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ru-RU" sz="3600" b="1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Готуємося</a:t>
            </a:r>
            <a:r>
              <a:rPr lang="ru-RU" sz="3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 до уроку</a:t>
            </a:r>
            <a:endParaRPr lang="ru-RU" sz="36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20" name="Содержимое 19" descr="22ecdb766c09.png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lum bright="12000" contrast="-19000"/>
          </a:blip>
          <a:stretch>
            <a:fillRect/>
          </a:stretch>
        </p:blipFill>
        <p:spPr>
          <a:xfrm>
            <a:off x="571472" y="1785926"/>
            <a:ext cx="3820146" cy="4286280"/>
          </a:xfrm>
        </p:spPr>
      </p:pic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13078" y="613520"/>
            <a:ext cx="3895724" cy="5715040"/>
          </a:xfrm>
        </p:spPr>
        <p:txBody>
          <a:bodyPr anchor="t" anchorCtr="0">
            <a:normAutofit/>
          </a:bodyPr>
          <a:lstStyle/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Використано матеріали  Бібліотеки електронних </a:t>
            </a:r>
            <a:r>
              <a:rPr lang="uk-UA" sz="1800" dirty="0" err="1" smtClean="0"/>
              <a:t>наочностей</a:t>
            </a:r>
            <a:r>
              <a:rPr lang="uk-UA" sz="1800" dirty="0" smtClean="0"/>
              <a:t> </a:t>
            </a:r>
            <a:r>
              <a:rPr lang="uk-UA" sz="1800" dirty="0" err="1" smtClean="0"/>
              <a:t>“Алгебра</a:t>
            </a:r>
            <a:r>
              <a:rPr lang="uk-UA" sz="1800" dirty="0" smtClean="0"/>
              <a:t> 7-9 </a:t>
            </a:r>
            <a:r>
              <a:rPr lang="uk-UA" sz="1800" dirty="0" err="1" smtClean="0"/>
              <a:t>клас”</a:t>
            </a:r>
            <a:r>
              <a:rPr lang="uk-UA" sz="1800" dirty="0" smtClean="0"/>
              <a:t>.</a:t>
            </a:r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r>
              <a:rPr lang="uk-UA" sz="1800" dirty="0" smtClean="0"/>
              <a:t>Робота вчителя СЗОШ І- ІІІ ступенів </a:t>
            </a:r>
          </a:p>
          <a:p>
            <a:pPr>
              <a:buNone/>
            </a:pPr>
            <a:r>
              <a:rPr lang="uk-UA" sz="1800" dirty="0" smtClean="0"/>
              <a:t>№ 8 м. Хмельницького Кравчук Г.Т.</a:t>
            </a: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4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Заголовок 13"/>
          <p:cNvSpPr txBox="1">
            <a:spLocks/>
          </p:cNvSpPr>
          <p:nvPr/>
        </p:nvSpPr>
        <p:spPr>
          <a:xfrm>
            <a:off x="4786314" y="642918"/>
            <a:ext cx="4000528" cy="12438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Мультимедійні технології на уроках алгебри</a:t>
            </a:r>
            <a:endParaRPr kumimoji="0" lang="ru-RU" sz="3200" b="1" i="0" u="none" strike="noStrike" kern="1200" cap="none" spc="0" normalizeH="0" baseline="0" noProof="0" dirty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857356" y="6072206"/>
            <a:ext cx="1714512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2011 рік</a:t>
            </a:r>
            <a:endParaRPr lang="ru-RU" b="1" dirty="0"/>
          </a:p>
        </p:txBody>
      </p:sp>
      <p:pic>
        <p:nvPicPr>
          <p:cNvPr id="29" name="Рисунок 28" descr="Galina_K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857884" y="4214818"/>
            <a:ext cx="1828800" cy="21305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уппа 17"/>
          <p:cNvGrpSpPr/>
          <p:nvPr/>
        </p:nvGrpSpPr>
        <p:grpSpPr>
          <a:xfrm>
            <a:off x="214282" y="214290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err="1" smtClean="0"/>
                <a:t>Дл</a:t>
              </a: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00034" y="613520"/>
            <a:ext cx="3000396" cy="124384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Зміст</a:t>
            </a:r>
            <a:r>
              <a:rPr lang="uk-UA" sz="3200" b="1" dirty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</a:rPr>
              <a:t> </a:t>
            </a:r>
            <a:endParaRPr lang="ru-RU" sz="3200" b="1" dirty="0">
              <a:ln>
                <a:solidFill>
                  <a:schemeClr val="tx1"/>
                </a:solidFill>
              </a:ln>
              <a:solidFill>
                <a:srgbClr val="92D050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98235" y="2357430"/>
            <a:ext cx="3857653" cy="39711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1800" dirty="0" smtClean="0"/>
              <a:t>Для роботи виберіть потрібну тему, в якій  слід вказати тему уроку.</a:t>
            </a:r>
          </a:p>
          <a:p>
            <a:pPr marL="0" indent="0" algn="just">
              <a:buNone/>
            </a:pPr>
            <a:r>
              <a:rPr lang="uk-UA" sz="1800" dirty="0" smtClean="0"/>
              <a:t>Для переходу між слайдами: 1 клік миші, або використати кнопки керування діями </a:t>
            </a:r>
          </a:p>
          <a:p>
            <a:pPr marL="0" indent="0" algn="just">
              <a:buNone/>
            </a:pPr>
            <a:endParaRPr lang="uk-UA" sz="1800" dirty="0" smtClean="0"/>
          </a:p>
          <a:p>
            <a:pPr marL="0" indent="0" algn="just">
              <a:buNone/>
            </a:pPr>
            <a:r>
              <a:rPr lang="uk-UA" sz="1800" dirty="0" smtClean="0"/>
              <a:t>            назад                          на початок                                        </a:t>
            </a:r>
          </a:p>
          <a:p>
            <a:pPr marL="0" indent="0" algn="just">
              <a:buNone/>
            </a:pPr>
            <a:r>
              <a:rPr lang="uk-UA" sz="1800" dirty="0" smtClean="0"/>
              <a:t>           вперед                         на кінець</a:t>
            </a:r>
          </a:p>
          <a:p>
            <a:pPr marL="0" indent="0">
              <a:buNone/>
            </a:pPr>
            <a:r>
              <a:rPr lang="uk-UA" sz="1800" dirty="0" smtClean="0"/>
              <a:t>            на  1 слайд              повернутися         </a:t>
            </a:r>
          </a:p>
          <a:p>
            <a:pPr marL="0" indent="0">
              <a:buNone/>
            </a:pPr>
            <a:r>
              <a:rPr lang="uk-UA" sz="1800" dirty="0" smtClean="0"/>
              <a:t>            (додому)</a:t>
            </a:r>
          </a:p>
          <a:p>
            <a:pPr marL="0" indent="0" algn="just">
              <a:buNone/>
            </a:pPr>
            <a:endParaRPr lang="ru-RU" sz="1800" dirty="0"/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57752" y="571480"/>
            <a:ext cx="3830888" cy="58873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Тема 1. Числові нерівності. Властивості числових нерівностей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4" action="ppaction://hlinksldjump"/>
              </a:rPr>
              <a:t>Тема2. Розв’язування лінійних нерівностей і систем нерівностей з однією змінною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5" action="ppaction://hlinksldjump"/>
              </a:rPr>
              <a:t>Тема 3. Функція. Квадратична функція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Тема 4. </a:t>
            </a:r>
            <a:r>
              <a:rPr lang="uk-UA" sz="18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Квадратні </a:t>
            </a: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нерівності та системи рівнянь другого степеня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Тема 5. Елементи прикладної математики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Тема 6. Арифметична та геометрична прогресії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6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назад 19">
            <a:hlinkClick r:id="" action="ppaction://hlinkshowjump?jump=previousslide" highlightClick="1"/>
          </p:cNvPr>
          <p:cNvSpPr/>
          <p:nvPr/>
        </p:nvSpPr>
        <p:spPr>
          <a:xfrm>
            <a:off x="785786" y="4000504"/>
            <a:ext cx="357190" cy="3571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785786" y="4429132"/>
            <a:ext cx="357190" cy="35719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домой 27">
            <a:hlinkClick r:id="" action="ppaction://hlinkshowjump?jump=firstslide" highlightClick="1"/>
          </p:cNvPr>
          <p:cNvSpPr/>
          <p:nvPr/>
        </p:nvSpPr>
        <p:spPr>
          <a:xfrm>
            <a:off x="785786" y="4857760"/>
            <a:ext cx="428628" cy="428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в начало 28">
            <a:hlinkClick r:id="" action="ppaction://hlinkshowjump?jump=firstslide" highlightClick="1"/>
          </p:cNvPr>
          <p:cNvSpPr/>
          <p:nvPr/>
        </p:nvSpPr>
        <p:spPr>
          <a:xfrm>
            <a:off x="2643174" y="4000504"/>
            <a:ext cx="357190" cy="35719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Управляющая кнопка: в конец 29">
            <a:hlinkClick r:id="" action="ppaction://hlinkshowjump?jump=lastslide" highlightClick="1"/>
          </p:cNvPr>
          <p:cNvSpPr/>
          <p:nvPr/>
        </p:nvSpPr>
        <p:spPr>
          <a:xfrm>
            <a:off x="2643174" y="4429132"/>
            <a:ext cx="357190" cy="35719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Управляющая кнопка: возврат 30">
            <a:hlinkClick r:id="" action="ppaction://hlinkshowjump?jump=lastslideviewed" highlightClick="1"/>
          </p:cNvPr>
          <p:cNvSpPr/>
          <p:nvPr/>
        </p:nvSpPr>
        <p:spPr>
          <a:xfrm>
            <a:off x="2643174" y="4857760"/>
            <a:ext cx="357190" cy="35719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71802" y="428604"/>
            <a:ext cx="1285884" cy="1828492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98903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Тема 4</a:t>
            </a:r>
            <a:endParaRPr lang="ru-RU" sz="4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98235" y="1680341"/>
            <a:ext cx="3857653" cy="464821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Квадратні нерівності та системи рівнянь другого степеня </a:t>
            </a:r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57752" y="571480"/>
            <a:ext cx="3830888" cy="5887314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нерівностей другого степеня з однією змінною. Графічний спосіб.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нерівностей другого степеня з однією змінною. Аналітичний спосіб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Метод інтервалів 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Степінь рівняння з двома змінними. Розв’язування систем рівнянь з двома змінними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вправ. Самостійна робота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текстових задач складанням</a:t>
            </a:r>
            <a:r>
              <a:rPr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систем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рівнянь з двома змінними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ru-RU" sz="16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назад 18">
            <a:hlinkClick r:id="" action="ppaction://hlinkshowjump?jump=previousslide" highlightClick="1"/>
          </p:cNvPr>
          <p:cNvSpPr/>
          <p:nvPr/>
        </p:nvSpPr>
        <p:spPr>
          <a:xfrm>
            <a:off x="714348" y="5857892"/>
            <a:ext cx="571504" cy="500066"/>
          </a:xfrm>
          <a:prstGeom prst="actionButtonBackPrevio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1785918" y="5857892"/>
            <a:ext cx="571504" cy="500066"/>
          </a:xfrm>
          <a:prstGeom prst="actionButtonForwardNex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71670" y="3214686"/>
            <a:ext cx="1285884" cy="1828492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5.1.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1924" cy="585791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b="1" u="sng" dirty="0" smtClean="0"/>
              <a:t>Пригадайте: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Що таке квадратний тричлен?</a:t>
            </a:r>
          </a:p>
          <a:p>
            <a:pPr marL="514350" lvl="0" indent="-514350">
              <a:buFont typeface="+mj-lt"/>
              <a:buAutoNum type="arabicPeriod"/>
            </a:pPr>
            <a:r>
              <a:rPr lang="uk-UA" dirty="0" smtClean="0"/>
              <a:t>На проміжку (а; </a:t>
            </a:r>
            <a:r>
              <a:rPr lang="en-US" dirty="0" smtClean="0"/>
              <a:t>b</a:t>
            </a:r>
            <a:r>
              <a:rPr lang="uk-UA" dirty="0" smtClean="0"/>
              <a:t>) значення функції є додатними. Як розміщені точки графіка цієї функції на даному проміжку відносно осі Ох?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uk-UA" dirty="0" smtClean="0"/>
              <a:t>Як за графіком функції встановити числові проміжки, де вона набуває від'ємних значень?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uk-UA" dirty="0" smtClean="0"/>
              <a:t>Де розміщені точки графіка функції, в яких її значення дорівнюють нулю?</a:t>
            </a:r>
            <a:endParaRPr lang="ru-RU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uk-U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нерівностей другого степеня з однією змінною. Графічний спосіб.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5.1.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1924" cy="5857916"/>
          </a:xfrm>
        </p:spPr>
        <p:txBody>
          <a:bodyPr>
            <a:normAutofit/>
          </a:bodyPr>
          <a:lstStyle/>
          <a:p>
            <a:pPr marL="0" indent="361950">
              <a:buNone/>
            </a:pPr>
            <a:r>
              <a:rPr lang="uk-UA" sz="2400" dirty="0" smtClean="0"/>
              <a:t>Розв'язування таких нерівностей можна звести до з'ясування того, при яких значеннях змінної х відповідна квадратична функція набуває додатного (невід'ємного) або від'ємного (</a:t>
            </a:r>
            <a:r>
              <a:rPr lang="uk-UA" sz="2400" dirty="0" err="1" smtClean="0"/>
              <a:t>недодатного</a:t>
            </a:r>
            <a:r>
              <a:rPr lang="uk-UA" sz="2400" dirty="0" smtClean="0"/>
              <a:t>) значення.</a:t>
            </a:r>
            <a:endParaRPr lang="ru-RU" sz="2400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нерівностей другого степеня з однією змінною. Графічний спосіб.</a:t>
            </a:r>
            <a:endParaRPr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714348" y="3000372"/>
            <a:ext cx="3643338" cy="224676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27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Нерівність, ліва частина якої є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 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квадратний тричлен, а права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/>
                <a:ea typeface="Bookman Old Style" pitchFamily="18" charset="0"/>
                <a:cs typeface="Bookman Old Style" pitchFamily="18" charset="0"/>
              </a:rPr>
              <a:t>— 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нуль, називають</a:t>
            </a:r>
            <a:r>
              <a:rPr kumimoji="0" lang="uk-U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 нерівністю другого степеня з однією змінною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, 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або</a:t>
            </a:r>
            <a:r>
              <a:rPr kumimoji="0" lang="uk-U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 квадратною нерівністю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27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Bookman Old Style" pitchFamily="18" charset="0"/>
              <a:cs typeface="Bookman Old Style" pitchFamily="18" charset="0"/>
            </a:endParaRPr>
          </a:p>
          <a:p>
            <a:pPr marL="0" marR="0" lvl="0" indent="127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Наприклад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:</a:t>
            </a:r>
            <a:r>
              <a:rPr kumimoji="0" lang="uk-U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 </a:t>
            </a:r>
          </a:p>
          <a:p>
            <a:pPr lvl="0" indent="1270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2х</a:t>
            </a:r>
            <a:r>
              <a:rPr lang="uk-UA" sz="1400" b="1" i="1" baseline="30000" dirty="0" smtClean="0">
                <a:solidFill>
                  <a:schemeClr val="tx1"/>
                </a:solidFill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2</a:t>
            </a:r>
            <a:r>
              <a:rPr kumimoji="0" lang="uk-U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 - 5х - 6 &gt;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 0,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 </a:t>
            </a:r>
          </a:p>
          <a:p>
            <a:pPr marL="0" marR="0" lvl="0" indent="127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Зх</a:t>
            </a:r>
            <a:r>
              <a:rPr kumimoji="0" lang="uk-UA" sz="14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2</a:t>
            </a:r>
            <a:r>
              <a:rPr kumimoji="0" lang="uk-U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 - 8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 &lt; 0,</a:t>
            </a:r>
          </a:p>
          <a:p>
            <a:pPr marL="0" marR="0" lvl="0" indent="127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 </a:t>
            </a:r>
            <a:r>
              <a:rPr kumimoji="0" lang="uk-U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х</a:t>
            </a:r>
            <a:r>
              <a:rPr kumimoji="0" lang="uk-UA" sz="14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2</a:t>
            </a:r>
            <a:r>
              <a:rPr kumimoji="0" lang="uk-U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 + 7х</a:t>
            </a:r>
            <a:r>
              <a:rPr kumimoji="0" lang="uk-U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/>
                <a:ea typeface="Bookman Old Style" pitchFamily="18" charset="0"/>
                <a:cs typeface="Bookman Old Style" pitchFamily="18" charset="0"/>
              </a:rPr>
              <a:t>≥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 0,</a:t>
            </a:r>
          </a:p>
          <a:p>
            <a:pPr marL="0" marR="0" lvl="0" indent="127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 7 – 2х – 5х</a:t>
            </a:r>
            <a:r>
              <a:rPr kumimoji="0" lang="ru-RU" sz="1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2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ookman Old Style" pitchFamily="18" charset="0"/>
                <a:cs typeface="Bookman Old Style" pitchFamily="18" charset="0"/>
              </a:rPr>
              <a:t> &gt; 0.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438" y="3915811"/>
            <a:ext cx="4145192" cy="2370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5.1.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643438" y="714356"/>
            <a:ext cx="4143404" cy="5857916"/>
          </a:xfrm>
        </p:spPr>
        <p:txBody>
          <a:bodyPr>
            <a:normAutofit fontScale="70000" lnSpcReduction="20000"/>
          </a:bodyPr>
          <a:lstStyle/>
          <a:p>
            <a:pPr marL="0" indent="361950">
              <a:buNone/>
            </a:pPr>
            <a:r>
              <a:rPr lang="uk-UA" sz="2400" dirty="0" smtClean="0"/>
              <a:t>Щоб розв'язати нерівність другого степеня, досить знати спрямування гілок відповідної параболи і наявність у неї спільних точок з віссю Ох, тобто точок, у яких значення даної функції дорівнюють нулю (нулі функції). </a:t>
            </a:r>
          </a:p>
          <a:p>
            <a:pPr marL="0" indent="361950">
              <a:buNone/>
            </a:pPr>
            <a:r>
              <a:rPr lang="uk-UA" sz="2400" dirty="0" smtClean="0"/>
              <a:t>Наприклад, гілки параболи</a:t>
            </a:r>
            <a:r>
              <a:rPr lang="uk-UA" sz="2400" i="1" dirty="0" smtClean="0"/>
              <a:t> у</a:t>
            </a:r>
            <a:r>
              <a:rPr lang="uk-UA" sz="2400" dirty="0" smtClean="0"/>
              <a:t> </a:t>
            </a:r>
            <a:r>
              <a:rPr lang="ru-RU" sz="2400" dirty="0" smtClean="0"/>
              <a:t>= </a:t>
            </a:r>
            <a:r>
              <a:rPr lang="uk-UA" sz="2400" dirty="0" smtClean="0"/>
              <a:t>—х</a:t>
            </a:r>
            <a:r>
              <a:rPr lang="uk-UA" sz="2400" baseline="30000" dirty="0" smtClean="0"/>
              <a:t>2</a:t>
            </a:r>
            <a:r>
              <a:rPr lang="uk-UA" sz="2400" dirty="0" smtClean="0"/>
              <a:t> </a:t>
            </a:r>
            <a:r>
              <a:rPr lang="ru-RU" sz="2400" dirty="0" smtClean="0"/>
              <a:t>+ </a:t>
            </a:r>
            <a:r>
              <a:rPr lang="uk-UA" sz="2400" dirty="0" smtClean="0"/>
              <a:t>5х </a:t>
            </a:r>
            <a:r>
              <a:rPr lang="ru-RU" sz="2400" dirty="0" smtClean="0"/>
              <a:t>- 6 </a:t>
            </a:r>
            <a:r>
              <a:rPr lang="uk-UA" sz="2400" dirty="0" smtClean="0"/>
              <a:t>спрямовані вниз. </a:t>
            </a:r>
          </a:p>
          <a:p>
            <a:pPr marL="0" indent="361950">
              <a:buNone/>
            </a:pPr>
            <a:r>
              <a:rPr lang="uk-UA" sz="2400" dirty="0" smtClean="0"/>
              <a:t>Для знаходження нулів цієї функції розв'яжемо рівняння -х</a:t>
            </a:r>
            <a:r>
              <a:rPr lang="uk-UA" sz="2400" baseline="30000" dirty="0" smtClean="0"/>
              <a:t>2</a:t>
            </a:r>
            <a:r>
              <a:rPr lang="uk-UA" sz="2400" dirty="0" smtClean="0"/>
              <a:t> + 5х - 6 = 0. </a:t>
            </a:r>
          </a:p>
          <a:p>
            <a:pPr marL="0" indent="0">
              <a:buNone/>
            </a:pPr>
            <a:r>
              <a:rPr lang="uk-UA" sz="2400" dirty="0" smtClean="0"/>
              <a:t>Маємо:</a:t>
            </a:r>
            <a:r>
              <a:rPr lang="uk-UA" sz="2400" i="1" dirty="0" smtClean="0"/>
              <a:t> х</a:t>
            </a:r>
            <a:r>
              <a:rPr lang="uk-UA" sz="2400" i="1" baseline="-25000" dirty="0" smtClean="0"/>
              <a:t>1</a:t>
            </a:r>
            <a:r>
              <a:rPr lang="uk-UA" sz="2400" i="1" dirty="0" smtClean="0"/>
              <a:t> = 2, х</a:t>
            </a:r>
            <a:r>
              <a:rPr lang="uk-UA" sz="2400" i="1" baseline="-25000" dirty="0" smtClean="0"/>
              <a:t>2</a:t>
            </a:r>
            <a:r>
              <a:rPr lang="uk-UA" sz="2400" i="1" dirty="0" smtClean="0"/>
              <a:t> =</a:t>
            </a:r>
            <a:r>
              <a:rPr lang="uk-UA" sz="2400" dirty="0" smtClean="0"/>
              <a:t> 3.</a:t>
            </a:r>
            <a:endParaRPr lang="ru-RU" sz="2400" dirty="0" smtClean="0"/>
          </a:p>
          <a:p>
            <a:pPr marL="0" indent="361950">
              <a:buNone/>
            </a:pPr>
            <a:r>
              <a:rPr lang="uk-UA" sz="2400" dirty="0" smtClean="0"/>
              <a:t>Отже, графік функції</a:t>
            </a:r>
            <a:r>
              <a:rPr lang="uk-UA" sz="2400" i="1" dirty="0" smtClean="0"/>
              <a:t> </a:t>
            </a:r>
          </a:p>
          <a:p>
            <a:pPr marL="0" indent="361950">
              <a:buNone/>
            </a:pPr>
            <a:r>
              <a:rPr lang="uk-UA" sz="2400" i="1" dirty="0" smtClean="0"/>
              <a:t>у</a:t>
            </a:r>
            <a:r>
              <a:rPr lang="uk-UA" sz="2400" dirty="0" smtClean="0"/>
              <a:t> </a:t>
            </a:r>
            <a:r>
              <a:rPr lang="ru-RU" sz="2400" dirty="0" smtClean="0"/>
              <a:t>= </a:t>
            </a:r>
            <a:r>
              <a:rPr lang="uk-UA" sz="2400" dirty="0" smtClean="0"/>
              <a:t>—х</a:t>
            </a:r>
            <a:r>
              <a:rPr lang="uk-UA" sz="2400" baseline="30000" dirty="0" smtClean="0"/>
              <a:t>2</a:t>
            </a:r>
            <a:r>
              <a:rPr lang="uk-UA" sz="2400" dirty="0" smtClean="0"/>
              <a:t> </a:t>
            </a:r>
            <a:r>
              <a:rPr lang="ru-RU" sz="2400" dirty="0" smtClean="0"/>
              <a:t>+ </a:t>
            </a:r>
            <a:r>
              <a:rPr lang="uk-UA" sz="2400" dirty="0" smtClean="0"/>
              <a:t>5х </a:t>
            </a:r>
            <a:r>
              <a:rPr lang="ru-RU" sz="2400" dirty="0" smtClean="0"/>
              <a:t>- 6 </a:t>
            </a:r>
            <a:r>
              <a:rPr lang="uk-UA" sz="2400" dirty="0" smtClean="0"/>
              <a:t>розміщений відносно осі </a:t>
            </a:r>
            <a:r>
              <a:rPr lang="ru-RU" sz="2400" dirty="0" smtClean="0"/>
              <a:t>Ох </a:t>
            </a:r>
            <a:r>
              <a:rPr lang="uk-UA" sz="2400" dirty="0" smtClean="0"/>
              <a:t>так, як зображено на рисунку</a:t>
            </a:r>
            <a:r>
              <a:rPr lang="ru-RU" sz="2400" dirty="0" smtClean="0"/>
              <a:t>.</a:t>
            </a:r>
          </a:p>
          <a:p>
            <a:pPr marL="0" indent="361950">
              <a:buNone/>
            </a:pPr>
            <a:r>
              <a:rPr lang="uk-UA" sz="2400" dirty="0" smtClean="0"/>
              <a:t>Додатні значення функції — це значення ординат тих точок її графіка, що лежать над віссю </a:t>
            </a:r>
            <a:r>
              <a:rPr lang="ru-RU" sz="2400" dirty="0" smtClean="0"/>
              <a:t>Ох </a:t>
            </a:r>
            <a:r>
              <a:rPr lang="uk-UA" sz="2400" dirty="0" smtClean="0"/>
              <a:t>(відповідну частину графіка виділено на рисунку жирною лінією). </a:t>
            </a:r>
          </a:p>
          <a:p>
            <a:pPr marL="0" indent="361950">
              <a:buNone/>
            </a:pPr>
            <a:r>
              <a:rPr lang="uk-UA" sz="2400" dirty="0" smtClean="0"/>
              <a:t>Абсциси усіх цих точок належать проміжку (2; 3).</a:t>
            </a:r>
          </a:p>
          <a:p>
            <a:pPr marL="0" indent="361950">
              <a:buNone/>
            </a:pPr>
            <a:r>
              <a:rPr lang="uk-UA" sz="2400" b="1" dirty="0" smtClean="0"/>
              <a:t>Отже, розв'язком нерівності —х</a:t>
            </a:r>
            <a:r>
              <a:rPr lang="uk-UA" sz="2400" b="1" baseline="30000" dirty="0" smtClean="0"/>
              <a:t>2</a:t>
            </a:r>
            <a:r>
              <a:rPr lang="uk-UA" sz="2400" b="1" dirty="0" smtClean="0"/>
              <a:t> + 5х — 6 &gt; 0 є проміжок (2; 3): х</a:t>
            </a:r>
            <a:r>
              <a:rPr lang="uk-UA" sz="2400" b="1" dirty="0" smtClean="0">
                <a:sym typeface="Symbol"/>
              </a:rPr>
              <a:t></a:t>
            </a:r>
            <a:r>
              <a:rPr lang="uk-UA" sz="2400" b="1" dirty="0" smtClean="0"/>
              <a:t>(2; 3).</a:t>
            </a:r>
            <a:endParaRPr lang="ru-RU" sz="2400" b="1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нерівностей другого степеня з однією змінною. Графічний спосіб.</a:t>
            </a:r>
            <a:endParaRPr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9698" name="Picture 2" descr="image1"/>
          <p:cNvPicPr>
            <a:picLocks noChangeAspect="1" noChangeArrowheads="1"/>
          </p:cNvPicPr>
          <p:nvPr/>
        </p:nvPicPr>
        <p:blipFill>
          <a:blip r:embed="rId4" cstate="print">
            <a:lum bright="21000" contrast="35000"/>
          </a:blip>
          <a:srcRect/>
          <a:stretch>
            <a:fillRect/>
          </a:stretch>
        </p:blipFill>
        <p:spPr bwMode="auto">
          <a:xfrm>
            <a:off x="714348" y="2571744"/>
            <a:ext cx="3673592" cy="202680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5.1.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1924" cy="5857916"/>
          </a:xfrm>
        </p:spPr>
        <p:txBody>
          <a:bodyPr>
            <a:normAutofit fontScale="92500" lnSpcReduction="20000"/>
          </a:bodyPr>
          <a:lstStyle/>
          <a:p>
            <a:pPr marL="0" indent="361950">
              <a:buNone/>
            </a:pPr>
            <a:r>
              <a:rPr lang="uk-UA" sz="2400" dirty="0" smtClean="0"/>
              <a:t>Очевидно, що для розв'язання нерівності</a:t>
            </a:r>
            <a:r>
              <a:rPr lang="uk-UA" sz="2400" i="1" dirty="0" smtClean="0"/>
              <a:t> </a:t>
            </a:r>
          </a:p>
          <a:p>
            <a:pPr marL="0" indent="361950">
              <a:buNone/>
            </a:pPr>
            <a:r>
              <a:rPr lang="uk-UA" sz="2400" i="1" dirty="0" smtClean="0"/>
              <a:t>-х</a:t>
            </a:r>
            <a:r>
              <a:rPr lang="uk-UA" sz="2400" i="1" baseline="30000" dirty="0" smtClean="0"/>
              <a:t>2</a:t>
            </a:r>
            <a:r>
              <a:rPr lang="uk-UA" sz="2400" dirty="0" smtClean="0"/>
              <a:t> + 5х - 6 &lt; 0 </a:t>
            </a:r>
          </a:p>
          <a:p>
            <a:pPr marL="0" indent="0">
              <a:buNone/>
            </a:pPr>
            <a:r>
              <a:rPr lang="uk-UA" sz="2400" dirty="0" smtClean="0"/>
              <a:t>слід знайти абсциси тих точок графіка функції</a:t>
            </a:r>
            <a:r>
              <a:rPr lang="uk-UA" sz="2400" i="1" dirty="0" smtClean="0"/>
              <a:t> у</a:t>
            </a:r>
            <a:r>
              <a:rPr lang="uk-UA" sz="2400" dirty="0" smtClean="0"/>
              <a:t> = —х</a:t>
            </a:r>
            <a:r>
              <a:rPr lang="uk-UA" sz="2400" baseline="30000" dirty="0" smtClean="0"/>
              <a:t>2</a:t>
            </a:r>
            <a:r>
              <a:rPr lang="uk-UA" sz="2400" dirty="0" smtClean="0"/>
              <a:t> + 5х - 6, які розміщені під віссю 0х. </a:t>
            </a:r>
          </a:p>
          <a:p>
            <a:pPr marL="0" indent="0">
              <a:buNone/>
            </a:pPr>
            <a:r>
              <a:rPr lang="uk-UA" sz="2400" dirty="0" smtClean="0"/>
              <a:t>З рис. бачимо, що графік розміщений під віссю 0х ліворуч від точки</a:t>
            </a:r>
            <a:r>
              <a:rPr lang="uk-UA" sz="2400" i="1" dirty="0" smtClean="0"/>
              <a:t> х</a:t>
            </a:r>
            <a:r>
              <a:rPr lang="uk-UA" sz="2400" dirty="0" smtClean="0"/>
              <a:t> </a:t>
            </a:r>
            <a:r>
              <a:rPr lang="ru-RU" sz="2400" dirty="0" smtClean="0"/>
              <a:t>= 2 — </a:t>
            </a:r>
            <a:r>
              <a:rPr lang="uk-UA" sz="2400" dirty="0" smtClean="0"/>
              <a:t>на координатній прямій це відповідає проміжку (-</a:t>
            </a:r>
            <a:r>
              <a:rPr lang="uk-UA" sz="2400" dirty="0" smtClean="0">
                <a:latin typeface="Sylfaen"/>
              </a:rPr>
              <a:t>∞</a:t>
            </a:r>
            <a:r>
              <a:rPr lang="uk-UA" sz="2400" dirty="0" smtClean="0"/>
              <a:t>; </a:t>
            </a:r>
            <a:r>
              <a:rPr lang="ru-RU" sz="2400" dirty="0" smtClean="0"/>
              <a:t>2) — </a:t>
            </a:r>
            <a:r>
              <a:rPr lang="uk-UA" sz="2400" dirty="0" smtClean="0"/>
              <a:t>і праворуч від точки х </a:t>
            </a:r>
            <a:r>
              <a:rPr lang="ru-RU" sz="2400" dirty="0" smtClean="0"/>
              <a:t>= </a:t>
            </a:r>
            <a:r>
              <a:rPr lang="uk-UA" sz="2400" dirty="0" smtClean="0"/>
              <a:t>З, тобто на числовому проміжку </a:t>
            </a:r>
            <a:r>
              <a:rPr lang="ru-RU" sz="2400" dirty="0" smtClean="0"/>
              <a:t>(3; </a:t>
            </a:r>
            <a:r>
              <a:rPr lang="ru-RU" sz="2400" dirty="0" smtClean="0">
                <a:latin typeface="Sylfaen"/>
              </a:rPr>
              <a:t>∞</a:t>
            </a:r>
            <a:r>
              <a:rPr lang="uk-UA" sz="2400" dirty="0" smtClean="0"/>
              <a:t>).</a:t>
            </a:r>
            <a:endParaRPr lang="ru-RU" sz="2400" dirty="0" smtClean="0"/>
          </a:p>
          <a:p>
            <a:pPr marL="0" indent="361950">
              <a:buNone/>
            </a:pPr>
            <a:r>
              <a:rPr lang="uk-UA" sz="2400" dirty="0" smtClean="0"/>
              <a:t>Отже, розв'язком нерівності - х</a:t>
            </a:r>
            <a:r>
              <a:rPr lang="uk-UA" sz="2400" baseline="30000" dirty="0" smtClean="0"/>
              <a:t>2</a:t>
            </a:r>
            <a:r>
              <a:rPr lang="uk-UA" sz="2400" dirty="0" smtClean="0"/>
              <a:t> + 5х — 6 &lt; 0 є об'єднання двох числових проміжків </a:t>
            </a:r>
          </a:p>
          <a:p>
            <a:pPr marL="0" indent="361950">
              <a:buNone/>
            </a:pPr>
            <a:r>
              <a:rPr lang="uk-UA" sz="2400" dirty="0" smtClean="0"/>
              <a:t>(—</a:t>
            </a:r>
            <a:r>
              <a:rPr lang="ru-RU" sz="2400" dirty="0" smtClean="0">
                <a:latin typeface="Sylfaen"/>
              </a:rPr>
              <a:t>∞</a:t>
            </a:r>
            <a:r>
              <a:rPr lang="uk-UA" sz="2400" dirty="0" smtClean="0"/>
              <a:t>; 2) і (3; </a:t>
            </a:r>
            <a:r>
              <a:rPr lang="ru-RU" sz="2400" dirty="0" smtClean="0">
                <a:latin typeface="Sylfaen"/>
              </a:rPr>
              <a:t>∞</a:t>
            </a:r>
            <a:r>
              <a:rPr lang="uk-UA" sz="2400" dirty="0" smtClean="0"/>
              <a:t>): </a:t>
            </a:r>
          </a:p>
          <a:p>
            <a:pPr marL="0" indent="361950">
              <a:buNone/>
            </a:pPr>
            <a:r>
              <a:rPr lang="uk-UA" sz="2400" dirty="0" smtClean="0"/>
              <a:t>х</a:t>
            </a:r>
            <a:r>
              <a:rPr lang="uk-UA" sz="2400" dirty="0" smtClean="0">
                <a:sym typeface="Symbol"/>
              </a:rPr>
              <a:t></a:t>
            </a:r>
            <a:r>
              <a:rPr lang="uk-UA" sz="2400" dirty="0" smtClean="0"/>
              <a:t>(—</a:t>
            </a:r>
            <a:r>
              <a:rPr lang="ru-RU" sz="2400" dirty="0" smtClean="0">
                <a:latin typeface="Sylfaen"/>
              </a:rPr>
              <a:t>∞</a:t>
            </a:r>
            <a:r>
              <a:rPr lang="uk-UA" sz="2400" dirty="0" smtClean="0"/>
              <a:t>; 2) </a:t>
            </a:r>
            <a:r>
              <a:rPr lang="uk-UA" sz="2400" dirty="0" smtClean="0">
                <a:sym typeface="Symbol"/>
              </a:rPr>
              <a:t></a:t>
            </a:r>
            <a:r>
              <a:rPr lang="uk-UA" sz="2400" dirty="0" smtClean="0"/>
              <a:t>(3; </a:t>
            </a:r>
            <a:r>
              <a:rPr lang="ru-RU" sz="2400" dirty="0" smtClean="0">
                <a:latin typeface="Sylfaen"/>
              </a:rPr>
              <a:t>∞ </a:t>
            </a:r>
            <a:r>
              <a:rPr lang="uk-UA" sz="2400" dirty="0" smtClean="0"/>
              <a:t>).</a:t>
            </a:r>
            <a:endParaRPr lang="ru-RU" sz="2400" dirty="0" smtClean="0"/>
          </a:p>
          <a:p>
            <a:pPr marL="0" indent="361950">
              <a:buNone/>
            </a:pPr>
            <a:endParaRPr lang="ru-RU" sz="2400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нерівностей другого степеня з однією змінною. Графічний спосіб.</a:t>
            </a:r>
            <a:endParaRPr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22" name="Picture 2" descr="image2"/>
          <p:cNvPicPr>
            <a:picLocks noChangeAspect="1" noChangeArrowheads="1"/>
          </p:cNvPicPr>
          <p:nvPr/>
        </p:nvPicPr>
        <p:blipFill>
          <a:blip r:embed="rId4" cstate="print">
            <a:lum bright="18000" contrast="32000"/>
          </a:blip>
          <a:srcRect/>
          <a:stretch>
            <a:fillRect/>
          </a:stretch>
        </p:blipFill>
        <p:spPr bwMode="auto">
          <a:xfrm>
            <a:off x="785786" y="4214818"/>
            <a:ext cx="3674414" cy="192882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5.1.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1924" cy="5857916"/>
          </a:xfrm>
        </p:spPr>
        <p:txBody>
          <a:bodyPr>
            <a:normAutofit lnSpcReduction="10000"/>
          </a:bodyPr>
          <a:lstStyle/>
          <a:p>
            <a:pPr marL="0" indent="361950">
              <a:buNone/>
            </a:pPr>
            <a:r>
              <a:rPr lang="uk-UA" sz="2400" dirty="0" smtClean="0"/>
              <a:t>Якщо схематичне зображення розміщення графіка функції </a:t>
            </a:r>
            <a:r>
              <a:rPr lang="uk-UA" sz="2400" i="1" dirty="0" smtClean="0"/>
              <a:t>у = ах</a:t>
            </a:r>
            <a:r>
              <a:rPr lang="uk-UA" sz="2400" i="1" baseline="30000" dirty="0" smtClean="0"/>
              <a:t>2</a:t>
            </a:r>
            <a:r>
              <a:rPr lang="uk-UA" sz="2400" i="1" dirty="0" smtClean="0"/>
              <a:t> + </a:t>
            </a:r>
            <a:r>
              <a:rPr lang="en-US" sz="2400" i="1" dirty="0" smtClean="0"/>
              <a:t>b</a:t>
            </a:r>
            <a:r>
              <a:rPr lang="uk-UA" sz="2400" i="1" dirty="0" smtClean="0"/>
              <a:t>х + с</a:t>
            </a:r>
            <a:r>
              <a:rPr lang="uk-UA" sz="2400" dirty="0" smtClean="0"/>
              <a:t> відносно осі </a:t>
            </a:r>
            <a:r>
              <a:rPr lang="en-US" sz="2400" dirty="0" smtClean="0"/>
              <a:t>0x</a:t>
            </a:r>
            <a:r>
              <a:rPr lang="uk-UA" sz="2400" dirty="0" smtClean="0"/>
              <a:t> має вигляд, як на рис., то очевидно, що при всіх дійсних значеннях х ця функція набуває додатних значень. </a:t>
            </a:r>
          </a:p>
          <a:p>
            <a:pPr marL="0" indent="361950">
              <a:buNone/>
            </a:pPr>
            <a:r>
              <a:rPr lang="uk-UA" sz="2400" dirty="0" smtClean="0"/>
              <a:t>У такому випадку розв'язком нерівності </a:t>
            </a:r>
          </a:p>
          <a:p>
            <a:pPr marL="0" indent="361950">
              <a:buNone/>
            </a:pPr>
            <a:r>
              <a:rPr lang="uk-UA" sz="2400" i="1" dirty="0" smtClean="0"/>
              <a:t>ах</a:t>
            </a:r>
            <a:r>
              <a:rPr lang="uk-UA" sz="2400" i="1" baseline="30000" dirty="0" smtClean="0"/>
              <a:t>2</a:t>
            </a:r>
            <a:r>
              <a:rPr lang="uk-UA" sz="2400" i="1" dirty="0" smtClean="0"/>
              <a:t> </a:t>
            </a:r>
            <a:r>
              <a:rPr lang="ru-RU" sz="2400" i="1" dirty="0" smtClean="0"/>
              <a:t>+ </a:t>
            </a:r>
            <a:r>
              <a:rPr lang="en-US" sz="2400" i="1" dirty="0" smtClean="0"/>
              <a:t>b</a:t>
            </a:r>
            <a:r>
              <a:rPr lang="uk-UA" sz="2400" i="1" dirty="0" smtClean="0"/>
              <a:t>х </a:t>
            </a:r>
            <a:r>
              <a:rPr lang="ru-RU" sz="2400" i="1" dirty="0" smtClean="0"/>
              <a:t>+ с</a:t>
            </a:r>
            <a:r>
              <a:rPr lang="ru-RU" sz="2400" dirty="0" smtClean="0"/>
              <a:t> &gt; 0 </a:t>
            </a:r>
          </a:p>
          <a:p>
            <a:pPr marL="0" indent="0">
              <a:buNone/>
            </a:pPr>
            <a:r>
              <a:rPr lang="uk-UA" sz="2400" dirty="0" smtClean="0"/>
              <a:t>буде множина всіх дійсних чисел, тобто числовий проміжок (-</a:t>
            </a:r>
            <a:r>
              <a:rPr lang="uk-UA" sz="2400" dirty="0" smtClean="0">
                <a:latin typeface="Sylfaen"/>
              </a:rPr>
              <a:t>∞; ∞</a:t>
            </a:r>
            <a:r>
              <a:rPr lang="uk-UA" sz="2400" dirty="0" smtClean="0"/>
              <a:t>), а нерівність</a:t>
            </a:r>
            <a:r>
              <a:rPr lang="uk-UA" sz="2400" i="1" dirty="0" smtClean="0"/>
              <a:t> ах</a:t>
            </a:r>
            <a:r>
              <a:rPr lang="uk-UA" sz="2400" i="1" baseline="30000" dirty="0" smtClean="0"/>
              <a:t>2</a:t>
            </a:r>
            <a:r>
              <a:rPr lang="uk-UA" sz="2400" i="1" dirty="0" smtClean="0"/>
              <a:t> </a:t>
            </a:r>
            <a:r>
              <a:rPr lang="ru-RU" sz="2400" i="1" dirty="0" smtClean="0"/>
              <a:t>+ </a:t>
            </a:r>
            <a:r>
              <a:rPr lang="en-US" sz="2400" i="1" dirty="0" smtClean="0"/>
              <a:t>b</a:t>
            </a:r>
            <a:r>
              <a:rPr lang="uk-UA" sz="2400" i="1" dirty="0" smtClean="0"/>
              <a:t>х </a:t>
            </a:r>
            <a:r>
              <a:rPr lang="ru-RU" sz="2400" i="1" dirty="0" smtClean="0"/>
              <a:t>+ с</a:t>
            </a:r>
            <a:r>
              <a:rPr lang="ru-RU" sz="2400" dirty="0" smtClean="0"/>
              <a:t> &lt; 0 </a:t>
            </a:r>
            <a:r>
              <a:rPr lang="uk-UA" sz="2400" dirty="0" smtClean="0"/>
              <a:t>не матиме розв'язків.</a:t>
            </a:r>
            <a:endParaRPr lang="ru-RU" sz="2400" dirty="0" smtClean="0"/>
          </a:p>
          <a:p>
            <a:pPr marL="0" indent="361950">
              <a:buNone/>
            </a:pPr>
            <a:endParaRPr lang="ru-RU" sz="2400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Приклади розв’язування квадратних нерівностей Графічний спосіб.</a:t>
            </a:r>
            <a:endParaRPr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2976" y="3143248"/>
            <a:ext cx="3295650" cy="22002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ozv-yazuvannya-ner-vnostey-drugogo-stepenya-z-odn-yu-zm-nnoyu-graf-chniy-spos-b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BCB18F9-059F-4C8B-A8FB-49CB299752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rozv-yazuvannya-ner-vnostey-drugogo-stepenya-z-odn-yu-zm-nnoyu-graf-chniy-spos-b</Template>
  <TotalTime>0</TotalTime>
  <Words>1226</Words>
  <Application>Microsoft Office PowerPoint</Application>
  <PresentationFormat>Экран (4:3)</PresentationFormat>
  <Paragraphs>162</Paragraphs>
  <Slides>16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rozv-yazuvannya-ner-vnostey-drugogo-stepenya-z-odn-yu-zm-nnoyu-graf-chniy-spos-b</vt:lpstr>
      <vt:lpstr>Матеріали до уроків</vt:lpstr>
      <vt:lpstr>Готуємося до уроку</vt:lpstr>
      <vt:lpstr>Зміст </vt:lpstr>
      <vt:lpstr>Тема 4</vt:lpstr>
      <vt:lpstr>Пункт 5.1.</vt:lpstr>
      <vt:lpstr>Пункт 5.1.</vt:lpstr>
      <vt:lpstr>Пункт 5.1.</vt:lpstr>
      <vt:lpstr>Пункт 5.1.</vt:lpstr>
      <vt:lpstr>Пункт 5.1.</vt:lpstr>
      <vt:lpstr>Пункт 5.1.</vt:lpstr>
      <vt:lpstr>Пункт 5.1.</vt:lpstr>
      <vt:lpstr>Пункт 5.1.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Матеріали до уроків</dc:title>
  <dc:creator>Ира</dc:creator>
  <cp:lastModifiedBy>Ира</cp:lastModifiedBy>
  <cp:revision>1</cp:revision>
  <dcterms:created xsi:type="dcterms:W3CDTF">2014-10-01T14:49:52Z</dcterms:created>
  <dcterms:modified xsi:type="dcterms:W3CDTF">2014-10-01T14:49:57Z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TC030009628</vt:lpwstr>
  </property>
</Properties>
</file>