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sldIdLst>
    <p:sldId id="256" r:id="rId3"/>
    <p:sldId id="259" r:id="rId4"/>
    <p:sldId id="257" r:id="rId5"/>
    <p:sldId id="264" r:id="rId6"/>
    <p:sldId id="278" r:id="rId7"/>
    <p:sldId id="326" r:id="rId8"/>
    <p:sldId id="327" r:id="rId9"/>
    <p:sldId id="328" r:id="rId10"/>
    <p:sldId id="309" r:id="rId11"/>
    <p:sldId id="310" r:id="rId12"/>
    <p:sldId id="311" r:id="rId13"/>
    <p:sldId id="312" r:id="rId14"/>
    <p:sldId id="313" r:id="rId15"/>
    <p:sldId id="314" r:id="rId16"/>
    <p:sldId id="306" r:id="rId17"/>
    <p:sldId id="315" r:id="rId18"/>
    <p:sldId id="316" r:id="rId19"/>
    <p:sldId id="317" r:id="rId20"/>
    <p:sldId id="318" r:id="rId21"/>
    <p:sldId id="319" r:id="rId22"/>
    <p:sldId id="322" r:id="rId23"/>
    <p:sldId id="323" r:id="rId24"/>
    <p:sldId id="324" r:id="rId25"/>
    <p:sldId id="325" r:id="rId26"/>
    <p:sldId id="329" r:id="rId27"/>
    <p:sldId id="330" r:id="rId28"/>
    <p:sldId id="307" r:id="rId29"/>
    <p:sldId id="308" r:id="rId30"/>
    <p:sldId id="305" r:id="rId31"/>
    <p:sldId id="33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5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0"/>
            <a:ext cx="8466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3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85992"/>
            <a:ext cx="25078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42195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643446"/>
            <a:ext cx="3371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214950"/>
            <a:ext cx="8542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3.1.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sz="2000" dirty="0" smtClean="0"/>
              <a:t>Функція задана</a:t>
            </a:r>
            <a:r>
              <a:rPr lang="en-US" sz="2000" dirty="0" smtClean="0"/>
              <a:t> </a:t>
            </a:r>
            <a:r>
              <a:rPr lang="uk-UA" sz="2000" dirty="0" smtClean="0"/>
              <a:t>формулою </a:t>
            </a:r>
            <a:r>
              <a:rPr lang="en-US" sz="2000" b="1" dirty="0" smtClean="0">
                <a:solidFill>
                  <a:srgbClr val="7030A0"/>
                </a:solidFill>
              </a:rPr>
              <a:t>y=ax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2000" b="1" dirty="0" smtClean="0">
                <a:solidFill>
                  <a:srgbClr val="7030A0"/>
                </a:solidFill>
              </a:rPr>
              <a:t>+ba+c</a:t>
            </a:r>
            <a:r>
              <a:rPr lang="uk-UA" sz="2000" dirty="0" smtClean="0"/>
              <a:t>, де </a:t>
            </a:r>
            <a:r>
              <a:rPr lang="en-US" sz="2000" dirty="0" smtClean="0"/>
              <a:t>x</a:t>
            </a:r>
            <a:r>
              <a:rPr lang="uk-UA" sz="2000" dirty="0" smtClean="0"/>
              <a:t> – змінна, </a:t>
            </a:r>
            <a:r>
              <a:rPr lang="en-US" sz="2000" dirty="0" smtClean="0"/>
              <a:t> a</a:t>
            </a:r>
            <a:r>
              <a:rPr lang="uk-UA" sz="2000" dirty="0" smtClean="0"/>
              <a:t>, </a:t>
            </a:r>
            <a:r>
              <a:rPr lang="en-US" sz="2000" dirty="0" smtClean="0"/>
              <a:t>b</a:t>
            </a:r>
            <a:r>
              <a:rPr lang="uk-UA" sz="2000" dirty="0" smtClean="0"/>
              <a:t>, </a:t>
            </a:r>
            <a:r>
              <a:rPr lang="en-US" sz="2000" dirty="0" smtClean="0"/>
              <a:t>c</a:t>
            </a:r>
            <a:r>
              <a:rPr lang="uk-UA" sz="2000" dirty="0" smtClean="0"/>
              <a:t> – дані числа, причому </a:t>
            </a:r>
            <a:r>
              <a:rPr lang="en-US" sz="2000" dirty="0" smtClean="0"/>
              <a:t> </a:t>
            </a:r>
            <a:r>
              <a:rPr lang="uk-UA" sz="2000" dirty="0" smtClean="0"/>
              <a:t>а≠0, називається </a:t>
            </a:r>
            <a:r>
              <a:rPr lang="uk-UA" sz="2000" b="1" dirty="0" smtClean="0">
                <a:solidFill>
                  <a:srgbClr val="7030A0"/>
                </a:solidFill>
              </a:rPr>
              <a:t>квадратичною функцією</a:t>
            </a:r>
            <a:r>
              <a:rPr lang="uk-UA" sz="2000" dirty="0" smtClean="0"/>
              <a:t>.</a:t>
            </a:r>
          </a:p>
          <a:p>
            <a:pPr>
              <a:buNone/>
            </a:pPr>
            <a:r>
              <a:rPr lang="uk-UA" dirty="0" smtClean="0"/>
              <a:t>Наприклад, 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y=2x</a:t>
            </a:r>
            <a:r>
              <a:rPr lang="en-US" i="1" baseline="30000" dirty="0" smtClean="0"/>
              <a:t>2</a:t>
            </a:r>
            <a:r>
              <a:rPr lang="en-US" i="1" dirty="0" smtClean="0"/>
              <a:t>-3x+5;</a:t>
            </a:r>
          </a:p>
          <a:p>
            <a:pPr>
              <a:buNone/>
            </a:pPr>
            <a:r>
              <a:rPr lang="en-US" i="1" dirty="0" smtClean="0"/>
              <a:t>y=x</a:t>
            </a:r>
            <a:r>
              <a:rPr lang="en-US" i="1" baseline="30000" dirty="0" smtClean="0"/>
              <a:t>2</a:t>
            </a:r>
            <a:r>
              <a:rPr lang="en-US" i="1" dirty="0" smtClean="0"/>
              <a:t>+4x-7;</a:t>
            </a:r>
          </a:p>
          <a:p>
            <a:pPr>
              <a:buNone/>
            </a:pPr>
            <a:r>
              <a:rPr lang="en-US" i="1" dirty="0" smtClean="0"/>
              <a:t>f(x)=-x</a:t>
            </a:r>
            <a:r>
              <a:rPr lang="en-US" i="1" baseline="30000" dirty="0" smtClean="0"/>
              <a:t>2</a:t>
            </a:r>
            <a:r>
              <a:rPr lang="en-US" i="1" dirty="0" smtClean="0"/>
              <a:t>-7x-1.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таке квадратична функція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3.1.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uk-UA" sz="2000" dirty="0" smtClean="0"/>
              <a:t>Якщо у формулі </a:t>
            </a:r>
            <a:r>
              <a:rPr lang="en-US" sz="2000" b="1" dirty="0" smtClean="0">
                <a:solidFill>
                  <a:srgbClr val="7030A0"/>
                </a:solidFill>
              </a:rPr>
              <a:t>y=ax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2000" b="1" dirty="0" smtClean="0">
                <a:solidFill>
                  <a:srgbClr val="7030A0"/>
                </a:solidFill>
              </a:rPr>
              <a:t>+bx+c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0" indent="36195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b=0 </a:t>
            </a:r>
            <a:r>
              <a:rPr lang="uk-UA" sz="2000" dirty="0" smtClean="0"/>
              <a:t>або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c=0 </a:t>
            </a:r>
            <a:r>
              <a:rPr lang="uk-UA" sz="2000" dirty="0" smtClean="0"/>
              <a:t>або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b=c=0</a:t>
            </a:r>
            <a:r>
              <a:rPr lang="uk-UA" sz="2000" dirty="0" smtClean="0"/>
              <a:t>, то матимемо окремі </a:t>
            </a:r>
            <a:r>
              <a:rPr lang="uk-UA" sz="2000" dirty="0" smtClean="0">
                <a:solidFill>
                  <a:srgbClr val="7030A0"/>
                </a:solidFill>
              </a:rPr>
              <a:t>види квадратичної функції</a:t>
            </a:r>
            <a:r>
              <a:rPr lang="uk-UA" sz="2000" dirty="0" smtClean="0"/>
              <a:t>:</a:t>
            </a:r>
            <a:endParaRPr lang="en-US" sz="2000" dirty="0" smtClean="0"/>
          </a:p>
          <a:p>
            <a:pPr marL="0" indent="361950">
              <a:buNone/>
            </a:pPr>
            <a:endParaRPr lang="uk-UA" sz="2000" dirty="0" smtClean="0"/>
          </a:p>
          <a:p>
            <a:pPr marL="0" indent="361950">
              <a:buNone/>
            </a:pPr>
            <a:r>
              <a:rPr lang="uk-UA" sz="2000" dirty="0" smtClean="0">
                <a:solidFill>
                  <a:srgbClr val="FF0000"/>
                </a:solidFill>
              </a:rPr>
              <a:t>1). </a:t>
            </a:r>
            <a:r>
              <a:rPr lang="en-US" sz="2000" dirty="0" smtClean="0">
                <a:solidFill>
                  <a:srgbClr val="FF0000"/>
                </a:solidFill>
              </a:rPr>
              <a:t>b=c=0, y=ax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</a:p>
          <a:p>
            <a:pPr marL="0" indent="36195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2). b=0, c≠0, y=ax</a:t>
            </a:r>
            <a:r>
              <a:rPr lang="en-US" sz="2000" baseline="30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>
                <a:solidFill>
                  <a:srgbClr val="00B050"/>
                </a:solidFill>
              </a:rPr>
              <a:t>+c</a:t>
            </a:r>
          </a:p>
          <a:p>
            <a:pPr marL="0" indent="36195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3). b≠0, c=0, y=ax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+bx.</a:t>
            </a:r>
            <a:endParaRPr lang="uk-UA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ru-RU" i="1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таке квадратична функція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413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8671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36290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Запитання для самоперевірки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000108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1. Що таке функція?</a:t>
            </a:r>
          </a:p>
          <a:p>
            <a:r>
              <a:rPr lang="uk-UA" sz="3200" dirty="0" smtClean="0"/>
              <a:t>2. Як розуміти записи: </a:t>
            </a:r>
            <a:r>
              <a:rPr lang="en-US" sz="3200" dirty="0" smtClean="0"/>
              <a:t>f(x)=x2-4x; h(x)=3x+2?</a:t>
            </a:r>
          </a:p>
          <a:p>
            <a:r>
              <a:rPr lang="en-US" sz="3200" dirty="0" smtClean="0"/>
              <a:t>3</a:t>
            </a:r>
            <a:r>
              <a:rPr lang="uk-UA" sz="3200" dirty="0" smtClean="0"/>
              <a:t>. Що означає запис </a:t>
            </a:r>
            <a:r>
              <a:rPr lang="en-US" sz="3200" dirty="0" smtClean="0"/>
              <a:t>f(a) </a:t>
            </a:r>
            <a:r>
              <a:rPr lang="uk-UA" sz="3200" dirty="0" smtClean="0"/>
              <a:t>для функції</a:t>
            </a:r>
            <a:r>
              <a:rPr lang="en-US" sz="3200" dirty="0" smtClean="0"/>
              <a:t> f</a:t>
            </a:r>
            <a:r>
              <a:rPr lang="uk-UA" sz="3200" dirty="0" smtClean="0"/>
              <a:t>?</a:t>
            </a:r>
          </a:p>
          <a:p>
            <a:r>
              <a:rPr lang="uk-UA" sz="3200" dirty="0" smtClean="0"/>
              <a:t>4. Як знайти </a:t>
            </a:r>
            <a:r>
              <a:rPr lang="en-US" sz="3200" dirty="0" smtClean="0"/>
              <a:t>f(3)</a:t>
            </a:r>
            <a:r>
              <a:rPr lang="uk-UA" sz="3200" dirty="0" smtClean="0"/>
              <a:t>, якщо</a:t>
            </a:r>
            <a:r>
              <a:rPr lang="en-US" sz="3200" dirty="0" smtClean="0"/>
              <a:t> f(x)=5x-4</a:t>
            </a:r>
            <a:r>
              <a:rPr lang="uk-UA" sz="3200" dirty="0" smtClean="0"/>
              <a:t>?</a:t>
            </a:r>
          </a:p>
          <a:p>
            <a:r>
              <a:rPr lang="uk-UA" sz="3200" dirty="0" smtClean="0"/>
              <a:t>5. Яка функція називається квадратичною?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Квадратичні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5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 rot="1410353">
            <a:off x="4427538" y="1700213"/>
            <a:ext cx="4248150" cy="396081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CC00">
              <a:alpha val="4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2844" y="0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Серед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наведених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прикладів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вкажіть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ті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функції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які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є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квадратичними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ru-RU" sz="2400" b="1" i="1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400" b="1" i="1" smtClean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квадратичних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функцій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назвіть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</a:rPr>
              <a:t>коефіцієнти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68313" y="1773238"/>
          <a:ext cx="14398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3" imgW="685800" imgH="203040" progId="Equation.3">
                  <p:embed/>
                </p:oleObj>
              </mc:Choice>
              <mc:Fallback>
                <p:oleObj name="Формула" r:id="rId3" imgW="6858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143986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763713" y="2205038"/>
          <a:ext cx="15843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5" imgW="761760" imgH="228600" progId="Equation.3">
                  <p:embed/>
                </p:oleObj>
              </mc:Choice>
              <mc:Fallback>
                <p:oleObj name="Формула" r:id="rId5" imgW="7617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205038"/>
                        <a:ext cx="15843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23850" y="2565400"/>
          <a:ext cx="15128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7" imgW="698400" imgH="406080" progId="Equation.3">
                  <p:embed/>
                </p:oleObj>
              </mc:Choice>
              <mc:Fallback>
                <p:oleObj name="Формула" r:id="rId7" imgW="69840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565400"/>
                        <a:ext cx="1512888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68313" y="5084763"/>
          <a:ext cx="21605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9" imgW="1002960" imgH="228600" progId="Equation.3">
                  <p:embed/>
                </p:oleObj>
              </mc:Choice>
              <mc:Fallback>
                <p:oleObj name="Формула" r:id="rId9" imgW="10029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84763"/>
                        <a:ext cx="216058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331913" y="5805488"/>
          <a:ext cx="21447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11" imgW="990360" imgH="228600" progId="Equation.3">
                  <p:embed/>
                </p:oleObj>
              </mc:Choice>
              <mc:Fallback>
                <p:oleObj name="Формула" r:id="rId11" imgW="9903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805488"/>
                        <a:ext cx="21447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1908175" y="3213100"/>
          <a:ext cx="11525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13" imgW="533160" imgH="228600" progId="Equation.3">
                  <p:embed/>
                </p:oleObj>
              </mc:Choice>
              <mc:Fallback>
                <p:oleObj name="Формула" r:id="rId13" imgW="53316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213100"/>
                        <a:ext cx="11525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1331913" y="4508500"/>
          <a:ext cx="18002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15" imgW="787320" imgH="228600" progId="Equation.3">
                  <p:embed/>
                </p:oleObj>
              </mc:Choice>
              <mc:Fallback>
                <p:oleObj name="Формула" r:id="rId15" imgW="78732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508500"/>
                        <a:ext cx="180022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611188" y="3716338"/>
          <a:ext cx="136842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17" imgW="698400" imgH="419040" progId="Equation.3">
                  <p:embed/>
                </p:oleObj>
              </mc:Choice>
              <mc:Fallback>
                <p:oleObj name="Формула" r:id="rId17" imgW="69840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16338"/>
                        <a:ext cx="1368425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56069E-6 L 0.54341 -0.09434 " pathEditMode="relative" ptsTypes="AA">
                                      <p:cBhvr>
                                        <p:cTn id="6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5549E-6 L 0.41354 -0.070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52601E-6 L 0.56302 -0.132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81503E-6 L 0.51181 -0.08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6358E-6 L 0.37796 -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3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Функція. Квадратична функція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квадратичної функції.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y=x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+n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y=(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x+m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000" b="1" baseline="30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y=(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x+m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+n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y=ax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a(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x+m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+n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Графік функції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ax</a:t>
            </a:r>
            <a:r>
              <a:rPr lang="en-US" sz="20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+bx+c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Властивості квадратичної функції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Найпростіші перетворення  графіків функцій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8612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3.1.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/>
          <a:lstStyle/>
          <a:p>
            <a:r>
              <a:rPr lang="uk-UA" dirty="0" smtClean="0"/>
              <a:t>Як позначають функцію</a:t>
            </a:r>
          </a:p>
          <a:p>
            <a:r>
              <a:rPr lang="uk-UA" dirty="0" smtClean="0"/>
              <a:t>Значення функції </a:t>
            </a:r>
          </a:p>
          <a:p>
            <a:r>
              <a:rPr lang="uk-UA" dirty="0" smtClean="0"/>
              <a:t>Що таке квадратична функція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квадратичної функції</a:t>
            </a:r>
            <a:r>
              <a:rPr lang="uk-UA" dirty="0" smtClean="0"/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2214554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Пригадайте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Яку залежність між двома змінними називають функціональною?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Які два поняття визначає термін </a:t>
            </a:r>
            <a:r>
              <a:rPr lang="uk-UA" dirty="0" err="1" smtClean="0"/>
              <a:t>”функція”</a:t>
            </a:r>
            <a:r>
              <a:rPr lang="uk-UA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Наведіть кілька прикладів функцій, заданих формулою.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3.1.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/>
          <a:lstStyle/>
          <a:p>
            <a:pPr marL="0" indent="361950">
              <a:buNone/>
            </a:pPr>
            <a:r>
              <a:rPr lang="uk-UA" sz="2000" dirty="0" smtClean="0"/>
              <a:t>Функціональною називають таку залежність між двома змінними (наприклад, х і</a:t>
            </a:r>
            <a:r>
              <a:rPr lang="en-US" sz="2000" dirty="0" smtClean="0"/>
              <a:t> y</a:t>
            </a:r>
            <a:r>
              <a:rPr lang="uk-UA" sz="2000" dirty="0" smtClean="0"/>
              <a:t>),</a:t>
            </a:r>
            <a:r>
              <a:rPr lang="en-US" sz="2000" dirty="0" smtClean="0"/>
              <a:t> </a:t>
            </a:r>
            <a:r>
              <a:rPr lang="uk-UA" sz="2000" dirty="0" smtClean="0"/>
              <a:t>при якій кожному значенню змінної х відповідає лише одне значення змінної </a:t>
            </a:r>
            <a:r>
              <a:rPr lang="en-US" sz="2000" dirty="0" smtClean="0"/>
              <a:t>y</a:t>
            </a:r>
            <a:r>
              <a:rPr lang="uk-UA" sz="2000" dirty="0" smtClean="0"/>
              <a:t>.</a:t>
            </a:r>
            <a:endParaRPr lang="en-US" sz="2000" dirty="0" smtClean="0"/>
          </a:p>
          <a:p>
            <a:pPr marL="0" indent="361950">
              <a:buNone/>
            </a:pPr>
            <a:r>
              <a:rPr lang="uk-UA" sz="2000" dirty="0" smtClean="0"/>
              <a:t>Змінна х – аргумент</a:t>
            </a:r>
          </a:p>
          <a:p>
            <a:pPr marL="0" indent="361950">
              <a:buNone/>
            </a:pPr>
            <a:r>
              <a:rPr lang="uk-UA" sz="2000" dirty="0" smtClean="0"/>
              <a:t>Змінна </a:t>
            </a:r>
            <a:r>
              <a:rPr lang="en-US" sz="2000" dirty="0" smtClean="0"/>
              <a:t>y</a:t>
            </a:r>
            <a:r>
              <a:rPr lang="uk-UA" sz="2000" dirty="0" smtClean="0"/>
              <a:t> – функція</a:t>
            </a:r>
          </a:p>
          <a:p>
            <a:pPr marL="0" indent="361950">
              <a:buNone/>
            </a:pPr>
            <a:r>
              <a:rPr lang="en-US" sz="2000" dirty="0" smtClean="0"/>
              <a:t>y=f(x) –</a:t>
            </a:r>
            <a:r>
              <a:rPr lang="uk-UA" sz="2000" dirty="0" smtClean="0"/>
              <a:t> змінна </a:t>
            </a:r>
            <a:r>
              <a:rPr lang="en-US" sz="2000" dirty="0" smtClean="0"/>
              <a:t>y </a:t>
            </a:r>
            <a:r>
              <a:rPr lang="uk-UA" sz="2000" dirty="0" smtClean="0"/>
              <a:t>є функцією від змінної х.</a:t>
            </a:r>
          </a:p>
          <a:p>
            <a:pPr marL="0" indent="361950">
              <a:buNone/>
            </a:pPr>
            <a:r>
              <a:rPr lang="en-US" sz="2000" dirty="0" smtClean="0"/>
              <a:t>F(a) – </a:t>
            </a:r>
            <a:r>
              <a:rPr lang="uk-UA" sz="2000" dirty="0" smtClean="0"/>
              <a:t>значення функції в точці а</a:t>
            </a:r>
            <a:r>
              <a:rPr lang="en-US" sz="2000" dirty="0" smtClean="0"/>
              <a:t> </a:t>
            </a:r>
            <a:r>
              <a:rPr lang="uk-UA" sz="2000" dirty="0" smtClean="0"/>
              <a:t>(якщо </a:t>
            </a:r>
            <a:r>
              <a:rPr lang="en-US" sz="2000" dirty="0" smtClean="0"/>
              <a:t>x=a</a:t>
            </a:r>
            <a:r>
              <a:rPr lang="uk-UA" sz="2000" dirty="0" smtClean="0"/>
              <a:t>).</a:t>
            </a:r>
          </a:p>
          <a:p>
            <a:pPr marL="0" indent="361950">
              <a:buNone/>
            </a:pPr>
            <a:r>
              <a:rPr lang="uk-UA" sz="2000" dirty="0" smtClean="0"/>
              <a:t>Наприклад:</a:t>
            </a:r>
          </a:p>
          <a:p>
            <a:pPr marL="0" indent="361950">
              <a:buNone/>
            </a:pPr>
            <a:r>
              <a:rPr lang="en-US" sz="2000" dirty="0" smtClean="0"/>
              <a:t>f(x)=x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endParaRPr lang="uk-UA" sz="2000" dirty="0" smtClean="0"/>
          </a:p>
          <a:p>
            <a:pPr marL="0" indent="3619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uk-UA" sz="2000" dirty="0" smtClean="0">
                <a:solidFill>
                  <a:srgbClr val="FF0000"/>
                </a:solidFill>
              </a:rPr>
              <a:t>(3)=3</a:t>
            </a:r>
            <a:r>
              <a:rPr lang="uk-UA" sz="2000" baseline="30000" dirty="0" smtClean="0">
                <a:solidFill>
                  <a:srgbClr val="FF0000"/>
                </a:solidFill>
              </a:rPr>
              <a:t>2</a:t>
            </a:r>
            <a:r>
              <a:rPr lang="uk-UA" sz="2000" dirty="0" smtClean="0">
                <a:solidFill>
                  <a:srgbClr val="FF0000"/>
                </a:solidFill>
              </a:rPr>
              <a:t>=9</a:t>
            </a:r>
            <a:r>
              <a:rPr lang="uk-UA" sz="2000" dirty="0" smtClean="0"/>
              <a:t>, </a:t>
            </a:r>
          </a:p>
          <a:p>
            <a:pPr marL="0" indent="36195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f</a:t>
            </a:r>
            <a:r>
              <a:rPr lang="uk-UA" sz="2000" dirty="0" smtClean="0">
                <a:solidFill>
                  <a:srgbClr val="00B050"/>
                </a:solidFill>
              </a:rPr>
              <a:t>(-0,5)=(-0,5)</a:t>
            </a:r>
            <a:r>
              <a:rPr lang="uk-UA" sz="2000" baseline="30000" dirty="0" smtClean="0">
                <a:solidFill>
                  <a:srgbClr val="00B050"/>
                </a:solidFill>
              </a:rPr>
              <a:t>2</a:t>
            </a:r>
            <a:r>
              <a:rPr lang="uk-UA" sz="2000" dirty="0" smtClean="0">
                <a:solidFill>
                  <a:srgbClr val="00B050"/>
                </a:solidFill>
              </a:rPr>
              <a:t>=0,25</a:t>
            </a:r>
            <a:r>
              <a:rPr lang="uk-UA" sz="2000" dirty="0" smtClean="0"/>
              <a:t>, </a:t>
            </a:r>
          </a:p>
          <a:p>
            <a:pPr marL="0" indent="36195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f</a:t>
            </a:r>
            <a:r>
              <a:rPr lang="uk-UA" sz="2000" dirty="0" smtClean="0">
                <a:solidFill>
                  <a:srgbClr val="7030A0"/>
                </a:solidFill>
              </a:rPr>
              <a:t>(0)=0</a:t>
            </a:r>
            <a:r>
              <a:rPr lang="uk-UA" sz="2000" baseline="30000" dirty="0" smtClean="0">
                <a:solidFill>
                  <a:srgbClr val="7030A0"/>
                </a:solidFill>
              </a:rPr>
              <a:t>2</a:t>
            </a:r>
            <a:r>
              <a:rPr lang="uk-UA" sz="2000" dirty="0" smtClean="0">
                <a:solidFill>
                  <a:srgbClr val="7030A0"/>
                </a:solidFill>
              </a:rPr>
              <a:t>=0</a:t>
            </a:r>
            <a:r>
              <a:rPr lang="uk-UA" sz="20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позначають функцію</a:t>
            </a:r>
            <a:r>
              <a:rPr lang="uk-UA" dirty="0" smtClean="0"/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928794" y="1928802"/>
            <a:ext cx="5072098" cy="12747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Узагальноюче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повторення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496"/>
            <a:ext cx="29622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643446"/>
            <a:ext cx="485775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943475"/>
            <a:ext cx="4071934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nyattya-kvadratichnoi-funkc-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ponyattya-kvadratichnoi-funkc-i</Template>
  <TotalTime>0</TotalTime>
  <Words>503</Words>
  <Application>Microsoft Office PowerPoint</Application>
  <PresentationFormat>Экран (4:3)</PresentationFormat>
  <Paragraphs>105</Paragraphs>
  <Slides>30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ponyattya-kvadratichnoi-funkc-i</vt:lpstr>
      <vt:lpstr>Формула</vt:lpstr>
      <vt:lpstr>Матеріали до уроків</vt:lpstr>
      <vt:lpstr>Готуємося до уроку</vt:lpstr>
      <vt:lpstr>Зміст </vt:lpstr>
      <vt:lpstr>Тема 3</vt:lpstr>
      <vt:lpstr>Пункт 3.1.</vt:lpstr>
      <vt:lpstr>Пригадайте</vt:lpstr>
      <vt:lpstr>Пункт 3.1.</vt:lpstr>
      <vt:lpstr>Узагальноюче повторення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Пункт 3.1.</vt:lpstr>
      <vt:lpstr>Пункт 3.1.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2014-10-01T14:53:37Z</dcterms:created>
  <dcterms:modified xsi:type="dcterms:W3CDTF">2014-10-01T14:53:51Z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