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17"/>
  </p:notesMasterIdLst>
  <p:sldIdLst>
    <p:sldId id="256" r:id="rId3"/>
    <p:sldId id="259" r:id="rId4"/>
    <p:sldId id="257" r:id="rId5"/>
    <p:sldId id="263" r:id="rId6"/>
    <p:sldId id="286" r:id="rId7"/>
    <p:sldId id="306" r:id="rId8"/>
    <p:sldId id="307" r:id="rId9"/>
    <p:sldId id="308" r:id="rId10"/>
    <p:sldId id="309" r:id="rId11"/>
    <p:sldId id="310" r:id="rId12"/>
    <p:sldId id="311" r:id="rId13"/>
    <p:sldId id="312" r:id="rId14"/>
    <p:sldId id="305" r:id="rId15"/>
    <p:sldId id="313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6633"/>
    <a:srgbClr val="F0EB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51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C0C456-E38A-4500-8D08-47E7A23A2AF0}" type="datetimeFigureOut">
              <a:rPr lang="ru-RU" smtClean="0"/>
              <a:pPr/>
              <a:t>01.10.2014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51E1F8-1696-4966-BF37-D1E50148355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9707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01.10.2014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01.10.2014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01.10.2014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01.10.2014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01.10.2014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01.10.2014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01.10.2014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01.10.2014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01.10.2014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01.10.2014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01.10.2014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81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92158C-029E-41A6-8269-2DCE93178C56}" type="datetimeFigureOut">
              <a:rPr lang="ru-RU" smtClean="0"/>
              <a:pPr/>
              <a:t>01.10.2014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37.png"/><Relationship Id="rId4" Type="http://schemas.openxmlformats.org/officeDocument/2006/relationships/image" Target="../media/image36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png"/><Relationship Id="rId3" Type="http://schemas.openxmlformats.org/officeDocument/2006/relationships/slide" Target="slide3.xml"/><Relationship Id="rId7" Type="http://schemas.openxmlformats.org/officeDocument/2006/relationships/image" Target="../media/image41.png"/><Relationship Id="rId12" Type="http://schemas.openxmlformats.org/officeDocument/2006/relationships/image" Target="../media/image4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0.png"/><Relationship Id="rId11" Type="http://schemas.openxmlformats.org/officeDocument/2006/relationships/image" Target="../media/image45.png"/><Relationship Id="rId5" Type="http://schemas.openxmlformats.org/officeDocument/2006/relationships/image" Target="../media/image39.png"/><Relationship Id="rId10" Type="http://schemas.openxmlformats.org/officeDocument/2006/relationships/image" Target="../media/image44.png"/><Relationship Id="rId4" Type="http://schemas.openxmlformats.org/officeDocument/2006/relationships/image" Target="../media/image38.png"/><Relationship Id="rId9" Type="http://schemas.openxmlformats.org/officeDocument/2006/relationships/image" Target="../media/image43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png"/><Relationship Id="rId3" Type="http://schemas.openxmlformats.org/officeDocument/2006/relationships/slide" Target="slide3.xml"/><Relationship Id="rId7" Type="http://schemas.openxmlformats.org/officeDocument/2006/relationships/image" Target="../media/image5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9.png"/><Relationship Id="rId5" Type="http://schemas.openxmlformats.org/officeDocument/2006/relationships/image" Target="../media/image48.png"/><Relationship Id="rId10" Type="http://schemas.openxmlformats.org/officeDocument/2006/relationships/image" Target="../media/image53.png"/><Relationship Id="rId4" Type="http://schemas.openxmlformats.org/officeDocument/2006/relationships/image" Target="../media/image47.png"/><Relationship Id="rId9" Type="http://schemas.openxmlformats.org/officeDocument/2006/relationships/image" Target="../media/image52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png"/><Relationship Id="rId13" Type="http://schemas.openxmlformats.org/officeDocument/2006/relationships/image" Target="../media/image65.png"/><Relationship Id="rId18" Type="http://schemas.openxmlformats.org/officeDocument/2006/relationships/image" Target="../media/image70.png"/><Relationship Id="rId26" Type="http://schemas.openxmlformats.org/officeDocument/2006/relationships/image" Target="../media/image78.png"/><Relationship Id="rId3" Type="http://schemas.openxmlformats.org/officeDocument/2006/relationships/image" Target="../media/image55.png"/><Relationship Id="rId21" Type="http://schemas.openxmlformats.org/officeDocument/2006/relationships/image" Target="../media/image73.png"/><Relationship Id="rId7" Type="http://schemas.openxmlformats.org/officeDocument/2006/relationships/image" Target="../media/image59.png"/><Relationship Id="rId12" Type="http://schemas.openxmlformats.org/officeDocument/2006/relationships/image" Target="../media/image64.png"/><Relationship Id="rId17" Type="http://schemas.openxmlformats.org/officeDocument/2006/relationships/image" Target="../media/image69.png"/><Relationship Id="rId25" Type="http://schemas.openxmlformats.org/officeDocument/2006/relationships/image" Target="../media/image77.png"/><Relationship Id="rId2" Type="http://schemas.openxmlformats.org/officeDocument/2006/relationships/image" Target="../media/image54.png"/><Relationship Id="rId16" Type="http://schemas.openxmlformats.org/officeDocument/2006/relationships/image" Target="../media/image68.png"/><Relationship Id="rId20" Type="http://schemas.openxmlformats.org/officeDocument/2006/relationships/image" Target="../media/image72.png"/><Relationship Id="rId29" Type="http://schemas.openxmlformats.org/officeDocument/2006/relationships/image" Target="../media/image8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8.png"/><Relationship Id="rId11" Type="http://schemas.openxmlformats.org/officeDocument/2006/relationships/image" Target="../media/image63.png"/><Relationship Id="rId24" Type="http://schemas.openxmlformats.org/officeDocument/2006/relationships/image" Target="../media/image76.png"/><Relationship Id="rId32" Type="http://schemas.openxmlformats.org/officeDocument/2006/relationships/image" Target="../media/image84.png"/><Relationship Id="rId5" Type="http://schemas.openxmlformats.org/officeDocument/2006/relationships/image" Target="../media/image57.png"/><Relationship Id="rId15" Type="http://schemas.openxmlformats.org/officeDocument/2006/relationships/image" Target="../media/image67.png"/><Relationship Id="rId23" Type="http://schemas.openxmlformats.org/officeDocument/2006/relationships/image" Target="../media/image75.png"/><Relationship Id="rId28" Type="http://schemas.openxmlformats.org/officeDocument/2006/relationships/image" Target="../media/image80.png"/><Relationship Id="rId10" Type="http://schemas.openxmlformats.org/officeDocument/2006/relationships/image" Target="../media/image62.png"/><Relationship Id="rId19" Type="http://schemas.openxmlformats.org/officeDocument/2006/relationships/image" Target="../media/image71.png"/><Relationship Id="rId31" Type="http://schemas.openxmlformats.org/officeDocument/2006/relationships/image" Target="../media/image83.png"/><Relationship Id="rId4" Type="http://schemas.openxmlformats.org/officeDocument/2006/relationships/image" Target="../media/image56.png"/><Relationship Id="rId9" Type="http://schemas.openxmlformats.org/officeDocument/2006/relationships/image" Target="../media/image61.png"/><Relationship Id="rId14" Type="http://schemas.openxmlformats.org/officeDocument/2006/relationships/image" Target="../media/image66.png"/><Relationship Id="rId22" Type="http://schemas.openxmlformats.org/officeDocument/2006/relationships/image" Target="../media/image74.png"/><Relationship Id="rId27" Type="http://schemas.openxmlformats.org/officeDocument/2006/relationships/image" Target="../media/image79.png"/><Relationship Id="rId30" Type="http://schemas.openxmlformats.org/officeDocument/2006/relationships/image" Target="../media/image8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.jpeg"/><Relationship Id="rId4" Type="http://schemas.openxmlformats.org/officeDocument/2006/relationships/slide" Target="slide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6" Type="http://schemas.openxmlformats.org/officeDocument/2006/relationships/slide" Target="slide3.xml"/><Relationship Id="rId5" Type="http://schemas.openxmlformats.org/officeDocument/2006/relationships/slide" Target="slide13.xml"/><Relationship Id="rId4" Type="http://schemas.openxmlformats.org/officeDocument/2006/relationships/slide" Target="slide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3" Type="http://schemas.openxmlformats.org/officeDocument/2006/relationships/slide" Target="slide3.xml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notesSlide" Target="../notesSlides/notesSlide6.xml"/><Relationship Id="rId16" Type="http://schemas.openxmlformats.org/officeDocument/2006/relationships/image" Target="../media/image16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5" Type="http://schemas.openxmlformats.org/officeDocument/2006/relationships/image" Target="../media/image1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13" Type="http://schemas.openxmlformats.org/officeDocument/2006/relationships/image" Target="../media/image26.png"/><Relationship Id="rId3" Type="http://schemas.openxmlformats.org/officeDocument/2006/relationships/slide" Target="slide3.xml"/><Relationship Id="rId7" Type="http://schemas.openxmlformats.org/officeDocument/2006/relationships/image" Target="../media/image20.png"/><Relationship Id="rId12" Type="http://schemas.openxmlformats.org/officeDocument/2006/relationships/image" Target="../media/image25.png"/><Relationship Id="rId17" Type="http://schemas.openxmlformats.org/officeDocument/2006/relationships/image" Target="../media/image30.png"/><Relationship Id="rId2" Type="http://schemas.openxmlformats.org/officeDocument/2006/relationships/notesSlide" Target="../notesSlides/notesSlide7.xml"/><Relationship Id="rId16" Type="http://schemas.openxmlformats.org/officeDocument/2006/relationships/image" Target="../media/image29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9.png"/><Relationship Id="rId11" Type="http://schemas.openxmlformats.org/officeDocument/2006/relationships/image" Target="../media/image24.png"/><Relationship Id="rId5" Type="http://schemas.openxmlformats.org/officeDocument/2006/relationships/image" Target="../media/image18.png"/><Relationship Id="rId15" Type="http://schemas.openxmlformats.org/officeDocument/2006/relationships/image" Target="../media/image28.png"/><Relationship Id="rId10" Type="http://schemas.openxmlformats.org/officeDocument/2006/relationships/image" Target="../media/image23.png"/><Relationship Id="rId4" Type="http://schemas.openxmlformats.org/officeDocument/2006/relationships/image" Target="../media/image17.png"/><Relationship Id="rId9" Type="http://schemas.openxmlformats.org/officeDocument/2006/relationships/image" Target="../media/image22.png"/><Relationship Id="rId14" Type="http://schemas.openxmlformats.org/officeDocument/2006/relationships/image" Target="../media/image27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png"/><Relationship Id="rId3" Type="http://schemas.openxmlformats.org/officeDocument/2006/relationships/slide" Target="slide3.xml"/><Relationship Id="rId7" Type="http://schemas.openxmlformats.org/officeDocument/2006/relationships/image" Target="../media/image3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33.png"/><Relationship Id="rId5" Type="http://schemas.openxmlformats.org/officeDocument/2006/relationships/image" Target="../media/image32.png"/><Relationship Id="rId4" Type="http://schemas.openxmlformats.org/officeDocument/2006/relationships/image" Target="../media/image3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Группа 21"/>
          <p:cNvGrpSpPr/>
          <p:nvPr/>
        </p:nvGrpSpPr>
        <p:grpSpPr>
          <a:xfrm>
            <a:off x="426908" y="208455"/>
            <a:ext cx="3930778" cy="6506693"/>
            <a:chOff x="1149677" y="-220173"/>
            <a:chExt cx="3889109" cy="6506693"/>
          </a:xfrm>
        </p:grpSpPr>
        <p:sp>
          <p:nvSpPr>
            <p:cNvPr id="14" name="Прямоугольник 13"/>
            <p:cNvSpPr/>
            <p:nvPr/>
          </p:nvSpPr>
          <p:spPr>
            <a:xfrm rot="20773993">
              <a:off x="1243613" y="134706"/>
              <a:ext cx="3786214" cy="5929354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  <a:scene3d>
              <a:camera prst="perspectiveRelaxedModerately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Прямоугольник 12"/>
            <p:cNvSpPr/>
            <p:nvPr/>
          </p:nvSpPr>
          <p:spPr>
            <a:xfrm rot="20773993">
              <a:off x="1182685" y="-155774"/>
              <a:ext cx="3786214" cy="5929354"/>
            </a:xfrm>
            <a:prstGeom prst="rect">
              <a:avLst/>
            </a:prstGeom>
            <a:solidFill>
              <a:schemeClr val="bg1"/>
            </a:solidFill>
            <a:ln cap="sq">
              <a:solidFill>
                <a:schemeClr val="bg1"/>
              </a:solidFill>
            </a:ln>
            <a:scene3d>
              <a:camera prst="perspectiveRelaxedModerately"/>
              <a:lightRig rig="threePt" dir="t"/>
            </a:scene3d>
            <a:sp3d extrusionH="76200" contourW="12700" prstMaterial="powder">
              <a:bevelT h="457200"/>
              <a:extrusionClr>
                <a:schemeClr val="bg1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8" name="Прямая соединительная линия 17"/>
            <p:cNvCxnSpPr/>
            <p:nvPr/>
          </p:nvCxnSpPr>
          <p:spPr>
            <a:xfrm rot="16200000" flipH="1">
              <a:off x="1485880" y="6057920"/>
              <a:ext cx="357190" cy="100010"/>
            </a:xfrm>
            <a:prstGeom prst="line">
              <a:avLst/>
            </a:prstGeom>
            <a:ln w="381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Прямоугольник 11"/>
            <p:cNvSpPr/>
            <p:nvPr/>
          </p:nvSpPr>
          <p:spPr>
            <a:xfrm rot="20773993">
              <a:off x="1149677" y="-220173"/>
              <a:ext cx="3889109" cy="5929354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  <a:scene3d>
              <a:camera prst="perspectiveRelaxedModerately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" name="TextBox 15"/>
            <p:cNvSpPr txBox="1"/>
            <p:nvPr/>
          </p:nvSpPr>
          <p:spPr>
            <a:xfrm rot="20706627">
              <a:off x="1166482" y="896865"/>
              <a:ext cx="3215834" cy="1035432"/>
            </a:xfrm>
            <a:prstGeom prst="rect">
              <a:avLst/>
            </a:prstGeom>
            <a:noFill/>
          </p:spPr>
          <p:txBody>
            <a:bodyPr wrap="square" rtlCol="0">
              <a:prstTxWarp prst="textFadeUp">
                <a:avLst>
                  <a:gd name="adj" fmla="val 5781"/>
                </a:avLst>
              </a:prstTxWarp>
              <a:spAutoFit/>
            </a:bodyPr>
            <a:lstStyle/>
            <a:p>
              <a:r>
                <a:rPr lang="uk-UA" sz="6600" b="1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effectLst>
                    <a:innerShdw blurRad="38100" dist="25400" dir="16200000">
                      <a:prstClr val="black"/>
                    </a:innerShdw>
                  </a:effectLst>
                </a:rPr>
                <a:t>Алгебра</a:t>
              </a:r>
              <a:endParaRPr lang="ru-RU" sz="6600" b="1" dirty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innerShdw blurRad="38100" dist="25400" dir="16200000">
                    <a:prstClr val="black"/>
                  </a:innerShdw>
                </a:effectLst>
              </a:endParaRPr>
            </a:p>
          </p:txBody>
        </p:sp>
      </p:grp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3857620" y="642918"/>
            <a:ext cx="5286380" cy="1643074"/>
          </a:xfrm>
        </p:spPr>
        <p:txBody>
          <a:bodyPr>
            <a:normAutofit fontScale="90000"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uk-UA" sz="60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</a:rPr>
              <a:t>Матеріали до уроків</a:t>
            </a:r>
            <a:endParaRPr lang="ru-RU" sz="60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286380" y="2857496"/>
            <a:ext cx="3857620" cy="2643206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За </a:t>
            </a:r>
            <a:r>
              <a:rPr lang="ru-RU" sz="28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підручником</a:t>
            </a:r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</a:p>
          <a:p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«Алгебра.  9 </a:t>
            </a:r>
            <a:r>
              <a:rPr lang="ru-RU" sz="28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клас</a:t>
            </a:r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» </a:t>
            </a:r>
          </a:p>
          <a:p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Ю.І. </a:t>
            </a:r>
            <a:r>
              <a:rPr lang="ru-RU" sz="28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Мальованого</a:t>
            </a:r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, </a:t>
            </a:r>
          </a:p>
          <a:p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Г.М. Литвиненко, </a:t>
            </a:r>
          </a:p>
          <a:p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Г.М. Возняк</a:t>
            </a:r>
            <a:endParaRPr lang="ru-RU" sz="2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grpSp>
        <p:nvGrpSpPr>
          <p:cNvPr id="10" name="Группа 9"/>
          <p:cNvGrpSpPr/>
          <p:nvPr/>
        </p:nvGrpSpPr>
        <p:grpSpPr>
          <a:xfrm>
            <a:off x="6286512" y="5786454"/>
            <a:ext cx="2438348" cy="311944"/>
            <a:chOff x="4753027" y="2914650"/>
            <a:chExt cx="2438348" cy="311944"/>
          </a:xfrm>
          <a:effectLst>
            <a:outerShdw blurRad="114300" dist="38100" dir="18900000" sy="23000" kx="-1200000" algn="bl" rotWithShape="0">
              <a:prstClr val="black">
                <a:alpha val="69000"/>
              </a:prstClr>
            </a:outerShdw>
          </a:effectLst>
        </p:grpSpPr>
        <p:sp>
          <p:nvSpPr>
            <p:cNvPr id="11" name="Полилиния 10"/>
            <p:cNvSpPr/>
            <p:nvPr/>
          </p:nvSpPr>
          <p:spPr>
            <a:xfrm>
              <a:off x="4753027" y="3000372"/>
              <a:ext cx="222988" cy="142877"/>
            </a:xfrm>
            <a:custGeom>
              <a:avLst/>
              <a:gdLst>
                <a:gd name="connsiteX0" fmla="*/ 142875 w 168275"/>
                <a:gd name="connsiteY0" fmla="*/ 15875 h 153987"/>
                <a:gd name="connsiteX1" fmla="*/ 0 w 168275"/>
                <a:gd name="connsiteY1" fmla="*/ 58737 h 153987"/>
                <a:gd name="connsiteX2" fmla="*/ 0 w 168275"/>
                <a:gd name="connsiteY2" fmla="*/ 108744 h 153987"/>
                <a:gd name="connsiteX3" fmla="*/ 152400 w 168275"/>
                <a:gd name="connsiteY3" fmla="*/ 153987 h 153987"/>
                <a:gd name="connsiteX4" fmla="*/ 142875 w 168275"/>
                <a:gd name="connsiteY4" fmla="*/ 15875 h 153987"/>
                <a:gd name="connsiteX0" fmla="*/ 197588 w 222988"/>
                <a:gd name="connsiteY0" fmla="*/ 15875 h 153987"/>
                <a:gd name="connsiteX1" fmla="*/ 54713 w 222988"/>
                <a:gd name="connsiteY1" fmla="*/ 58737 h 153987"/>
                <a:gd name="connsiteX2" fmla="*/ 54713 w 222988"/>
                <a:gd name="connsiteY2" fmla="*/ 108744 h 153987"/>
                <a:gd name="connsiteX3" fmla="*/ 207113 w 222988"/>
                <a:gd name="connsiteY3" fmla="*/ 153987 h 153987"/>
                <a:gd name="connsiteX4" fmla="*/ 197588 w 222988"/>
                <a:gd name="connsiteY4" fmla="*/ 15875 h 153987"/>
                <a:gd name="connsiteX0" fmla="*/ 197588 w 222988"/>
                <a:gd name="connsiteY0" fmla="*/ 15875 h 153987"/>
                <a:gd name="connsiteX1" fmla="*/ 54713 w 222988"/>
                <a:gd name="connsiteY1" fmla="*/ 58737 h 153987"/>
                <a:gd name="connsiteX2" fmla="*/ 54713 w 222988"/>
                <a:gd name="connsiteY2" fmla="*/ 108744 h 153987"/>
                <a:gd name="connsiteX3" fmla="*/ 207113 w 222988"/>
                <a:gd name="connsiteY3" fmla="*/ 153987 h 153987"/>
                <a:gd name="connsiteX4" fmla="*/ 197588 w 222988"/>
                <a:gd name="connsiteY4" fmla="*/ 15875 h 1539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2988" h="153987">
                  <a:moveTo>
                    <a:pt x="197588" y="15875"/>
                  </a:moveTo>
                  <a:cubicBezTo>
                    <a:pt x="172188" y="0"/>
                    <a:pt x="102338" y="44450"/>
                    <a:pt x="54713" y="58737"/>
                  </a:cubicBezTo>
                  <a:cubicBezTo>
                    <a:pt x="0" y="86054"/>
                    <a:pt x="20708" y="97507"/>
                    <a:pt x="54713" y="108744"/>
                  </a:cubicBezTo>
                  <a:lnTo>
                    <a:pt x="207113" y="153987"/>
                  </a:lnTo>
                  <a:cubicBezTo>
                    <a:pt x="199926" y="24607"/>
                    <a:pt x="222988" y="31750"/>
                    <a:pt x="197588" y="15875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Полилиния 14"/>
            <p:cNvSpPr/>
            <p:nvPr/>
          </p:nvSpPr>
          <p:spPr>
            <a:xfrm>
              <a:off x="4907756" y="2914650"/>
              <a:ext cx="361918" cy="311944"/>
            </a:xfrm>
            <a:custGeom>
              <a:avLst/>
              <a:gdLst>
                <a:gd name="connsiteX0" fmla="*/ 285750 w 357187"/>
                <a:gd name="connsiteY0" fmla="*/ 0 h 319088"/>
                <a:gd name="connsiteX1" fmla="*/ 0 w 357187"/>
                <a:gd name="connsiteY1" fmla="*/ 102394 h 319088"/>
                <a:gd name="connsiteX2" fmla="*/ 4762 w 357187"/>
                <a:gd name="connsiteY2" fmla="*/ 147638 h 319088"/>
                <a:gd name="connsiteX3" fmla="*/ 7144 w 357187"/>
                <a:gd name="connsiteY3" fmla="*/ 216694 h 319088"/>
                <a:gd name="connsiteX4" fmla="*/ 290512 w 357187"/>
                <a:gd name="connsiteY4" fmla="*/ 319088 h 319088"/>
                <a:gd name="connsiteX5" fmla="*/ 357187 w 357187"/>
                <a:gd name="connsiteY5" fmla="*/ 138113 h 319088"/>
                <a:gd name="connsiteX6" fmla="*/ 285750 w 357187"/>
                <a:gd name="connsiteY6" fmla="*/ 0 h 319088"/>
                <a:gd name="connsiteX0" fmla="*/ 285750 w 357187"/>
                <a:gd name="connsiteY0" fmla="*/ 0 h 319088"/>
                <a:gd name="connsiteX1" fmla="*/ 0 w 357187"/>
                <a:gd name="connsiteY1" fmla="*/ 102394 h 319088"/>
                <a:gd name="connsiteX2" fmla="*/ 4762 w 357187"/>
                <a:gd name="connsiteY2" fmla="*/ 147638 h 319088"/>
                <a:gd name="connsiteX3" fmla="*/ 7144 w 357187"/>
                <a:gd name="connsiteY3" fmla="*/ 216694 h 319088"/>
                <a:gd name="connsiteX4" fmla="*/ 290512 w 357187"/>
                <a:gd name="connsiteY4" fmla="*/ 319088 h 319088"/>
                <a:gd name="connsiteX5" fmla="*/ 357187 w 357187"/>
                <a:gd name="connsiteY5" fmla="*/ 138113 h 319088"/>
                <a:gd name="connsiteX6" fmla="*/ 285750 w 357187"/>
                <a:gd name="connsiteY6" fmla="*/ 0 h 319088"/>
                <a:gd name="connsiteX0" fmla="*/ 285750 w 357187"/>
                <a:gd name="connsiteY0" fmla="*/ 0 h 319088"/>
                <a:gd name="connsiteX1" fmla="*/ 0 w 357187"/>
                <a:gd name="connsiteY1" fmla="*/ 102394 h 319088"/>
                <a:gd name="connsiteX2" fmla="*/ 4762 w 357187"/>
                <a:gd name="connsiteY2" fmla="*/ 147638 h 319088"/>
                <a:gd name="connsiteX3" fmla="*/ 7144 w 357187"/>
                <a:gd name="connsiteY3" fmla="*/ 216694 h 319088"/>
                <a:gd name="connsiteX4" fmla="*/ 290512 w 357187"/>
                <a:gd name="connsiteY4" fmla="*/ 319088 h 319088"/>
                <a:gd name="connsiteX5" fmla="*/ 357187 w 357187"/>
                <a:gd name="connsiteY5" fmla="*/ 138113 h 319088"/>
                <a:gd name="connsiteX6" fmla="*/ 285750 w 357187"/>
                <a:gd name="connsiteY6" fmla="*/ 0 h 319088"/>
                <a:gd name="connsiteX0" fmla="*/ 285750 w 357187"/>
                <a:gd name="connsiteY0" fmla="*/ 0 h 319088"/>
                <a:gd name="connsiteX1" fmla="*/ 0 w 357187"/>
                <a:gd name="connsiteY1" fmla="*/ 102394 h 319088"/>
                <a:gd name="connsiteX2" fmla="*/ 4762 w 357187"/>
                <a:gd name="connsiteY2" fmla="*/ 147638 h 319088"/>
                <a:gd name="connsiteX3" fmla="*/ 7144 w 357187"/>
                <a:gd name="connsiteY3" fmla="*/ 216694 h 319088"/>
                <a:gd name="connsiteX4" fmla="*/ 290512 w 357187"/>
                <a:gd name="connsiteY4" fmla="*/ 319088 h 319088"/>
                <a:gd name="connsiteX5" fmla="*/ 357187 w 357187"/>
                <a:gd name="connsiteY5" fmla="*/ 138113 h 319088"/>
                <a:gd name="connsiteX6" fmla="*/ 285750 w 357187"/>
                <a:gd name="connsiteY6" fmla="*/ 0 h 319088"/>
                <a:gd name="connsiteX0" fmla="*/ 285750 w 357187"/>
                <a:gd name="connsiteY0" fmla="*/ 0 h 319088"/>
                <a:gd name="connsiteX1" fmla="*/ 0 w 357187"/>
                <a:gd name="connsiteY1" fmla="*/ 102394 h 319088"/>
                <a:gd name="connsiteX2" fmla="*/ 4762 w 357187"/>
                <a:gd name="connsiteY2" fmla="*/ 147638 h 319088"/>
                <a:gd name="connsiteX3" fmla="*/ 7144 w 357187"/>
                <a:gd name="connsiteY3" fmla="*/ 216694 h 319088"/>
                <a:gd name="connsiteX4" fmla="*/ 269133 w 357187"/>
                <a:gd name="connsiteY4" fmla="*/ 311944 h 319088"/>
                <a:gd name="connsiteX5" fmla="*/ 290512 w 357187"/>
                <a:gd name="connsiteY5" fmla="*/ 319088 h 319088"/>
                <a:gd name="connsiteX6" fmla="*/ 357187 w 357187"/>
                <a:gd name="connsiteY6" fmla="*/ 138113 h 319088"/>
                <a:gd name="connsiteX7" fmla="*/ 285750 w 357187"/>
                <a:gd name="connsiteY7" fmla="*/ 0 h 319088"/>
                <a:gd name="connsiteX0" fmla="*/ 285750 w 361918"/>
                <a:gd name="connsiteY0" fmla="*/ 0 h 319064"/>
                <a:gd name="connsiteX1" fmla="*/ 0 w 361918"/>
                <a:gd name="connsiteY1" fmla="*/ 102394 h 319064"/>
                <a:gd name="connsiteX2" fmla="*/ 4762 w 361918"/>
                <a:gd name="connsiteY2" fmla="*/ 147638 h 319064"/>
                <a:gd name="connsiteX3" fmla="*/ 7144 w 361918"/>
                <a:gd name="connsiteY3" fmla="*/ 216694 h 319064"/>
                <a:gd name="connsiteX4" fmla="*/ 269133 w 361918"/>
                <a:gd name="connsiteY4" fmla="*/ 311944 h 319064"/>
                <a:gd name="connsiteX5" fmla="*/ 361918 w 361918"/>
                <a:gd name="connsiteY5" fmla="*/ 319064 h 319064"/>
                <a:gd name="connsiteX6" fmla="*/ 357187 w 361918"/>
                <a:gd name="connsiteY6" fmla="*/ 138113 h 319064"/>
                <a:gd name="connsiteX7" fmla="*/ 285750 w 361918"/>
                <a:gd name="connsiteY7" fmla="*/ 0 h 319064"/>
                <a:gd name="connsiteX0" fmla="*/ 285750 w 361918"/>
                <a:gd name="connsiteY0" fmla="*/ 0 h 311944"/>
                <a:gd name="connsiteX1" fmla="*/ 0 w 361918"/>
                <a:gd name="connsiteY1" fmla="*/ 102394 h 311944"/>
                <a:gd name="connsiteX2" fmla="*/ 4762 w 361918"/>
                <a:gd name="connsiteY2" fmla="*/ 147638 h 311944"/>
                <a:gd name="connsiteX3" fmla="*/ 7144 w 361918"/>
                <a:gd name="connsiteY3" fmla="*/ 216694 h 311944"/>
                <a:gd name="connsiteX4" fmla="*/ 269133 w 361918"/>
                <a:gd name="connsiteY4" fmla="*/ 311944 h 311944"/>
                <a:gd name="connsiteX5" fmla="*/ 361918 w 361918"/>
                <a:gd name="connsiteY5" fmla="*/ 247602 h 311944"/>
                <a:gd name="connsiteX6" fmla="*/ 357187 w 361918"/>
                <a:gd name="connsiteY6" fmla="*/ 138113 h 311944"/>
                <a:gd name="connsiteX7" fmla="*/ 285750 w 361918"/>
                <a:gd name="connsiteY7" fmla="*/ 0 h 3119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61918" h="311944">
                  <a:moveTo>
                    <a:pt x="285750" y="0"/>
                  </a:moveTo>
                  <a:lnTo>
                    <a:pt x="0" y="102394"/>
                  </a:lnTo>
                  <a:cubicBezTo>
                    <a:pt x="1587" y="117475"/>
                    <a:pt x="62704" y="111128"/>
                    <a:pt x="4762" y="147638"/>
                  </a:cubicBezTo>
                  <a:cubicBezTo>
                    <a:pt x="26985" y="189710"/>
                    <a:pt x="6350" y="193675"/>
                    <a:pt x="7144" y="216694"/>
                  </a:cubicBezTo>
                  <a:lnTo>
                    <a:pt x="269133" y="311944"/>
                  </a:lnTo>
                  <a:lnTo>
                    <a:pt x="361918" y="247602"/>
                  </a:lnTo>
                  <a:lnTo>
                    <a:pt x="357187" y="138113"/>
                  </a:lnTo>
                  <a:lnTo>
                    <a:pt x="285750" y="0"/>
                  </a:lnTo>
                  <a:close/>
                </a:path>
              </a:pathLst>
            </a:custGeom>
            <a:solidFill>
              <a:srgbClr val="F7D6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Полилиния 16"/>
            <p:cNvSpPr/>
            <p:nvPr/>
          </p:nvSpPr>
          <p:spPr>
            <a:xfrm>
              <a:off x="7038975" y="2921794"/>
              <a:ext cx="152400" cy="302419"/>
            </a:xfrm>
            <a:custGeom>
              <a:avLst/>
              <a:gdLst>
                <a:gd name="connsiteX0" fmla="*/ 88106 w 152400"/>
                <a:gd name="connsiteY0" fmla="*/ 0 h 302419"/>
                <a:gd name="connsiteX1" fmla="*/ 152400 w 152400"/>
                <a:gd name="connsiteY1" fmla="*/ 78581 h 302419"/>
                <a:gd name="connsiteX2" fmla="*/ 150019 w 152400"/>
                <a:gd name="connsiteY2" fmla="*/ 226219 h 302419"/>
                <a:gd name="connsiteX3" fmla="*/ 71438 w 152400"/>
                <a:gd name="connsiteY3" fmla="*/ 302419 h 302419"/>
                <a:gd name="connsiteX4" fmla="*/ 0 w 152400"/>
                <a:gd name="connsiteY4" fmla="*/ 230981 h 302419"/>
                <a:gd name="connsiteX5" fmla="*/ 0 w 152400"/>
                <a:gd name="connsiteY5" fmla="*/ 59531 h 302419"/>
                <a:gd name="connsiteX6" fmla="*/ 88106 w 152400"/>
                <a:gd name="connsiteY6" fmla="*/ 0 h 3024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52400" h="302419">
                  <a:moveTo>
                    <a:pt x="88106" y="0"/>
                  </a:moveTo>
                  <a:lnTo>
                    <a:pt x="152400" y="78581"/>
                  </a:lnTo>
                  <a:cubicBezTo>
                    <a:pt x="151606" y="127794"/>
                    <a:pt x="150813" y="177006"/>
                    <a:pt x="150019" y="226219"/>
                  </a:cubicBezTo>
                  <a:lnTo>
                    <a:pt x="71438" y="302419"/>
                  </a:lnTo>
                  <a:lnTo>
                    <a:pt x="0" y="230981"/>
                  </a:lnTo>
                  <a:lnTo>
                    <a:pt x="0" y="59531"/>
                  </a:lnTo>
                  <a:lnTo>
                    <a:pt x="88106" y="0"/>
                  </a:lnTo>
                  <a:close/>
                </a:path>
              </a:pathLst>
            </a:custGeom>
            <a:solidFill>
              <a:srgbClr val="F7D6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олилиния 18"/>
            <p:cNvSpPr/>
            <p:nvPr/>
          </p:nvSpPr>
          <p:spPr>
            <a:xfrm>
              <a:off x="5169694" y="2919413"/>
              <a:ext cx="1957387" cy="304800"/>
            </a:xfrm>
            <a:custGeom>
              <a:avLst/>
              <a:gdLst>
                <a:gd name="connsiteX0" fmla="*/ 2381 w 1957387"/>
                <a:gd name="connsiteY0" fmla="*/ 0 h 304800"/>
                <a:gd name="connsiteX1" fmla="*/ 4762 w 1957387"/>
                <a:gd name="connsiteY1" fmla="*/ 102393 h 304800"/>
                <a:gd name="connsiteX2" fmla="*/ 0 w 1957387"/>
                <a:gd name="connsiteY2" fmla="*/ 219075 h 304800"/>
                <a:gd name="connsiteX3" fmla="*/ 9525 w 1957387"/>
                <a:gd name="connsiteY3" fmla="*/ 300037 h 304800"/>
                <a:gd name="connsiteX4" fmla="*/ 1938337 w 1957387"/>
                <a:gd name="connsiteY4" fmla="*/ 304800 h 304800"/>
                <a:gd name="connsiteX5" fmla="*/ 1897856 w 1957387"/>
                <a:gd name="connsiteY5" fmla="*/ 250031 h 304800"/>
                <a:gd name="connsiteX6" fmla="*/ 1893094 w 1957387"/>
                <a:gd name="connsiteY6" fmla="*/ 85725 h 304800"/>
                <a:gd name="connsiteX7" fmla="*/ 1957387 w 1957387"/>
                <a:gd name="connsiteY7" fmla="*/ 7143 h 304800"/>
                <a:gd name="connsiteX8" fmla="*/ 2381 w 1957387"/>
                <a:gd name="connsiteY8" fmla="*/ 0 h 304800"/>
                <a:gd name="connsiteX0" fmla="*/ 2381 w 1957387"/>
                <a:gd name="connsiteY0" fmla="*/ 0 h 304800"/>
                <a:gd name="connsiteX1" fmla="*/ 4762 w 1957387"/>
                <a:gd name="connsiteY1" fmla="*/ 102393 h 304800"/>
                <a:gd name="connsiteX2" fmla="*/ 0 w 1957387"/>
                <a:gd name="connsiteY2" fmla="*/ 219075 h 304800"/>
                <a:gd name="connsiteX3" fmla="*/ 9525 w 1957387"/>
                <a:gd name="connsiteY3" fmla="*/ 300037 h 304800"/>
                <a:gd name="connsiteX4" fmla="*/ 1938337 w 1957387"/>
                <a:gd name="connsiteY4" fmla="*/ 304800 h 304800"/>
                <a:gd name="connsiteX5" fmla="*/ 1897856 w 1957387"/>
                <a:gd name="connsiteY5" fmla="*/ 250031 h 304800"/>
                <a:gd name="connsiteX6" fmla="*/ 1893094 w 1957387"/>
                <a:gd name="connsiteY6" fmla="*/ 85725 h 304800"/>
                <a:gd name="connsiteX7" fmla="*/ 1957387 w 1957387"/>
                <a:gd name="connsiteY7" fmla="*/ 7143 h 304800"/>
                <a:gd name="connsiteX8" fmla="*/ 2381 w 1957387"/>
                <a:gd name="connsiteY8" fmla="*/ 0 h 304800"/>
                <a:gd name="connsiteX0" fmla="*/ 2381 w 1957387"/>
                <a:gd name="connsiteY0" fmla="*/ 0 h 304800"/>
                <a:gd name="connsiteX1" fmla="*/ 4762 w 1957387"/>
                <a:gd name="connsiteY1" fmla="*/ 102393 h 304800"/>
                <a:gd name="connsiteX2" fmla="*/ 0 w 1957387"/>
                <a:gd name="connsiteY2" fmla="*/ 219075 h 304800"/>
                <a:gd name="connsiteX3" fmla="*/ 9525 w 1957387"/>
                <a:gd name="connsiteY3" fmla="*/ 300037 h 304800"/>
                <a:gd name="connsiteX4" fmla="*/ 1938337 w 1957387"/>
                <a:gd name="connsiteY4" fmla="*/ 304800 h 304800"/>
                <a:gd name="connsiteX5" fmla="*/ 1897856 w 1957387"/>
                <a:gd name="connsiteY5" fmla="*/ 250031 h 304800"/>
                <a:gd name="connsiteX6" fmla="*/ 1893094 w 1957387"/>
                <a:gd name="connsiteY6" fmla="*/ 85725 h 304800"/>
                <a:gd name="connsiteX7" fmla="*/ 1957387 w 1957387"/>
                <a:gd name="connsiteY7" fmla="*/ 7143 h 304800"/>
                <a:gd name="connsiteX8" fmla="*/ 2381 w 1957387"/>
                <a:gd name="connsiteY8" fmla="*/ 0 h 304800"/>
                <a:gd name="connsiteX0" fmla="*/ 2381 w 1957387"/>
                <a:gd name="connsiteY0" fmla="*/ 0 h 304800"/>
                <a:gd name="connsiteX1" fmla="*/ 4762 w 1957387"/>
                <a:gd name="connsiteY1" fmla="*/ 102393 h 304800"/>
                <a:gd name="connsiteX2" fmla="*/ 0 w 1957387"/>
                <a:gd name="connsiteY2" fmla="*/ 219075 h 304800"/>
                <a:gd name="connsiteX3" fmla="*/ 9525 w 1957387"/>
                <a:gd name="connsiteY3" fmla="*/ 300037 h 304800"/>
                <a:gd name="connsiteX4" fmla="*/ 1938337 w 1957387"/>
                <a:gd name="connsiteY4" fmla="*/ 304800 h 304800"/>
                <a:gd name="connsiteX5" fmla="*/ 1897856 w 1957387"/>
                <a:gd name="connsiteY5" fmla="*/ 250031 h 304800"/>
                <a:gd name="connsiteX6" fmla="*/ 1893094 w 1957387"/>
                <a:gd name="connsiteY6" fmla="*/ 85725 h 304800"/>
                <a:gd name="connsiteX7" fmla="*/ 1957387 w 1957387"/>
                <a:gd name="connsiteY7" fmla="*/ 7143 h 304800"/>
                <a:gd name="connsiteX8" fmla="*/ 2381 w 1957387"/>
                <a:gd name="connsiteY8" fmla="*/ 0 h 304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57387" h="304800">
                  <a:moveTo>
                    <a:pt x="2381" y="0"/>
                  </a:moveTo>
                  <a:cubicBezTo>
                    <a:pt x="3175" y="34131"/>
                    <a:pt x="56352" y="49215"/>
                    <a:pt x="4762" y="102393"/>
                  </a:cubicBezTo>
                  <a:cubicBezTo>
                    <a:pt x="3175" y="141287"/>
                    <a:pt x="63496" y="203996"/>
                    <a:pt x="0" y="219075"/>
                  </a:cubicBezTo>
                  <a:cubicBezTo>
                    <a:pt x="53177" y="279402"/>
                    <a:pt x="6350" y="273050"/>
                    <a:pt x="9525" y="300037"/>
                  </a:cubicBezTo>
                  <a:lnTo>
                    <a:pt x="1938337" y="304800"/>
                  </a:lnTo>
                  <a:lnTo>
                    <a:pt x="1897856" y="250031"/>
                  </a:lnTo>
                  <a:lnTo>
                    <a:pt x="1893094" y="85725"/>
                  </a:lnTo>
                  <a:lnTo>
                    <a:pt x="1957387" y="7143"/>
                  </a:lnTo>
                  <a:lnTo>
                    <a:pt x="2381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lumMod val="20000"/>
                    <a:lumOff val="80000"/>
                  </a:schemeClr>
                </a:gs>
                <a:gs pos="13000">
                  <a:schemeClr val="accent1">
                    <a:lumMod val="60000"/>
                    <a:lumOff val="40000"/>
                  </a:schemeClr>
                </a:gs>
                <a:gs pos="21001">
                  <a:schemeClr val="accent1">
                    <a:lumMod val="75000"/>
                  </a:schemeClr>
                </a:gs>
                <a:gs pos="63000">
                  <a:srgbClr val="FFFFFF"/>
                </a:gs>
                <a:gs pos="67000">
                  <a:schemeClr val="accent1">
                    <a:lumMod val="50000"/>
                  </a:schemeClr>
                </a:gs>
                <a:gs pos="69000">
                  <a:schemeClr val="accent1">
                    <a:lumMod val="75000"/>
                  </a:schemeClr>
                </a:gs>
                <a:gs pos="82001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Овал 19"/>
            <p:cNvSpPr/>
            <p:nvPr/>
          </p:nvSpPr>
          <p:spPr>
            <a:xfrm>
              <a:off x="7103291" y="3045619"/>
              <a:ext cx="45719" cy="71438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1" name="TextBox 20"/>
          <p:cNvSpPr txBox="1"/>
          <p:nvPr/>
        </p:nvSpPr>
        <p:spPr>
          <a:xfrm rot="20751448">
            <a:off x="1544835" y="2532387"/>
            <a:ext cx="18573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 smtClean="0">
                <a:solidFill>
                  <a:schemeClr val="bg1"/>
                </a:solidFill>
              </a:rPr>
              <a:t>9 клас</a:t>
            </a:r>
            <a:endParaRPr lang="ru-RU" sz="32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7"/>
          <p:cNvGrpSpPr/>
          <p:nvPr/>
        </p:nvGrpSpPr>
        <p:grpSpPr>
          <a:xfrm>
            <a:off x="142844" y="285728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457200" y="571480"/>
            <a:ext cx="4043362" cy="846158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z="4800" b="1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Пункт 5.2.</a:t>
            </a:r>
            <a:endParaRPr lang="ru-RU" sz="4800" b="1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19" name="Содержимое 18"/>
          <p:cNvSpPr>
            <a:spLocks noGrp="1"/>
          </p:cNvSpPr>
          <p:nvPr>
            <p:ph sz="half" idx="2"/>
          </p:nvPr>
        </p:nvSpPr>
        <p:spPr>
          <a:xfrm>
            <a:off x="4714876" y="571480"/>
            <a:ext cx="4143404" cy="5857916"/>
          </a:xfrm>
        </p:spPr>
        <p:txBody>
          <a:bodyPr>
            <a:normAutofit fontScale="40000" lnSpcReduction="20000"/>
          </a:bodyPr>
          <a:lstStyle/>
          <a:p>
            <a:pPr marL="0" indent="361950">
              <a:lnSpc>
                <a:spcPct val="120000"/>
              </a:lnSpc>
              <a:buNone/>
            </a:pPr>
            <a:r>
              <a:rPr lang="uk-UA" sz="4200" dirty="0" smtClean="0"/>
              <a:t>Якщо дискримінант квадратного тричлена, що стоїть у лівій частині нерівності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uk-UA" sz="4200" dirty="0" smtClean="0"/>
              <a:t>є від'ємним числом, то вираз </a:t>
            </a:r>
          </a:p>
          <a:p>
            <a:pPr marL="0" indent="0">
              <a:lnSpc>
                <a:spcPct val="120000"/>
              </a:lnSpc>
              <a:buNone/>
            </a:pPr>
            <a:endParaRPr lang="uk-UA" sz="4200" dirty="0" smtClean="0"/>
          </a:p>
          <a:p>
            <a:pPr marL="0" indent="0">
              <a:lnSpc>
                <a:spcPct val="120000"/>
              </a:lnSpc>
              <a:buNone/>
            </a:pPr>
            <a:r>
              <a:rPr lang="uk-UA" sz="4200" dirty="0" smtClean="0"/>
              <a:t>на множники розкласти не можна.</a:t>
            </a:r>
          </a:p>
          <a:p>
            <a:pPr marL="0" indent="0">
              <a:lnSpc>
                <a:spcPct val="120000"/>
              </a:lnSpc>
              <a:buNone/>
            </a:pPr>
            <a:endParaRPr lang="uk-UA" sz="4200" dirty="0" smtClean="0"/>
          </a:p>
          <a:p>
            <a:pPr marL="0" indent="0">
              <a:lnSpc>
                <a:spcPct val="120000"/>
              </a:lnSpc>
              <a:buNone/>
            </a:pPr>
            <a:r>
              <a:rPr lang="uk-UA" sz="4200" dirty="0" smtClean="0"/>
              <a:t>У цьому випадку для розв'язання нерівності аналітичним способом вдаються до відомого перетворення – виділення квадрата двочлена з квадратного тричлена.</a:t>
            </a:r>
            <a:endParaRPr lang="uk-UA" dirty="0" smtClean="0"/>
          </a:p>
          <a:p>
            <a:pPr marL="0" indent="361950">
              <a:buNone/>
            </a:pPr>
            <a:endParaRPr lang="uk-UA" dirty="0" smtClean="0"/>
          </a:p>
          <a:p>
            <a:pPr marL="0" indent="361950">
              <a:buNone/>
            </a:pPr>
            <a:endParaRPr lang="uk-UA" dirty="0" smtClean="0"/>
          </a:p>
          <a:p>
            <a:pPr marL="0" indent="361950">
              <a:buNone/>
            </a:pPr>
            <a:endParaRPr lang="uk-UA" sz="1600" dirty="0" smtClean="0"/>
          </a:p>
          <a:p>
            <a:pPr marL="0" indent="361950">
              <a:buNone/>
            </a:pPr>
            <a:endParaRPr lang="uk-UA" sz="1600" dirty="0" smtClean="0"/>
          </a:p>
          <a:p>
            <a:pPr marL="0" indent="361950">
              <a:buNone/>
            </a:pPr>
            <a:endParaRPr lang="uk-UA" sz="1600" dirty="0" smtClean="0"/>
          </a:p>
          <a:p>
            <a:pPr marL="0" indent="361950">
              <a:buNone/>
            </a:pPr>
            <a:endParaRPr lang="uk-UA" sz="1600" dirty="0" smtClean="0"/>
          </a:p>
          <a:p>
            <a:pPr marL="0" indent="361950">
              <a:buNone/>
            </a:pPr>
            <a:endParaRPr lang="uk-UA" sz="1600" dirty="0" smtClean="0"/>
          </a:p>
          <a:p>
            <a:pPr marL="0" indent="361950">
              <a:buNone/>
            </a:pPr>
            <a:endParaRPr lang="uk-UA" sz="1600" dirty="0" smtClean="0"/>
          </a:p>
          <a:p>
            <a:pPr marL="0" indent="361950">
              <a:buNone/>
            </a:pPr>
            <a:endParaRPr lang="uk-UA" sz="1600" dirty="0" smtClean="0"/>
          </a:p>
          <a:p>
            <a:pPr marL="0" indent="361950">
              <a:buNone/>
            </a:pPr>
            <a:endParaRPr lang="uk-UA" sz="1600" dirty="0" smtClean="0"/>
          </a:p>
          <a:p>
            <a:pPr marL="0" indent="361950">
              <a:buNone/>
            </a:pPr>
            <a:endParaRPr lang="uk-UA" sz="1600" dirty="0" smtClean="0"/>
          </a:p>
          <a:p>
            <a:pPr marL="0" indent="361950">
              <a:buNone/>
            </a:pPr>
            <a:endParaRPr lang="uk-UA" sz="1600" dirty="0" smtClean="0"/>
          </a:p>
          <a:p>
            <a:pPr marL="0" indent="361950">
              <a:buNone/>
            </a:pPr>
            <a:endParaRPr lang="uk-UA" sz="1600" dirty="0" smtClean="0"/>
          </a:p>
          <a:p>
            <a:pPr marL="0" indent="361950">
              <a:buNone/>
            </a:pPr>
            <a:endParaRPr lang="uk-UA" sz="1600" dirty="0" smtClean="0"/>
          </a:p>
          <a:p>
            <a:pPr marL="0" indent="361950">
              <a:buNone/>
            </a:pPr>
            <a:endParaRPr lang="uk-UA" sz="1600" dirty="0" smtClean="0"/>
          </a:p>
          <a:p>
            <a:pPr marL="0" indent="361950">
              <a:buNone/>
            </a:pPr>
            <a:endParaRPr lang="uk-UA" sz="1600" dirty="0" smtClean="0"/>
          </a:p>
          <a:p>
            <a:pPr marL="0" indent="361950">
              <a:buNone/>
            </a:pPr>
            <a:r>
              <a:rPr lang="uk-UA" sz="1600" dirty="0" smtClean="0"/>
              <a:t>                                                         </a:t>
            </a:r>
          </a:p>
          <a:p>
            <a:pPr marL="0" indent="361950">
              <a:buNone/>
            </a:pPr>
            <a:endParaRPr lang="uk-UA" sz="1600" dirty="0" smtClean="0"/>
          </a:p>
          <a:p>
            <a:pPr marL="0" indent="361950">
              <a:buNone/>
            </a:pPr>
            <a:r>
              <a:rPr lang="uk-UA" sz="1600" dirty="0" smtClean="0"/>
              <a:t>                                             </a:t>
            </a:r>
          </a:p>
          <a:p>
            <a:pPr marL="0" indent="361950">
              <a:buNone/>
            </a:pPr>
            <a:endParaRPr lang="uk-UA" dirty="0" smtClean="0"/>
          </a:p>
          <a:p>
            <a:pPr marL="0" indent="361950">
              <a:buNone/>
            </a:pPr>
            <a:endParaRPr lang="uk-UA" dirty="0" smtClean="0"/>
          </a:p>
          <a:p>
            <a:pPr marL="0" indent="361950">
              <a:buNone/>
            </a:pPr>
            <a:r>
              <a:rPr lang="uk-UA" sz="1600" dirty="0" smtClean="0"/>
              <a:t>                           </a:t>
            </a:r>
          </a:p>
          <a:p>
            <a:pPr marL="0" indent="361950">
              <a:buNone/>
            </a:pPr>
            <a:endParaRPr lang="uk-UA" sz="1600" dirty="0" smtClean="0"/>
          </a:p>
          <a:p>
            <a:pPr marL="0" indent="361950">
              <a:buNone/>
            </a:pPr>
            <a:endParaRPr lang="ru-RU" dirty="0"/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3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одержимое 26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132873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3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Спосіб виділення з лівої частини нерівності квадрата двочлена</a:t>
            </a:r>
            <a:endParaRPr lang="en-US" sz="3000" b="1" dirty="0" smtClean="0"/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0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2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4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6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8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70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72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74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970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970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970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0" y="447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81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83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85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87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89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91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93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175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175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175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584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5841" name="Picture 1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00760" y="1142984"/>
            <a:ext cx="1552575" cy="285750"/>
          </a:xfrm>
          <a:prstGeom prst="rect">
            <a:avLst/>
          </a:prstGeom>
          <a:noFill/>
        </p:spPr>
      </p:pic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5843" name="Picture 3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57752" y="1714488"/>
            <a:ext cx="1162050" cy="2857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7"/>
          <p:cNvGrpSpPr/>
          <p:nvPr/>
        </p:nvGrpSpPr>
        <p:grpSpPr>
          <a:xfrm>
            <a:off x="142844" y="285728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457200" y="571480"/>
            <a:ext cx="4043362" cy="846158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z="4800" b="1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Пункт 5.2.</a:t>
            </a:r>
            <a:endParaRPr lang="ru-RU" sz="4800" b="1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19" name="Содержимое 18"/>
          <p:cNvSpPr>
            <a:spLocks noGrp="1"/>
          </p:cNvSpPr>
          <p:nvPr>
            <p:ph sz="half" idx="2"/>
          </p:nvPr>
        </p:nvSpPr>
        <p:spPr>
          <a:xfrm>
            <a:off x="4572000" y="428604"/>
            <a:ext cx="4286280" cy="6000792"/>
          </a:xfrm>
        </p:spPr>
        <p:txBody>
          <a:bodyPr>
            <a:normAutofit fontScale="70000" lnSpcReduction="20000"/>
          </a:bodyPr>
          <a:lstStyle/>
          <a:p>
            <a:pPr marL="0" indent="361950">
              <a:buNone/>
            </a:pPr>
            <a:r>
              <a:rPr lang="uk-UA" dirty="0" smtClean="0"/>
              <a:t>Розв'язання</a:t>
            </a:r>
          </a:p>
          <a:p>
            <a:pPr marL="0" indent="361950">
              <a:buNone/>
            </a:pPr>
            <a:endParaRPr lang="uk-UA" dirty="0" smtClean="0"/>
          </a:p>
          <a:p>
            <a:pPr marL="0" indent="361950">
              <a:buNone/>
            </a:pPr>
            <a:endParaRPr lang="uk-UA" dirty="0" smtClean="0"/>
          </a:p>
          <a:p>
            <a:pPr marL="0" indent="361950">
              <a:buNone/>
            </a:pPr>
            <a:endParaRPr lang="uk-UA" dirty="0" smtClean="0"/>
          </a:p>
          <a:p>
            <a:pPr marL="0" indent="361950">
              <a:buNone/>
            </a:pPr>
            <a:r>
              <a:rPr lang="uk-UA" dirty="0" smtClean="0"/>
              <a:t>Виділимо з тричлена</a:t>
            </a:r>
          </a:p>
          <a:p>
            <a:pPr marL="0" indent="361950">
              <a:buNone/>
            </a:pPr>
            <a:r>
              <a:rPr lang="uk-UA" dirty="0" smtClean="0"/>
              <a:t>                   квадрат двочлена.</a:t>
            </a:r>
          </a:p>
          <a:p>
            <a:pPr marL="0" indent="361950">
              <a:buNone/>
            </a:pPr>
            <a:r>
              <a:rPr lang="uk-UA" dirty="0" smtClean="0"/>
              <a:t>Маємо:</a:t>
            </a:r>
          </a:p>
          <a:p>
            <a:pPr marL="0" indent="361950">
              <a:buNone/>
            </a:pPr>
            <a:endParaRPr lang="uk-UA" sz="1600" dirty="0" smtClean="0"/>
          </a:p>
          <a:p>
            <a:pPr marL="0" indent="361950">
              <a:buNone/>
            </a:pPr>
            <a:endParaRPr lang="uk-UA" sz="1600" dirty="0" smtClean="0"/>
          </a:p>
          <a:p>
            <a:pPr marL="0" indent="361950">
              <a:buNone/>
            </a:pPr>
            <a:endParaRPr lang="uk-UA" sz="1600" dirty="0" smtClean="0"/>
          </a:p>
          <a:p>
            <a:pPr marL="0" indent="361950">
              <a:buNone/>
            </a:pPr>
            <a:endParaRPr lang="uk-UA" sz="1600" dirty="0" smtClean="0"/>
          </a:p>
          <a:p>
            <a:pPr marL="0" indent="361950">
              <a:buNone/>
            </a:pPr>
            <a:endParaRPr lang="uk-UA" sz="1600" dirty="0" smtClean="0"/>
          </a:p>
          <a:p>
            <a:pPr marL="0" indent="361950">
              <a:buNone/>
            </a:pPr>
            <a:endParaRPr lang="uk-UA" sz="1600" dirty="0" smtClean="0"/>
          </a:p>
          <a:p>
            <a:pPr marL="0" indent="361950">
              <a:buNone/>
            </a:pPr>
            <a:endParaRPr lang="uk-UA" sz="1600" dirty="0" smtClean="0"/>
          </a:p>
          <a:p>
            <a:pPr marL="0" indent="361950">
              <a:buNone/>
            </a:pPr>
            <a:endParaRPr lang="uk-UA" sz="1600" dirty="0" smtClean="0"/>
          </a:p>
          <a:p>
            <a:pPr marL="0" indent="361950">
              <a:buNone/>
            </a:pPr>
            <a:r>
              <a:rPr lang="uk-UA" sz="2900" dirty="0" smtClean="0"/>
              <a:t>Очевидно, що вираз</a:t>
            </a:r>
          </a:p>
          <a:p>
            <a:pPr marL="0" indent="0">
              <a:buNone/>
            </a:pPr>
            <a:r>
              <a:rPr lang="uk-UA" sz="2900" dirty="0" smtClean="0"/>
              <a:t>при будь-якому дійсному значенні х набуває додатного значення, тобто</a:t>
            </a:r>
          </a:p>
          <a:p>
            <a:pPr marL="0" indent="0">
              <a:buNone/>
            </a:pPr>
            <a:r>
              <a:rPr lang="uk-UA" sz="2900" dirty="0" smtClean="0"/>
              <a:t>                             при всіх  дійсних значеннях х. Тому нерівність  </a:t>
            </a:r>
          </a:p>
          <a:p>
            <a:pPr marL="0" indent="0">
              <a:buNone/>
            </a:pPr>
            <a:r>
              <a:rPr lang="uk-UA" sz="2900" dirty="0" smtClean="0"/>
              <a:t>                              не має розв'язків. </a:t>
            </a:r>
          </a:p>
          <a:p>
            <a:pPr marL="0" indent="361950">
              <a:buNone/>
            </a:pPr>
            <a:r>
              <a:rPr lang="uk-UA" sz="1600" dirty="0" smtClean="0"/>
              <a:t>                                                                                           </a:t>
            </a:r>
          </a:p>
          <a:p>
            <a:pPr marL="0" indent="361950">
              <a:buNone/>
            </a:pPr>
            <a:endParaRPr lang="uk-UA" dirty="0" smtClean="0"/>
          </a:p>
          <a:p>
            <a:pPr marL="0" indent="361950">
              <a:buNone/>
            </a:pPr>
            <a:endParaRPr lang="uk-UA" sz="1600" dirty="0" smtClean="0"/>
          </a:p>
          <a:p>
            <a:pPr marL="0" indent="361950">
              <a:buNone/>
            </a:pPr>
            <a:endParaRPr lang="ru-RU" dirty="0"/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3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одержимое 26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829196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uk-UA" sz="3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Спосіб виділення з лівої частини нерівності квадрата двочлена</a:t>
            </a:r>
            <a:endParaRPr lang="en-US" sz="3800" b="1" dirty="0" smtClean="0"/>
          </a:p>
          <a:p>
            <a:pPr algn="ctr">
              <a:buNone/>
            </a:pPr>
            <a:endParaRPr lang="ru-RU" sz="3800" b="1" dirty="0" smtClean="0"/>
          </a:p>
          <a:p>
            <a:pPr algn="ctr">
              <a:buNone/>
            </a:pPr>
            <a:r>
              <a:rPr lang="ru-RU" sz="3800" b="1" dirty="0" smtClean="0"/>
              <a:t>Приклад 4. </a:t>
            </a:r>
            <a:endParaRPr lang="en-US" sz="3800" b="1" dirty="0" smtClean="0"/>
          </a:p>
          <a:p>
            <a:pPr algn="ctr">
              <a:buNone/>
            </a:pPr>
            <a:r>
              <a:rPr lang="ru-RU" sz="3800" b="1" dirty="0" err="1" smtClean="0"/>
              <a:t>Розв'язати</a:t>
            </a:r>
            <a:r>
              <a:rPr lang="ru-RU" sz="3800" b="1" dirty="0" smtClean="0"/>
              <a:t> </a:t>
            </a:r>
            <a:r>
              <a:rPr lang="ru-RU" sz="3800" b="1" dirty="0" err="1" smtClean="0"/>
              <a:t>нерівність</a:t>
            </a:r>
            <a:r>
              <a:rPr lang="ru-RU" sz="3800" b="1" dirty="0" smtClean="0"/>
              <a:t>:</a:t>
            </a:r>
            <a:endParaRPr lang="ru-RU" sz="3800" dirty="0" smtClean="0"/>
          </a:p>
          <a:p>
            <a:pPr algn="ctr">
              <a:buNone/>
            </a:pPr>
            <a:endParaRPr lang="ru-RU" sz="2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0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2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4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6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8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70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72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74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970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970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970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0" y="447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81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83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85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87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89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91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93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175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175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175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3793" name="Picture 1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14876" y="2643182"/>
            <a:ext cx="1390650" cy="285750"/>
          </a:xfrm>
          <a:prstGeom prst="rect">
            <a:avLst/>
          </a:prstGeom>
          <a:noFill/>
        </p:spPr>
      </p:pic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3795" name="Picture 3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71604" y="4071942"/>
            <a:ext cx="1562100" cy="285750"/>
          </a:xfrm>
          <a:prstGeom prst="rect">
            <a:avLst/>
          </a:prstGeom>
          <a:noFill/>
        </p:spPr>
      </p:pic>
      <p:sp>
        <p:nvSpPr>
          <p:cNvPr id="3379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3797" name="Picture 5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86314" y="1000108"/>
            <a:ext cx="1562100" cy="285750"/>
          </a:xfrm>
          <a:prstGeom prst="rect">
            <a:avLst/>
          </a:prstGeom>
          <a:noFill/>
        </p:spPr>
      </p:pic>
      <p:sp>
        <p:nvSpPr>
          <p:cNvPr id="3380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3799" name="Picture 7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86314" y="1357298"/>
            <a:ext cx="1533525" cy="276225"/>
          </a:xfrm>
          <a:prstGeom prst="rect">
            <a:avLst/>
          </a:prstGeom>
          <a:noFill/>
        </p:spPr>
      </p:pic>
      <p:sp>
        <p:nvSpPr>
          <p:cNvPr id="3380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3801" name="Picture 9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86314" y="2000240"/>
            <a:ext cx="1181100" cy="285750"/>
          </a:xfrm>
          <a:prstGeom prst="rect">
            <a:avLst/>
          </a:prstGeom>
          <a:noFill/>
        </p:spPr>
      </p:pic>
      <p:sp>
        <p:nvSpPr>
          <p:cNvPr id="3380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3803" name="Picture 11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00628" y="2928934"/>
            <a:ext cx="2933700" cy="285750"/>
          </a:xfrm>
          <a:prstGeom prst="rect">
            <a:avLst/>
          </a:prstGeom>
          <a:noFill/>
        </p:spPr>
      </p:pic>
      <p:sp>
        <p:nvSpPr>
          <p:cNvPr id="33806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3805" name="Picture 13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00628" y="3286124"/>
            <a:ext cx="2105025" cy="285750"/>
          </a:xfrm>
          <a:prstGeom prst="rect">
            <a:avLst/>
          </a:prstGeom>
          <a:noFill/>
        </p:spPr>
      </p:pic>
      <p:sp>
        <p:nvSpPr>
          <p:cNvPr id="33808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3807" name="Picture 15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00628" y="3571876"/>
            <a:ext cx="1314450" cy="285750"/>
          </a:xfrm>
          <a:prstGeom prst="rect">
            <a:avLst/>
          </a:prstGeom>
          <a:noFill/>
        </p:spPr>
      </p:pic>
      <p:sp>
        <p:nvSpPr>
          <p:cNvPr id="33810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3809" name="Picture 17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358082" y="3929066"/>
            <a:ext cx="1104900" cy="285750"/>
          </a:xfrm>
          <a:prstGeom prst="rect">
            <a:avLst/>
          </a:prstGeom>
          <a:noFill/>
        </p:spPr>
      </p:pic>
      <p:sp>
        <p:nvSpPr>
          <p:cNvPr id="33812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3811" name="Picture 19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14876" y="4786322"/>
            <a:ext cx="1495425" cy="285750"/>
          </a:xfrm>
          <a:prstGeom prst="rect">
            <a:avLst/>
          </a:prstGeom>
          <a:noFill/>
        </p:spPr>
      </p:pic>
      <p:pic>
        <p:nvPicPr>
          <p:cNvPr id="81" name="Picture 5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14876" y="5357826"/>
            <a:ext cx="1562100" cy="2857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7"/>
          <p:cNvGrpSpPr/>
          <p:nvPr/>
        </p:nvGrpSpPr>
        <p:grpSpPr>
          <a:xfrm>
            <a:off x="142844" y="285728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457200" y="571480"/>
            <a:ext cx="4043362" cy="846158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z="4800" b="1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Пункт 5.2.</a:t>
            </a:r>
            <a:endParaRPr lang="ru-RU" sz="4800" b="1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19" name="Содержимое 18"/>
          <p:cNvSpPr>
            <a:spLocks noGrp="1"/>
          </p:cNvSpPr>
          <p:nvPr>
            <p:ph sz="half" idx="2"/>
          </p:nvPr>
        </p:nvSpPr>
        <p:spPr>
          <a:xfrm>
            <a:off x="4572000" y="428604"/>
            <a:ext cx="4286280" cy="6000792"/>
          </a:xfrm>
        </p:spPr>
        <p:txBody>
          <a:bodyPr>
            <a:normAutofit/>
          </a:bodyPr>
          <a:lstStyle/>
          <a:p>
            <a:pPr marL="0" indent="361950">
              <a:buNone/>
            </a:pPr>
            <a:r>
              <a:rPr lang="uk-UA" dirty="0" smtClean="0"/>
              <a:t>Розв'язання</a:t>
            </a:r>
          </a:p>
          <a:p>
            <a:pPr marL="0" indent="361950">
              <a:buNone/>
            </a:pPr>
            <a:endParaRPr lang="uk-UA" dirty="0" smtClean="0"/>
          </a:p>
          <a:p>
            <a:pPr marL="0" indent="361950">
              <a:buNone/>
            </a:pPr>
            <a:endParaRPr lang="uk-UA" dirty="0" smtClean="0"/>
          </a:p>
          <a:p>
            <a:pPr marL="0" indent="361950">
              <a:buNone/>
            </a:pPr>
            <a:endParaRPr lang="uk-UA" dirty="0" smtClean="0"/>
          </a:p>
          <a:p>
            <a:pPr marL="0" indent="361950">
              <a:buNone/>
            </a:pPr>
            <a:endParaRPr lang="ru-RU" dirty="0"/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3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одержимое 26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82919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uk-UA" sz="2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Спосіб виділення з лівої частини нерівності квадрата двочлена</a:t>
            </a:r>
            <a:endParaRPr lang="en-US" sz="2600" b="1" dirty="0" smtClean="0"/>
          </a:p>
          <a:p>
            <a:pPr algn="ctr">
              <a:buNone/>
            </a:pPr>
            <a:endParaRPr lang="ru-RU" sz="2600" b="1" dirty="0" smtClean="0"/>
          </a:p>
          <a:p>
            <a:pPr algn="ctr">
              <a:buNone/>
            </a:pPr>
            <a:r>
              <a:rPr lang="ru-RU" sz="2600" b="1" dirty="0" smtClean="0"/>
              <a:t>Приклад 5. </a:t>
            </a:r>
            <a:endParaRPr lang="en-US" sz="2600" b="1" dirty="0" smtClean="0"/>
          </a:p>
          <a:p>
            <a:pPr algn="ctr">
              <a:buNone/>
            </a:pPr>
            <a:r>
              <a:rPr lang="ru-RU" sz="2600" b="1" dirty="0" err="1" smtClean="0"/>
              <a:t>Розв'язати</a:t>
            </a:r>
            <a:r>
              <a:rPr lang="ru-RU" sz="2600" b="1" dirty="0" smtClean="0"/>
              <a:t> </a:t>
            </a:r>
            <a:r>
              <a:rPr lang="ru-RU" sz="2600" b="1" dirty="0" err="1" smtClean="0"/>
              <a:t>нерівність</a:t>
            </a:r>
            <a:r>
              <a:rPr lang="ru-RU" sz="2600" b="1" dirty="0" smtClean="0"/>
              <a:t>:</a:t>
            </a:r>
            <a:endParaRPr lang="ru-RU" sz="2600" dirty="0" smtClean="0"/>
          </a:p>
          <a:p>
            <a:pPr algn="ctr">
              <a:buNone/>
            </a:pPr>
            <a:endParaRPr lang="ru-RU" sz="2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0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2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4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6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8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70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72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74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970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970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970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0" y="447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81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83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85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87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89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91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93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175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175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175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379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380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380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380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3806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3808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3810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3812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7889" name="Picture 1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14414" y="4429132"/>
            <a:ext cx="1714500" cy="285750"/>
          </a:xfrm>
          <a:prstGeom prst="rect">
            <a:avLst/>
          </a:prstGeom>
          <a:noFill/>
        </p:spPr>
      </p:pic>
      <p:sp>
        <p:nvSpPr>
          <p:cNvPr id="3789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7891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86314" y="1000108"/>
            <a:ext cx="1714500" cy="285750"/>
          </a:xfrm>
          <a:prstGeom prst="rect">
            <a:avLst/>
          </a:prstGeom>
          <a:noFill/>
        </p:spPr>
      </p:pic>
      <p:sp>
        <p:nvSpPr>
          <p:cNvPr id="3789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7893" name="Picture 5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929190" y="1428736"/>
            <a:ext cx="1476375" cy="495300"/>
          </a:xfrm>
          <a:prstGeom prst="rect">
            <a:avLst/>
          </a:prstGeom>
          <a:noFill/>
        </p:spPr>
      </p:pic>
      <p:sp>
        <p:nvSpPr>
          <p:cNvPr id="3789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7895" name="Picture 7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00628" y="2071678"/>
            <a:ext cx="1285875" cy="495300"/>
          </a:xfrm>
          <a:prstGeom prst="rect">
            <a:avLst/>
          </a:prstGeom>
          <a:noFill/>
        </p:spPr>
      </p:pic>
      <p:sp>
        <p:nvSpPr>
          <p:cNvPr id="3789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7897" name="Picture 9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57752" y="2714620"/>
            <a:ext cx="1295400" cy="495300"/>
          </a:xfrm>
          <a:prstGeom prst="rect">
            <a:avLst/>
          </a:prstGeom>
          <a:noFill/>
        </p:spPr>
      </p:pic>
      <p:sp>
        <p:nvSpPr>
          <p:cNvPr id="37900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7899" name="Picture 11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86314" y="3214686"/>
            <a:ext cx="3209925" cy="552450"/>
          </a:xfrm>
          <a:prstGeom prst="rect">
            <a:avLst/>
          </a:prstGeom>
          <a:noFill/>
        </p:spPr>
      </p:pic>
      <p:sp>
        <p:nvSpPr>
          <p:cNvPr id="37902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7901" name="Picture 13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86314" y="3857628"/>
            <a:ext cx="1924050" cy="552450"/>
          </a:xfrm>
          <a:prstGeom prst="rect">
            <a:avLst/>
          </a:prstGeom>
          <a:noFill/>
        </p:spPr>
      </p:pic>
      <p:sp>
        <p:nvSpPr>
          <p:cNvPr id="37904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7903" name="Picture 15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57752" y="4500570"/>
            <a:ext cx="1733550" cy="552450"/>
          </a:xfrm>
          <a:prstGeom prst="rect">
            <a:avLst/>
          </a:prstGeom>
          <a:noFill/>
        </p:spPr>
      </p:pic>
      <p:sp>
        <p:nvSpPr>
          <p:cNvPr id="90" name="Прямоугольник 89"/>
          <p:cNvSpPr/>
          <p:nvPr/>
        </p:nvSpPr>
        <p:spPr>
          <a:xfrm>
            <a:off x="4786314" y="5500702"/>
            <a:ext cx="29418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361950"/>
            <a:r>
              <a:rPr lang="uk-UA" dirty="0" smtClean="0"/>
              <a:t>Відповідь.     Х </a:t>
            </a:r>
            <a:r>
              <a:rPr lang="uk-UA" dirty="0" smtClean="0">
                <a:sym typeface="Symbol"/>
              </a:rPr>
              <a:t> (- </a:t>
            </a:r>
            <a:r>
              <a:rPr lang="uk-UA" dirty="0" smtClean="0">
                <a:latin typeface="Sylfaen"/>
                <a:sym typeface="Symbol"/>
              </a:rPr>
              <a:t>∞</a:t>
            </a:r>
            <a:r>
              <a:rPr lang="uk-UA" dirty="0" smtClean="0">
                <a:sym typeface="Symbol"/>
              </a:rPr>
              <a:t>; </a:t>
            </a:r>
            <a:r>
              <a:rPr lang="uk-UA" dirty="0" smtClean="0">
                <a:latin typeface="Sylfaen"/>
                <a:sym typeface="Symbol"/>
              </a:rPr>
              <a:t>∞</a:t>
            </a:r>
            <a:r>
              <a:rPr lang="uk-UA" dirty="0" smtClean="0">
                <a:sym typeface="Symbol"/>
              </a:rPr>
              <a:t>)</a:t>
            </a:r>
            <a:endParaRPr lang="uk-UA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56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9050" y="0"/>
            <a:ext cx="9163050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extBox 2"/>
          <p:cNvSpPr txBox="1"/>
          <p:nvPr/>
        </p:nvSpPr>
        <p:spPr>
          <a:xfrm>
            <a:off x="1428728" y="0"/>
            <a:ext cx="64294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Запитання для самоперевірки</a:t>
            </a:r>
            <a:endParaRPr lang="ru-RU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28596" y="928670"/>
            <a:ext cx="850112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uk-UA" dirty="0" smtClean="0"/>
              <a:t>Які два випадки слід розрізняти, розв'язуючи квадратну нерівність аналітичним способом?</a:t>
            </a:r>
          </a:p>
          <a:p>
            <a:pPr marL="342900" indent="-342900">
              <a:buAutoNum type="arabicPeriod"/>
            </a:pPr>
            <a:r>
              <a:rPr lang="uk-UA" dirty="0" smtClean="0"/>
              <a:t>Як розв'язують квадратну нерівність, якщо їх ліву частину можна розкласти на множники?</a:t>
            </a:r>
          </a:p>
          <a:p>
            <a:pPr marL="342900" indent="-342900">
              <a:buFontTx/>
              <a:buAutoNum type="arabicPeriod"/>
            </a:pPr>
            <a:r>
              <a:rPr lang="uk-UA" dirty="0" smtClean="0"/>
              <a:t>Як розв'язують квадратну нерівність, якщо їх ліву частину не можна розкласти на множники?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56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9050" y="0"/>
            <a:ext cx="9163050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extBox 2"/>
          <p:cNvSpPr txBox="1"/>
          <p:nvPr/>
        </p:nvSpPr>
        <p:spPr>
          <a:xfrm>
            <a:off x="0" y="0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Первинне закріплення вивченого матеріалу</a:t>
            </a:r>
            <a:endParaRPr lang="ru-RU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57158" y="571480"/>
            <a:ext cx="85011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uk-UA" dirty="0" smtClean="0"/>
              <a:t>Встановіть відповідність між даними нерівностями та їх розв'язками </a:t>
            </a:r>
            <a:endParaRPr lang="ru-RU" dirty="0"/>
          </a:p>
        </p:txBody>
      </p:sp>
      <p:pic>
        <p:nvPicPr>
          <p:cNvPr id="3891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596" y="1000108"/>
            <a:ext cx="1581150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891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00496" y="1000108"/>
            <a:ext cx="1685925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8916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28596" y="1500174"/>
            <a:ext cx="1514475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8917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214810" y="1643050"/>
            <a:ext cx="533400" cy="25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8918" name="Picture 6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28596" y="1857364"/>
            <a:ext cx="1609725" cy="26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8919" name="Picture 7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500826" y="1571612"/>
            <a:ext cx="800100" cy="44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8920" name="Picture 8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28596" y="2214554"/>
            <a:ext cx="16859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8921" name="Picture 9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572264" y="2643182"/>
            <a:ext cx="628650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8922" name="Picture 10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500034" y="2571744"/>
            <a:ext cx="1562100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8923" name="Picture 11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4143372" y="2714620"/>
            <a:ext cx="1647825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8924" name="Picture 12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28596" y="3000372"/>
            <a:ext cx="1666875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8925" name="Picture 13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6715140" y="3929066"/>
            <a:ext cx="742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8926" name="Picture 14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357158" y="3429000"/>
            <a:ext cx="1857375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8927" name="Picture 15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4286248" y="3357562"/>
            <a:ext cx="61912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8928" name="Picture 16"/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428596" y="3857628"/>
            <a:ext cx="1552575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8929" name="Picture 17"/>
          <p:cNvPicPr>
            <a:picLocks noChangeAspect="1" noChangeArrowheads="1"/>
          </p:cNvPicPr>
          <p:nvPr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4429124" y="5286388"/>
            <a:ext cx="30480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8930" name="Picture 18"/>
          <p:cNvPicPr>
            <a:picLocks noChangeAspect="1" noChangeArrowheads="1"/>
          </p:cNvPicPr>
          <p:nvPr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428596" y="5357826"/>
            <a:ext cx="16002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8931" name="Picture 19"/>
          <p:cNvPicPr>
            <a:picLocks noChangeAspect="1" noChangeArrowheads="1"/>
          </p:cNvPicPr>
          <p:nvPr/>
        </p:nvPicPr>
        <p:blipFill>
          <a:blip r:embed="rId20" cstate="print"/>
          <a:srcRect/>
          <a:stretch>
            <a:fillRect/>
          </a:stretch>
        </p:blipFill>
        <p:spPr bwMode="auto">
          <a:xfrm>
            <a:off x="6500826" y="3500438"/>
            <a:ext cx="857250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8932" name="Picture 20"/>
          <p:cNvPicPr>
            <a:picLocks noChangeAspect="1" noChangeArrowheads="1"/>
          </p:cNvPicPr>
          <p:nvPr/>
        </p:nvPicPr>
        <p:blipFill>
          <a:blip r:embed="rId21" cstate="print"/>
          <a:srcRect/>
          <a:stretch>
            <a:fillRect/>
          </a:stretch>
        </p:blipFill>
        <p:spPr bwMode="auto">
          <a:xfrm>
            <a:off x="428596" y="5715016"/>
            <a:ext cx="1524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8933" name="Picture 21"/>
          <p:cNvPicPr>
            <a:picLocks noChangeAspect="1" noChangeArrowheads="1"/>
          </p:cNvPicPr>
          <p:nvPr/>
        </p:nvPicPr>
        <p:blipFill>
          <a:blip r:embed="rId22" cstate="print"/>
          <a:srcRect/>
          <a:stretch>
            <a:fillRect/>
          </a:stretch>
        </p:blipFill>
        <p:spPr bwMode="auto">
          <a:xfrm>
            <a:off x="6572264" y="1142984"/>
            <a:ext cx="247650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8934" name="Picture 22"/>
          <p:cNvPicPr>
            <a:picLocks noChangeAspect="1" noChangeArrowheads="1"/>
          </p:cNvPicPr>
          <p:nvPr/>
        </p:nvPicPr>
        <p:blipFill>
          <a:blip r:embed="rId23" cstate="print"/>
          <a:srcRect/>
          <a:stretch>
            <a:fillRect/>
          </a:stretch>
        </p:blipFill>
        <p:spPr bwMode="auto">
          <a:xfrm>
            <a:off x="428596" y="6357958"/>
            <a:ext cx="1876425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8935" name="Picture 23"/>
          <p:cNvPicPr>
            <a:picLocks noChangeAspect="1" noChangeArrowheads="1"/>
          </p:cNvPicPr>
          <p:nvPr/>
        </p:nvPicPr>
        <p:blipFill>
          <a:blip r:embed="rId24" cstate="print"/>
          <a:srcRect/>
          <a:stretch>
            <a:fillRect/>
          </a:stretch>
        </p:blipFill>
        <p:spPr bwMode="auto">
          <a:xfrm>
            <a:off x="6643702" y="4643446"/>
            <a:ext cx="150495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8936" name="Picture 24"/>
          <p:cNvPicPr>
            <a:picLocks noChangeAspect="1" noChangeArrowheads="1"/>
          </p:cNvPicPr>
          <p:nvPr/>
        </p:nvPicPr>
        <p:blipFill>
          <a:blip r:embed="rId25" cstate="print"/>
          <a:srcRect/>
          <a:stretch>
            <a:fillRect/>
          </a:stretch>
        </p:blipFill>
        <p:spPr bwMode="auto">
          <a:xfrm>
            <a:off x="357158" y="4214818"/>
            <a:ext cx="1838325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8937" name="Picture 25"/>
          <p:cNvPicPr>
            <a:picLocks noChangeAspect="1" noChangeArrowheads="1"/>
          </p:cNvPicPr>
          <p:nvPr/>
        </p:nvPicPr>
        <p:blipFill>
          <a:blip r:embed="rId26" cstate="print"/>
          <a:srcRect/>
          <a:stretch>
            <a:fillRect/>
          </a:stretch>
        </p:blipFill>
        <p:spPr bwMode="auto">
          <a:xfrm>
            <a:off x="4357686" y="4714884"/>
            <a:ext cx="333375" cy="26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8938" name="Picture 26"/>
          <p:cNvPicPr>
            <a:picLocks noChangeAspect="1" noChangeArrowheads="1"/>
          </p:cNvPicPr>
          <p:nvPr/>
        </p:nvPicPr>
        <p:blipFill>
          <a:blip r:embed="rId27" cstate="print"/>
          <a:srcRect/>
          <a:stretch>
            <a:fillRect/>
          </a:stretch>
        </p:blipFill>
        <p:spPr bwMode="auto">
          <a:xfrm>
            <a:off x="428596" y="6072206"/>
            <a:ext cx="1695450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8939" name="Picture 27"/>
          <p:cNvPicPr>
            <a:picLocks noChangeAspect="1" noChangeArrowheads="1"/>
          </p:cNvPicPr>
          <p:nvPr/>
        </p:nvPicPr>
        <p:blipFill>
          <a:blip r:embed="rId28" cstate="print"/>
          <a:srcRect/>
          <a:stretch>
            <a:fillRect/>
          </a:stretch>
        </p:blipFill>
        <p:spPr bwMode="auto">
          <a:xfrm>
            <a:off x="4286248" y="4214818"/>
            <a:ext cx="847725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8940" name="Picture 28"/>
          <p:cNvPicPr>
            <a:picLocks noChangeAspect="1" noChangeArrowheads="1"/>
          </p:cNvPicPr>
          <p:nvPr/>
        </p:nvPicPr>
        <p:blipFill>
          <a:blip r:embed="rId29" cstate="print"/>
          <a:srcRect/>
          <a:stretch>
            <a:fillRect/>
          </a:stretch>
        </p:blipFill>
        <p:spPr bwMode="auto">
          <a:xfrm>
            <a:off x="500034" y="4643446"/>
            <a:ext cx="1638300" cy="25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8941" name="Picture 29"/>
          <p:cNvPicPr>
            <a:picLocks noChangeAspect="1" noChangeArrowheads="1"/>
          </p:cNvPicPr>
          <p:nvPr/>
        </p:nvPicPr>
        <p:blipFill>
          <a:blip r:embed="rId30" cstate="print"/>
          <a:srcRect/>
          <a:stretch>
            <a:fillRect/>
          </a:stretch>
        </p:blipFill>
        <p:spPr bwMode="auto">
          <a:xfrm>
            <a:off x="6643702" y="2214554"/>
            <a:ext cx="209550" cy="25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8942" name="Picture 30"/>
          <p:cNvPicPr>
            <a:picLocks noChangeAspect="1" noChangeArrowheads="1"/>
          </p:cNvPicPr>
          <p:nvPr/>
        </p:nvPicPr>
        <p:blipFill>
          <a:blip r:embed="rId31" cstate="print"/>
          <a:srcRect/>
          <a:stretch>
            <a:fillRect/>
          </a:stretch>
        </p:blipFill>
        <p:spPr bwMode="auto">
          <a:xfrm>
            <a:off x="500034" y="5000636"/>
            <a:ext cx="139065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8943" name="Picture 31"/>
          <p:cNvPicPr>
            <a:picLocks noChangeAspect="1" noChangeArrowheads="1"/>
          </p:cNvPicPr>
          <p:nvPr/>
        </p:nvPicPr>
        <p:blipFill>
          <a:blip r:embed="rId32" cstate="print"/>
          <a:srcRect/>
          <a:stretch>
            <a:fillRect/>
          </a:stretch>
        </p:blipFill>
        <p:spPr bwMode="auto">
          <a:xfrm>
            <a:off x="4214810" y="2214554"/>
            <a:ext cx="819150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5" name="TextBox 34"/>
          <p:cNvSpPr txBox="1"/>
          <p:nvPr/>
        </p:nvSpPr>
        <p:spPr>
          <a:xfrm>
            <a:off x="0" y="1071546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1.</a:t>
            </a:r>
            <a:endParaRPr lang="ru-RU" dirty="0"/>
          </a:p>
        </p:txBody>
      </p:sp>
      <p:sp>
        <p:nvSpPr>
          <p:cNvPr id="36" name="TextBox 35"/>
          <p:cNvSpPr txBox="1"/>
          <p:nvPr/>
        </p:nvSpPr>
        <p:spPr>
          <a:xfrm>
            <a:off x="0" y="1428736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2.</a:t>
            </a:r>
            <a:endParaRPr lang="ru-RU" dirty="0"/>
          </a:p>
        </p:txBody>
      </p:sp>
      <p:sp>
        <p:nvSpPr>
          <p:cNvPr id="37" name="TextBox 36"/>
          <p:cNvSpPr txBox="1"/>
          <p:nvPr/>
        </p:nvSpPr>
        <p:spPr>
          <a:xfrm>
            <a:off x="0" y="2214554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4.</a:t>
            </a:r>
            <a:endParaRPr lang="ru-RU" dirty="0"/>
          </a:p>
        </p:txBody>
      </p:sp>
      <p:sp>
        <p:nvSpPr>
          <p:cNvPr id="38" name="TextBox 37"/>
          <p:cNvSpPr txBox="1"/>
          <p:nvPr/>
        </p:nvSpPr>
        <p:spPr>
          <a:xfrm>
            <a:off x="0" y="1857364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3.</a:t>
            </a:r>
            <a:endParaRPr lang="ru-RU" dirty="0"/>
          </a:p>
        </p:txBody>
      </p:sp>
      <p:sp>
        <p:nvSpPr>
          <p:cNvPr id="39" name="TextBox 38"/>
          <p:cNvSpPr txBox="1"/>
          <p:nvPr/>
        </p:nvSpPr>
        <p:spPr>
          <a:xfrm>
            <a:off x="0" y="2643182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5.</a:t>
            </a:r>
            <a:endParaRPr lang="ru-RU" dirty="0"/>
          </a:p>
        </p:txBody>
      </p:sp>
      <p:sp>
        <p:nvSpPr>
          <p:cNvPr id="40" name="TextBox 39"/>
          <p:cNvSpPr txBox="1"/>
          <p:nvPr/>
        </p:nvSpPr>
        <p:spPr>
          <a:xfrm>
            <a:off x="0" y="3000372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6.</a:t>
            </a:r>
            <a:endParaRPr lang="ru-RU" dirty="0"/>
          </a:p>
        </p:txBody>
      </p:sp>
      <p:sp>
        <p:nvSpPr>
          <p:cNvPr id="41" name="TextBox 40"/>
          <p:cNvSpPr txBox="1"/>
          <p:nvPr/>
        </p:nvSpPr>
        <p:spPr>
          <a:xfrm>
            <a:off x="0" y="3429000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7.</a:t>
            </a:r>
            <a:endParaRPr lang="ru-RU" dirty="0"/>
          </a:p>
        </p:txBody>
      </p:sp>
      <p:sp>
        <p:nvSpPr>
          <p:cNvPr id="42" name="TextBox 41"/>
          <p:cNvSpPr txBox="1"/>
          <p:nvPr/>
        </p:nvSpPr>
        <p:spPr>
          <a:xfrm>
            <a:off x="0" y="3857628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8.</a:t>
            </a:r>
            <a:endParaRPr lang="ru-RU" dirty="0"/>
          </a:p>
        </p:txBody>
      </p:sp>
      <p:sp>
        <p:nvSpPr>
          <p:cNvPr id="43" name="TextBox 42"/>
          <p:cNvSpPr txBox="1"/>
          <p:nvPr/>
        </p:nvSpPr>
        <p:spPr>
          <a:xfrm>
            <a:off x="0" y="4214818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9.</a:t>
            </a:r>
            <a:endParaRPr lang="ru-RU" dirty="0"/>
          </a:p>
        </p:txBody>
      </p:sp>
      <p:sp>
        <p:nvSpPr>
          <p:cNvPr id="44" name="TextBox 43"/>
          <p:cNvSpPr txBox="1"/>
          <p:nvPr/>
        </p:nvSpPr>
        <p:spPr>
          <a:xfrm>
            <a:off x="0" y="4572008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10.</a:t>
            </a:r>
            <a:endParaRPr lang="ru-RU" dirty="0"/>
          </a:p>
        </p:txBody>
      </p:sp>
      <p:sp>
        <p:nvSpPr>
          <p:cNvPr id="45" name="TextBox 44"/>
          <p:cNvSpPr txBox="1"/>
          <p:nvPr/>
        </p:nvSpPr>
        <p:spPr>
          <a:xfrm>
            <a:off x="0" y="5000636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11.</a:t>
            </a:r>
            <a:endParaRPr lang="ru-RU" dirty="0"/>
          </a:p>
        </p:txBody>
      </p:sp>
      <p:sp>
        <p:nvSpPr>
          <p:cNvPr id="46" name="TextBox 45"/>
          <p:cNvSpPr txBox="1"/>
          <p:nvPr/>
        </p:nvSpPr>
        <p:spPr>
          <a:xfrm>
            <a:off x="0" y="5357826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12.</a:t>
            </a:r>
            <a:endParaRPr lang="ru-RU" dirty="0"/>
          </a:p>
        </p:txBody>
      </p:sp>
      <p:sp>
        <p:nvSpPr>
          <p:cNvPr id="47" name="TextBox 46"/>
          <p:cNvSpPr txBox="1"/>
          <p:nvPr/>
        </p:nvSpPr>
        <p:spPr>
          <a:xfrm>
            <a:off x="0" y="5715016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13.</a:t>
            </a:r>
            <a:endParaRPr lang="ru-RU" dirty="0"/>
          </a:p>
        </p:txBody>
      </p:sp>
      <p:sp>
        <p:nvSpPr>
          <p:cNvPr id="48" name="TextBox 47"/>
          <p:cNvSpPr txBox="1"/>
          <p:nvPr/>
        </p:nvSpPr>
        <p:spPr>
          <a:xfrm>
            <a:off x="0" y="6072206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14.</a:t>
            </a:r>
            <a:endParaRPr lang="ru-RU" dirty="0"/>
          </a:p>
        </p:txBody>
      </p:sp>
      <p:sp>
        <p:nvSpPr>
          <p:cNvPr id="49" name="TextBox 48"/>
          <p:cNvSpPr txBox="1"/>
          <p:nvPr/>
        </p:nvSpPr>
        <p:spPr>
          <a:xfrm>
            <a:off x="0" y="6357958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15.</a:t>
            </a:r>
            <a:endParaRPr lang="ru-RU" dirty="0"/>
          </a:p>
        </p:txBody>
      </p:sp>
      <p:sp>
        <p:nvSpPr>
          <p:cNvPr id="50" name="TextBox 49"/>
          <p:cNvSpPr txBox="1"/>
          <p:nvPr/>
        </p:nvSpPr>
        <p:spPr>
          <a:xfrm>
            <a:off x="3571868" y="1071546"/>
            <a:ext cx="357190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uk-UA" dirty="0" smtClean="0"/>
              <a:t>А</a:t>
            </a:r>
            <a:endParaRPr lang="ru-RU" dirty="0"/>
          </a:p>
        </p:txBody>
      </p:sp>
      <p:sp>
        <p:nvSpPr>
          <p:cNvPr id="51" name="TextBox 50"/>
          <p:cNvSpPr txBox="1"/>
          <p:nvPr/>
        </p:nvSpPr>
        <p:spPr>
          <a:xfrm>
            <a:off x="3571868" y="1643050"/>
            <a:ext cx="357190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uk-UA" dirty="0" smtClean="0"/>
              <a:t>В</a:t>
            </a:r>
            <a:endParaRPr lang="ru-RU" dirty="0"/>
          </a:p>
        </p:txBody>
      </p:sp>
      <p:sp>
        <p:nvSpPr>
          <p:cNvPr id="52" name="TextBox 51"/>
          <p:cNvSpPr txBox="1"/>
          <p:nvPr/>
        </p:nvSpPr>
        <p:spPr>
          <a:xfrm>
            <a:off x="3571868" y="2143116"/>
            <a:ext cx="357190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uk-UA" dirty="0" smtClean="0"/>
              <a:t>Д</a:t>
            </a:r>
            <a:endParaRPr lang="ru-RU" dirty="0"/>
          </a:p>
        </p:txBody>
      </p:sp>
      <p:sp>
        <p:nvSpPr>
          <p:cNvPr id="53" name="TextBox 52"/>
          <p:cNvSpPr txBox="1"/>
          <p:nvPr/>
        </p:nvSpPr>
        <p:spPr>
          <a:xfrm>
            <a:off x="6072198" y="1643050"/>
            <a:ext cx="357190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uk-UA" dirty="0" smtClean="0"/>
              <a:t>Г</a:t>
            </a:r>
            <a:endParaRPr lang="ru-RU" dirty="0"/>
          </a:p>
        </p:txBody>
      </p:sp>
      <p:sp>
        <p:nvSpPr>
          <p:cNvPr id="54" name="TextBox 53"/>
          <p:cNvSpPr txBox="1"/>
          <p:nvPr/>
        </p:nvSpPr>
        <p:spPr>
          <a:xfrm>
            <a:off x="6072198" y="2143116"/>
            <a:ext cx="357190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uk-UA" dirty="0" smtClean="0"/>
              <a:t>Е</a:t>
            </a:r>
            <a:endParaRPr lang="ru-RU" dirty="0"/>
          </a:p>
        </p:txBody>
      </p:sp>
      <p:sp>
        <p:nvSpPr>
          <p:cNvPr id="55" name="TextBox 54"/>
          <p:cNvSpPr txBox="1"/>
          <p:nvPr/>
        </p:nvSpPr>
        <p:spPr>
          <a:xfrm>
            <a:off x="6072198" y="1071546"/>
            <a:ext cx="357190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uk-UA" dirty="0" smtClean="0"/>
              <a:t>Б</a:t>
            </a:r>
            <a:endParaRPr lang="ru-RU" dirty="0"/>
          </a:p>
        </p:txBody>
      </p:sp>
      <p:sp>
        <p:nvSpPr>
          <p:cNvPr id="56" name="TextBox 55"/>
          <p:cNvSpPr txBox="1"/>
          <p:nvPr/>
        </p:nvSpPr>
        <p:spPr>
          <a:xfrm>
            <a:off x="3590924" y="2762250"/>
            <a:ext cx="357190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uk-UA" dirty="0" smtClean="0"/>
              <a:t>Є</a:t>
            </a:r>
            <a:endParaRPr lang="ru-RU" dirty="0"/>
          </a:p>
        </p:txBody>
      </p:sp>
      <p:sp>
        <p:nvSpPr>
          <p:cNvPr id="57" name="TextBox 56"/>
          <p:cNvSpPr txBox="1"/>
          <p:nvPr/>
        </p:nvSpPr>
        <p:spPr>
          <a:xfrm>
            <a:off x="6105512" y="2757492"/>
            <a:ext cx="357190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uk-UA" dirty="0" smtClean="0"/>
              <a:t>Ж</a:t>
            </a:r>
            <a:endParaRPr lang="ru-RU" dirty="0"/>
          </a:p>
        </p:txBody>
      </p:sp>
      <p:sp>
        <p:nvSpPr>
          <p:cNvPr id="58" name="TextBox 57"/>
          <p:cNvSpPr txBox="1"/>
          <p:nvPr/>
        </p:nvSpPr>
        <p:spPr>
          <a:xfrm>
            <a:off x="3619499" y="3409950"/>
            <a:ext cx="357190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uk-UA" dirty="0" smtClean="0"/>
              <a:t>З</a:t>
            </a:r>
            <a:endParaRPr lang="ru-RU" dirty="0"/>
          </a:p>
        </p:txBody>
      </p:sp>
      <p:sp>
        <p:nvSpPr>
          <p:cNvPr id="59" name="TextBox 58"/>
          <p:cNvSpPr txBox="1"/>
          <p:nvPr/>
        </p:nvSpPr>
        <p:spPr>
          <a:xfrm>
            <a:off x="6086462" y="3419475"/>
            <a:ext cx="357190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uk-UA" dirty="0" smtClean="0"/>
              <a:t>И</a:t>
            </a:r>
            <a:endParaRPr lang="ru-RU" dirty="0"/>
          </a:p>
        </p:txBody>
      </p:sp>
      <p:sp>
        <p:nvSpPr>
          <p:cNvPr id="60" name="TextBox 59"/>
          <p:cNvSpPr txBox="1"/>
          <p:nvPr/>
        </p:nvSpPr>
        <p:spPr>
          <a:xfrm>
            <a:off x="3652836" y="4076700"/>
            <a:ext cx="357190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uk-UA" dirty="0" smtClean="0"/>
              <a:t>І</a:t>
            </a:r>
            <a:endParaRPr lang="ru-RU" dirty="0"/>
          </a:p>
        </p:txBody>
      </p:sp>
      <p:sp>
        <p:nvSpPr>
          <p:cNvPr id="61" name="TextBox 60"/>
          <p:cNvSpPr txBox="1"/>
          <p:nvPr/>
        </p:nvSpPr>
        <p:spPr>
          <a:xfrm>
            <a:off x="6134099" y="3990975"/>
            <a:ext cx="357190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uk-UA" dirty="0" smtClean="0"/>
              <a:t>Ї</a:t>
            </a:r>
            <a:endParaRPr lang="ru-RU" dirty="0"/>
          </a:p>
        </p:txBody>
      </p:sp>
      <p:sp>
        <p:nvSpPr>
          <p:cNvPr id="62" name="TextBox 61"/>
          <p:cNvSpPr txBox="1"/>
          <p:nvPr/>
        </p:nvSpPr>
        <p:spPr>
          <a:xfrm>
            <a:off x="3671886" y="4714875"/>
            <a:ext cx="357190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uk-UA" dirty="0" smtClean="0"/>
              <a:t>Й</a:t>
            </a:r>
            <a:endParaRPr lang="ru-RU" dirty="0"/>
          </a:p>
        </p:txBody>
      </p:sp>
      <p:sp>
        <p:nvSpPr>
          <p:cNvPr id="63" name="TextBox 62"/>
          <p:cNvSpPr txBox="1"/>
          <p:nvPr/>
        </p:nvSpPr>
        <p:spPr>
          <a:xfrm>
            <a:off x="6148386" y="4572000"/>
            <a:ext cx="357190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uk-UA" dirty="0" smtClean="0"/>
              <a:t>К</a:t>
            </a:r>
            <a:endParaRPr lang="ru-RU" dirty="0"/>
          </a:p>
        </p:txBody>
      </p:sp>
      <p:sp>
        <p:nvSpPr>
          <p:cNvPr id="64" name="TextBox 63"/>
          <p:cNvSpPr txBox="1"/>
          <p:nvPr/>
        </p:nvSpPr>
        <p:spPr>
          <a:xfrm>
            <a:off x="3714749" y="5295900"/>
            <a:ext cx="357190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uk-UA" dirty="0" smtClean="0"/>
              <a:t>Л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17"/>
          <p:cNvGrpSpPr/>
          <p:nvPr/>
        </p:nvGrpSpPr>
        <p:grpSpPr>
          <a:xfrm>
            <a:off x="285720" y="285728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598236" y="613520"/>
            <a:ext cx="3857652" cy="1100968"/>
          </a:xfr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r>
              <a:rPr lang="ru-RU" sz="3600" b="1" dirty="0" err="1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Готуємося</a:t>
            </a:r>
            <a:r>
              <a:rPr lang="ru-RU" sz="36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 до уроку</a:t>
            </a:r>
            <a:endParaRPr lang="ru-RU" sz="3600" b="1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pic>
        <p:nvPicPr>
          <p:cNvPr id="20" name="Содержимое 19" descr="22ecdb766c09.png"/>
          <p:cNvPicPr>
            <a:picLocks noGrp="1" noChangeAspect="1"/>
          </p:cNvPicPr>
          <p:nvPr>
            <p:ph sz="half" idx="1"/>
          </p:nvPr>
        </p:nvPicPr>
        <p:blipFill>
          <a:blip r:embed="rId3" cstate="print">
            <a:lum bright="12000" contrast="-19000"/>
          </a:blip>
          <a:stretch>
            <a:fillRect/>
          </a:stretch>
        </p:blipFill>
        <p:spPr>
          <a:xfrm>
            <a:off x="571472" y="1785926"/>
            <a:ext cx="3820146" cy="4286280"/>
          </a:xfrm>
        </p:spPr>
      </p:pic>
      <p:sp>
        <p:nvSpPr>
          <p:cNvPr id="16" name="Содержимое 15"/>
          <p:cNvSpPr>
            <a:spLocks noGrp="1"/>
          </p:cNvSpPr>
          <p:nvPr>
            <p:ph sz="half" idx="2"/>
          </p:nvPr>
        </p:nvSpPr>
        <p:spPr>
          <a:xfrm>
            <a:off x="4813078" y="613520"/>
            <a:ext cx="3895724" cy="5715040"/>
          </a:xfrm>
        </p:spPr>
        <p:txBody>
          <a:bodyPr anchor="t" anchorCtr="0">
            <a:normAutofit/>
          </a:bodyPr>
          <a:lstStyle/>
          <a:p>
            <a:pPr>
              <a:buNone/>
            </a:pPr>
            <a:endParaRPr lang="uk-UA" sz="1800" dirty="0" smtClean="0"/>
          </a:p>
          <a:p>
            <a:pPr>
              <a:buNone/>
            </a:pPr>
            <a:endParaRPr lang="uk-UA" sz="1800" dirty="0" smtClean="0"/>
          </a:p>
          <a:p>
            <a:pPr>
              <a:buNone/>
            </a:pPr>
            <a:endParaRPr lang="uk-UA" sz="1800" dirty="0" smtClean="0"/>
          </a:p>
          <a:p>
            <a:pPr>
              <a:buNone/>
            </a:pPr>
            <a:endParaRPr lang="uk-UA" sz="1800" dirty="0" smtClean="0"/>
          </a:p>
          <a:p>
            <a:pPr>
              <a:buNone/>
            </a:pPr>
            <a:endParaRPr lang="uk-UA" sz="1800" dirty="0" smtClean="0"/>
          </a:p>
          <a:p>
            <a:pPr marL="0" indent="0">
              <a:buNone/>
            </a:pPr>
            <a:r>
              <a:rPr lang="uk-UA" sz="1800" dirty="0" smtClean="0"/>
              <a:t>Використано матеріали  Бібліотеки електронних </a:t>
            </a:r>
            <a:r>
              <a:rPr lang="uk-UA" sz="1800" dirty="0" err="1" smtClean="0"/>
              <a:t>наочностей</a:t>
            </a:r>
            <a:r>
              <a:rPr lang="uk-UA" sz="1800" dirty="0" smtClean="0"/>
              <a:t> </a:t>
            </a:r>
            <a:r>
              <a:rPr lang="uk-UA" sz="1800" dirty="0" err="1" smtClean="0"/>
              <a:t>“Алгебра</a:t>
            </a:r>
            <a:r>
              <a:rPr lang="uk-UA" sz="1800" dirty="0" smtClean="0"/>
              <a:t> 7-9 </a:t>
            </a:r>
            <a:r>
              <a:rPr lang="uk-UA" sz="1800" dirty="0" err="1" smtClean="0"/>
              <a:t>клас”</a:t>
            </a:r>
            <a:r>
              <a:rPr lang="uk-UA" sz="1800" dirty="0" smtClean="0"/>
              <a:t>.</a:t>
            </a:r>
          </a:p>
          <a:p>
            <a:pPr>
              <a:buNone/>
            </a:pPr>
            <a:endParaRPr lang="uk-UA" sz="1800" dirty="0" smtClean="0"/>
          </a:p>
          <a:p>
            <a:pPr>
              <a:buNone/>
            </a:pPr>
            <a:r>
              <a:rPr lang="uk-UA" sz="1800" dirty="0" smtClean="0"/>
              <a:t>Робота вчителя СЗОШ І- ІІІ ступенів </a:t>
            </a:r>
          </a:p>
          <a:p>
            <a:pPr>
              <a:buNone/>
            </a:pPr>
            <a:r>
              <a:rPr lang="uk-UA" sz="1800" dirty="0" smtClean="0"/>
              <a:t>№ 8 м. Хмельницького Кравчук Г.Т.</a:t>
            </a:r>
          </a:p>
          <a:p>
            <a:pPr>
              <a:buNone/>
            </a:pPr>
            <a:endParaRPr lang="ru-RU" sz="1800" dirty="0" smtClean="0"/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4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Заголовок 13"/>
          <p:cNvSpPr txBox="1">
            <a:spLocks/>
          </p:cNvSpPr>
          <p:nvPr/>
        </p:nvSpPr>
        <p:spPr>
          <a:xfrm>
            <a:off x="4786314" y="642918"/>
            <a:ext cx="4000528" cy="12438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smtClean="0">
                <a:ln>
                  <a:solidFill>
                    <a:schemeClr val="tx1"/>
                  </a:solidFill>
                </a:ln>
                <a:solidFill>
                  <a:srgbClr val="92D05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Мультимедійні технології на уроках алгебри</a:t>
            </a:r>
            <a:endParaRPr kumimoji="0" lang="ru-RU" sz="3200" b="1" i="0" u="none" strike="noStrike" kern="1200" cap="none" spc="0" normalizeH="0" baseline="0" noProof="0" dirty="0">
              <a:ln>
                <a:solidFill>
                  <a:schemeClr val="tx1"/>
                </a:solidFill>
              </a:ln>
              <a:solidFill>
                <a:srgbClr val="92D05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857356" y="6072206"/>
            <a:ext cx="1714512" cy="369332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uk-UA" b="1" dirty="0" smtClean="0"/>
              <a:t>2011 рік</a:t>
            </a:r>
            <a:endParaRPr lang="ru-RU" b="1" dirty="0"/>
          </a:p>
        </p:txBody>
      </p:sp>
      <p:pic>
        <p:nvPicPr>
          <p:cNvPr id="29" name="Рисунок 28" descr="Galina_K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857884" y="4214818"/>
            <a:ext cx="1828800" cy="213055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Группа 17"/>
          <p:cNvGrpSpPr/>
          <p:nvPr/>
        </p:nvGrpSpPr>
        <p:grpSpPr>
          <a:xfrm>
            <a:off x="214282" y="214290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dirty="0" err="1" smtClean="0"/>
                <a:t>Дл</a:t>
              </a:r>
              <a:endParaRPr lang="ru-RU" dirty="0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500034" y="613520"/>
            <a:ext cx="3000396" cy="1243844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uk-UA" sz="48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Зміст</a:t>
            </a:r>
            <a:r>
              <a:rPr lang="uk-UA" sz="3200" b="1" dirty="0" smtClean="0">
                <a:ln>
                  <a:solidFill>
                    <a:schemeClr val="tx1"/>
                  </a:solidFill>
                </a:ln>
                <a:solidFill>
                  <a:srgbClr val="92D050"/>
                </a:solidFill>
              </a:rPr>
              <a:t> </a:t>
            </a:r>
            <a:endParaRPr lang="ru-RU" sz="3200" b="1" dirty="0">
              <a:ln>
                <a:solidFill>
                  <a:schemeClr val="tx1"/>
                </a:solidFill>
              </a:ln>
              <a:solidFill>
                <a:srgbClr val="92D050"/>
              </a:solidFill>
            </a:endParaRPr>
          </a:p>
        </p:txBody>
      </p:sp>
      <p:sp>
        <p:nvSpPr>
          <p:cNvPr id="15" name="Содержимое 14"/>
          <p:cNvSpPr>
            <a:spLocks noGrp="1"/>
          </p:cNvSpPr>
          <p:nvPr>
            <p:ph sz="half" idx="1"/>
          </p:nvPr>
        </p:nvSpPr>
        <p:spPr>
          <a:xfrm>
            <a:off x="598235" y="2357430"/>
            <a:ext cx="3857653" cy="397113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1800" dirty="0" smtClean="0"/>
              <a:t>Для роботи виберіть потрібну тему, в якій  слід вказати тему уроку.</a:t>
            </a:r>
          </a:p>
          <a:p>
            <a:pPr marL="0" indent="0" algn="just">
              <a:buNone/>
            </a:pPr>
            <a:r>
              <a:rPr lang="uk-UA" sz="1800" dirty="0" smtClean="0"/>
              <a:t>Для переходу між слайдами: 1 клік миші, або використати кнопки керування діями </a:t>
            </a:r>
          </a:p>
          <a:p>
            <a:pPr marL="0" indent="0" algn="just">
              <a:buNone/>
            </a:pPr>
            <a:endParaRPr lang="uk-UA" sz="1800" dirty="0" smtClean="0"/>
          </a:p>
          <a:p>
            <a:pPr marL="0" indent="0" algn="just">
              <a:buNone/>
            </a:pPr>
            <a:r>
              <a:rPr lang="uk-UA" sz="1800" dirty="0" smtClean="0"/>
              <a:t>            назад                          на початок                                        </a:t>
            </a:r>
          </a:p>
          <a:p>
            <a:pPr marL="0" indent="0" algn="just">
              <a:buNone/>
            </a:pPr>
            <a:r>
              <a:rPr lang="uk-UA" sz="1800" dirty="0" smtClean="0"/>
              <a:t>           вперед                         на кінець</a:t>
            </a:r>
          </a:p>
          <a:p>
            <a:pPr marL="0" indent="0">
              <a:buNone/>
            </a:pPr>
            <a:r>
              <a:rPr lang="uk-UA" sz="1800" dirty="0" smtClean="0"/>
              <a:t>            на  1 слайд              повернутися         </a:t>
            </a:r>
          </a:p>
          <a:p>
            <a:pPr marL="0" indent="0">
              <a:buNone/>
            </a:pPr>
            <a:r>
              <a:rPr lang="uk-UA" sz="1800" dirty="0" smtClean="0"/>
              <a:t>            (додому)</a:t>
            </a:r>
          </a:p>
          <a:p>
            <a:pPr marL="0" indent="0" algn="just">
              <a:buNone/>
            </a:pPr>
            <a:endParaRPr lang="ru-RU" sz="1800" dirty="0"/>
          </a:p>
        </p:txBody>
      </p:sp>
      <p:sp>
        <p:nvSpPr>
          <p:cNvPr id="16" name="Содержимое 15"/>
          <p:cNvSpPr>
            <a:spLocks noGrp="1"/>
          </p:cNvSpPr>
          <p:nvPr>
            <p:ph sz="half" idx="2"/>
          </p:nvPr>
        </p:nvSpPr>
        <p:spPr>
          <a:xfrm>
            <a:off x="4857752" y="571480"/>
            <a:ext cx="3830888" cy="588731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3" action="ppaction://hlinksldjump"/>
              </a:rPr>
              <a:t>Тема 1. Числові нерівності. Властивості числових нерівностей</a:t>
            </a: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>
              <a:buNone/>
            </a:pP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>
              <a:buNone/>
            </a:pPr>
            <a:r>
              <a:rPr lang="uk-UA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4" action="ppaction://hlinksldjump"/>
              </a:rPr>
              <a:t>Тема2. Розв’язування лінійних нерівностей і систем нерівностей з однією змінною </a:t>
            </a: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>
              <a:buNone/>
            </a:pP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>
              <a:buNone/>
            </a:pPr>
            <a:r>
              <a:rPr lang="uk-UA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5" action="ppaction://hlinksldjump"/>
              </a:rPr>
              <a:t>Тема 3. Функція. Квадратична функція</a:t>
            </a: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>
              <a:buNone/>
            </a:pP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>
              <a:buNone/>
            </a:pPr>
            <a:r>
              <a:rPr lang="uk-UA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3" action="ppaction://hlinksldjump"/>
              </a:rPr>
              <a:t>Тема 4. </a:t>
            </a:r>
            <a:r>
              <a:rPr lang="uk-UA" sz="1800" b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3" action="ppaction://hlinksldjump"/>
              </a:rPr>
              <a:t>Квадратні </a:t>
            </a:r>
            <a:r>
              <a:rPr lang="uk-UA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3" action="ppaction://hlinksldjump"/>
              </a:rPr>
              <a:t>нерівності та системи рівнянь другого степеня</a:t>
            </a: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>
              <a:buNone/>
            </a:pP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>
              <a:buNone/>
            </a:pPr>
            <a:r>
              <a:rPr lang="uk-UA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" action="ppaction://noaction"/>
              </a:rPr>
              <a:t>Тема 5. Елементи прикладної математики </a:t>
            </a: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>
              <a:buNone/>
            </a:pP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>
              <a:buNone/>
            </a:pPr>
            <a:r>
              <a:rPr lang="uk-UA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" action="ppaction://noaction"/>
              </a:rPr>
              <a:t>Тема 6. Арифметична та геометрична прогресії </a:t>
            </a: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None/>
            </a:pPr>
            <a:endParaRPr lang="ru-RU" sz="1800" dirty="0" smtClean="0"/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6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Управляющая кнопка: назад 19">
            <a:hlinkClick r:id="" action="ppaction://hlinkshowjump?jump=previousslide" highlightClick="1"/>
          </p:cNvPr>
          <p:cNvSpPr/>
          <p:nvPr/>
        </p:nvSpPr>
        <p:spPr>
          <a:xfrm>
            <a:off x="785786" y="4000504"/>
            <a:ext cx="357190" cy="35719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Управляющая кнопка: далее 26">
            <a:hlinkClick r:id="" action="ppaction://hlinkshowjump?jump=nextslide" highlightClick="1"/>
          </p:cNvPr>
          <p:cNvSpPr/>
          <p:nvPr/>
        </p:nvSpPr>
        <p:spPr>
          <a:xfrm>
            <a:off x="785786" y="4429132"/>
            <a:ext cx="357190" cy="35719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Управляющая кнопка: домой 27">
            <a:hlinkClick r:id="" action="ppaction://hlinkshowjump?jump=firstslide" highlightClick="1"/>
          </p:cNvPr>
          <p:cNvSpPr/>
          <p:nvPr/>
        </p:nvSpPr>
        <p:spPr>
          <a:xfrm>
            <a:off x="785786" y="4857760"/>
            <a:ext cx="428628" cy="42862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Управляющая кнопка: в начало 28">
            <a:hlinkClick r:id="" action="ppaction://hlinkshowjump?jump=firstslide" highlightClick="1"/>
          </p:cNvPr>
          <p:cNvSpPr/>
          <p:nvPr/>
        </p:nvSpPr>
        <p:spPr>
          <a:xfrm>
            <a:off x="2643174" y="4000504"/>
            <a:ext cx="357190" cy="35719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Управляющая кнопка: в конец 29">
            <a:hlinkClick r:id="" action="ppaction://hlinkshowjump?jump=lastslide" highlightClick="1"/>
          </p:cNvPr>
          <p:cNvSpPr/>
          <p:nvPr/>
        </p:nvSpPr>
        <p:spPr>
          <a:xfrm>
            <a:off x="2643174" y="4429132"/>
            <a:ext cx="357190" cy="35719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Управляющая кнопка: возврат 30">
            <a:hlinkClick r:id="" action="ppaction://hlinkshowjump?jump=lastslideviewed" highlightClick="1"/>
          </p:cNvPr>
          <p:cNvSpPr/>
          <p:nvPr/>
        </p:nvSpPr>
        <p:spPr>
          <a:xfrm>
            <a:off x="2643174" y="4857760"/>
            <a:ext cx="357190" cy="357190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1201" name="Picture 1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071802" y="428604"/>
            <a:ext cx="1285884" cy="1828492"/>
          </a:xfrm>
          <a:prstGeom prst="rect">
            <a:avLst/>
          </a:prstGeom>
          <a:noFill/>
          <a:ln w="9525">
            <a:solidFill>
              <a:schemeClr val="accent1">
                <a:shade val="50000"/>
              </a:schemeClr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7"/>
          <p:cNvGrpSpPr/>
          <p:nvPr/>
        </p:nvGrpSpPr>
        <p:grpSpPr>
          <a:xfrm>
            <a:off x="241046" y="304778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598236" y="613520"/>
            <a:ext cx="3857652" cy="989034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z="48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Тема 4</a:t>
            </a:r>
            <a:endParaRPr lang="ru-RU" sz="48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15" name="Содержимое 14"/>
          <p:cNvSpPr>
            <a:spLocks noGrp="1"/>
          </p:cNvSpPr>
          <p:nvPr>
            <p:ph sz="half" idx="1"/>
          </p:nvPr>
        </p:nvSpPr>
        <p:spPr>
          <a:xfrm>
            <a:off x="598235" y="1680341"/>
            <a:ext cx="3857653" cy="4648219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uk-UA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Квадратичні нерівності та системи рівнянь другого степеня </a:t>
            </a:r>
          </a:p>
        </p:txBody>
      </p:sp>
      <p:sp>
        <p:nvSpPr>
          <p:cNvPr id="16" name="Содержимое 15"/>
          <p:cNvSpPr>
            <a:spLocks noGrp="1"/>
          </p:cNvSpPr>
          <p:nvPr>
            <p:ph sz="half" idx="2"/>
          </p:nvPr>
        </p:nvSpPr>
        <p:spPr>
          <a:xfrm>
            <a:off x="4857752" y="571480"/>
            <a:ext cx="3830888" cy="5887314"/>
          </a:xfrm>
        </p:spPr>
        <p:txBody>
          <a:bodyPr>
            <a:noAutofit/>
          </a:bodyPr>
          <a:lstStyle/>
          <a:p>
            <a:pPr>
              <a:buFont typeface="+mj-lt"/>
              <a:buAutoNum type="arabicPeriod"/>
            </a:pPr>
            <a:r>
              <a:rPr lang="uk-UA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Розв’язування нерівностей другого степеня з однією змінною. Графічний спосіб.</a:t>
            </a:r>
            <a:endParaRPr lang="ru-RU" sz="2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Font typeface="+mj-lt"/>
              <a:buAutoNum type="arabicPeriod"/>
            </a:pPr>
            <a:r>
              <a:rPr lang="uk-UA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Розв’язування нерівностей другого степеня з однією змінною. Аналітичний спосіб</a:t>
            </a:r>
            <a:endParaRPr lang="ru-RU" sz="2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Font typeface="+mj-lt"/>
              <a:buAutoNum type="arabicPeriod"/>
            </a:pPr>
            <a:r>
              <a:rPr lang="uk-UA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Метод інтервалів </a:t>
            </a:r>
            <a:endParaRPr lang="ru-RU" sz="2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Font typeface="+mj-lt"/>
              <a:buAutoNum type="arabicPeriod"/>
            </a:pPr>
            <a:r>
              <a:rPr lang="uk-UA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Степінь рівняння з двома змінними. Розв’язування систем рівнянь з двома змінними</a:t>
            </a:r>
            <a:endParaRPr lang="ru-RU" sz="2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Font typeface="+mj-lt"/>
              <a:buAutoNum type="arabicPeriod"/>
            </a:pPr>
            <a:r>
              <a:rPr lang="uk-UA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Розв’язування вправ. Самостійна робота</a:t>
            </a:r>
            <a:endParaRPr lang="ru-RU" sz="2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Font typeface="+mj-lt"/>
              <a:buAutoNum type="arabicPeriod"/>
            </a:pPr>
            <a:r>
              <a:rPr lang="uk-UA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Розв’язування текстових задач складанням</a:t>
            </a:r>
            <a:r>
              <a:rPr lang="ru-RU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систем</a:t>
            </a:r>
            <a:r>
              <a:rPr lang="uk-UA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рівнянь з двома змінними</a:t>
            </a:r>
            <a:endParaRPr lang="ru-RU" sz="2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None/>
            </a:pPr>
            <a:endParaRPr lang="ru-RU" sz="1600" dirty="0" smtClean="0"/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3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Управляющая кнопка: назад 18">
            <a:hlinkClick r:id="" action="ppaction://hlinkshowjump?jump=previousslide" highlightClick="1"/>
          </p:cNvPr>
          <p:cNvSpPr/>
          <p:nvPr/>
        </p:nvSpPr>
        <p:spPr>
          <a:xfrm>
            <a:off x="714348" y="5857892"/>
            <a:ext cx="571504" cy="500066"/>
          </a:xfrm>
          <a:prstGeom prst="actionButtonBackPrevious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Управляющая кнопка: далее 19">
            <a:hlinkClick r:id="" action="ppaction://hlinkshowjump?jump=nextslide" highlightClick="1"/>
          </p:cNvPr>
          <p:cNvSpPr/>
          <p:nvPr/>
        </p:nvSpPr>
        <p:spPr>
          <a:xfrm>
            <a:off x="1785918" y="5857892"/>
            <a:ext cx="571504" cy="500066"/>
          </a:xfrm>
          <a:prstGeom prst="actionButtonForwardNex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7" name="Picture 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071670" y="3214686"/>
            <a:ext cx="1285884" cy="1828492"/>
          </a:xfrm>
          <a:prstGeom prst="rect">
            <a:avLst/>
          </a:prstGeom>
          <a:noFill/>
          <a:ln w="9525">
            <a:solidFill>
              <a:schemeClr val="accent1">
                <a:shade val="50000"/>
              </a:schemeClr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7"/>
          <p:cNvGrpSpPr/>
          <p:nvPr/>
        </p:nvGrpSpPr>
        <p:grpSpPr>
          <a:xfrm>
            <a:off x="241046" y="304778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457200" y="571480"/>
            <a:ext cx="4043362" cy="846158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z="4800" b="1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Пункт 5.2.</a:t>
            </a:r>
            <a:endParaRPr lang="ru-RU" sz="4800" b="1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19" name="Содержимое 18"/>
          <p:cNvSpPr>
            <a:spLocks noGrp="1"/>
          </p:cNvSpPr>
          <p:nvPr>
            <p:ph sz="half" idx="2"/>
          </p:nvPr>
        </p:nvSpPr>
        <p:spPr>
          <a:xfrm>
            <a:off x="4714876" y="571480"/>
            <a:ext cx="3971924" cy="5857916"/>
          </a:xfrm>
        </p:spPr>
        <p:txBody>
          <a:bodyPr/>
          <a:lstStyle/>
          <a:p>
            <a:pPr marL="0" indent="0" algn="ctr">
              <a:buNone/>
            </a:pPr>
            <a:endParaRPr lang="en-US" sz="2400" u="sng" dirty="0" smtClean="0"/>
          </a:p>
          <a:p>
            <a:pPr marL="0" indent="0" algn="ctr">
              <a:buNone/>
            </a:pPr>
            <a:r>
              <a:rPr lang="uk-UA" sz="2400" u="sng" dirty="0" smtClean="0"/>
              <a:t>Пригадайте</a:t>
            </a:r>
            <a:endParaRPr lang="en-US" sz="2400" u="sng" dirty="0" smtClean="0"/>
          </a:p>
          <a:p>
            <a:pPr marL="0" indent="0">
              <a:buNone/>
            </a:pPr>
            <a:endParaRPr lang="ru-RU" sz="2400" u="sng" dirty="0" smtClean="0"/>
          </a:p>
          <a:p>
            <a:pPr marL="457200" lvl="1" indent="-457200">
              <a:buFont typeface="+mj-lt"/>
              <a:buAutoNum type="arabicParenR"/>
            </a:pPr>
            <a:r>
              <a:rPr lang="uk-UA" dirty="0" smtClean="0"/>
              <a:t>Як розкласти квадратний тричлен на лінійні множники? В якому випадку це можна зробити?</a:t>
            </a:r>
            <a:endParaRPr lang="ru-RU" dirty="0" smtClean="0"/>
          </a:p>
          <a:p>
            <a:pPr marL="457200" lvl="1" indent="-457200">
              <a:buFont typeface="+mj-lt"/>
              <a:buAutoNum type="arabicParenR"/>
            </a:pPr>
            <a:r>
              <a:rPr lang="uk-UA" dirty="0" smtClean="0"/>
              <a:t>За якої умови добуток двох множників:</a:t>
            </a:r>
            <a:endParaRPr lang="ru-RU" dirty="0" smtClean="0"/>
          </a:p>
          <a:p>
            <a:pPr marL="0" indent="0">
              <a:buNone/>
            </a:pPr>
            <a:r>
              <a:rPr lang="en-US" sz="2400" dirty="0" smtClean="0"/>
              <a:t>     </a:t>
            </a:r>
            <a:r>
              <a:rPr lang="uk-UA" sz="2400" dirty="0" smtClean="0"/>
              <a:t>а) додатне число;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     </a:t>
            </a:r>
            <a:r>
              <a:rPr lang="uk-UA" sz="2400" dirty="0" smtClean="0"/>
              <a:t>б) від'ємне число?</a:t>
            </a:r>
            <a:endParaRPr lang="ru-RU" sz="2400" dirty="0" smtClean="0"/>
          </a:p>
          <a:p>
            <a:endParaRPr lang="ru-RU" dirty="0"/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3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одержимое 26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82919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uk-UA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Розв’язування нерівностей другого степеня з однією змінною. Аналітичні способи.</a:t>
            </a:r>
            <a:endParaRPr lang="ru-RU" sz="2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7"/>
          <p:cNvGrpSpPr/>
          <p:nvPr/>
        </p:nvGrpSpPr>
        <p:grpSpPr>
          <a:xfrm>
            <a:off x="241046" y="304778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457200" y="571480"/>
            <a:ext cx="4043362" cy="846158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z="4800" b="1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Пункт 5.2.</a:t>
            </a:r>
            <a:endParaRPr lang="ru-RU" sz="4800" b="1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19" name="Содержимое 18"/>
          <p:cNvSpPr>
            <a:spLocks noGrp="1"/>
          </p:cNvSpPr>
          <p:nvPr>
            <p:ph sz="half" idx="2"/>
          </p:nvPr>
        </p:nvSpPr>
        <p:spPr>
          <a:xfrm>
            <a:off x="4714876" y="571480"/>
            <a:ext cx="4143404" cy="5857916"/>
          </a:xfrm>
        </p:spPr>
        <p:txBody>
          <a:bodyPr>
            <a:normAutofit/>
          </a:bodyPr>
          <a:lstStyle/>
          <a:p>
            <a:pPr marL="0" indent="361950">
              <a:buNone/>
            </a:pPr>
            <a:r>
              <a:rPr lang="ru-RU" b="1" dirty="0" err="1" smtClean="0"/>
              <a:t>Якщо</a:t>
            </a:r>
            <a:r>
              <a:rPr lang="ru-RU" b="1" dirty="0" smtClean="0"/>
              <a:t> </a:t>
            </a:r>
            <a:r>
              <a:rPr lang="ru-RU" b="1" dirty="0" err="1" smtClean="0"/>
              <a:t>квадратний</a:t>
            </a:r>
            <a:r>
              <a:rPr lang="ru-RU" b="1" dirty="0" smtClean="0"/>
              <a:t> </a:t>
            </a:r>
            <a:r>
              <a:rPr lang="ru-RU" b="1" dirty="0" err="1" smtClean="0"/>
              <a:t>тричлен</a:t>
            </a:r>
            <a:r>
              <a:rPr lang="ru-RU" b="1" i="1" dirty="0" smtClean="0"/>
              <a:t> ах</a:t>
            </a:r>
            <a:r>
              <a:rPr lang="ru-RU" b="1" i="1" baseline="30000" dirty="0" smtClean="0"/>
              <a:t>2</a:t>
            </a:r>
            <a:r>
              <a:rPr lang="ru-RU" b="1" dirty="0" smtClean="0"/>
              <a:t> +</a:t>
            </a:r>
            <a:r>
              <a:rPr lang="ru-RU" b="1" i="1" dirty="0" smtClean="0"/>
              <a:t> </a:t>
            </a:r>
            <a:r>
              <a:rPr lang="en-US" b="1" i="1" dirty="0" smtClean="0"/>
              <a:t>b</a:t>
            </a:r>
            <a:r>
              <a:rPr lang="ru-RU" b="1" i="1" dirty="0" err="1" smtClean="0"/>
              <a:t>х</a:t>
            </a:r>
            <a:r>
              <a:rPr lang="ru-RU" b="1" i="1" dirty="0" smtClean="0"/>
              <a:t> + с</a:t>
            </a:r>
            <a:r>
              <a:rPr lang="ru-RU" b="1" dirty="0" smtClean="0"/>
              <a:t> </a:t>
            </a:r>
            <a:r>
              <a:rPr lang="ru-RU" b="1" dirty="0" err="1" smtClean="0"/>
              <a:t>має</a:t>
            </a:r>
            <a:r>
              <a:rPr lang="ru-RU" b="1" dirty="0" smtClean="0"/>
              <a:t> два </a:t>
            </a:r>
            <a:r>
              <a:rPr lang="ru-RU" b="1" dirty="0" err="1" smtClean="0"/>
              <a:t>корені</a:t>
            </a:r>
            <a:r>
              <a:rPr lang="ru-RU" b="1" dirty="0" smtClean="0"/>
              <a:t> </a:t>
            </a:r>
            <a:r>
              <a:rPr lang="ru-RU" b="1" i="1" dirty="0" err="1" smtClean="0"/>
              <a:t>х</a:t>
            </a:r>
            <a:r>
              <a:rPr lang="en-US" b="1" i="1" baseline="-25000" dirty="0" smtClean="0"/>
              <a:t>1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i="1" dirty="0" smtClean="0"/>
              <a:t> </a:t>
            </a:r>
            <a:r>
              <a:rPr lang="en-US" b="1" i="1" dirty="0" smtClean="0"/>
              <a:t>x</a:t>
            </a:r>
            <a:r>
              <a:rPr lang="en-US" b="1" i="1" baseline="-25000" dirty="0" smtClean="0"/>
              <a:t>2</a:t>
            </a:r>
            <a:r>
              <a:rPr lang="en-US" b="1" dirty="0" smtClean="0"/>
              <a:t> </a:t>
            </a:r>
            <a:r>
              <a:rPr lang="ru-RU" b="1" dirty="0" smtClean="0"/>
              <a:t>то </a:t>
            </a:r>
            <a:r>
              <a:rPr lang="ru-RU" b="1" dirty="0" err="1" smtClean="0"/>
              <a:t>його</a:t>
            </a:r>
            <a:r>
              <a:rPr lang="ru-RU" b="1" dirty="0" smtClean="0"/>
              <a:t> </a:t>
            </a:r>
            <a:r>
              <a:rPr lang="ru-RU" b="1" dirty="0" err="1" smtClean="0"/>
              <a:t>можна</a:t>
            </a:r>
            <a:r>
              <a:rPr lang="ru-RU" b="1" dirty="0" smtClean="0"/>
              <a:t> </a:t>
            </a:r>
            <a:r>
              <a:rPr lang="ru-RU" b="1" dirty="0" err="1" smtClean="0"/>
              <a:t>розкласти</a:t>
            </a:r>
            <a:r>
              <a:rPr lang="ru-RU" b="1" dirty="0" smtClean="0"/>
              <a:t> на </a:t>
            </a:r>
            <a:r>
              <a:rPr lang="ru-RU" b="1" dirty="0" err="1" smtClean="0"/>
              <a:t>множники</a:t>
            </a:r>
            <a:r>
              <a:rPr lang="ru-RU" b="1" dirty="0" smtClean="0"/>
              <a:t>:</a:t>
            </a:r>
            <a:r>
              <a:rPr lang="ru-RU" b="1" i="1" dirty="0" smtClean="0"/>
              <a:t> </a:t>
            </a:r>
            <a:endParaRPr lang="en-US" b="1" i="1" dirty="0" smtClean="0"/>
          </a:p>
          <a:p>
            <a:pPr marL="0" indent="0">
              <a:buNone/>
            </a:pPr>
            <a:r>
              <a:rPr lang="ru-RU" sz="2400" b="1" i="1" dirty="0" smtClean="0"/>
              <a:t>ах</a:t>
            </a:r>
            <a:r>
              <a:rPr lang="ru-RU" sz="2400" b="1" i="1" baseline="30000" dirty="0" smtClean="0"/>
              <a:t>2</a:t>
            </a:r>
            <a:r>
              <a:rPr lang="ru-RU" sz="2400" b="1" i="1" dirty="0" smtClean="0"/>
              <a:t> + </a:t>
            </a:r>
            <a:r>
              <a:rPr lang="en-US" sz="2400" b="1" i="1" dirty="0" smtClean="0"/>
              <a:t>b</a:t>
            </a:r>
            <a:r>
              <a:rPr lang="ru-RU" sz="2400" b="1" i="1" dirty="0" err="1" smtClean="0"/>
              <a:t>х</a:t>
            </a:r>
            <a:r>
              <a:rPr lang="ru-RU" sz="2400" b="1" i="1" dirty="0" smtClean="0"/>
              <a:t> + </a:t>
            </a:r>
            <a:r>
              <a:rPr lang="ru-RU" sz="2400" b="1" i="1" dirty="0" err="1" smtClean="0"/>
              <a:t>с=а</a:t>
            </a:r>
            <a:r>
              <a:rPr lang="ru-RU" sz="2400" b="1" i="1" dirty="0" smtClean="0"/>
              <a:t>(</a:t>
            </a:r>
            <a:r>
              <a:rPr lang="ru-RU" sz="2400" b="1" i="1" dirty="0" err="1" smtClean="0"/>
              <a:t>х</a:t>
            </a:r>
            <a:r>
              <a:rPr lang="ru-RU" sz="2400" b="1" i="1" dirty="0" smtClean="0"/>
              <a:t>—</a:t>
            </a:r>
            <a:r>
              <a:rPr lang="ru-RU" sz="2400" b="1" i="1" dirty="0" err="1" smtClean="0"/>
              <a:t>х</a:t>
            </a:r>
            <a:r>
              <a:rPr lang="en-US" sz="2400" b="1" i="1" baseline="-25000" dirty="0" smtClean="0"/>
              <a:t> 1</a:t>
            </a:r>
            <a:r>
              <a:rPr lang="ru-RU" sz="2400" b="1" i="1" dirty="0" smtClean="0"/>
              <a:t>)(</a:t>
            </a:r>
            <a:r>
              <a:rPr lang="ru-RU" sz="2400" b="1" i="1" dirty="0" err="1" smtClean="0"/>
              <a:t>х</a:t>
            </a:r>
            <a:r>
              <a:rPr lang="ru-RU" sz="2400" b="1" i="1" dirty="0" smtClean="0"/>
              <a:t>—х</a:t>
            </a:r>
            <a:r>
              <a:rPr lang="ru-RU" sz="2400" b="1" i="1" baseline="-25000" dirty="0" smtClean="0"/>
              <a:t>2</a:t>
            </a:r>
            <a:r>
              <a:rPr lang="ru-RU" sz="2400" b="1" i="1" dirty="0" smtClean="0"/>
              <a:t>)</a:t>
            </a:r>
            <a:r>
              <a:rPr lang="ru-RU" b="1" i="1" dirty="0" smtClean="0"/>
              <a:t>.</a:t>
            </a:r>
            <a:r>
              <a:rPr lang="ru-RU" b="1" dirty="0" smtClean="0"/>
              <a:t> </a:t>
            </a:r>
            <a:endParaRPr lang="en-US" b="1" dirty="0" smtClean="0"/>
          </a:p>
          <a:p>
            <a:pPr marL="0" indent="0">
              <a:buNone/>
            </a:pPr>
            <a:r>
              <a:rPr lang="ru-RU" b="1" dirty="0" smtClean="0"/>
              <a:t>У такому </a:t>
            </a:r>
            <a:r>
              <a:rPr lang="ru-RU" b="1" dirty="0" err="1" smtClean="0"/>
              <a:t>випадку</a:t>
            </a:r>
            <a:r>
              <a:rPr lang="ru-RU" b="1" dirty="0" smtClean="0"/>
              <a:t> </a:t>
            </a:r>
            <a:r>
              <a:rPr lang="ru-RU" b="1" dirty="0" err="1" smtClean="0"/>
              <a:t>розв'язування</a:t>
            </a:r>
            <a:r>
              <a:rPr lang="ru-RU" b="1" dirty="0" smtClean="0"/>
              <a:t> </a:t>
            </a:r>
            <a:r>
              <a:rPr lang="ru-RU" b="1" dirty="0" err="1" smtClean="0"/>
              <a:t>квадратної</a:t>
            </a:r>
            <a:r>
              <a:rPr lang="ru-RU" b="1" dirty="0" smtClean="0"/>
              <a:t> </a:t>
            </a:r>
            <a:r>
              <a:rPr lang="ru-RU" b="1" dirty="0" err="1" smtClean="0"/>
              <a:t>нерівності</a:t>
            </a:r>
            <a:r>
              <a:rPr lang="ru-RU" b="1" dirty="0" smtClean="0"/>
              <a:t> </a:t>
            </a:r>
            <a:r>
              <a:rPr lang="ru-RU" b="1" dirty="0" err="1" smtClean="0"/>
              <a:t>зводиться</a:t>
            </a:r>
            <a:r>
              <a:rPr lang="ru-RU" b="1" dirty="0" smtClean="0"/>
              <a:t> до </a:t>
            </a:r>
            <a:r>
              <a:rPr lang="ru-RU" b="1" dirty="0" err="1" smtClean="0"/>
              <a:t>розв'язання</a:t>
            </a:r>
            <a:r>
              <a:rPr lang="ru-RU" b="1" dirty="0" smtClean="0"/>
              <a:t> </a:t>
            </a:r>
            <a:r>
              <a:rPr lang="ru-RU" b="1" dirty="0" err="1" smtClean="0"/>
              <a:t>двох</a:t>
            </a:r>
            <a:r>
              <a:rPr lang="ru-RU" b="1" dirty="0" smtClean="0"/>
              <a:t> систем </a:t>
            </a:r>
            <a:r>
              <a:rPr lang="ru-RU" b="1" dirty="0" err="1" smtClean="0"/>
              <a:t>лінійних</a:t>
            </a:r>
            <a:r>
              <a:rPr lang="ru-RU" b="1" dirty="0" smtClean="0"/>
              <a:t> </a:t>
            </a:r>
            <a:r>
              <a:rPr lang="ru-RU" b="1" dirty="0" err="1" smtClean="0"/>
              <a:t>нерівностей</a:t>
            </a:r>
            <a:r>
              <a:rPr lang="ru-RU" b="1" dirty="0" smtClean="0"/>
              <a:t>.</a:t>
            </a:r>
            <a:endParaRPr lang="ru-RU" dirty="0" smtClean="0"/>
          </a:p>
          <a:p>
            <a:pPr marL="0" indent="361950">
              <a:buNone/>
            </a:pPr>
            <a:endParaRPr lang="ru-RU" dirty="0"/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3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одержимое 26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82919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uk-UA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Спосіб розкладання лівої частини нерівності на множники</a:t>
            </a:r>
            <a:endParaRPr lang="ru-RU" sz="2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7"/>
          <p:cNvGrpSpPr/>
          <p:nvPr/>
        </p:nvGrpSpPr>
        <p:grpSpPr>
          <a:xfrm>
            <a:off x="142844" y="285728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457200" y="571480"/>
            <a:ext cx="4043362" cy="846158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z="4800" b="1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Пункт 5.2.</a:t>
            </a:r>
            <a:endParaRPr lang="ru-RU" sz="4800" b="1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19" name="Содержимое 18"/>
          <p:cNvSpPr>
            <a:spLocks noGrp="1"/>
          </p:cNvSpPr>
          <p:nvPr>
            <p:ph sz="half" idx="2"/>
          </p:nvPr>
        </p:nvSpPr>
        <p:spPr>
          <a:xfrm>
            <a:off x="4714876" y="571480"/>
            <a:ext cx="4143404" cy="5857916"/>
          </a:xfrm>
        </p:spPr>
        <p:txBody>
          <a:bodyPr>
            <a:normAutofit fontScale="62500" lnSpcReduction="20000"/>
          </a:bodyPr>
          <a:lstStyle/>
          <a:p>
            <a:pPr marL="0" indent="361950">
              <a:buNone/>
            </a:pPr>
            <a:r>
              <a:rPr lang="uk-UA" dirty="0" smtClean="0"/>
              <a:t>Розв'язання</a:t>
            </a:r>
          </a:p>
          <a:p>
            <a:pPr marL="0" indent="361950">
              <a:buNone/>
            </a:pPr>
            <a:endParaRPr lang="uk-UA" dirty="0" smtClean="0"/>
          </a:p>
          <a:p>
            <a:pPr marL="0" indent="361950">
              <a:buNone/>
            </a:pPr>
            <a:endParaRPr lang="uk-UA" dirty="0" smtClean="0"/>
          </a:p>
          <a:p>
            <a:pPr marL="0" indent="361950">
              <a:buNone/>
            </a:pPr>
            <a:endParaRPr lang="uk-UA" dirty="0" smtClean="0"/>
          </a:p>
          <a:p>
            <a:pPr marL="0" indent="361950">
              <a:buNone/>
            </a:pPr>
            <a:endParaRPr lang="uk-UA" dirty="0" smtClean="0"/>
          </a:p>
          <a:p>
            <a:pPr marL="0" indent="361950">
              <a:buNone/>
            </a:pPr>
            <a:endParaRPr lang="uk-UA" dirty="0" smtClean="0"/>
          </a:p>
          <a:p>
            <a:pPr marL="0" indent="361950">
              <a:buNone/>
            </a:pPr>
            <a:endParaRPr lang="uk-UA" sz="1600" dirty="0" smtClean="0"/>
          </a:p>
          <a:p>
            <a:pPr marL="0" indent="361950">
              <a:buNone/>
            </a:pPr>
            <a:endParaRPr lang="uk-UA" sz="1600" dirty="0" smtClean="0"/>
          </a:p>
          <a:p>
            <a:pPr marL="0" indent="361950">
              <a:buNone/>
            </a:pPr>
            <a:endParaRPr lang="uk-UA" sz="1600" dirty="0" smtClean="0"/>
          </a:p>
          <a:p>
            <a:pPr marL="0" indent="361950">
              <a:buNone/>
            </a:pPr>
            <a:endParaRPr lang="uk-UA" sz="1600" dirty="0" smtClean="0"/>
          </a:p>
          <a:p>
            <a:pPr marL="0" indent="361950">
              <a:buNone/>
            </a:pPr>
            <a:endParaRPr lang="uk-UA" sz="1600" dirty="0" smtClean="0"/>
          </a:p>
          <a:p>
            <a:pPr marL="0" indent="361950">
              <a:buNone/>
            </a:pPr>
            <a:endParaRPr lang="uk-UA" sz="1600" dirty="0" smtClean="0"/>
          </a:p>
          <a:p>
            <a:pPr marL="0" indent="361950">
              <a:buNone/>
            </a:pPr>
            <a:endParaRPr lang="uk-UA" sz="1600" dirty="0" smtClean="0"/>
          </a:p>
          <a:p>
            <a:pPr marL="0" indent="361950">
              <a:buNone/>
            </a:pPr>
            <a:endParaRPr lang="uk-UA" sz="1600" dirty="0" smtClean="0"/>
          </a:p>
          <a:p>
            <a:pPr marL="0" indent="361950">
              <a:buNone/>
            </a:pPr>
            <a:endParaRPr lang="uk-UA" sz="1600" dirty="0" smtClean="0"/>
          </a:p>
          <a:p>
            <a:pPr marL="0" indent="361950">
              <a:buNone/>
            </a:pPr>
            <a:endParaRPr lang="uk-UA" sz="1600" dirty="0" smtClean="0"/>
          </a:p>
          <a:p>
            <a:pPr marL="0" indent="361950">
              <a:buNone/>
            </a:pPr>
            <a:endParaRPr lang="uk-UA" sz="1600" dirty="0" smtClean="0"/>
          </a:p>
          <a:p>
            <a:pPr marL="0" indent="361950">
              <a:buNone/>
            </a:pPr>
            <a:endParaRPr lang="uk-UA" sz="1600" dirty="0" smtClean="0"/>
          </a:p>
          <a:p>
            <a:pPr marL="0" indent="361950">
              <a:buNone/>
            </a:pPr>
            <a:endParaRPr lang="uk-UA" sz="1600" dirty="0" smtClean="0"/>
          </a:p>
          <a:p>
            <a:pPr marL="0" indent="361950">
              <a:buNone/>
            </a:pPr>
            <a:endParaRPr lang="uk-UA" sz="1600" dirty="0" smtClean="0"/>
          </a:p>
          <a:p>
            <a:pPr marL="0" indent="361950">
              <a:buNone/>
            </a:pPr>
            <a:endParaRPr lang="uk-UA" sz="1600" dirty="0" smtClean="0"/>
          </a:p>
          <a:p>
            <a:pPr marL="0" indent="361950">
              <a:buNone/>
            </a:pPr>
            <a:r>
              <a:rPr lang="uk-UA" sz="1600" dirty="0" smtClean="0"/>
              <a:t>                                                         </a:t>
            </a:r>
          </a:p>
          <a:p>
            <a:pPr marL="0" indent="361950">
              <a:buNone/>
            </a:pPr>
            <a:endParaRPr lang="uk-UA" sz="1600" dirty="0" smtClean="0"/>
          </a:p>
          <a:p>
            <a:pPr marL="0" indent="361950">
              <a:buNone/>
            </a:pPr>
            <a:r>
              <a:rPr lang="uk-UA" sz="1600" dirty="0" smtClean="0"/>
              <a:t>                                             </a:t>
            </a:r>
          </a:p>
          <a:p>
            <a:pPr marL="0" indent="361950">
              <a:buNone/>
            </a:pPr>
            <a:endParaRPr lang="uk-UA" sz="2100" dirty="0" smtClean="0"/>
          </a:p>
          <a:p>
            <a:pPr marL="0" indent="361950">
              <a:buNone/>
            </a:pPr>
            <a:endParaRPr lang="uk-UA" sz="2100" dirty="0" smtClean="0"/>
          </a:p>
          <a:p>
            <a:pPr marL="0" indent="361950">
              <a:buNone/>
            </a:pPr>
            <a:r>
              <a:rPr lang="uk-UA" sz="2100" dirty="0" smtClean="0"/>
              <a:t>                                                      Розв'язків немає</a:t>
            </a:r>
          </a:p>
          <a:p>
            <a:pPr marL="0" indent="361950">
              <a:buNone/>
            </a:pPr>
            <a:endParaRPr lang="uk-UA" dirty="0" smtClean="0"/>
          </a:p>
          <a:p>
            <a:pPr marL="0" indent="361950">
              <a:buNone/>
            </a:pPr>
            <a:r>
              <a:rPr lang="uk-UA" dirty="0" smtClean="0"/>
              <a:t>Відповідь.</a:t>
            </a:r>
          </a:p>
          <a:p>
            <a:pPr marL="0" indent="361950">
              <a:buNone/>
            </a:pPr>
            <a:r>
              <a:rPr lang="uk-UA" sz="1600" dirty="0" smtClean="0"/>
              <a:t>                           </a:t>
            </a:r>
          </a:p>
          <a:p>
            <a:pPr marL="0" indent="361950">
              <a:buNone/>
            </a:pPr>
            <a:endParaRPr lang="uk-UA" sz="1600" dirty="0" smtClean="0"/>
          </a:p>
          <a:p>
            <a:pPr marL="0" indent="361950">
              <a:buNone/>
            </a:pPr>
            <a:endParaRPr lang="ru-RU" dirty="0"/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3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одержимое 26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829196"/>
          </a:xfrm>
        </p:spPr>
        <p:txBody>
          <a:bodyPr>
            <a:normAutofit fontScale="62500" lnSpcReduction="20000"/>
          </a:bodyPr>
          <a:lstStyle/>
          <a:p>
            <a:pPr algn="ctr">
              <a:buNone/>
            </a:pPr>
            <a:r>
              <a:rPr lang="uk-UA" sz="3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Спосіб розкладання лівої частини нерівності на множники</a:t>
            </a:r>
            <a:endParaRPr lang="en-US" sz="3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>
              <a:buNone/>
            </a:pPr>
            <a:endParaRPr lang="en-US" sz="3800" b="1" dirty="0" smtClean="0"/>
          </a:p>
          <a:p>
            <a:pPr algn="ctr">
              <a:buNone/>
            </a:pPr>
            <a:r>
              <a:rPr lang="ru-RU" sz="3800" b="1" dirty="0" smtClean="0"/>
              <a:t>Приклад 1. </a:t>
            </a:r>
            <a:r>
              <a:rPr lang="ru-RU" sz="3800" b="1" dirty="0" err="1" smtClean="0"/>
              <a:t>Розв'язати</a:t>
            </a:r>
            <a:r>
              <a:rPr lang="ru-RU" sz="3800" b="1" dirty="0" smtClean="0"/>
              <a:t> </a:t>
            </a:r>
            <a:r>
              <a:rPr lang="ru-RU" sz="3800" b="1" dirty="0" err="1" smtClean="0"/>
              <a:t>нерівність</a:t>
            </a:r>
            <a:r>
              <a:rPr lang="ru-RU" sz="3800" b="1" dirty="0" smtClean="0"/>
              <a:t>:</a:t>
            </a:r>
            <a:r>
              <a:rPr lang="ru-RU" sz="3800" b="1" i="1" dirty="0" smtClean="0"/>
              <a:t> 2х</a:t>
            </a:r>
            <a:r>
              <a:rPr lang="ru-RU" sz="3800" b="1" i="1" baseline="30000" dirty="0" smtClean="0"/>
              <a:t>2</a:t>
            </a:r>
            <a:r>
              <a:rPr lang="ru-RU" sz="3800" b="1" i="1" dirty="0" smtClean="0"/>
              <a:t> - </a:t>
            </a:r>
            <a:r>
              <a:rPr lang="ru-RU" sz="3800" b="1" i="1" dirty="0" err="1" smtClean="0"/>
              <a:t>х</a:t>
            </a:r>
            <a:r>
              <a:rPr lang="ru-RU" sz="3800" b="1" i="1" dirty="0" smtClean="0"/>
              <a:t> -</a:t>
            </a:r>
            <a:r>
              <a:rPr lang="ru-RU" sz="3800" b="1" dirty="0" smtClean="0"/>
              <a:t> 1</a:t>
            </a:r>
            <a:r>
              <a:rPr lang="ru-RU" sz="3800" b="1" i="1" dirty="0" smtClean="0"/>
              <a:t> &lt;</a:t>
            </a:r>
            <a:r>
              <a:rPr lang="ru-RU" sz="3800" b="1" dirty="0" smtClean="0"/>
              <a:t> 0.</a:t>
            </a:r>
            <a:endParaRPr lang="ru-RU" sz="3800" dirty="0" smtClean="0"/>
          </a:p>
          <a:p>
            <a:pPr algn="ctr">
              <a:buNone/>
            </a:pPr>
            <a:endParaRPr lang="ru-RU" sz="2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72066" y="1142984"/>
            <a:ext cx="1495425" cy="285750"/>
          </a:xfrm>
          <a:prstGeom prst="rect">
            <a:avLst/>
          </a:prstGeom>
          <a:noFill/>
        </p:spPr>
      </p:pic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72330" y="1142984"/>
            <a:ext cx="1285875" cy="276225"/>
          </a:xfrm>
          <a:prstGeom prst="rect">
            <a:avLst/>
          </a:prstGeom>
          <a:noFill/>
        </p:spPr>
      </p:pic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00628" y="1714488"/>
            <a:ext cx="1352550" cy="495300"/>
          </a:xfrm>
          <a:prstGeom prst="rect">
            <a:avLst/>
          </a:prstGeom>
          <a:noFill/>
        </p:spPr>
      </p:pic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16" y="1643050"/>
            <a:ext cx="1533525" cy="495300"/>
          </a:xfrm>
          <a:prstGeom prst="rect">
            <a:avLst/>
          </a:prstGeom>
          <a:noFill/>
        </p:spPr>
      </p:pic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00628" y="2285992"/>
            <a:ext cx="2809875" cy="495300"/>
          </a:xfrm>
          <a:prstGeom prst="rect">
            <a:avLst/>
          </a:prstGeom>
          <a:noFill/>
        </p:spPr>
      </p:pic>
      <p:sp>
        <p:nvSpPr>
          <p:cNvPr id="2060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59" name="Picture 11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00628" y="2786058"/>
            <a:ext cx="1876425" cy="495300"/>
          </a:xfrm>
          <a:prstGeom prst="rect">
            <a:avLst/>
          </a:prstGeom>
          <a:noFill/>
        </p:spPr>
      </p:pic>
      <p:sp>
        <p:nvSpPr>
          <p:cNvPr id="2062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61" name="Picture 13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00628" y="3286124"/>
            <a:ext cx="1752600" cy="495300"/>
          </a:xfrm>
          <a:prstGeom prst="rect">
            <a:avLst/>
          </a:prstGeom>
          <a:noFill/>
        </p:spPr>
      </p:pic>
      <p:sp>
        <p:nvSpPr>
          <p:cNvPr id="2064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63" name="Picture 15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929190" y="3857628"/>
            <a:ext cx="990600" cy="723900"/>
          </a:xfrm>
          <a:prstGeom prst="rect">
            <a:avLst/>
          </a:prstGeom>
          <a:noFill/>
        </p:spPr>
      </p:pic>
      <p:sp>
        <p:nvSpPr>
          <p:cNvPr id="2066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65" name="Picture 17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43768" y="3857628"/>
            <a:ext cx="990600" cy="723900"/>
          </a:xfrm>
          <a:prstGeom prst="rect">
            <a:avLst/>
          </a:prstGeom>
          <a:noFill/>
        </p:spPr>
      </p:pic>
      <p:sp>
        <p:nvSpPr>
          <p:cNvPr id="2068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67" name="Picture 19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929190" y="4572008"/>
            <a:ext cx="857250" cy="723900"/>
          </a:xfrm>
          <a:prstGeom prst="rect">
            <a:avLst/>
          </a:prstGeom>
          <a:noFill/>
        </p:spPr>
      </p:pic>
      <p:sp>
        <p:nvSpPr>
          <p:cNvPr id="2070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69" name="Picture 21"/>
          <p:cNvPicPr>
            <a:picLocks noChangeAspect="1" noChangeArrowheads="1"/>
          </p:cNvPicPr>
          <p:nvPr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43768" y="4572008"/>
            <a:ext cx="857250" cy="723900"/>
          </a:xfrm>
          <a:prstGeom prst="rect">
            <a:avLst/>
          </a:prstGeom>
          <a:noFill/>
        </p:spPr>
      </p:pic>
      <p:sp>
        <p:nvSpPr>
          <p:cNvPr id="2072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71" name="Picture 23"/>
          <p:cNvPicPr>
            <a:picLocks noChangeAspect="1" noChangeArrowheads="1"/>
          </p:cNvPicPr>
          <p:nvPr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929190" y="5286388"/>
            <a:ext cx="1238250" cy="276225"/>
          </a:xfrm>
          <a:prstGeom prst="rect">
            <a:avLst/>
          </a:prstGeom>
          <a:noFill/>
        </p:spPr>
      </p:pic>
      <p:sp>
        <p:nvSpPr>
          <p:cNvPr id="2074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73" name="Picture 25"/>
          <p:cNvPicPr>
            <a:picLocks noChangeAspect="1" noChangeArrowheads="1"/>
          </p:cNvPicPr>
          <p:nvPr/>
        </p:nvPicPr>
        <p:blipFill>
          <a:blip r:embed="rId1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357950" y="5857892"/>
            <a:ext cx="1200150" cy="2762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7"/>
          <p:cNvGrpSpPr/>
          <p:nvPr/>
        </p:nvGrpSpPr>
        <p:grpSpPr>
          <a:xfrm>
            <a:off x="142844" y="285728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457200" y="571480"/>
            <a:ext cx="4043362" cy="846158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z="4800" b="1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Пункт 5.2.</a:t>
            </a:r>
            <a:endParaRPr lang="ru-RU" sz="4800" b="1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19" name="Содержимое 18"/>
          <p:cNvSpPr>
            <a:spLocks noGrp="1"/>
          </p:cNvSpPr>
          <p:nvPr>
            <p:ph sz="half" idx="2"/>
          </p:nvPr>
        </p:nvSpPr>
        <p:spPr>
          <a:xfrm>
            <a:off x="4714876" y="571480"/>
            <a:ext cx="4143404" cy="5857916"/>
          </a:xfrm>
        </p:spPr>
        <p:txBody>
          <a:bodyPr>
            <a:normAutofit fontScale="70000" lnSpcReduction="20000"/>
          </a:bodyPr>
          <a:lstStyle/>
          <a:p>
            <a:pPr marL="0" indent="361950">
              <a:buNone/>
            </a:pPr>
            <a:r>
              <a:rPr lang="uk-UA" dirty="0" smtClean="0"/>
              <a:t>Розв'язання</a:t>
            </a:r>
          </a:p>
          <a:p>
            <a:pPr marL="0" indent="361950">
              <a:buNone/>
            </a:pPr>
            <a:endParaRPr lang="uk-UA" dirty="0" smtClean="0"/>
          </a:p>
          <a:p>
            <a:pPr marL="0" indent="361950">
              <a:buNone/>
            </a:pPr>
            <a:endParaRPr lang="uk-UA" dirty="0" smtClean="0"/>
          </a:p>
          <a:p>
            <a:pPr marL="0" indent="361950">
              <a:buNone/>
            </a:pPr>
            <a:endParaRPr lang="uk-UA" dirty="0" smtClean="0"/>
          </a:p>
          <a:p>
            <a:pPr marL="0" indent="361950">
              <a:buNone/>
            </a:pPr>
            <a:endParaRPr lang="uk-UA" dirty="0" smtClean="0"/>
          </a:p>
          <a:p>
            <a:pPr marL="0" indent="361950">
              <a:buNone/>
            </a:pPr>
            <a:endParaRPr lang="uk-UA" dirty="0" smtClean="0"/>
          </a:p>
          <a:p>
            <a:pPr marL="0" indent="361950">
              <a:buNone/>
            </a:pPr>
            <a:endParaRPr lang="uk-UA" sz="1600" dirty="0" smtClean="0"/>
          </a:p>
          <a:p>
            <a:pPr marL="0" indent="361950">
              <a:buNone/>
            </a:pPr>
            <a:endParaRPr lang="uk-UA" sz="1600" dirty="0" smtClean="0"/>
          </a:p>
          <a:p>
            <a:pPr marL="0" indent="361950">
              <a:buNone/>
            </a:pPr>
            <a:endParaRPr lang="uk-UA" sz="1600" dirty="0" smtClean="0"/>
          </a:p>
          <a:p>
            <a:pPr marL="0" indent="361950">
              <a:buNone/>
            </a:pPr>
            <a:endParaRPr lang="uk-UA" sz="1600" dirty="0" smtClean="0"/>
          </a:p>
          <a:p>
            <a:pPr marL="0" indent="361950">
              <a:buNone/>
            </a:pPr>
            <a:endParaRPr lang="uk-UA" sz="1600" dirty="0" smtClean="0"/>
          </a:p>
          <a:p>
            <a:pPr marL="0" indent="361950">
              <a:buNone/>
            </a:pPr>
            <a:endParaRPr lang="uk-UA" sz="1600" dirty="0" smtClean="0"/>
          </a:p>
          <a:p>
            <a:pPr marL="0" indent="361950">
              <a:buNone/>
            </a:pPr>
            <a:endParaRPr lang="uk-UA" sz="1600" dirty="0" smtClean="0"/>
          </a:p>
          <a:p>
            <a:pPr marL="0" indent="361950">
              <a:buNone/>
            </a:pPr>
            <a:endParaRPr lang="uk-UA" sz="1600" dirty="0" smtClean="0"/>
          </a:p>
          <a:p>
            <a:pPr marL="0" indent="361950">
              <a:buNone/>
            </a:pPr>
            <a:endParaRPr lang="uk-UA" sz="1600" dirty="0" smtClean="0"/>
          </a:p>
          <a:p>
            <a:pPr marL="0" indent="361950">
              <a:buNone/>
            </a:pPr>
            <a:endParaRPr lang="uk-UA" sz="1600" dirty="0" smtClean="0"/>
          </a:p>
          <a:p>
            <a:pPr marL="0" indent="361950">
              <a:buNone/>
            </a:pPr>
            <a:endParaRPr lang="uk-UA" sz="1600" dirty="0" smtClean="0"/>
          </a:p>
          <a:p>
            <a:pPr marL="0" indent="361950">
              <a:buNone/>
            </a:pPr>
            <a:endParaRPr lang="uk-UA" sz="1600" dirty="0" smtClean="0"/>
          </a:p>
          <a:p>
            <a:pPr marL="0" indent="361950">
              <a:buNone/>
            </a:pPr>
            <a:endParaRPr lang="uk-UA" sz="1600" dirty="0" smtClean="0"/>
          </a:p>
          <a:p>
            <a:pPr marL="0" indent="361950">
              <a:buNone/>
            </a:pPr>
            <a:endParaRPr lang="uk-UA" sz="1600" dirty="0" smtClean="0"/>
          </a:p>
          <a:p>
            <a:pPr marL="0" indent="361950">
              <a:buNone/>
            </a:pPr>
            <a:endParaRPr lang="uk-UA" sz="1600" dirty="0" smtClean="0"/>
          </a:p>
          <a:p>
            <a:pPr marL="0" indent="361950">
              <a:buNone/>
            </a:pPr>
            <a:r>
              <a:rPr lang="uk-UA" sz="1600" dirty="0" smtClean="0"/>
              <a:t>                                                         </a:t>
            </a:r>
          </a:p>
          <a:p>
            <a:pPr marL="0" indent="361950">
              <a:buNone/>
            </a:pPr>
            <a:endParaRPr lang="uk-UA" sz="1600" dirty="0" smtClean="0"/>
          </a:p>
          <a:p>
            <a:pPr marL="0" indent="361950">
              <a:buNone/>
            </a:pPr>
            <a:r>
              <a:rPr lang="uk-UA" sz="1600" dirty="0" smtClean="0"/>
              <a:t>                                             </a:t>
            </a:r>
          </a:p>
          <a:p>
            <a:pPr marL="0" indent="361950">
              <a:buNone/>
            </a:pPr>
            <a:endParaRPr lang="uk-UA" dirty="0" smtClean="0"/>
          </a:p>
          <a:p>
            <a:pPr marL="0" indent="361950">
              <a:buNone/>
            </a:pPr>
            <a:r>
              <a:rPr lang="uk-UA" dirty="0" smtClean="0"/>
              <a:t>Відповідь.</a:t>
            </a:r>
          </a:p>
          <a:p>
            <a:pPr marL="0" indent="361950">
              <a:buNone/>
            </a:pPr>
            <a:r>
              <a:rPr lang="uk-UA" sz="1600" dirty="0" smtClean="0"/>
              <a:t>                           </a:t>
            </a:r>
          </a:p>
          <a:p>
            <a:pPr marL="0" indent="361950">
              <a:buNone/>
            </a:pPr>
            <a:endParaRPr lang="uk-UA" sz="1600" dirty="0" smtClean="0"/>
          </a:p>
          <a:p>
            <a:pPr marL="0" indent="361950">
              <a:buNone/>
            </a:pPr>
            <a:endParaRPr lang="ru-RU" dirty="0"/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3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одержимое 26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829196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uk-UA" sz="3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Спосіб розкладання лівої частини нерівності на множники</a:t>
            </a:r>
            <a:endParaRPr lang="en-US" sz="3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>
              <a:buNone/>
            </a:pPr>
            <a:endParaRPr lang="en-US" sz="3800" b="1" dirty="0" smtClean="0"/>
          </a:p>
          <a:p>
            <a:pPr algn="ctr">
              <a:buNone/>
            </a:pPr>
            <a:r>
              <a:rPr lang="ru-RU" sz="3800" b="1" dirty="0" smtClean="0"/>
              <a:t>Приклад 2. </a:t>
            </a:r>
            <a:endParaRPr lang="en-US" sz="3800" b="1" dirty="0" smtClean="0"/>
          </a:p>
          <a:p>
            <a:pPr algn="ctr">
              <a:buNone/>
            </a:pPr>
            <a:r>
              <a:rPr lang="ru-RU" sz="3800" b="1" dirty="0" err="1" smtClean="0"/>
              <a:t>Розв'язати</a:t>
            </a:r>
            <a:r>
              <a:rPr lang="ru-RU" sz="3800" b="1" dirty="0" smtClean="0"/>
              <a:t> </a:t>
            </a:r>
            <a:r>
              <a:rPr lang="ru-RU" sz="3800" b="1" dirty="0" err="1" smtClean="0"/>
              <a:t>нерівність</a:t>
            </a:r>
            <a:r>
              <a:rPr lang="ru-RU" sz="3800" b="1" dirty="0" smtClean="0"/>
              <a:t>:</a:t>
            </a:r>
            <a:endParaRPr lang="ru-RU" sz="3800" dirty="0" smtClean="0"/>
          </a:p>
          <a:p>
            <a:pPr algn="ctr">
              <a:buNone/>
            </a:pPr>
            <a:endParaRPr lang="ru-RU" sz="2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0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2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4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6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8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70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72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74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9697" name="Picture 1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86314" y="1000108"/>
            <a:ext cx="1495425" cy="285750"/>
          </a:xfrm>
          <a:prstGeom prst="rect">
            <a:avLst/>
          </a:prstGeom>
          <a:noFill/>
        </p:spPr>
      </p:pic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9699" name="Picture 3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86314" y="1357298"/>
            <a:ext cx="1495425" cy="285750"/>
          </a:xfrm>
          <a:prstGeom prst="rect">
            <a:avLst/>
          </a:prstGeom>
          <a:noFill/>
        </p:spPr>
      </p:pic>
      <p:sp>
        <p:nvSpPr>
          <p:cNvPr id="2970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9701" name="Picture 5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86314" y="1714488"/>
            <a:ext cx="600075" cy="276225"/>
          </a:xfrm>
          <a:prstGeom prst="rect">
            <a:avLst/>
          </a:prstGeom>
          <a:noFill/>
        </p:spPr>
      </p:pic>
      <p:sp>
        <p:nvSpPr>
          <p:cNvPr id="2970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9703" name="Picture 7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86314" y="2143116"/>
            <a:ext cx="600075" cy="276225"/>
          </a:xfrm>
          <a:prstGeom prst="rect">
            <a:avLst/>
          </a:prstGeom>
          <a:noFill/>
        </p:spPr>
      </p:pic>
      <p:sp>
        <p:nvSpPr>
          <p:cNvPr id="2970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9705" name="Picture 9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14876" y="2571744"/>
            <a:ext cx="2619375" cy="285750"/>
          </a:xfrm>
          <a:prstGeom prst="rect">
            <a:avLst/>
          </a:prstGeom>
          <a:noFill/>
        </p:spPr>
      </p:pic>
      <p:pic>
        <p:nvPicPr>
          <p:cNvPr id="42" name="Picture 1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57290" y="4000504"/>
            <a:ext cx="2143140" cy="409517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14876" y="2928934"/>
            <a:ext cx="990600" cy="447675"/>
          </a:xfrm>
          <a:prstGeom prst="rect">
            <a:avLst/>
          </a:prstGeom>
          <a:noFill/>
        </p:spPr>
      </p:pic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14876" y="3429000"/>
            <a:ext cx="628650" cy="447675"/>
          </a:xfrm>
          <a:prstGeom prst="rect">
            <a:avLst/>
          </a:prstGeom>
          <a:noFill/>
        </p:spPr>
      </p:pic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0" y="447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786578" y="2857496"/>
            <a:ext cx="990600" cy="447675"/>
          </a:xfrm>
          <a:prstGeom prst="rect">
            <a:avLst/>
          </a:prstGeom>
          <a:noFill/>
        </p:spPr>
      </p:pic>
      <p:sp>
        <p:nvSpPr>
          <p:cNvPr id="3081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80" name="Picture 8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786578" y="3429000"/>
            <a:ext cx="628650" cy="447675"/>
          </a:xfrm>
          <a:prstGeom prst="rect">
            <a:avLst/>
          </a:prstGeom>
          <a:noFill/>
        </p:spPr>
      </p:pic>
      <p:sp>
        <p:nvSpPr>
          <p:cNvPr id="3083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85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84" name="Picture 12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86314" y="3929066"/>
            <a:ext cx="504825" cy="276225"/>
          </a:xfrm>
          <a:prstGeom prst="rect">
            <a:avLst/>
          </a:prstGeom>
          <a:noFill/>
        </p:spPr>
      </p:pic>
      <p:sp>
        <p:nvSpPr>
          <p:cNvPr id="3087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86" name="Picture 14"/>
          <p:cNvPicPr>
            <a:picLocks noChangeAspect="1" noChangeArrowheads="1"/>
          </p:cNvPicPr>
          <p:nvPr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16" y="3929066"/>
            <a:ext cx="504825" cy="276225"/>
          </a:xfrm>
          <a:prstGeom prst="rect">
            <a:avLst/>
          </a:prstGeom>
          <a:noFill/>
        </p:spPr>
      </p:pic>
      <p:sp>
        <p:nvSpPr>
          <p:cNvPr id="3089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88" name="Picture 16"/>
          <p:cNvPicPr>
            <a:picLocks noChangeAspect="1" noChangeArrowheads="1"/>
          </p:cNvPicPr>
          <p:nvPr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86314" y="4286256"/>
            <a:ext cx="895350" cy="276225"/>
          </a:xfrm>
          <a:prstGeom prst="rect">
            <a:avLst/>
          </a:prstGeom>
          <a:noFill/>
        </p:spPr>
      </p:pic>
      <p:sp>
        <p:nvSpPr>
          <p:cNvPr id="3091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90" name="Picture 18"/>
          <p:cNvPicPr>
            <a:picLocks noChangeAspect="1" noChangeArrowheads="1"/>
          </p:cNvPicPr>
          <p:nvPr/>
        </p:nvPicPr>
        <p:blipFill>
          <a:blip r:embed="rId1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16" y="4214818"/>
            <a:ext cx="1047750" cy="276225"/>
          </a:xfrm>
          <a:prstGeom prst="rect">
            <a:avLst/>
          </a:prstGeom>
          <a:noFill/>
        </p:spPr>
      </p:pic>
      <p:sp>
        <p:nvSpPr>
          <p:cNvPr id="3093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92" name="Picture 20"/>
          <p:cNvPicPr>
            <a:picLocks noChangeAspect="1" noChangeArrowheads="1"/>
          </p:cNvPicPr>
          <p:nvPr/>
        </p:nvPicPr>
        <p:blipFill>
          <a:blip r:embed="rId1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72264" y="5786454"/>
            <a:ext cx="1809750" cy="2762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7"/>
          <p:cNvGrpSpPr/>
          <p:nvPr/>
        </p:nvGrpSpPr>
        <p:grpSpPr>
          <a:xfrm>
            <a:off x="142844" y="285728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457200" y="571480"/>
            <a:ext cx="4043362" cy="846158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z="4800" b="1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Пункт 5.2.</a:t>
            </a:r>
            <a:endParaRPr lang="ru-RU" sz="4800" b="1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19" name="Содержимое 18"/>
          <p:cNvSpPr>
            <a:spLocks noGrp="1"/>
          </p:cNvSpPr>
          <p:nvPr>
            <p:ph sz="half" idx="2"/>
          </p:nvPr>
        </p:nvSpPr>
        <p:spPr>
          <a:xfrm>
            <a:off x="4714876" y="571480"/>
            <a:ext cx="4143404" cy="5857916"/>
          </a:xfrm>
        </p:spPr>
        <p:txBody>
          <a:bodyPr>
            <a:normAutofit fontScale="70000" lnSpcReduction="20000"/>
          </a:bodyPr>
          <a:lstStyle/>
          <a:p>
            <a:pPr marL="0" indent="361950">
              <a:buNone/>
            </a:pPr>
            <a:r>
              <a:rPr lang="uk-UA" dirty="0" smtClean="0"/>
              <a:t>Розв'язання</a:t>
            </a:r>
          </a:p>
          <a:p>
            <a:pPr marL="0" indent="361950">
              <a:buNone/>
            </a:pPr>
            <a:endParaRPr lang="uk-UA" dirty="0" smtClean="0"/>
          </a:p>
          <a:p>
            <a:pPr marL="0" indent="361950">
              <a:buNone/>
            </a:pPr>
            <a:endParaRPr lang="uk-UA" dirty="0" smtClean="0"/>
          </a:p>
          <a:p>
            <a:pPr marL="0" indent="361950">
              <a:buNone/>
            </a:pPr>
            <a:endParaRPr lang="uk-UA" dirty="0" smtClean="0"/>
          </a:p>
          <a:p>
            <a:pPr marL="0" indent="361950">
              <a:buNone/>
            </a:pPr>
            <a:endParaRPr lang="uk-UA" dirty="0" smtClean="0"/>
          </a:p>
          <a:p>
            <a:pPr marL="0" indent="361950">
              <a:buNone/>
            </a:pPr>
            <a:endParaRPr lang="uk-UA" dirty="0" smtClean="0"/>
          </a:p>
          <a:p>
            <a:pPr marL="0" indent="361950">
              <a:buNone/>
            </a:pPr>
            <a:endParaRPr lang="uk-UA" sz="1600" dirty="0" smtClean="0"/>
          </a:p>
          <a:p>
            <a:pPr marL="0" indent="361950">
              <a:buNone/>
            </a:pPr>
            <a:endParaRPr lang="uk-UA" sz="1600" dirty="0" smtClean="0"/>
          </a:p>
          <a:p>
            <a:pPr marL="0" indent="361950">
              <a:buNone/>
            </a:pPr>
            <a:endParaRPr lang="uk-UA" sz="1600" dirty="0" smtClean="0"/>
          </a:p>
          <a:p>
            <a:pPr marL="0" indent="361950">
              <a:buNone/>
            </a:pPr>
            <a:endParaRPr lang="uk-UA" sz="1600" dirty="0" smtClean="0"/>
          </a:p>
          <a:p>
            <a:pPr marL="0" indent="361950">
              <a:buNone/>
            </a:pPr>
            <a:endParaRPr lang="uk-UA" sz="1600" dirty="0" smtClean="0"/>
          </a:p>
          <a:p>
            <a:pPr marL="0" indent="361950">
              <a:buNone/>
            </a:pPr>
            <a:endParaRPr lang="uk-UA" sz="1600" dirty="0" smtClean="0"/>
          </a:p>
          <a:p>
            <a:pPr marL="0" indent="361950">
              <a:buNone/>
            </a:pPr>
            <a:endParaRPr lang="uk-UA" sz="1600" dirty="0" smtClean="0"/>
          </a:p>
          <a:p>
            <a:pPr marL="0" indent="361950">
              <a:buNone/>
            </a:pPr>
            <a:endParaRPr lang="uk-UA" sz="1600" dirty="0" smtClean="0"/>
          </a:p>
          <a:p>
            <a:pPr marL="0" indent="361950">
              <a:buNone/>
            </a:pPr>
            <a:endParaRPr lang="uk-UA" sz="1600" dirty="0" smtClean="0"/>
          </a:p>
          <a:p>
            <a:pPr marL="0" indent="361950">
              <a:buNone/>
            </a:pPr>
            <a:endParaRPr lang="uk-UA" sz="1600" dirty="0" smtClean="0"/>
          </a:p>
          <a:p>
            <a:pPr marL="0" indent="361950">
              <a:buNone/>
            </a:pPr>
            <a:endParaRPr lang="uk-UA" sz="1600" dirty="0" smtClean="0"/>
          </a:p>
          <a:p>
            <a:pPr marL="0" indent="361950">
              <a:buNone/>
            </a:pPr>
            <a:endParaRPr lang="uk-UA" sz="1600" dirty="0" smtClean="0"/>
          </a:p>
          <a:p>
            <a:pPr marL="0" indent="361950">
              <a:buNone/>
            </a:pPr>
            <a:endParaRPr lang="uk-UA" sz="1600" dirty="0" smtClean="0"/>
          </a:p>
          <a:p>
            <a:pPr marL="0" indent="361950">
              <a:buNone/>
            </a:pPr>
            <a:endParaRPr lang="uk-UA" sz="1600" dirty="0" smtClean="0"/>
          </a:p>
          <a:p>
            <a:pPr marL="0" indent="361950">
              <a:buNone/>
            </a:pPr>
            <a:endParaRPr lang="uk-UA" sz="1600" dirty="0" smtClean="0"/>
          </a:p>
          <a:p>
            <a:pPr marL="0" indent="361950">
              <a:buNone/>
            </a:pPr>
            <a:r>
              <a:rPr lang="uk-UA" sz="1600" dirty="0" smtClean="0"/>
              <a:t>                                                         </a:t>
            </a:r>
          </a:p>
          <a:p>
            <a:pPr marL="0" indent="361950">
              <a:buNone/>
            </a:pPr>
            <a:endParaRPr lang="uk-UA" sz="1600" dirty="0" smtClean="0"/>
          </a:p>
          <a:p>
            <a:pPr marL="0" indent="361950">
              <a:buNone/>
            </a:pPr>
            <a:r>
              <a:rPr lang="uk-UA" sz="1600" dirty="0" smtClean="0"/>
              <a:t>                                             </a:t>
            </a:r>
          </a:p>
          <a:p>
            <a:pPr marL="0" indent="361950">
              <a:buNone/>
            </a:pPr>
            <a:endParaRPr lang="uk-UA" dirty="0" smtClean="0"/>
          </a:p>
          <a:p>
            <a:pPr marL="0" indent="361950">
              <a:buNone/>
            </a:pPr>
            <a:r>
              <a:rPr lang="uk-UA" dirty="0" smtClean="0"/>
              <a:t>Відповідь.</a:t>
            </a:r>
            <a:r>
              <a:rPr lang="en-US" dirty="0" smtClean="0"/>
              <a:t> </a:t>
            </a:r>
            <a:r>
              <a:rPr lang="uk-UA" dirty="0" smtClean="0"/>
              <a:t>Розв'язків немає</a:t>
            </a:r>
          </a:p>
          <a:p>
            <a:pPr marL="0" indent="361950">
              <a:buNone/>
            </a:pPr>
            <a:r>
              <a:rPr lang="uk-UA" sz="1600" dirty="0" smtClean="0"/>
              <a:t>                           </a:t>
            </a:r>
          </a:p>
          <a:p>
            <a:pPr marL="0" indent="361950">
              <a:buNone/>
            </a:pPr>
            <a:endParaRPr lang="uk-UA" sz="1600" dirty="0" smtClean="0"/>
          </a:p>
          <a:p>
            <a:pPr marL="0" indent="361950">
              <a:buNone/>
            </a:pPr>
            <a:endParaRPr lang="ru-RU" dirty="0"/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3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одержимое 26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829196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uk-UA" sz="3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Спосіб розкладання лівої частини нерівності на множники</a:t>
            </a:r>
            <a:endParaRPr lang="en-US" sz="3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>
              <a:buNone/>
            </a:pPr>
            <a:endParaRPr lang="en-US" sz="3800" b="1" dirty="0" smtClean="0"/>
          </a:p>
          <a:p>
            <a:pPr algn="ctr">
              <a:buNone/>
            </a:pPr>
            <a:r>
              <a:rPr lang="ru-RU" sz="3800" b="1" dirty="0" smtClean="0"/>
              <a:t>Приклад </a:t>
            </a:r>
            <a:r>
              <a:rPr lang="en-US" sz="3800" b="1" dirty="0" smtClean="0"/>
              <a:t>3</a:t>
            </a:r>
            <a:r>
              <a:rPr lang="ru-RU" sz="3800" b="1" dirty="0" smtClean="0"/>
              <a:t>. </a:t>
            </a:r>
            <a:endParaRPr lang="en-US" sz="3800" b="1" dirty="0" smtClean="0"/>
          </a:p>
          <a:p>
            <a:pPr algn="ctr">
              <a:buNone/>
            </a:pPr>
            <a:r>
              <a:rPr lang="ru-RU" sz="3800" b="1" dirty="0" err="1" smtClean="0"/>
              <a:t>Розв'язати</a:t>
            </a:r>
            <a:r>
              <a:rPr lang="ru-RU" sz="3800" b="1" dirty="0" smtClean="0"/>
              <a:t> </a:t>
            </a:r>
            <a:r>
              <a:rPr lang="ru-RU" sz="3800" b="1" dirty="0" err="1" smtClean="0"/>
              <a:t>нерівність</a:t>
            </a:r>
            <a:r>
              <a:rPr lang="ru-RU" sz="3800" b="1" dirty="0" smtClean="0"/>
              <a:t>:</a:t>
            </a:r>
            <a:endParaRPr lang="ru-RU" sz="3800" dirty="0" smtClean="0"/>
          </a:p>
          <a:p>
            <a:pPr algn="ctr">
              <a:buNone/>
            </a:pPr>
            <a:endParaRPr lang="ru-RU" sz="2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0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2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4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6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8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70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72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74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970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970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970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0" y="447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81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83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85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87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89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91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93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1745" name="Picture 1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00166" y="4071942"/>
            <a:ext cx="2343166" cy="428628"/>
          </a:xfrm>
          <a:prstGeom prst="rect">
            <a:avLst/>
          </a:prstGeom>
          <a:noFill/>
        </p:spPr>
      </p:pic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1747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29256" y="1000108"/>
            <a:ext cx="1562100" cy="285750"/>
          </a:xfrm>
          <a:prstGeom prst="rect">
            <a:avLst/>
          </a:prstGeom>
          <a:noFill/>
        </p:spPr>
      </p:pic>
      <p:sp>
        <p:nvSpPr>
          <p:cNvPr id="3175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1749" name="Picture 5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00628" y="1785926"/>
            <a:ext cx="1619250" cy="285750"/>
          </a:xfrm>
          <a:prstGeom prst="rect">
            <a:avLst/>
          </a:prstGeom>
          <a:noFill/>
        </p:spPr>
      </p:pic>
      <p:sp>
        <p:nvSpPr>
          <p:cNvPr id="3175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1751" name="Picture 7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00628" y="2143116"/>
            <a:ext cx="1076325" cy="276225"/>
          </a:xfrm>
          <a:prstGeom prst="rect">
            <a:avLst/>
          </a:prstGeom>
          <a:noFill/>
        </p:spPr>
      </p:pic>
      <p:sp>
        <p:nvSpPr>
          <p:cNvPr id="3175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1753" name="Picture 9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929190" y="2643182"/>
            <a:ext cx="1133475" cy="285750"/>
          </a:xfrm>
          <a:prstGeom prst="rect">
            <a:avLst/>
          </a:prstGeom>
          <a:noFill/>
        </p:spPr>
      </p:pic>
      <p:sp>
        <p:nvSpPr>
          <p:cNvPr id="31756" name="Rectangle 12"/>
          <p:cNvSpPr>
            <a:spLocks noChangeArrowheads="1"/>
          </p:cNvSpPr>
          <p:nvPr/>
        </p:nvSpPr>
        <p:spPr bwMode="auto">
          <a:xfrm>
            <a:off x="4714876" y="3000373"/>
            <a:ext cx="3786182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Дана нерівність немає розв’язку, бо </a:t>
            </a: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Times New Roman" pitchFamily="18" charset="0"/>
              </a:rPr>
            </a:b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31755" name="Picture 11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86314" y="3429000"/>
            <a:ext cx="1133475" cy="285750"/>
          </a:xfrm>
          <a:prstGeom prst="rect">
            <a:avLst/>
          </a:prstGeom>
          <a:noFill/>
        </p:spPr>
      </p:pic>
      <p:sp>
        <p:nvSpPr>
          <p:cNvPr id="31757" name="Rectangle 13"/>
          <p:cNvSpPr>
            <a:spLocks noChangeArrowheads="1"/>
          </p:cNvSpPr>
          <p:nvPr/>
        </p:nvSpPr>
        <p:spPr bwMode="auto">
          <a:xfrm>
            <a:off x="4643438" y="3786190"/>
            <a:ext cx="378621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при будь-якому дійсному значенні х.</a:t>
            </a: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ozv-yazuvannya-ner-vnostey-drugogo-stepenya-z-odn-yu-zm-nnoyu-anal-tichn-sposobi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FBCB18F9-059F-4C8B-A8FB-49CB2997528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rozv-yazuvannya-ner-vnostey-drugogo-stepenya-z-odn-yu-zm-nnoyu-anal-tichn-sposobi</Template>
  <TotalTime>0</TotalTime>
  <Words>663</Words>
  <Application>Microsoft Office PowerPoint</Application>
  <PresentationFormat>Экран (4:3)</PresentationFormat>
  <Paragraphs>279</Paragraphs>
  <Slides>14</Slides>
  <Notes>11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rozv-yazuvannya-ner-vnostey-drugogo-stepenya-z-odn-yu-zm-nnoyu-anal-tichn-sposobi</vt:lpstr>
      <vt:lpstr>Матеріали до уроків</vt:lpstr>
      <vt:lpstr>Готуємося до уроку</vt:lpstr>
      <vt:lpstr>Зміст </vt:lpstr>
      <vt:lpstr>Тема 4</vt:lpstr>
      <vt:lpstr>Пункт 5.2.</vt:lpstr>
      <vt:lpstr>Пункт 5.2.</vt:lpstr>
      <vt:lpstr>Пункт 5.2.</vt:lpstr>
      <vt:lpstr>Пункт 5.2.</vt:lpstr>
      <vt:lpstr>Пункт 5.2.</vt:lpstr>
      <vt:lpstr>Пункт 5.2.</vt:lpstr>
      <vt:lpstr>Пункт 5.2.</vt:lpstr>
      <vt:lpstr>Пункт 5.2.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Матеріали до уроків</dc:title>
  <dc:creator>Ира</dc:creator>
  <cp:lastModifiedBy>Ира</cp:lastModifiedBy>
  <cp:revision>1</cp:revision>
  <dcterms:created xsi:type="dcterms:W3CDTF">2014-10-01T14:59:30Z</dcterms:created>
  <dcterms:modified xsi:type="dcterms:W3CDTF">2014-10-01T14:59:35Z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TC030009628</vt:lpwstr>
  </property>
</Properties>
</file>