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259" r:id="rId4"/>
    <p:sldId id="257" r:id="rId5"/>
    <p:sldId id="263" r:id="rId6"/>
    <p:sldId id="286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05" r:id="rId15"/>
    <p:sldId id="31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slide" Target="slide3.xml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slide" Target="slide3.xml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26" Type="http://schemas.openxmlformats.org/officeDocument/2006/relationships/image" Target="../media/image78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77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76.png"/><Relationship Id="rId32" Type="http://schemas.openxmlformats.org/officeDocument/2006/relationships/image" Target="../media/image84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80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31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Relationship Id="rId27" Type="http://schemas.openxmlformats.org/officeDocument/2006/relationships/image" Target="../media/image79.png"/><Relationship Id="rId30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1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slide" Target="slide3.xml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slide" Target="slide3.xml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 fontScale="40000" lnSpcReduction="20000"/>
          </a:bodyPr>
          <a:lstStyle/>
          <a:p>
            <a:pPr marL="0" indent="361950">
              <a:lnSpc>
                <a:spcPct val="120000"/>
              </a:lnSpc>
              <a:buNone/>
            </a:pPr>
            <a:r>
              <a:rPr lang="uk-UA" sz="4200" dirty="0" smtClean="0"/>
              <a:t>Якщо дискримінант квадратного тричлена, що стоїть у лівій частині нерівності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200" dirty="0" smtClean="0"/>
              <a:t>є від'ємним числом, то вираз </a:t>
            </a:r>
          </a:p>
          <a:p>
            <a:pPr marL="0" indent="0">
              <a:lnSpc>
                <a:spcPct val="120000"/>
              </a:lnSpc>
              <a:buNone/>
            </a:pPr>
            <a:endParaRPr lang="uk-UA" sz="4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uk-UA" sz="4200" dirty="0" smtClean="0"/>
              <a:t>на множники розкласти не можна.</a:t>
            </a:r>
          </a:p>
          <a:p>
            <a:pPr marL="0" indent="0">
              <a:lnSpc>
                <a:spcPct val="120000"/>
              </a:lnSpc>
              <a:buNone/>
            </a:pPr>
            <a:endParaRPr lang="uk-UA" sz="4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uk-UA" sz="4200" dirty="0" smtClean="0"/>
              <a:t>У цьому випадку для розв'язання нерівності аналітичним способом вдаються до відомого перетворення – виділення квадрата двочлена з квадратного тричлена.</a:t>
            </a: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287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виділення з лівої частини нерівності квадрата двочлена</a:t>
            </a:r>
            <a:endParaRPr lang="en-US" sz="3000" b="1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142984"/>
            <a:ext cx="1552575" cy="285750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714488"/>
            <a:ext cx="1162050" cy="28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428604"/>
            <a:ext cx="4286280" cy="6000792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uk-UA" dirty="0" smtClean="0"/>
              <a:t>Розв'язання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Виділимо з тричлена</a:t>
            </a:r>
          </a:p>
          <a:p>
            <a:pPr marL="0" indent="361950">
              <a:buNone/>
            </a:pPr>
            <a:r>
              <a:rPr lang="uk-UA" dirty="0" smtClean="0"/>
              <a:t>                   квадрат двочлена.</a:t>
            </a:r>
          </a:p>
          <a:p>
            <a:pPr marL="0" indent="361950">
              <a:buNone/>
            </a:pPr>
            <a:r>
              <a:rPr lang="uk-UA" dirty="0" smtClean="0"/>
              <a:t>Маємо: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2900" dirty="0" smtClean="0"/>
              <a:t>Очевидно, що вираз</a:t>
            </a:r>
          </a:p>
          <a:p>
            <a:pPr marL="0" indent="0">
              <a:buNone/>
            </a:pPr>
            <a:r>
              <a:rPr lang="uk-UA" sz="2900" dirty="0" smtClean="0"/>
              <a:t>при будь-якому дійсному значенні х набуває додатного значення, тобто</a:t>
            </a:r>
          </a:p>
          <a:p>
            <a:pPr marL="0" indent="0">
              <a:buNone/>
            </a:pPr>
            <a:r>
              <a:rPr lang="uk-UA" sz="2900" dirty="0" smtClean="0"/>
              <a:t>                             при всіх  дійсних значеннях х. Тому нерівність  </a:t>
            </a:r>
          </a:p>
          <a:p>
            <a:pPr marL="0" indent="0">
              <a:buNone/>
            </a:pPr>
            <a:r>
              <a:rPr lang="uk-UA" sz="2900" dirty="0" smtClean="0"/>
              <a:t>                              не має розв'язків. </a:t>
            </a:r>
          </a:p>
          <a:p>
            <a:pPr marL="0" indent="361950">
              <a:buNone/>
            </a:pPr>
            <a:r>
              <a:rPr lang="uk-UA" sz="1600" dirty="0" smtClean="0"/>
              <a:t>                                                                                           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виділення з лівої частини нерівності квадрата двочлена</a:t>
            </a:r>
            <a:endParaRPr lang="en-US" sz="3800" b="1" dirty="0" smtClean="0"/>
          </a:p>
          <a:p>
            <a:pPr algn="ctr">
              <a:buNone/>
            </a:pPr>
            <a:endParaRPr lang="ru-RU" sz="3800" b="1" dirty="0" smtClean="0"/>
          </a:p>
          <a:p>
            <a:pPr algn="ctr">
              <a:buNone/>
            </a:pPr>
            <a:r>
              <a:rPr lang="ru-RU" sz="3800" b="1" dirty="0" smtClean="0"/>
              <a:t>Приклад 4. </a:t>
            </a:r>
            <a:endParaRPr lang="en-US" sz="3800" b="1" dirty="0" smtClean="0"/>
          </a:p>
          <a:p>
            <a:pPr algn="ctr">
              <a:buNone/>
            </a:pPr>
            <a:r>
              <a:rPr lang="ru-RU" sz="3800" b="1" dirty="0" err="1" smtClean="0"/>
              <a:t>Розв'язати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нерівність</a:t>
            </a:r>
            <a:r>
              <a:rPr lang="ru-RU" sz="3800" b="1" dirty="0" smtClean="0"/>
              <a:t>:</a:t>
            </a:r>
            <a:endParaRPr lang="ru-RU" sz="3800" dirty="0" smtClean="0"/>
          </a:p>
          <a:p>
            <a:pPr algn="ctr"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643182"/>
            <a:ext cx="1390650" cy="28575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71942"/>
            <a:ext cx="1562100" cy="2857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00108"/>
            <a:ext cx="1562100" cy="28575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357298"/>
            <a:ext cx="1533525" cy="27622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00240"/>
            <a:ext cx="1181100" cy="285750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928934"/>
            <a:ext cx="2933700" cy="285750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286124"/>
            <a:ext cx="2105025" cy="285750"/>
          </a:xfrm>
          <a:prstGeom prst="rect">
            <a:avLst/>
          </a:prstGeom>
          <a:noFill/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571876"/>
            <a:ext cx="1314450" cy="285750"/>
          </a:xfrm>
          <a:prstGeom prst="rect">
            <a:avLst/>
          </a:prstGeom>
          <a:noFill/>
        </p:spPr>
      </p:pic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929066"/>
            <a:ext cx="1104900" cy="285750"/>
          </a:xfrm>
          <a:prstGeom prst="rect">
            <a:avLst/>
          </a:prstGeom>
          <a:noFill/>
        </p:spPr>
      </p:pic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786322"/>
            <a:ext cx="1495425" cy="285750"/>
          </a:xfrm>
          <a:prstGeom prst="rect">
            <a:avLst/>
          </a:prstGeom>
          <a:noFill/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357826"/>
            <a:ext cx="1562100" cy="28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428604"/>
            <a:ext cx="4286280" cy="6000792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dirty="0" smtClean="0"/>
              <a:t>Розв'язання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виділення з лівої частини нерівності квадрата двочлена</a:t>
            </a:r>
            <a:endParaRPr lang="en-US" sz="2600" b="1" dirty="0" smtClean="0"/>
          </a:p>
          <a:p>
            <a:pPr algn="ctr">
              <a:buNone/>
            </a:pP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Приклад 5. </a:t>
            </a:r>
            <a:endParaRPr lang="en-US" sz="2600" b="1" dirty="0" smtClean="0"/>
          </a:p>
          <a:p>
            <a:pPr algn="ctr">
              <a:buNone/>
            </a:pPr>
            <a:r>
              <a:rPr lang="ru-RU" sz="2600" b="1" dirty="0" err="1" smtClean="0"/>
              <a:t>Розв'язати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нерівність</a:t>
            </a:r>
            <a:r>
              <a:rPr lang="ru-RU" sz="2600" b="1" dirty="0" smtClean="0"/>
              <a:t>:</a:t>
            </a:r>
            <a:endParaRPr lang="ru-RU" sz="2600" dirty="0" smtClean="0"/>
          </a:p>
          <a:p>
            <a:pPr algn="ctr"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429132"/>
            <a:ext cx="1714500" cy="285750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00108"/>
            <a:ext cx="1714500" cy="28575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428736"/>
            <a:ext cx="1476375" cy="49530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071678"/>
            <a:ext cx="1285875" cy="495300"/>
          </a:xfrm>
          <a:prstGeom prst="rect">
            <a:avLst/>
          </a:prstGeom>
          <a:noFill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714620"/>
            <a:ext cx="1295400" cy="495300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14686"/>
            <a:ext cx="3209925" cy="552450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857628"/>
            <a:ext cx="1924050" cy="552450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500570"/>
            <a:ext cx="1733550" cy="552450"/>
          </a:xfrm>
          <a:prstGeom prst="rect">
            <a:avLst/>
          </a:prstGeom>
          <a:noFill/>
        </p:spPr>
      </p:pic>
      <p:sp>
        <p:nvSpPr>
          <p:cNvPr id="90" name="Прямоугольник 89"/>
          <p:cNvSpPr/>
          <p:nvPr/>
        </p:nvSpPr>
        <p:spPr>
          <a:xfrm>
            <a:off x="4786314" y="5500702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/>
            <a:r>
              <a:rPr lang="uk-UA" dirty="0" smtClean="0"/>
              <a:t>Відповідь.     Х </a:t>
            </a:r>
            <a:r>
              <a:rPr lang="uk-UA" dirty="0" smtClean="0">
                <a:sym typeface="Symbol"/>
              </a:rPr>
              <a:t> (- </a:t>
            </a:r>
            <a:r>
              <a:rPr lang="uk-UA" dirty="0" smtClean="0">
                <a:latin typeface="Sylfaen"/>
                <a:sym typeface="Symbol"/>
              </a:rPr>
              <a:t>∞</a:t>
            </a:r>
            <a:r>
              <a:rPr lang="uk-UA" dirty="0" smtClean="0">
                <a:sym typeface="Symbol"/>
              </a:rPr>
              <a:t>; </a:t>
            </a:r>
            <a:r>
              <a:rPr lang="uk-UA" dirty="0" smtClean="0">
                <a:latin typeface="Sylfaen"/>
                <a:sym typeface="Symbol"/>
              </a:rPr>
              <a:t>∞</a:t>
            </a:r>
            <a:r>
              <a:rPr lang="uk-UA" dirty="0" smtClean="0">
                <a:sym typeface="Symbol"/>
              </a:rPr>
              <a:t>)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28728" y="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Запитання для самоперевірки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Які два випадки слід розрізняти, розв'язуючи квадратну нерівність аналітичним способом?</a:t>
            </a:r>
          </a:p>
          <a:p>
            <a:pPr marL="342900" indent="-342900">
              <a:buAutoNum type="arabicPeriod"/>
            </a:pPr>
            <a:r>
              <a:rPr lang="uk-UA" dirty="0" smtClean="0"/>
              <a:t>Як розв'язують квадратну нерівність, якщо їх ліву частину можна розкласти на множники?</a:t>
            </a:r>
          </a:p>
          <a:p>
            <a:pPr marL="342900" indent="-342900">
              <a:buFontTx/>
              <a:buAutoNum type="arabicPeriod"/>
            </a:pPr>
            <a:r>
              <a:rPr lang="uk-UA" dirty="0" smtClean="0"/>
              <a:t>Як розв'язують квадратну нерівність, якщо їх ліву частину не можна розкласти на множники?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Первинне закріплення вивченого матеріалу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7148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Встановіть відповідність між даними нерівностями та їх розв'язками </a:t>
            </a:r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00108"/>
            <a:ext cx="15811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1000108"/>
            <a:ext cx="1685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500174"/>
            <a:ext cx="1514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1643050"/>
            <a:ext cx="533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857364"/>
            <a:ext cx="1609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1571612"/>
            <a:ext cx="8001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214554"/>
            <a:ext cx="168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2643182"/>
            <a:ext cx="6286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034" y="2571744"/>
            <a:ext cx="1562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3372" y="2714620"/>
            <a:ext cx="16478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596" y="3000372"/>
            <a:ext cx="16668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15140" y="3929066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7158" y="3429000"/>
            <a:ext cx="1857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86248" y="3357562"/>
            <a:ext cx="619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596" y="3857628"/>
            <a:ext cx="1552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29124" y="5286388"/>
            <a:ext cx="30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8596" y="5357826"/>
            <a:ext cx="1600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500826" y="3500438"/>
            <a:ext cx="8572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2" name="Picture 2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8596" y="5715016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572264" y="1142984"/>
            <a:ext cx="2476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4" name="Picture 2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28596" y="6357958"/>
            <a:ext cx="1876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5" name="Picture 2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643702" y="4643446"/>
            <a:ext cx="15049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6" name="Picture 24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57158" y="4214818"/>
            <a:ext cx="1838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357686" y="4714884"/>
            <a:ext cx="3333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8" name="Picture 26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28596" y="6072206"/>
            <a:ext cx="16954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39" name="Picture 27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4286248" y="4214818"/>
            <a:ext cx="8477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40" name="Picture 28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00034" y="4643446"/>
            <a:ext cx="1638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41" name="Picture 29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643702" y="2214554"/>
            <a:ext cx="2095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42" name="Picture 30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00034" y="5000636"/>
            <a:ext cx="1390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43" name="Picture 31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214810" y="2214554"/>
            <a:ext cx="819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0" y="10715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4.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3.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5.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6.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8.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9.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10.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11.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12.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13.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14.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63579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15.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571868" y="1071546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571868" y="164305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571868" y="2143116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072198" y="164305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Г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072198" y="2143116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Е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6072198" y="1071546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Б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590924" y="276225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Є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105512" y="2757492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Ж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619499" y="340995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З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086462" y="3419475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652836" y="407670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6134099" y="3990975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Ї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671886" y="4714875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Й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148386" y="457200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714749" y="5295900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4. </a:t>
            </a:r>
            <a:r>
              <a:rPr lang="uk-UA" sz="1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Квадратні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4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Квадратичні нерівності та системи рівнянь другого степеня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Аналітичний спосіб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 інтервалів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змінними. Розв’язування систем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текстових задач складанням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pPr marL="0" indent="0" algn="ctr">
              <a:buNone/>
            </a:pPr>
            <a:endParaRPr lang="en-US" sz="2400" u="sng" dirty="0" smtClean="0"/>
          </a:p>
          <a:p>
            <a:pPr marL="0" indent="0" algn="ctr">
              <a:buNone/>
            </a:pPr>
            <a:r>
              <a:rPr lang="uk-UA" sz="2400" u="sng" dirty="0" smtClean="0"/>
              <a:t>Пригадайте</a:t>
            </a:r>
            <a:endParaRPr lang="en-US" sz="2400" u="sng" dirty="0" smtClean="0"/>
          </a:p>
          <a:p>
            <a:pPr marL="0" indent="0">
              <a:buNone/>
            </a:pPr>
            <a:endParaRPr lang="ru-RU" sz="2400" u="sng" dirty="0" smtClean="0"/>
          </a:p>
          <a:p>
            <a:pPr marL="457200" lvl="1" indent="-457200">
              <a:buFont typeface="+mj-lt"/>
              <a:buAutoNum type="arabicParenR"/>
            </a:pPr>
            <a:r>
              <a:rPr lang="uk-UA" dirty="0" smtClean="0"/>
              <a:t>Як розкласти квадратний тричлен на лінійні множники? В якому випадку це можна зробити?</a:t>
            </a:r>
            <a:endParaRPr lang="ru-RU" dirty="0" smtClean="0"/>
          </a:p>
          <a:p>
            <a:pPr marL="457200" lvl="1" indent="-457200">
              <a:buFont typeface="+mj-lt"/>
              <a:buAutoNum type="arabicParenR"/>
            </a:pPr>
            <a:r>
              <a:rPr lang="uk-UA" dirty="0" smtClean="0"/>
              <a:t>За якої умови добуток двох множників:</a:t>
            </a:r>
            <a:endParaRPr lang="ru-RU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uk-UA" sz="2400" dirty="0" smtClean="0"/>
              <a:t>а) додатне число;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uk-UA" sz="2400" dirty="0" smtClean="0"/>
              <a:t>б) від'ємне число?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Аналітичні способи.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квадратний</a:t>
            </a:r>
            <a:r>
              <a:rPr lang="ru-RU" b="1" dirty="0" smtClean="0"/>
              <a:t> </a:t>
            </a:r>
            <a:r>
              <a:rPr lang="ru-RU" b="1" dirty="0" err="1" smtClean="0"/>
              <a:t>тричлен</a:t>
            </a:r>
            <a:r>
              <a:rPr lang="ru-RU" b="1" i="1" dirty="0" smtClean="0"/>
              <a:t> ах</a:t>
            </a:r>
            <a:r>
              <a:rPr lang="ru-RU" b="1" i="1" baseline="30000" dirty="0" smtClean="0"/>
              <a:t>2</a:t>
            </a:r>
            <a:r>
              <a:rPr lang="ru-RU" b="1" dirty="0" smtClean="0"/>
              <a:t> +</a:t>
            </a:r>
            <a:r>
              <a:rPr lang="ru-RU" b="1" i="1" dirty="0" smtClean="0"/>
              <a:t> </a:t>
            </a:r>
            <a:r>
              <a:rPr lang="en-US" b="1" i="1" dirty="0" smtClean="0"/>
              <a:t>b</a:t>
            </a:r>
            <a:r>
              <a:rPr lang="ru-RU" b="1" i="1" dirty="0" err="1" smtClean="0"/>
              <a:t>х</a:t>
            </a:r>
            <a:r>
              <a:rPr lang="ru-RU" b="1" i="1" dirty="0" smtClean="0"/>
              <a:t> + с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два </a:t>
            </a:r>
            <a:r>
              <a:rPr lang="ru-RU" b="1" dirty="0" err="1" smtClean="0"/>
              <a:t>корені</a:t>
            </a:r>
            <a:r>
              <a:rPr lang="ru-RU" b="1" dirty="0" smtClean="0"/>
              <a:t> </a:t>
            </a:r>
            <a:r>
              <a:rPr lang="ru-RU" b="1" i="1" dirty="0" err="1" smtClean="0"/>
              <a:t>х</a:t>
            </a:r>
            <a:r>
              <a:rPr lang="en-US" b="1" i="1" baseline="-25000" dirty="0" smtClean="0"/>
              <a:t>1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i="1" dirty="0" smtClean="0"/>
              <a:t> </a:t>
            </a:r>
            <a:r>
              <a:rPr lang="en-US" b="1" i="1" dirty="0" smtClean="0"/>
              <a:t>x</a:t>
            </a:r>
            <a:r>
              <a:rPr lang="en-US" b="1" i="1" baseline="-25000" dirty="0" smtClean="0"/>
              <a:t>2</a:t>
            </a:r>
            <a:r>
              <a:rPr lang="en-US" b="1" dirty="0" smtClean="0"/>
              <a:t> </a:t>
            </a:r>
            <a:r>
              <a:rPr lang="ru-RU" b="1" dirty="0" smtClean="0"/>
              <a:t>то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розкласти</a:t>
            </a:r>
            <a:r>
              <a:rPr lang="ru-RU" b="1" dirty="0" smtClean="0"/>
              <a:t> на </a:t>
            </a:r>
            <a:r>
              <a:rPr lang="ru-RU" b="1" dirty="0" err="1" smtClean="0"/>
              <a:t>множники</a:t>
            </a:r>
            <a:r>
              <a:rPr lang="ru-RU" b="1" dirty="0" smtClean="0"/>
              <a:t>:</a:t>
            </a:r>
            <a:r>
              <a:rPr lang="ru-RU" b="1" i="1" dirty="0" smtClean="0"/>
              <a:t> </a:t>
            </a:r>
            <a:endParaRPr lang="en-US" b="1" i="1" dirty="0" smtClean="0"/>
          </a:p>
          <a:p>
            <a:pPr marL="0" indent="0">
              <a:buNone/>
            </a:pPr>
            <a:r>
              <a:rPr lang="ru-RU" sz="2400" b="1" i="1" dirty="0" smtClean="0"/>
              <a:t>ах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 + </a:t>
            </a:r>
            <a:r>
              <a:rPr lang="en-US" sz="2400" b="1" i="1" dirty="0" smtClean="0"/>
              <a:t>b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 + </a:t>
            </a:r>
            <a:r>
              <a:rPr lang="ru-RU" sz="2400" b="1" i="1" dirty="0" err="1" smtClean="0"/>
              <a:t>с=а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—</a:t>
            </a:r>
            <a:r>
              <a:rPr lang="ru-RU" sz="2400" b="1" i="1" dirty="0" err="1" smtClean="0"/>
              <a:t>х</a:t>
            </a:r>
            <a:r>
              <a:rPr lang="en-US" sz="2400" b="1" i="1" baseline="-25000" dirty="0" smtClean="0"/>
              <a:t> 1</a:t>
            </a:r>
            <a:r>
              <a:rPr lang="ru-RU" sz="2400" b="1" i="1" dirty="0" smtClean="0"/>
              <a:t>)(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—х</a:t>
            </a:r>
            <a:r>
              <a:rPr lang="ru-RU" sz="2400" b="1" i="1" baseline="-25000" dirty="0" smtClean="0"/>
              <a:t>2</a:t>
            </a:r>
            <a:r>
              <a:rPr lang="ru-RU" sz="2400" b="1" i="1" dirty="0" smtClean="0"/>
              <a:t>)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ru-RU" b="1" dirty="0" smtClean="0"/>
              <a:t>У такому </a:t>
            </a:r>
            <a:r>
              <a:rPr lang="ru-RU" b="1" dirty="0" err="1" smtClean="0"/>
              <a:t>випадку</a:t>
            </a:r>
            <a:r>
              <a:rPr lang="ru-RU" b="1" dirty="0" smtClean="0"/>
              <a:t> </a:t>
            </a:r>
            <a:r>
              <a:rPr lang="ru-RU" b="1" dirty="0" err="1" smtClean="0"/>
              <a:t>розв'язування</a:t>
            </a:r>
            <a:r>
              <a:rPr lang="ru-RU" b="1" dirty="0" smtClean="0"/>
              <a:t> </a:t>
            </a:r>
            <a:r>
              <a:rPr lang="ru-RU" b="1" dirty="0" err="1" smtClean="0"/>
              <a:t>квадратної</a:t>
            </a:r>
            <a:r>
              <a:rPr lang="ru-RU" b="1" dirty="0" smtClean="0"/>
              <a:t> </a:t>
            </a:r>
            <a:r>
              <a:rPr lang="ru-RU" b="1" dirty="0" err="1" smtClean="0"/>
              <a:t>нерівності</a:t>
            </a:r>
            <a:r>
              <a:rPr lang="ru-RU" b="1" dirty="0" smtClean="0"/>
              <a:t> </a:t>
            </a:r>
            <a:r>
              <a:rPr lang="ru-RU" b="1" dirty="0" err="1" smtClean="0"/>
              <a:t>зводиться</a:t>
            </a:r>
            <a:r>
              <a:rPr lang="ru-RU" b="1" dirty="0" smtClean="0"/>
              <a:t> до </a:t>
            </a:r>
            <a:r>
              <a:rPr lang="ru-RU" b="1" dirty="0" err="1" smtClean="0"/>
              <a:t>розв'язання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систем </a:t>
            </a:r>
            <a:r>
              <a:rPr lang="ru-RU" b="1" dirty="0" err="1" smtClean="0"/>
              <a:t>лінійних</a:t>
            </a:r>
            <a:r>
              <a:rPr lang="ru-RU" b="1" dirty="0" smtClean="0"/>
              <a:t> </a:t>
            </a:r>
            <a:r>
              <a:rPr lang="ru-RU" b="1" dirty="0" err="1" smtClean="0"/>
              <a:t>нерівностей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розкладання лівої частини нерівності на множники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uk-UA" dirty="0" smtClean="0"/>
              <a:t>Розв'язання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</a:t>
            </a:r>
          </a:p>
          <a:p>
            <a:pPr marL="0" indent="361950">
              <a:buNone/>
            </a:pPr>
            <a:endParaRPr lang="uk-UA" sz="2100" dirty="0" smtClean="0"/>
          </a:p>
          <a:p>
            <a:pPr marL="0" indent="361950">
              <a:buNone/>
            </a:pPr>
            <a:endParaRPr lang="uk-UA" sz="2100" dirty="0" smtClean="0"/>
          </a:p>
          <a:p>
            <a:pPr marL="0" indent="361950">
              <a:buNone/>
            </a:pPr>
            <a:r>
              <a:rPr lang="uk-UA" sz="2100" dirty="0" smtClean="0"/>
              <a:t>                                                      Розв'язків немає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Відповідь.</a:t>
            </a:r>
          </a:p>
          <a:p>
            <a:pPr marL="0" indent="361950">
              <a:buNone/>
            </a:pPr>
            <a:r>
              <a:rPr lang="uk-UA" sz="1600" dirty="0" smtClean="0"/>
              <a:t>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розкладання лівої частини нерівності на множники</a:t>
            </a:r>
            <a:endParaRPr lang="en-US" sz="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ru-RU" sz="3800" b="1" dirty="0" smtClean="0"/>
              <a:t>Приклад 1. </a:t>
            </a:r>
            <a:r>
              <a:rPr lang="ru-RU" sz="3800" b="1" dirty="0" err="1" smtClean="0"/>
              <a:t>Розв'язати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нерівність</a:t>
            </a:r>
            <a:r>
              <a:rPr lang="ru-RU" sz="3800" b="1" dirty="0" smtClean="0"/>
              <a:t>:</a:t>
            </a:r>
            <a:r>
              <a:rPr lang="ru-RU" sz="3800" b="1" i="1" dirty="0" smtClean="0"/>
              <a:t> 2х</a:t>
            </a:r>
            <a:r>
              <a:rPr lang="ru-RU" sz="3800" b="1" i="1" baseline="30000" dirty="0" smtClean="0"/>
              <a:t>2</a:t>
            </a:r>
            <a:r>
              <a:rPr lang="ru-RU" sz="3800" b="1" i="1" dirty="0" smtClean="0"/>
              <a:t> - </a:t>
            </a:r>
            <a:r>
              <a:rPr lang="ru-RU" sz="3800" b="1" i="1" dirty="0" err="1" smtClean="0"/>
              <a:t>х</a:t>
            </a:r>
            <a:r>
              <a:rPr lang="ru-RU" sz="3800" b="1" i="1" dirty="0" smtClean="0"/>
              <a:t> -</a:t>
            </a:r>
            <a:r>
              <a:rPr lang="ru-RU" sz="3800" b="1" dirty="0" smtClean="0"/>
              <a:t> 1</a:t>
            </a:r>
            <a:r>
              <a:rPr lang="ru-RU" sz="3800" b="1" i="1" dirty="0" smtClean="0"/>
              <a:t> &lt;</a:t>
            </a:r>
            <a:r>
              <a:rPr lang="ru-RU" sz="3800" b="1" dirty="0" smtClean="0"/>
              <a:t> 0.</a:t>
            </a:r>
            <a:endParaRPr lang="ru-RU" sz="3800" dirty="0" smtClean="0"/>
          </a:p>
          <a:p>
            <a:pPr algn="ctr"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142984"/>
            <a:ext cx="1495425" cy="2857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142984"/>
            <a:ext cx="1285875" cy="2762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714488"/>
            <a:ext cx="1352550" cy="4953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643050"/>
            <a:ext cx="1533525" cy="4953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285992"/>
            <a:ext cx="2809875" cy="49530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1876425" cy="4953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286124"/>
            <a:ext cx="1752600" cy="4953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857628"/>
            <a:ext cx="990600" cy="72390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857628"/>
            <a:ext cx="990600" cy="72390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572008"/>
            <a:ext cx="857250" cy="723900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572008"/>
            <a:ext cx="857250" cy="723900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286388"/>
            <a:ext cx="1238250" cy="276225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857892"/>
            <a:ext cx="1200150" cy="27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uk-UA" dirty="0" smtClean="0"/>
              <a:t>Розв'язання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Відповідь.</a:t>
            </a:r>
          </a:p>
          <a:p>
            <a:pPr marL="0" indent="361950">
              <a:buNone/>
            </a:pPr>
            <a:r>
              <a:rPr lang="uk-UA" sz="1600" dirty="0" smtClean="0"/>
              <a:t>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розкладання лівої частини нерівності на множники</a:t>
            </a:r>
            <a:endParaRPr lang="en-US" sz="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ru-RU" sz="3800" b="1" dirty="0" smtClean="0"/>
              <a:t>Приклад 2. </a:t>
            </a:r>
            <a:endParaRPr lang="en-US" sz="3800" b="1" dirty="0" smtClean="0"/>
          </a:p>
          <a:p>
            <a:pPr algn="ctr">
              <a:buNone/>
            </a:pPr>
            <a:r>
              <a:rPr lang="ru-RU" sz="3800" b="1" dirty="0" err="1" smtClean="0"/>
              <a:t>Розв'язати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нерівність</a:t>
            </a:r>
            <a:r>
              <a:rPr lang="ru-RU" sz="3800" b="1" dirty="0" smtClean="0"/>
              <a:t>:</a:t>
            </a:r>
            <a:endParaRPr lang="ru-RU" sz="3800" dirty="0" smtClean="0"/>
          </a:p>
          <a:p>
            <a:pPr algn="ctr"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00108"/>
            <a:ext cx="1495425" cy="28575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357298"/>
            <a:ext cx="1495425" cy="28575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714488"/>
            <a:ext cx="600075" cy="276225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143116"/>
            <a:ext cx="600075" cy="276225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571744"/>
            <a:ext cx="2619375" cy="285750"/>
          </a:xfrm>
          <a:prstGeom prst="rect">
            <a:avLst/>
          </a:prstGeom>
          <a:noFill/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000504"/>
            <a:ext cx="2143140" cy="40951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928934"/>
            <a:ext cx="990600" cy="44767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429000"/>
            <a:ext cx="628650" cy="44767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857496"/>
            <a:ext cx="990600" cy="447675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429000"/>
            <a:ext cx="628650" cy="44767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929066"/>
            <a:ext cx="504825" cy="276225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929066"/>
            <a:ext cx="504825" cy="276225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286256"/>
            <a:ext cx="895350" cy="276225"/>
          </a:xfrm>
          <a:prstGeom prst="rect">
            <a:avLst/>
          </a:prstGeom>
          <a:noFill/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214818"/>
            <a:ext cx="1047750" cy="276225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786454"/>
            <a:ext cx="1809750" cy="27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142844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uk-UA" dirty="0" smtClean="0"/>
              <a:t>Розв'язання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r>
              <a:rPr lang="uk-UA" sz="1600" dirty="0" smtClean="0"/>
              <a:t>                                             </a:t>
            </a:r>
          </a:p>
          <a:p>
            <a:pPr marL="0" indent="361950">
              <a:buNone/>
            </a:pP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Відповідь.</a:t>
            </a:r>
            <a:r>
              <a:rPr lang="en-US" dirty="0" smtClean="0"/>
              <a:t> </a:t>
            </a:r>
            <a:r>
              <a:rPr lang="uk-UA" dirty="0" smtClean="0"/>
              <a:t>Розв'язків немає</a:t>
            </a:r>
          </a:p>
          <a:p>
            <a:pPr marL="0" indent="361950">
              <a:buNone/>
            </a:pPr>
            <a:r>
              <a:rPr lang="uk-UA" sz="1600" dirty="0" smtClean="0"/>
              <a:t>                           </a:t>
            </a:r>
          </a:p>
          <a:p>
            <a:pPr marL="0" indent="361950">
              <a:buNone/>
            </a:pPr>
            <a:endParaRPr lang="uk-UA" sz="1600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 розкладання лівої частини нерівності на множники</a:t>
            </a:r>
            <a:endParaRPr lang="en-US" sz="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ru-RU" sz="3800" b="1" dirty="0" smtClean="0"/>
              <a:t>Приклад </a:t>
            </a:r>
            <a:r>
              <a:rPr lang="en-US" sz="3800" b="1" dirty="0" smtClean="0"/>
              <a:t>3</a:t>
            </a:r>
            <a:r>
              <a:rPr lang="ru-RU" sz="3800" b="1" dirty="0" smtClean="0"/>
              <a:t>. </a:t>
            </a:r>
            <a:endParaRPr lang="en-US" sz="3800" b="1" dirty="0" smtClean="0"/>
          </a:p>
          <a:p>
            <a:pPr algn="ctr">
              <a:buNone/>
            </a:pPr>
            <a:r>
              <a:rPr lang="ru-RU" sz="3800" b="1" dirty="0" err="1" smtClean="0"/>
              <a:t>Розв'язати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нерівність</a:t>
            </a:r>
            <a:r>
              <a:rPr lang="ru-RU" sz="3800" b="1" dirty="0" smtClean="0"/>
              <a:t>:</a:t>
            </a:r>
            <a:endParaRPr lang="ru-RU" sz="3800" dirty="0" smtClean="0"/>
          </a:p>
          <a:p>
            <a:pPr algn="ctr"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071942"/>
            <a:ext cx="2343166" cy="428628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000108"/>
            <a:ext cx="1562100" cy="285750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785926"/>
            <a:ext cx="1619250" cy="285750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143116"/>
            <a:ext cx="1076325" cy="276225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643182"/>
            <a:ext cx="1133475" cy="285750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714876" y="3000373"/>
            <a:ext cx="378618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Дана нерівність немає розв’язку, бо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429000"/>
            <a:ext cx="1133475" cy="285750"/>
          </a:xfrm>
          <a:prstGeom prst="rect">
            <a:avLst/>
          </a:prstGeom>
          <a:noFill/>
        </p:spPr>
      </p:pic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643438" y="3786190"/>
            <a:ext cx="3786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будь-якому дійсному значенні х.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v-yazuvannya-ner-vnostey-drugogo-stepenya-z-odn-yu-zm-nnoyu-anal-tichn-sposob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rozv-yazuvannya-ner-vnostey-drugogo-stepenya-z-odn-yu-zm-nnoyu-anal-tichn-sposobi</Template>
  <TotalTime>0</TotalTime>
  <Words>663</Words>
  <Application>Microsoft Office PowerPoint</Application>
  <PresentationFormat>Экран (4:3)</PresentationFormat>
  <Paragraphs>279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rozv-yazuvannya-ner-vnostey-drugogo-stepenya-z-odn-yu-zm-nnoyu-anal-tichn-sposobi</vt:lpstr>
      <vt:lpstr>Матеріали до уроків</vt:lpstr>
      <vt:lpstr>Готуємося до уроку</vt:lpstr>
      <vt:lpstr>Зміст </vt:lpstr>
      <vt:lpstr>Тема 4</vt:lpstr>
      <vt:lpstr>Пункт 5.2.</vt:lpstr>
      <vt:lpstr>Пункт 5.2.</vt:lpstr>
      <vt:lpstr>Пункт 5.2.</vt:lpstr>
      <vt:lpstr>Пункт 5.2.</vt:lpstr>
      <vt:lpstr>Пункт 5.2.</vt:lpstr>
      <vt:lpstr>Пункт 5.2.</vt:lpstr>
      <vt:lpstr>Пункт 5.2.</vt:lpstr>
      <vt:lpstr>Пункт 5.2.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2014-10-01T14:59:30Z</dcterms:created>
  <dcterms:modified xsi:type="dcterms:W3CDTF">2014-10-01T14:59:35Z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