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4"/>
  </p:notesMasterIdLst>
  <p:sldIdLst>
    <p:sldId id="256" r:id="rId3"/>
    <p:sldId id="259" r:id="rId4"/>
    <p:sldId id="257" r:id="rId5"/>
    <p:sldId id="263" r:id="rId6"/>
    <p:sldId id="288" r:id="rId7"/>
    <p:sldId id="306" r:id="rId8"/>
    <p:sldId id="307" r:id="rId9"/>
    <p:sldId id="308" r:id="rId10"/>
    <p:sldId id="309" r:id="rId11"/>
    <p:sldId id="310" r:id="rId12"/>
    <p:sldId id="30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855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slide" Target="slide11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slide" Target="slide3.xm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00042"/>
            <a:ext cx="4214842" cy="607223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200" b="1" dirty="0" smtClean="0"/>
              <a:t>Розв'язання</a:t>
            </a:r>
          </a:p>
          <a:p>
            <a:pPr marL="0" indent="0">
              <a:buNone/>
            </a:pPr>
            <a:r>
              <a:rPr lang="uk-UA" sz="2200" dirty="0" smtClean="0"/>
              <a:t>Нульових значень відповідна функція набуває в точках:</a:t>
            </a:r>
          </a:p>
          <a:p>
            <a:pPr marL="0" indent="0">
              <a:buNone/>
            </a:pPr>
            <a:r>
              <a:rPr lang="uk-UA" sz="2200" i="1" dirty="0" smtClean="0"/>
              <a:t>х=2, х=-5, х=3, х=-8.</a:t>
            </a:r>
          </a:p>
          <a:p>
            <a:pPr marL="0" indent="0">
              <a:buNone/>
            </a:pPr>
            <a:r>
              <a:rPr lang="uk-UA" sz="2200" dirty="0" smtClean="0"/>
              <a:t>Покажемо їх на координатній прямій і позначимо відповідні інтервали:</a:t>
            </a:r>
          </a:p>
          <a:p>
            <a:pPr marL="0" indent="0">
              <a:buNone/>
            </a:pPr>
            <a:endParaRPr lang="uk-UA" sz="2200" dirty="0" smtClean="0"/>
          </a:p>
          <a:p>
            <a:pPr marL="0" indent="0">
              <a:buNone/>
            </a:pPr>
            <a:endParaRPr lang="uk-UA" sz="2200" dirty="0" smtClean="0"/>
          </a:p>
          <a:p>
            <a:pPr marL="0" indent="0">
              <a:buNone/>
            </a:pPr>
            <a:r>
              <a:rPr lang="uk-UA" sz="2200" dirty="0" smtClean="0"/>
              <a:t>З'ясуємо знак добутку на крайньому зліва інтервалі </a:t>
            </a:r>
            <a:r>
              <a:rPr lang="uk-UA" sz="2200" i="1" dirty="0" smtClean="0"/>
              <a:t>(-</a:t>
            </a:r>
            <a:r>
              <a:rPr lang="uk-UA" sz="2200" i="1" dirty="0" smtClean="0">
                <a:sym typeface="Symbol"/>
              </a:rPr>
              <a:t></a:t>
            </a:r>
            <a:r>
              <a:rPr lang="uk-UA" sz="2200" i="1" dirty="0" smtClean="0"/>
              <a:t>; -8): х</a:t>
            </a:r>
            <a:r>
              <a:rPr lang="en-US" sz="2200" i="1" dirty="0" smtClean="0"/>
              <a:t>&lt;-8.</a:t>
            </a:r>
          </a:p>
          <a:p>
            <a:pPr marL="0" indent="0">
              <a:buNone/>
            </a:pPr>
            <a:r>
              <a:rPr lang="en-US" sz="2400" i="1" dirty="0" smtClean="0"/>
              <a:t>(x - 2)(x+ 5)(3 - x)(x + 8) </a:t>
            </a:r>
            <a:endParaRPr lang="ru-RU" sz="2400" i="1" dirty="0" smtClean="0"/>
          </a:p>
          <a:p>
            <a:pPr marL="0" indent="0">
              <a:buNone/>
            </a:pPr>
            <a:r>
              <a:rPr lang="uk-UA" sz="2400" dirty="0" smtClean="0"/>
              <a:t>Якщо </a:t>
            </a:r>
            <a:r>
              <a:rPr lang="uk-UA" sz="2400" i="1" dirty="0" smtClean="0"/>
              <a:t>х= - 9:</a:t>
            </a:r>
          </a:p>
          <a:p>
            <a:pPr marL="0" indent="0">
              <a:buNone/>
            </a:pPr>
            <a:r>
              <a:rPr lang="en-US" sz="2400" i="1" dirty="0" smtClean="0"/>
              <a:t>(-9 - 2)(-9+ 5)(3 – (-9))(-9 + 8)</a:t>
            </a:r>
            <a:endParaRPr lang="ru-RU" sz="2400" i="1" dirty="0" smtClean="0"/>
          </a:p>
          <a:p>
            <a:pPr marL="0" indent="0">
              <a:buNone/>
            </a:pPr>
            <a:r>
              <a:rPr lang="en-US" sz="2400" i="1" dirty="0" smtClean="0"/>
              <a:t>(-11)(-4)(+12)(-1)</a:t>
            </a:r>
            <a:r>
              <a:rPr lang="uk-UA" sz="2400" i="1" dirty="0" smtClean="0"/>
              <a:t> </a:t>
            </a:r>
            <a:r>
              <a:rPr lang="en-US" sz="2400" i="1" dirty="0" smtClean="0"/>
              <a:t>&lt; 0</a:t>
            </a: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uk-UA" sz="2400" dirty="0" smtClean="0"/>
              <a:t>Знаки добутку на наступних інтервалах визначаємо в порядку їх чергування.</a:t>
            </a:r>
          </a:p>
          <a:p>
            <a:pPr marL="0" indent="0">
              <a:buNone/>
            </a:pPr>
            <a:r>
              <a:rPr lang="uk-UA" sz="2400" dirty="0" smtClean="0"/>
              <a:t>Отже, </a:t>
            </a:r>
            <a:r>
              <a:rPr lang="en-US" sz="2400" i="1" dirty="0" smtClean="0"/>
              <a:t>(x - 2)(x+ 5)(3 - x)(x + 8) &gt; 0</a:t>
            </a:r>
            <a:r>
              <a:rPr lang="uk-UA" sz="2400" i="1" dirty="0" smtClean="0"/>
              <a:t>, </a:t>
            </a:r>
            <a:r>
              <a:rPr lang="uk-UA" sz="2400" dirty="0" smtClean="0"/>
              <a:t>якщо х належить двом проміжкам:  (-8; -5) і (2; 3).</a:t>
            </a:r>
            <a:endParaRPr lang="ru-RU" sz="2400" dirty="0" smtClean="0"/>
          </a:p>
          <a:p>
            <a:pPr marL="0" indent="0">
              <a:buNone/>
            </a:pPr>
            <a:r>
              <a:rPr lang="uk-UA" sz="2400" dirty="0" smtClean="0"/>
              <a:t>Відповідь. х</a:t>
            </a:r>
            <a:r>
              <a:rPr lang="uk-UA" sz="2400" dirty="0" smtClean="0">
                <a:sym typeface="Symbol"/>
              </a:rPr>
              <a:t>(-8; -5)  (2; 3).</a:t>
            </a:r>
            <a:endParaRPr lang="ru-RU" b="1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500174"/>
            <a:ext cx="4038600" cy="150019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Розв'язування нерівностей вищих степенів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1000100" y="3357562"/>
            <a:ext cx="3143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Приклад.</a:t>
            </a:r>
          </a:p>
          <a:p>
            <a:r>
              <a:rPr lang="uk-UA" dirty="0" smtClean="0"/>
              <a:t>Розв'язати нерівність</a:t>
            </a:r>
          </a:p>
          <a:p>
            <a:r>
              <a:rPr lang="en-US" dirty="0" smtClean="0"/>
              <a:t>(x - 2)(x+ 5)(3 - x)(x + 8) &gt; 0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4" y="2071678"/>
            <a:ext cx="3986220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2" y="4143380"/>
            <a:ext cx="3885907" cy="642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428728" y="0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Запитання для самоперевірки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071546"/>
            <a:ext cx="792961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3200" dirty="0" smtClean="0"/>
              <a:t>Які квадратні нерівності можна розв'язати методом інтервалів?</a:t>
            </a:r>
          </a:p>
          <a:p>
            <a:pPr marL="342900" indent="-342900">
              <a:buAutoNum type="arabicPeriod"/>
            </a:pPr>
            <a:r>
              <a:rPr lang="uk-UA" sz="3200" dirty="0" smtClean="0"/>
              <a:t>У чому суть методу інтервалів?</a:t>
            </a:r>
          </a:p>
          <a:p>
            <a:pPr marL="342900" indent="-342900">
              <a:buAutoNum type="arabicPeriod"/>
            </a:pPr>
            <a:r>
              <a:rPr lang="uk-UA" sz="3200" dirty="0" smtClean="0"/>
              <a:t>Які ще нерівності, крім квадратних, можна розв'язати методом інтервалів?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4. </a:t>
            </a:r>
            <a:r>
              <a:rPr lang="uk-UA" sz="1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Квадратні </a:t>
            </a: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6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4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Квадратні нерівності та системи рівнянь другого степеня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Графічний спосіб.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Аналітичний спосіб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Метод інтервалів 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Степінь рівняння з двома змінними. Розв’язування систем рівнянь з двома змінними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вправ. Самостійна робота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текстових задач складанням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систем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рівнянь з двома змінними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14686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Коли квадратний тричлен </a:t>
            </a:r>
          </a:p>
          <a:p>
            <a:pPr marL="0" indent="0">
              <a:buNone/>
            </a:pPr>
            <a:r>
              <a:rPr lang="uk-UA" dirty="0" smtClean="0"/>
              <a:t>має два корені, то нерівність </a:t>
            </a:r>
          </a:p>
          <a:p>
            <a:pPr marL="0" indent="0">
              <a:buNone/>
            </a:pPr>
            <a:r>
              <a:rPr lang="uk-UA" dirty="0" smtClean="0"/>
              <a:t>чи </a:t>
            </a:r>
          </a:p>
          <a:p>
            <a:pPr marL="0" indent="0">
              <a:buNone/>
            </a:pPr>
            <a:r>
              <a:rPr lang="uk-UA" dirty="0" smtClean="0"/>
              <a:t>можна розв'язати способом, який називається </a:t>
            </a:r>
            <a:r>
              <a:rPr lang="uk-UA" b="1" dirty="0" smtClean="0"/>
              <a:t>методом інтервалів.</a:t>
            </a:r>
            <a:endParaRPr lang="ru-RU" b="1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Метод інтервалів 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1" y="1071546"/>
            <a:ext cx="1452565" cy="357188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2000240"/>
            <a:ext cx="1940721" cy="357188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2571744"/>
            <a:ext cx="1940721" cy="357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00042"/>
            <a:ext cx="4214842" cy="6072230"/>
          </a:xfrm>
        </p:spPr>
        <p:txBody>
          <a:bodyPr>
            <a:normAutofit fontScale="47500" lnSpcReduction="20000"/>
          </a:bodyPr>
          <a:lstStyle/>
          <a:p>
            <a:pPr marL="0" indent="361950" algn="ctr">
              <a:buNone/>
            </a:pPr>
            <a:r>
              <a:rPr lang="uk-UA" sz="3200" b="1" dirty="0" smtClean="0"/>
              <a:t>Розв'язання</a:t>
            </a:r>
          </a:p>
          <a:p>
            <a:pPr marL="0" indent="361950">
              <a:buNone/>
            </a:pPr>
            <a:r>
              <a:rPr lang="uk-UA" sz="3200" dirty="0" smtClean="0"/>
              <a:t>Розкладемо на множники тричлен, що стоїть у лівій частині нерівності. </a:t>
            </a:r>
          </a:p>
          <a:p>
            <a:pPr marL="0" indent="361950">
              <a:buNone/>
            </a:pPr>
            <a:r>
              <a:rPr lang="uk-UA" sz="3200" dirty="0" smtClean="0"/>
              <a:t>Оскільки коренями тричлена є:</a:t>
            </a:r>
            <a:r>
              <a:rPr lang="en-US" sz="3200" dirty="0" smtClean="0"/>
              <a:t> </a:t>
            </a:r>
            <a:r>
              <a:rPr lang="uk-UA" sz="3200" dirty="0" smtClean="0"/>
              <a:t>х</a:t>
            </a:r>
            <a:r>
              <a:rPr lang="uk-UA" sz="3200" baseline="-25000" dirty="0" smtClean="0"/>
              <a:t>1</a:t>
            </a:r>
            <a:r>
              <a:rPr lang="uk-UA" sz="3200" dirty="0" smtClean="0"/>
              <a:t>=3, х</a:t>
            </a:r>
            <a:r>
              <a:rPr lang="uk-UA" sz="3200" baseline="-25000" dirty="0" smtClean="0"/>
              <a:t>2</a:t>
            </a:r>
            <a:r>
              <a:rPr lang="uk-UA" sz="3200" dirty="0" smtClean="0"/>
              <a:t>=4,</a:t>
            </a:r>
          </a:p>
          <a:p>
            <a:pPr marL="0" indent="0">
              <a:buNone/>
            </a:pPr>
            <a:r>
              <a:rPr lang="uk-UA" sz="3200" dirty="0" smtClean="0"/>
              <a:t> то х</a:t>
            </a:r>
            <a:r>
              <a:rPr lang="uk-UA" sz="3200" baseline="30000" dirty="0" smtClean="0"/>
              <a:t>2</a:t>
            </a:r>
            <a:r>
              <a:rPr lang="uk-UA" sz="3200" dirty="0" smtClean="0"/>
              <a:t>-7х+12=(х-3)(х-4).</a:t>
            </a:r>
          </a:p>
          <a:p>
            <a:pPr marL="0" indent="0">
              <a:buNone/>
            </a:pPr>
            <a:r>
              <a:rPr lang="uk-UA" sz="3200" dirty="0" smtClean="0"/>
              <a:t>Отже, дана нерівність рівносильна нерівності </a:t>
            </a:r>
          </a:p>
          <a:p>
            <a:pPr marL="0" indent="0">
              <a:buNone/>
            </a:pPr>
            <a:r>
              <a:rPr lang="uk-UA" sz="3200" dirty="0" smtClean="0"/>
              <a:t>(х-3)(х-4) </a:t>
            </a:r>
            <a:r>
              <a:rPr lang="en-US" sz="3200" dirty="0" smtClean="0"/>
              <a:t>&lt; 0</a:t>
            </a:r>
            <a:r>
              <a:rPr lang="uk-UA" sz="3200" dirty="0" smtClean="0"/>
              <a:t>.</a:t>
            </a:r>
          </a:p>
          <a:p>
            <a:pPr marL="0" indent="0">
              <a:buNone/>
            </a:pPr>
            <a:r>
              <a:rPr lang="uk-UA" sz="3200" dirty="0" smtClean="0"/>
              <a:t>Числа 3 і 4 розбивають числову пряму на три проміжки (інтервали):  </a:t>
            </a:r>
            <a:r>
              <a:rPr lang="uk-UA" sz="3200" b="1" dirty="0" smtClean="0"/>
              <a:t>(-∞; 3), (3; 4), (4; ∞).</a:t>
            </a:r>
          </a:p>
          <a:p>
            <a:pPr marL="0" indent="0">
              <a:buNone/>
            </a:pPr>
            <a:r>
              <a:rPr lang="uk-UA" sz="3200" dirty="0" smtClean="0"/>
              <a:t>Позначимо їх на координатній прямій (рис.).</a:t>
            </a:r>
          </a:p>
          <a:p>
            <a:pPr marL="0" indent="0">
              <a:buNone/>
            </a:pPr>
            <a:r>
              <a:rPr lang="uk-UA" sz="3200" dirty="0" smtClean="0"/>
              <a:t>Визначимо знак добутку на кожному з них.</a:t>
            </a:r>
          </a:p>
          <a:p>
            <a:pPr marL="361950" indent="-180975">
              <a:buNone/>
            </a:pPr>
            <a:r>
              <a:rPr lang="uk-UA" sz="3200" dirty="0" smtClean="0"/>
              <a:t>1). Проміжок (інтервал) (-∞; 3), тобто  х </a:t>
            </a:r>
            <a:r>
              <a:rPr lang="en-US" sz="3200" dirty="0" smtClean="0"/>
              <a:t>&lt;</a:t>
            </a:r>
            <a:r>
              <a:rPr lang="uk-UA" sz="3200" dirty="0" smtClean="0"/>
              <a:t> </a:t>
            </a:r>
            <a:r>
              <a:rPr lang="en-US" sz="3200" dirty="0" smtClean="0"/>
              <a:t>3</a:t>
            </a:r>
            <a:r>
              <a:rPr lang="uk-UA" sz="3200" dirty="0" smtClean="0"/>
              <a:t>.</a:t>
            </a:r>
          </a:p>
          <a:p>
            <a:pPr marL="361950" indent="0">
              <a:buNone/>
            </a:pPr>
            <a:r>
              <a:rPr lang="uk-UA" sz="3200" dirty="0" smtClean="0"/>
              <a:t>За цієї умови обидва множники набувають від'ємних значень:  </a:t>
            </a:r>
            <a:r>
              <a:rPr lang="en-US" sz="3200" dirty="0" smtClean="0"/>
              <a:t>x</a:t>
            </a:r>
            <a:r>
              <a:rPr lang="uk-UA" sz="3200" dirty="0" smtClean="0"/>
              <a:t> </a:t>
            </a:r>
            <a:r>
              <a:rPr lang="en-US" sz="3200" dirty="0" smtClean="0"/>
              <a:t>–</a:t>
            </a:r>
            <a:r>
              <a:rPr lang="uk-UA" sz="3200" dirty="0" smtClean="0"/>
              <a:t> </a:t>
            </a:r>
            <a:r>
              <a:rPr lang="en-US" sz="3200" dirty="0" smtClean="0"/>
              <a:t>3</a:t>
            </a:r>
            <a:r>
              <a:rPr lang="uk-UA" sz="3200" dirty="0" smtClean="0"/>
              <a:t> </a:t>
            </a:r>
            <a:r>
              <a:rPr lang="en-US" sz="3200" dirty="0" smtClean="0"/>
              <a:t>&lt;</a:t>
            </a:r>
            <a:r>
              <a:rPr lang="uk-UA" sz="3200" dirty="0" smtClean="0"/>
              <a:t> </a:t>
            </a:r>
            <a:r>
              <a:rPr lang="en-US" sz="3200" dirty="0" smtClean="0"/>
              <a:t>0 </a:t>
            </a:r>
            <a:r>
              <a:rPr lang="uk-UA" sz="3200" dirty="0" smtClean="0"/>
              <a:t>і</a:t>
            </a:r>
            <a:r>
              <a:rPr lang="en-US" sz="3200" dirty="0" smtClean="0"/>
              <a:t> x</a:t>
            </a:r>
            <a:r>
              <a:rPr lang="uk-UA" sz="3200" dirty="0" smtClean="0"/>
              <a:t> </a:t>
            </a:r>
            <a:r>
              <a:rPr lang="en-US" sz="3200" dirty="0" smtClean="0"/>
              <a:t>–</a:t>
            </a:r>
            <a:r>
              <a:rPr lang="uk-UA" sz="3200" dirty="0" smtClean="0"/>
              <a:t> </a:t>
            </a:r>
            <a:r>
              <a:rPr lang="en-US" sz="3200" dirty="0" smtClean="0"/>
              <a:t>4</a:t>
            </a:r>
            <a:r>
              <a:rPr lang="uk-UA" sz="3200" dirty="0" smtClean="0"/>
              <a:t> </a:t>
            </a:r>
            <a:r>
              <a:rPr lang="en-US" sz="3200" dirty="0" smtClean="0"/>
              <a:t>&lt;</a:t>
            </a:r>
            <a:r>
              <a:rPr lang="uk-UA" sz="3200" dirty="0" smtClean="0"/>
              <a:t> </a:t>
            </a:r>
            <a:r>
              <a:rPr lang="en-US" sz="3200" dirty="0" smtClean="0"/>
              <a:t>0.</a:t>
            </a:r>
            <a:r>
              <a:rPr lang="uk-UA" sz="3200" dirty="0" smtClean="0"/>
              <a:t> </a:t>
            </a:r>
            <a:endParaRPr lang="en-US" sz="3200" dirty="0" smtClean="0"/>
          </a:p>
          <a:p>
            <a:pPr marL="361950" indent="0">
              <a:buNone/>
            </a:pPr>
            <a:r>
              <a:rPr lang="uk-UA" sz="3200" dirty="0" smtClean="0"/>
              <a:t>Отже, їх добуток є додатним числом:</a:t>
            </a:r>
            <a:endParaRPr lang="en-US" sz="3200" dirty="0" smtClean="0"/>
          </a:p>
          <a:p>
            <a:pPr marL="361950" indent="0">
              <a:buNone/>
            </a:pPr>
            <a:r>
              <a:rPr lang="en-US" sz="3200" dirty="0" smtClean="0"/>
              <a:t>(x</a:t>
            </a:r>
            <a:r>
              <a:rPr lang="uk-UA" sz="3200" dirty="0" smtClean="0"/>
              <a:t> </a:t>
            </a:r>
            <a:r>
              <a:rPr lang="en-US" sz="3200" dirty="0" smtClean="0"/>
              <a:t>-</a:t>
            </a:r>
            <a:r>
              <a:rPr lang="uk-UA" sz="3200" dirty="0" smtClean="0"/>
              <a:t> </a:t>
            </a:r>
            <a:r>
              <a:rPr lang="en-US" sz="3200" dirty="0" smtClean="0"/>
              <a:t>3)</a:t>
            </a:r>
            <a:r>
              <a:rPr lang="uk-UA" sz="3200" dirty="0" smtClean="0"/>
              <a:t> </a:t>
            </a:r>
            <a:r>
              <a:rPr lang="en-US" sz="3200" dirty="0" smtClean="0"/>
              <a:t>(x</a:t>
            </a:r>
            <a:r>
              <a:rPr lang="uk-UA" sz="3200" dirty="0" smtClean="0"/>
              <a:t> </a:t>
            </a:r>
            <a:r>
              <a:rPr lang="en-US" sz="3200" dirty="0" smtClean="0"/>
              <a:t>-</a:t>
            </a:r>
            <a:r>
              <a:rPr lang="uk-UA" sz="3200" dirty="0" smtClean="0"/>
              <a:t> </a:t>
            </a:r>
            <a:r>
              <a:rPr lang="en-US" sz="3200" dirty="0" smtClean="0"/>
              <a:t>4)</a:t>
            </a:r>
            <a:r>
              <a:rPr lang="uk-UA" sz="3200" dirty="0" smtClean="0"/>
              <a:t> </a:t>
            </a:r>
            <a:r>
              <a:rPr lang="en-US" sz="3200" dirty="0" smtClean="0"/>
              <a:t>&gt;</a:t>
            </a:r>
            <a:r>
              <a:rPr lang="uk-UA" sz="3200" dirty="0" smtClean="0"/>
              <a:t> </a:t>
            </a:r>
            <a:r>
              <a:rPr lang="en-US" sz="3200" dirty="0" smtClean="0"/>
              <a:t>0</a:t>
            </a:r>
            <a:r>
              <a:rPr lang="uk-UA" sz="3200" dirty="0" smtClean="0"/>
              <a:t>.</a:t>
            </a:r>
          </a:p>
          <a:p>
            <a:pPr marL="361950" indent="-180975">
              <a:buNone/>
            </a:pPr>
            <a:r>
              <a:rPr lang="uk-UA" sz="3200" dirty="0" smtClean="0"/>
              <a:t>2). Інтервал (3; 4), тобто </a:t>
            </a:r>
            <a:r>
              <a:rPr lang="en-US" sz="3200" dirty="0" smtClean="0"/>
              <a:t>3 &lt; x &lt; 4</a:t>
            </a:r>
            <a:r>
              <a:rPr lang="uk-UA" sz="3200" dirty="0" smtClean="0"/>
              <a:t>.</a:t>
            </a:r>
          </a:p>
          <a:p>
            <a:pPr marL="361950" indent="0">
              <a:buNone/>
            </a:pPr>
            <a:r>
              <a:rPr lang="uk-UA" sz="3200" dirty="0" smtClean="0"/>
              <a:t>За цієї умови </a:t>
            </a:r>
            <a:r>
              <a:rPr lang="en-US" sz="3200" dirty="0" smtClean="0"/>
              <a:t>x</a:t>
            </a:r>
            <a:r>
              <a:rPr lang="uk-UA" sz="3200" dirty="0" smtClean="0"/>
              <a:t> </a:t>
            </a:r>
            <a:r>
              <a:rPr lang="en-US" sz="3200" dirty="0" smtClean="0"/>
              <a:t>–</a:t>
            </a:r>
            <a:r>
              <a:rPr lang="uk-UA" sz="3200" dirty="0" smtClean="0"/>
              <a:t> </a:t>
            </a:r>
            <a:r>
              <a:rPr lang="en-US" sz="3200" dirty="0" smtClean="0"/>
              <a:t>3</a:t>
            </a:r>
            <a:r>
              <a:rPr lang="uk-UA" sz="3200" dirty="0" smtClean="0"/>
              <a:t> </a:t>
            </a:r>
            <a:r>
              <a:rPr lang="en-US" sz="3200" dirty="0" smtClean="0"/>
              <a:t>&lt;</a:t>
            </a:r>
            <a:r>
              <a:rPr lang="uk-UA" sz="3200" dirty="0" smtClean="0"/>
              <a:t> </a:t>
            </a:r>
            <a:r>
              <a:rPr lang="en-US" sz="3200" dirty="0" smtClean="0"/>
              <a:t>0</a:t>
            </a:r>
            <a:r>
              <a:rPr lang="uk-UA" sz="3200" dirty="0" smtClean="0"/>
              <a:t> </a:t>
            </a:r>
            <a:r>
              <a:rPr lang="en-US" sz="3200" dirty="0" smtClean="0"/>
              <a:t> </a:t>
            </a:r>
            <a:r>
              <a:rPr lang="uk-UA" sz="3200" dirty="0" smtClean="0"/>
              <a:t>і</a:t>
            </a:r>
            <a:r>
              <a:rPr lang="en-US" sz="3200" dirty="0" smtClean="0"/>
              <a:t> </a:t>
            </a:r>
            <a:r>
              <a:rPr lang="uk-UA" sz="3200" dirty="0" smtClean="0"/>
              <a:t> </a:t>
            </a:r>
            <a:r>
              <a:rPr lang="en-US" sz="3200" dirty="0" smtClean="0"/>
              <a:t>x – 4 &gt; 0</a:t>
            </a:r>
            <a:r>
              <a:rPr lang="uk-UA" sz="3200" dirty="0" smtClean="0"/>
              <a:t>. </a:t>
            </a:r>
          </a:p>
          <a:p>
            <a:pPr marL="361950" indent="0">
              <a:buNone/>
            </a:pPr>
            <a:r>
              <a:rPr lang="uk-UA" sz="3200" dirty="0" smtClean="0"/>
              <a:t>Отже,</a:t>
            </a:r>
            <a:r>
              <a:rPr lang="en-US" sz="3200" dirty="0" smtClean="0"/>
              <a:t> (x - 3) (x - 4) &lt; 0</a:t>
            </a:r>
            <a:r>
              <a:rPr lang="uk-UA" sz="3200" dirty="0" smtClean="0"/>
              <a:t>.</a:t>
            </a:r>
          </a:p>
          <a:p>
            <a:pPr marL="361950" indent="-180975">
              <a:buNone/>
            </a:pPr>
            <a:r>
              <a:rPr lang="uk-UA" sz="3200" dirty="0" smtClean="0"/>
              <a:t>3). Інтервал (4; ∞), тобто </a:t>
            </a:r>
            <a:r>
              <a:rPr lang="en-US" sz="3200" dirty="0" smtClean="0"/>
              <a:t> x &gt; 4</a:t>
            </a:r>
            <a:r>
              <a:rPr lang="uk-UA" sz="3200" dirty="0" smtClean="0"/>
              <a:t>.</a:t>
            </a:r>
          </a:p>
          <a:p>
            <a:pPr marL="361950" indent="0">
              <a:buNone/>
            </a:pPr>
            <a:r>
              <a:rPr lang="uk-UA" sz="3200" dirty="0" smtClean="0"/>
              <a:t>За цієї умови </a:t>
            </a:r>
            <a:r>
              <a:rPr lang="en-US" sz="3200" dirty="0" smtClean="0"/>
              <a:t>x</a:t>
            </a:r>
            <a:r>
              <a:rPr lang="uk-UA" sz="3200" dirty="0" smtClean="0"/>
              <a:t> </a:t>
            </a:r>
            <a:r>
              <a:rPr lang="en-US" sz="3200" dirty="0" smtClean="0"/>
              <a:t>–</a:t>
            </a:r>
            <a:r>
              <a:rPr lang="uk-UA" sz="3200" dirty="0" smtClean="0"/>
              <a:t> </a:t>
            </a:r>
            <a:r>
              <a:rPr lang="en-US" sz="3200" dirty="0" smtClean="0"/>
              <a:t>3 &gt;</a:t>
            </a:r>
            <a:r>
              <a:rPr lang="uk-UA" sz="3200" dirty="0" smtClean="0"/>
              <a:t> </a:t>
            </a:r>
            <a:r>
              <a:rPr lang="en-US" sz="3200" dirty="0" smtClean="0"/>
              <a:t>0  </a:t>
            </a:r>
            <a:r>
              <a:rPr lang="uk-UA" sz="3200" dirty="0" smtClean="0"/>
              <a:t>і</a:t>
            </a:r>
            <a:r>
              <a:rPr lang="en-US" sz="3200" dirty="0" smtClean="0"/>
              <a:t> </a:t>
            </a:r>
            <a:r>
              <a:rPr lang="uk-UA" sz="3200" dirty="0" smtClean="0"/>
              <a:t> </a:t>
            </a:r>
            <a:r>
              <a:rPr lang="en-US" sz="3200" dirty="0" smtClean="0"/>
              <a:t>x – 4 &gt; 0</a:t>
            </a:r>
            <a:r>
              <a:rPr lang="uk-UA" sz="3200" dirty="0" smtClean="0"/>
              <a:t>. </a:t>
            </a:r>
          </a:p>
          <a:p>
            <a:pPr marL="361950" indent="0">
              <a:buNone/>
            </a:pPr>
            <a:r>
              <a:rPr lang="uk-UA" sz="3200" dirty="0" smtClean="0"/>
              <a:t>Отже,</a:t>
            </a:r>
            <a:r>
              <a:rPr lang="en-US" sz="3200" dirty="0" smtClean="0"/>
              <a:t>  (x - 3) (x - 4) &gt; 0.</a:t>
            </a:r>
          </a:p>
          <a:p>
            <a:pPr marL="0" indent="0">
              <a:buNone/>
            </a:pPr>
            <a:r>
              <a:rPr lang="uk-UA" sz="3200" dirty="0" smtClean="0"/>
              <a:t>Те, як змінюється знак даного добутку показуємо на рисунку.</a:t>
            </a:r>
          </a:p>
          <a:p>
            <a:pPr marL="0" indent="0">
              <a:buNone/>
            </a:pPr>
            <a:endParaRPr lang="uk-UA" sz="3200" dirty="0" smtClean="0"/>
          </a:p>
          <a:p>
            <a:pPr marL="0" indent="0">
              <a:buNone/>
            </a:pPr>
            <a:r>
              <a:rPr lang="uk-UA" sz="3200" b="1" dirty="0" smtClean="0"/>
              <a:t>Таким чином, </a:t>
            </a:r>
            <a:r>
              <a:rPr lang="en-US" sz="3200" b="1" dirty="0" smtClean="0"/>
              <a:t>(x - 3) (x - 4) &lt; 0</a:t>
            </a:r>
            <a:r>
              <a:rPr lang="uk-UA" sz="3200" b="1" dirty="0" smtClean="0"/>
              <a:t> при </a:t>
            </a:r>
            <a:r>
              <a:rPr lang="en-US" sz="3200" b="1" dirty="0" smtClean="0"/>
              <a:t>3 &lt; x &lt; 4</a:t>
            </a:r>
            <a:r>
              <a:rPr lang="uk-UA" sz="3200" b="1" dirty="0" smtClean="0"/>
              <a:t>, тобто на проміжку (3; 4).</a:t>
            </a:r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uk-UA" sz="6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Суть методу інтервалів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071538" y="3071810"/>
            <a:ext cx="3429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Приклад 1.</a:t>
            </a:r>
          </a:p>
          <a:p>
            <a:r>
              <a:rPr lang="uk-UA" sz="2400" b="1" dirty="0" smtClean="0"/>
              <a:t>Розв'язати нерівність:</a:t>
            </a:r>
          </a:p>
          <a:p>
            <a:r>
              <a:rPr lang="uk-UA" sz="2400" b="1" dirty="0" smtClean="0"/>
              <a:t>Х</a:t>
            </a:r>
            <a:r>
              <a:rPr lang="uk-UA" sz="2400" b="1" baseline="30000" dirty="0" smtClean="0"/>
              <a:t>2</a:t>
            </a:r>
            <a:r>
              <a:rPr lang="uk-UA" sz="2400" b="1" dirty="0" smtClean="0"/>
              <a:t>-7х+12</a:t>
            </a:r>
            <a:r>
              <a:rPr lang="en-US" sz="2400" b="1" dirty="0" smtClean="0"/>
              <a:t>&lt;0</a:t>
            </a:r>
            <a:r>
              <a:rPr lang="uk-UA" sz="2400" b="1" dirty="0" smtClean="0"/>
              <a:t> </a:t>
            </a:r>
            <a:endParaRPr lang="ru-RU" sz="2400" b="1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4500570"/>
            <a:ext cx="35242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" name="TextBox 40"/>
          <p:cNvSpPr txBox="1"/>
          <p:nvPr/>
        </p:nvSpPr>
        <p:spPr>
          <a:xfrm>
            <a:off x="3714744" y="542926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х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428728" y="55007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3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2857488" y="55007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4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928662" y="507207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+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2143108" y="49291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_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3428992" y="500063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+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00042"/>
            <a:ext cx="4214842" cy="6072230"/>
          </a:xfrm>
        </p:spPr>
        <p:txBody>
          <a:bodyPr>
            <a:normAutofit fontScale="62500" lnSpcReduction="20000"/>
          </a:bodyPr>
          <a:lstStyle/>
          <a:p>
            <a:pPr marL="0" indent="361950">
              <a:buNone/>
            </a:pPr>
            <a:r>
              <a:rPr lang="uk-UA" sz="3200" b="1" dirty="0" smtClean="0"/>
              <a:t>Для встановлення загального способу розв'язання аналогічних нерівностей розглянемо  функцію</a:t>
            </a:r>
          </a:p>
          <a:p>
            <a:pPr marL="0" indent="0">
              <a:buNone/>
            </a:pPr>
            <a:r>
              <a:rPr lang="uk-UA" sz="3200" b="1" dirty="0" smtClean="0"/>
              <a:t> </a:t>
            </a:r>
            <a:r>
              <a:rPr lang="en-US" sz="3200" b="1" dirty="0" smtClean="0"/>
              <a:t>f(x) =</a:t>
            </a:r>
            <a:r>
              <a:rPr lang="uk-UA" sz="3200" b="1" dirty="0" smtClean="0"/>
              <a:t> х</a:t>
            </a:r>
            <a:r>
              <a:rPr lang="uk-UA" sz="3200" b="1" baseline="30000" dirty="0" smtClean="0"/>
              <a:t>2</a:t>
            </a:r>
            <a:r>
              <a:rPr lang="en-US" sz="3200" b="1" baseline="30000" dirty="0" smtClean="0"/>
              <a:t> </a:t>
            </a:r>
            <a:r>
              <a:rPr lang="uk-UA" sz="3200" b="1" dirty="0" smtClean="0"/>
              <a:t>-</a:t>
            </a:r>
            <a:r>
              <a:rPr lang="en-US" sz="3200" b="1" dirty="0" smtClean="0"/>
              <a:t> </a:t>
            </a:r>
            <a:r>
              <a:rPr lang="uk-UA" sz="3200" b="1" dirty="0" smtClean="0"/>
              <a:t>7х</a:t>
            </a:r>
            <a:r>
              <a:rPr lang="en-US" sz="3200" b="1" dirty="0" smtClean="0"/>
              <a:t> </a:t>
            </a:r>
            <a:r>
              <a:rPr lang="uk-UA" sz="3200" b="1" dirty="0" smtClean="0"/>
              <a:t>+</a:t>
            </a:r>
            <a:r>
              <a:rPr lang="en-US" sz="3200" b="1" dirty="0" smtClean="0"/>
              <a:t> </a:t>
            </a:r>
            <a:r>
              <a:rPr lang="uk-UA" sz="3200" b="1" dirty="0" smtClean="0"/>
              <a:t>12, або </a:t>
            </a:r>
            <a:r>
              <a:rPr lang="en-US" sz="3200" b="1" dirty="0" smtClean="0"/>
              <a:t>f</a:t>
            </a:r>
            <a:r>
              <a:rPr lang="uk-UA" sz="3200" b="1" dirty="0" smtClean="0"/>
              <a:t>(х)=(х–3)(</a:t>
            </a:r>
            <a:r>
              <a:rPr lang="en-US" sz="3200" b="1" dirty="0" smtClean="0"/>
              <a:t>x</a:t>
            </a:r>
            <a:r>
              <a:rPr lang="uk-UA" sz="3200" b="1" dirty="0" smtClean="0"/>
              <a:t>-4).</a:t>
            </a:r>
          </a:p>
          <a:p>
            <a:pPr marL="0" indent="361950">
              <a:buNone/>
            </a:pPr>
            <a:r>
              <a:rPr lang="uk-UA" sz="3200" b="1" dirty="0" smtClean="0"/>
              <a:t>Проаналізуємо зміну знака функції на визначених числових проміжках.</a:t>
            </a:r>
          </a:p>
          <a:p>
            <a:pPr marL="0" indent="361950" algn="ctr">
              <a:buNone/>
            </a:pPr>
            <a:endParaRPr lang="uk-UA" sz="3200" b="1" dirty="0" smtClean="0"/>
          </a:p>
          <a:p>
            <a:pPr marL="0" indent="361950">
              <a:buNone/>
            </a:pPr>
            <a:r>
              <a:rPr lang="uk-UA" sz="3200" dirty="0" smtClean="0"/>
              <a:t>На інтервалі (-∞; 3), тобто  х </a:t>
            </a:r>
            <a:r>
              <a:rPr lang="en-US" sz="3200" dirty="0" smtClean="0"/>
              <a:t>&lt;</a:t>
            </a:r>
            <a:r>
              <a:rPr lang="uk-UA" sz="3200" dirty="0" smtClean="0"/>
              <a:t> </a:t>
            </a:r>
            <a:r>
              <a:rPr lang="en-US" sz="3200" dirty="0" smtClean="0"/>
              <a:t>3</a:t>
            </a:r>
            <a:r>
              <a:rPr lang="uk-UA" sz="3200" dirty="0" smtClean="0"/>
              <a:t> функція набуває додатних значень. При переході через точку х=3 вона змінює свій знак на протилежний, тобто на інтервалі  (3; 4) значення функції від'ємні. При переході через точку х=4 функція знову змінює свій знак  - на інтервалі (4; ∞) її значення є додатними.</a:t>
            </a:r>
          </a:p>
          <a:p>
            <a:pPr marL="0" indent="361950">
              <a:buNone/>
            </a:pPr>
            <a:r>
              <a:rPr lang="uk-UA" sz="3200" dirty="0" smtClean="0"/>
              <a:t>Таким чином, при русі по координатній прямій зліва направо від одного інтервалу до іншого знак функції  </a:t>
            </a:r>
            <a:r>
              <a:rPr lang="en-US" sz="3200" dirty="0" smtClean="0"/>
              <a:t>f</a:t>
            </a:r>
            <a:r>
              <a:rPr lang="uk-UA" sz="3200" dirty="0" smtClean="0"/>
              <a:t>(х) = (</a:t>
            </a:r>
            <a:r>
              <a:rPr lang="uk-UA" sz="3200" dirty="0" err="1" smtClean="0"/>
              <a:t>х</a:t>
            </a:r>
            <a:r>
              <a:rPr lang="uk-UA" sz="3200" dirty="0" smtClean="0"/>
              <a:t> – 3)(</a:t>
            </a:r>
            <a:r>
              <a:rPr lang="uk-UA" sz="3200" dirty="0" err="1" smtClean="0"/>
              <a:t>х</a:t>
            </a:r>
            <a:r>
              <a:rPr lang="uk-UA" sz="3200" dirty="0" smtClean="0"/>
              <a:t> - 4) почергово змінюється.</a:t>
            </a:r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2285992"/>
            <a:ext cx="4038600" cy="4143404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uk-UA" sz="6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Послідовність розв'язання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3929066"/>
            <a:ext cx="34575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00042"/>
            <a:ext cx="4214842" cy="6072230"/>
          </a:xfrm>
        </p:spPr>
        <p:txBody>
          <a:bodyPr>
            <a:normAutofit fontScale="62500" lnSpcReduction="20000"/>
          </a:bodyPr>
          <a:lstStyle/>
          <a:p>
            <a:pPr marL="0" indent="361950">
              <a:buNone/>
            </a:pPr>
            <a:r>
              <a:rPr lang="uk-UA" sz="3200" dirty="0" smtClean="0"/>
              <a:t>Нерівність (х – 3)(</a:t>
            </a:r>
            <a:r>
              <a:rPr lang="uk-UA" sz="3200" dirty="0" err="1" smtClean="0"/>
              <a:t>х</a:t>
            </a:r>
            <a:r>
              <a:rPr lang="uk-UA" sz="3200" dirty="0" smtClean="0"/>
              <a:t> - 4)</a:t>
            </a:r>
            <a:r>
              <a:rPr lang="en-US" sz="3200" dirty="0" smtClean="0"/>
              <a:t> &lt; 0</a:t>
            </a:r>
            <a:r>
              <a:rPr lang="uk-UA" sz="3200" dirty="0" smtClean="0"/>
              <a:t> </a:t>
            </a:r>
          </a:p>
          <a:p>
            <a:pPr marL="0" indent="0">
              <a:buNone/>
            </a:pPr>
            <a:r>
              <a:rPr lang="uk-UA" sz="3200" dirty="0" smtClean="0"/>
              <a:t>можна розв'язати так:</a:t>
            </a:r>
          </a:p>
          <a:p>
            <a:pPr marL="0" indent="361950">
              <a:buNone/>
            </a:pPr>
            <a:r>
              <a:rPr lang="uk-UA" sz="3200" dirty="0" smtClean="0"/>
              <a:t>1). Знаходимо нулі функції </a:t>
            </a:r>
            <a:endParaRPr lang="en-US" sz="3200" dirty="0" smtClean="0"/>
          </a:p>
          <a:p>
            <a:pPr marL="0" indent="361950">
              <a:buNone/>
            </a:pPr>
            <a:r>
              <a:rPr lang="uk-UA" sz="3200" dirty="0" smtClean="0"/>
              <a:t> </a:t>
            </a:r>
            <a:r>
              <a:rPr lang="en-US" sz="3200" dirty="0" smtClean="0"/>
              <a:t>f</a:t>
            </a:r>
            <a:r>
              <a:rPr lang="uk-UA" sz="3200" dirty="0" smtClean="0"/>
              <a:t>(х) = (</a:t>
            </a:r>
            <a:r>
              <a:rPr lang="uk-UA" sz="3200" dirty="0" err="1" smtClean="0"/>
              <a:t>х</a:t>
            </a:r>
            <a:r>
              <a:rPr lang="uk-UA" sz="3200" dirty="0" smtClean="0"/>
              <a:t> – 3)(</a:t>
            </a:r>
            <a:r>
              <a:rPr lang="uk-UA" sz="3200" dirty="0" err="1" smtClean="0"/>
              <a:t>х</a:t>
            </a:r>
            <a:r>
              <a:rPr lang="uk-UA" sz="3200" dirty="0" smtClean="0"/>
              <a:t> – 4):    х=3 і х=4.</a:t>
            </a:r>
          </a:p>
          <a:p>
            <a:pPr marL="0" indent="361950">
              <a:buNone/>
            </a:pPr>
            <a:r>
              <a:rPr lang="uk-UA" sz="3200" dirty="0" smtClean="0"/>
              <a:t>2). Позначаємо отримані числа на координатній прямій і знаходимо відповідні інтервали.</a:t>
            </a:r>
          </a:p>
          <a:p>
            <a:pPr marL="0" indent="361950">
              <a:buNone/>
            </a:pPr>
            <a:r>
              <a:rPr lang="uk-UA" sz="3200" dirty="0" smtClean="0"/>
              <a:t>3). Визначаємо знак функції, наприклад, на крайньому зліва інтервалі. Для цього можна взяти будь-яке значення х з цього інтервалу і, підставивши його у формулу, що задає функцію, знайти знак кожного множника, а потім і добутку.</a:t>
            </a:r>
          </a:p>
          <a:p>
            <a:pPr marL="0" indent="361950">
              <a:buNone/>
            </a:pPr>
            <a:r>
              <a:rPr lang="uk-UA" sz="3200" dirty="0" smtClean="0"/>
              <a:t>4). Визначаємо знак функції на наступних інтервалах, розставивши їх у порядку чергування.</a:t>
            </a:r>
          </a:p>
          <a:p>
            <a:pPr marL="0" indent="361950">
              <a:buNone/>
            </a:pPr>
            <a:r>
              <a:rPr lang="uk-UA" sz="3200" dirty="0" smtClean="0"/>
              <a:t>5). З усіх інтервалів вибираємо ті, на яких значення функції мають вказаний в умові знак. </a:t>
            </a:r>
            <a:endParaRPr lang="uk-UA" dirty="0" smtClean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2285992"/>
            <a:ext cx="4038600" cy="4143404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uk-UA" sz="6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Алгоритм розв'язання</a:t>
            </a:r>
          </a:p>
          <a:p>
            <a:pPr algn="ctr">
              <a:buNone/>
            </a:pP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3714752"/>
            <a:ext cx="33623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00042"/>
            <a:ext cx="4214842" cy="607223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uk-UA" sz="2000" b="1" dirty="0" smtClean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500174"/>
            <a:ext cx="4038600" cy="150019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Первинне закріпленням вивченого матеріалу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918" y="4000504"/>
            <a:ext cx="1371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Box 27"/>
          <p:cNvSpPr txBox="1"/>
          <p:nvPr/>
        </p:nvSpPr>
        <p:spPr>
          <a:xfrm>
            <a:off x="857224" y="3357562"/>
            <a:ext cx="35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Розв'язати нерівність графічним способом та методом інтервалів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14480" y="4500570"/>
            <a:ext cx="15335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1000108"/>
            <a:ext cx="18478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57752" y="1357298"/>
            <a:ext cx="39624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72132" y="3000372"/>
            <a:ext cx="242887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14480" y="4857760"/>
            <a:ext cx="16859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zv-yazuvannya-ner-vnostey-drugogo-stepenya-z-odn-yu-zm-nnoyu-metod-nterval-v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rozv-yazuvannya-ner-vnostey-drugogo-stepenya-z-odn-yu-zm-nnoyu-metod-nterval-v</Template>
  <TotalTime>0</TotalTime>
  <Words>1058</Words>
  <Application>Microsoft Office PowerPoint</Application>
  <PresentationFormat>Экран (4:3)</PresentationFormat>
  <Paragraphs>149</Paragraphs>
  <Slides>11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rozv-yazuvannya-ner-vnostey-drugogo-stepenya-z-odn-yu-zm-nnoyu-metod-nterval-v</vt:lpstr>
      <vt:lpstr>Матеріали до уроків</vt:lpstr>
      <vt:lpstr>Готуємося до уроку</vt:lpstr>
      <vt:lpstr>Зміст </vt:lpstr>
      <vt:lpstr>Тема 4</vt:lpstr>
      <vt:lpstr>Пункт 5.3.</vt:lpstr>
      <vt:lpstr>Пункт 5.3.</vt:lpstr>
      <vt:lpstr>Пункт 5.3.</vt:lpstr>
      <vt:lpstr>Пункт 5.3.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2014-10-01T14:57:41Z</dcterms:created>
  <dcterms:modified xsi:type="dcterms:W3CDTF">2014-10-01T14:58:01Z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