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notesMasterIdLst>
    <p:notesMasterId r:id="rId14"/>
  </p:notesMasterIdLst>
  <p:sldIdLst>
    <p:sldId id="256" r:id="rId3"/>
    <p:sldId id="259" r:id="rId4"/>
    <p:sldId id="257" r:id="rId5"/>
    <p:sldId id="263" r:id="rId6"/>
    <p:sldId id="288" r:id="rId7"/>
    <p:sldId id="306" r:id="rId8"/>
    <p:sldId id="307" r:id="rId9"/>
    <p:sldId id="308" r:id="rId10"/>
    <p:sldId id="309" r:id="rId11"/>
    <p:sldId id="310" r:id="rId12"/>
    <p:sldId id="305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6633"/>
    <a:srgbClr val="F0EB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51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C0C456-E38A-4500-8D08-47E7A23A2AF0}" type="datetimeFigureOut">
              <a:rPr lang="ru-RU" smtClean="0"/>
              <a:pPr/>
              <a:t>01.10.2014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51E1F8-1696-4966-BF37-D1E50148355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28558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51E1F8-1696-4966-BF37-D1E501483550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51E1F8-1696-4966-BF37-D1E501483550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51E1F8-1696-4966-BF37-D1E501483550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51E1F8-1696-4966-BF37-D1E501483550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51E1F8-1696-4966-BF37-D1E501483550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51E1F8-1696-4966-BF37-D1E501483550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51E1F8-1696-4966-BF37-D1E501483550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51E1F8-1696-4966-BF37-D1E501483550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51E1F8-1696-4966-BF37-D1E501483550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2158C-029E-41A6-8269-2DCE93178C56}" type="datetimeFigureOut">
              <a:rPr lang="ru-RU" smtClean="0"/>
              <a:pPr/>
              <a:t>01.10.2014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A7BC9-E4F2-4751-A187-527374566E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2158C-029E-41A6-8269-2DCE93178C56}" type="datetimeFigureOut">
              <a:rPr lang="ru-RU" smtClean="0"/>
              <a:pPr/>
              <a:t>01.10.2014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A7BC9-E4F2-4751-A187-527374566E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2158C-029E-41A6-8269-2DCE93178C56}" type="datetimeFigureOut">
              <a:rPr lang="ru-RU" smtClean="0"/>
              <a:pPr/>
              <a:t>01.10.2014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A7BC9-E4F2-4751-A187-527374566E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2158C-029E-41A6-8269-2DCE93178C56}" type="datetimeFigureOut">
              <a:rPr lang="ru-RU" smtClean="0"/>
              <a:pPr/>
              <a:t>01.10.2014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A7BC9-E4F2-4751-A187-527374566E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2158C-029E-41A6-8269-2DCE93178C56}" type="datetimeFigureOut">
              <a:rPr lang="ru-RU" smtClean="0"/>
              <a:pPr/>
              <a:t>01.10.2014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A7BC9-E4F2-4751-A187-527374566E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2158C-029E-41A6-8269-2DCE93178C56}" type="datetimeFigureOut">
              <a:rPr lang="ru-RU" smtClean="0"/>
              <a:pPr/>
              <a:t>01.10.2014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A7BC9-E4F2-4751-A187-527374566E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2158C-029E-41A6-8269-2DCE93178C56}" type="datetimeFigureOut">
              <a:rPr lang="ru-RU" smtClean="0"/>
              <a:pPr/>
              <a:t>01.10.2014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A7BC9-E4F2-4751-A187-527374566E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2158C-029E-41A6-8269-2DCE93178C56}" type="datetimeFigureOut">
              <a:rPr lang="ru-RU" smtClean="0"/>
              <a:pPr/>
              <a:t>01.10.2014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A7BC9-E4F2-4751-A187-527374566E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2158C-029E-41A6-8269-2DCE93178C56}" type="datetimeFigureOut">
              <a:rPr lang="ru-RU" smtClean="0"/>
              <a:pPr/>
              <a:t>01.10.2014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A7BC9-E4F2-4751-A187-527374566E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2158C-029E-41A6-8269-2DCE93178C56}" type="datetimeFigureOut">
              <a:rPr lang="ru-RU" smtClean="0"/>
              <a:pPr/>
              <a:t>01.10.2014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A7BC9-E4F2-4751-A187-527374566E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2158C-029E-41A6-8269-2DCE93178C56}" type="datetimeFigureOut">
              <a:rPr lang="ru-RU" smtClean="0"/>
              <a:pPr/>
              <a:t>01.10.2014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A7BC9-E4F2-4751-A187-527374566E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81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92158C-029E-41A6-8269-2DCE93178C56}" type="datetimeFigureOut">
              <a:rPr lang="ru-RU" smtClean="0"/>
              <a:pPr/>
              <a:t>01.10.2014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1A7BC9-E4F2-4751-A187-527374566E0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.jpeg"/><Relationship Id="rId4" Type="http://schemas.openxmlformats.org/officeDocument/2006/relationships/slide" Target="slide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7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6" Type="http://schemas.openxmlformats.org/officeDocument/2006/relationships/slide" Target="slide3.xml"/><Relationship Id="rId5" Type="http://schemas.openxmlformats.org/officeDocument/2006/relationships/slide" Target="slide11.xml"/><Relationship Id="rId4" Type="http://schemas.openxmlformats.org/officeDocument/2006/relationships/slide" Target="slide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slide" Target="slide3.xml"/><Relationship Id="rId7" Type="http://schemas.openxmlformats.org/officeDocument/2006/relationships/image" Target="../media/image1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Группа 21"/>
          <p:cNvGrpSpPr/>
          <p:nvPr/>
        </p:nvGrpSpPr>
        <p:grpSpPr>
          <a:xfrm>
            <a:off x="426908" y="208455"/>
            <a:ext cx="3930778" cy="6506693"/>
            <a:chOff x="1149677" y="-220173"/>
            <a:chExt cx="3889109" cy="6506693"/>
          </a:xfrm>
        </p:grpSpPr>
        <p:sp>
          <p:nvSpPr>
            <p:cNvPr id="14" name="Прямоугольник 13"/>
            <p:cNvSpPr/>
            <p:nvPr/>
          </p:nvSpPr>
          <p:spPr>
            <a:xfrm rot="20773993">
              <a:off x="1243613" y="134706"/>
              <a:ext cx="3786214" cy="5929354"/>
            </a:xfrm>
            <a:prstGeom prst="rect">
              <a:avLst/>
            </a:prstGeom>
            <a:solidFill>
              <a:srgbClr val="002060"/>
            </a:solidFill>
            <a:ln>
              <a:noFill/>
            </a:ln>
            <a:scene3d>
              <a:camera prst="perspectiveRelaxedModerately"/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Прямоугольник 12"/>
            <p:cNvSpPr/>
            <p:nvPr/>
          </p:nvSpPr>
          <p:spPr>
            <a:xfrm rot="20773993">
              <a:off x="1182685" y="-155774"/>
              <a:ext cx="3786214" cy="5929354"/>
            </a:xfrm>
            <a:prstGeom prst="rect">
              <a:avLst/>
            </a:prstGeom>
            <a:solidFill>
              <a:schemeClr val="bg1"/>
            </a:solidFill>
            <a:ln cap="sq">
              <a:solidFill>
                <a:schemeClr val="bg1"/>
              </a:solidFill>
            </a:ln>
            <a:scene3d>
              <a:camera prst="perspectiveRelaxedModerately"/>
              <a:lightRig rig="threePt" dir="t"/>
            </a:scene3d>
            <a:sp3d extrusionH="76200" contourW="12700" prstMaterial="powder">
              <a:bevelT h="457200"/>
              <a:extrusionClr>
                <a:schemeClr val="bg1"/>
              </a:extrusionClr>
              <a:contourClr>
                <a:schemeClr val="bg1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8" name="Прямая соединительная линия 17"/>
            <p:cNvCxnSpPr/>
            <p:nvPr/>
          </p:nvCxnSpPr>
          <p:spPr>
            <a:xfrm rot="16200000" flipH="1">
              <a:off x="1485880" y="6057920"/>
              <a:ext cx="357190" cy="100010"/>
            </a:xfrm>
            <a:prstGeom prst="line">
              <a:avLst/>
            </a:prstGeom>
            <a:ln w="381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Прямоугольник 11"/>
            <p:cNvSpPr/>
            <p:nvPr/>
          </p:nvSpPr>
          <p:spPr>
            <a:xfrm rot="20773993">
              <a:off x="1149677" y="-220173"/>
              <a:ext cx="3889109" cy="5929354"/>
            </a:xfrm>
            <a:prstGeom prst="rect">
              <a:avLst/>
            </a:prstGeom>
            <a:solidFill>
              <a:srgbClr val="002060"/>
            </a:solidFill>
            <a:ln>
              <a:noFill/>
            </a:ln>
            <a:scene3d>
              <a:camera prst="perspectiveRelaxedModerately"/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TextBox 15"/>
            <p:cNvSpPr txBox="1"/>
            <p:nvPr/>
          </p:nvSpPr>
          <p:spPr>
            <a:xfrm rot="20706627">
              <a:off x="1166482" y="896865"/>
              <a:ext cx="3215834" cy="1035432"/>
            </a:xfrm>
            <a:prstGeom prst="rect">
              <a:avLst/>
            </a:prstGeom>
            <a:noFill/>
          </p:spPr>
          <p:txBody>
            <a:bodyPr wrap="square" rtlCol="0">
              <a:prstTxWarp prst="textFadeUp">
                <a:avLst>
                  <a:gd name="adj" fmla="val 5781"/>
                </a:avLst>
              </a:prstTxWarp>
              <a:spAutoFit/>
            </a:bodyPr>
            <a:lstStyle/>
            <a:p>
              <a:r>
                <a:rPr lang="uk-UA" sz="6600" b="1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effectLst>
                    <a:innerShdw blurRad="38100" dist="25400" dir="16200000">
                      <a:prstClr val="black"/>
                    </a:innerShdw>
                  </a:effectLst>
                </a:rPr>
                <a:t>Алгебра</a:t>
              </a:r>
              <a:endParaRPr lang="ru-RU" sz="6600" b="1" dirty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innerShdw blurRad="38100" dist="25400" dir="16200000">
                    <a:prstClr val="black"/>
                  </a:innerShdw>
                </a:effectLst>
              </a:endParaRPr>
            </a:p>
          </p:txBody>
        </p:sp>
      </p:grp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3857620" y="642918"/>
            <a:ext cx="5286380" cy="1643074"/>
          </a:xfrm>
        </p:spPr>
        <p:txBody>
          <a:bodyPr>
            <a:normAutofit fontScale="90000"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uk-UA" sz="60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Матеріали до уроків</a:t>
            </a:r>
            <a:endParaRPr lang="ru-RU" sz="60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286380" y="2857496"/>
            <a:ext cx="3857620" cy="2643206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За </a:t>
            </a:r>
            <a:r>
              <a:rPr lang="ru-RU" sz="2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підручником</a:t>
            </a:r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</a:p>
          <a:p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«Алгебра.  9 </a:t>
            </a:r>
            <a:r>
              <a:rPr lang="ru-RU" sz="2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клас</a:t>
            </a:r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» </a:t>
            </a:r>
          </a:p>
          <a:p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Ю.І. </a:t>
            </a:r>
            <a:r>
              <a:rPr lang="ru-RU" sz="2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Мальованого</a:t>
            </a:r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, </a:t>
            </a:r>
          </a:p>
          <a:p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Г.М. Литвиненко, </a:t>
            </a:r>
          </a:p>
          <a:p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Г.М. Возняк</a:t>
            </a:r>
            <a:endParaRPr lang="ru-RU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grpSp>
        <p:nvGrpSpPr>
          <p:cNvPr id="10" name="Группа 9"/>
          <p:cNvGrpSpPr/>
          <p:nvPr/>
        </p:nvGrpSpPr>
        <p:grpSpPr>
          <a:xfrm>
            <a:off x="6286512" y="5786454"/>
            <a:ext cx="2438348" cy="311944"/>
            <a:chOff x="4753027" y="2914650"/>
            <a:chExt cx="2438348" cy="311944"/>
          </a:xfrm>
          <a:effectLst>
            <a:outerShdw blurRad="114300" dist="38100" dir="18900000" sy="23000" kx="-1200000" algn="bl" rotWithShape="0">
              <a:prstClr val="black">
                <a:alpha val="69000"/>
              </a:prstClr>
            </a:outerShdw>
          </a:effectLst>
        </p:grpSpPr>
        <p:sp>
          <p:nvSpPr>
            <p:cNvPr id="11" name="Полилиния 10"/>
            <p:cNvSpPr/>
            <p:nvPr/>
          </p:nvSpPr>
          <p:spPr>
            <a:xfrm>
              <a:off x="4753027" y="3000372"/>
              <a:ext cx="222988" cy="142877"/>
            </a:xfrm>
            <a:custGeom>
              <a:avLst/>
              <a:gdLst>
                <a:gd name="connsiteX0" fmla="*/ 142875 w 168275"/>
                <a:gd name="connsiteY0" fmla="*/ 15875 h 153987"/>
                <a:gd name="connsiteX1" fmla="*/ 0 w 168275"/>
                <a:gd name="connsiteY1" fmla="*/ 58737 h 153987"/>
                <a:gd name="connsiteX2" fmla="*/ 0 w 168275"/>
                <a:gd name="connsiteY2" fmla="*/ 108744 h 153987"/>
                <a:gd name="connsiteX3" fmla="*/ 152400 w 168275"/>
                <a:gd name="connsiteY3" fmla="*/ 153987 h 153987"/>
                <a:gd name="connsiteX4" fmla="*/ 142875 w 168275"/>
                <a:gd name="connsiteY4" fmla="*/ 15875 h 153987"/>
                <a:gd name="connsiteX0" fmla="*/ 197588 w 222988"/>
                <a:gd name="connsiteY0" fmla="*/ 15875 h 153987"/>
                <a:gd name="connsiteX1" fmla="*/ 54713 w 222988"/>
                <a:gd name="connsiteY1" fmla="*/ 58737 h 153987"/>
                <a:gd name="connsiteX2" fmla="*/ 54713 w 222988"/>
                <a:gd name="connsiteY2" fmla="*/ 108744 h 153987"/>
                <a:gd name="connsiteX3" fmla="*/ 207113 w 222988"/>
                <a:gd name="connsiteY3" fmla="*/ 153987 h 153987"/>
                <a:gd name="connsiteX4" fmla="*/ 197588 w 222988"/>
                <a:gd name="connsiteY4" fmla="*/ 15875 h 153987"/>
                <a:gd name="connsiteX0" fmla="*/ 197588 w 222988"/>
                <a:gd name="connsiteY0" fmla="*/ 15875 h 153987"/>
                <a:gd name="connsiteX1" fmla="*/ 54713 w 222988"/>
                <a:gd name="connsiteY1" fmla="*/ 58737 h 153987"/>
                <a:gd name="connsiteX2" fmla="*/ 54713 w 222988"/>
                <a:gd name="connsiteY2" fmla="*/ 108744 h 153987"/>
                <a:gd name="connsiteX3" fmla="*/ 207113 w 222988"/>
                <a:gd name="connsiteY3" fmla="*/ 153987 h 153987"/>
                <a:gd name="connsiteX4" fmla="*/ 197588 w 222988"/>
                <a:gd name="connsiteY4" fmla="*/ 15875 h 1539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2988" h="153987">
                  <a:moveTo>
                    <a:pt x="197588" y="15875"/>
                  </a:moveTo>
                  <a:cubicBezTo>
                    <a:pt x="172188" y="0"/>
                    <a:pt x="102338" y="44450"/>
                    <a:pt x="54713" y="58737"/>
                  </a:cubicBezTo>
                  <a:cubicBezTo>
                    <a:pt x="0" y="86054"/>
                    <a:pt x="20708" y="97507"/>
                    <a:pt x="54713" y="108744"/>
                  </a:cubicBezTo>
                  <a:lnTo>
                    <a:pt x="207113" y="153987"/>
                  </a:lnTo>
                  <a:cubicBezTo>
                    <a:pt x="199926" y="24607"/>
                    <a:pt x="222988" y="31750"/>
                    <a:pt x="197588" y="1587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Полилиния 14"/>
            <p:cNvSpPr/>
            <p:nvPr/>
          </p:nvSpPr>
          <p:spPr>
            <a:xfrm>
              <a:off x="4907756" y="2914650"/>
              <a:ext cx="361918" cy="311944"/>
            </a:xfrm>
            <a:custGeom>
              <a:avLst/>
              <a:gdLst>
                <a:gd name="connsiteX0" fmla="*/ 285750 w 357187"/>
                <a:gd name="connsiteY0" fmla="*/ 0 h 319088"/>
                <a:gd name="connsiteX1" fmla="*/ 0 w 357187"/>
                <a:gd name="connsiteY1" fmla="*/ 102394 h 319088"/>
                <a:gd name="connsiteX2" fmla="*/ 4762 w 357187"/>
                <a:gd name="connsiteY2" fmla="*/ 147638 h 319088"/>
                <a:gd name="connsiteX3" fmla="*/ 7144 w 357187"/>
                <a:gd name="connsiteY3" fmla="*/ 216694 h 319088"/>
                <a:gd name="connsiteX4" fmla="*/ 290512 w 357187"/>
                <a:gd name="connsiteY4" fmla="*/ 319088 h 319088"/>
                <a:gd name="connsiteX5" fmla="*/ 357187 w 357187"/>
                <a:gd name="connsiteY5" fmla="*/ 138113 h 319088"/>
                <a:gd name="connsiteX6" fmla="*/ 285750 w 357187"/>
                <a:gd name="connsiteY6" fmla="*/ 0 h 319088"/>
                <a:gd name="connsiteX0" fmla="*/ 285750 w 357187"/>
                <a:gd name="connsiteY0" fmla="*/ 0 h 319088"/>
                <a:gd name="connsiteX1" fmla="*/ 0 w 357187"/>
                <a:gd name="connsiteY1" fmla="*/ 102394 h 319088"/>
                <a:gd name="connsiteX2" fmla="*/ 4762 w 357187"/>
                <a:gd name="connsiteY2" fmla="*/ 147638 h 319088"/>
                <a:gd name="connsiteX3" fmla="*/ 7144 w 357187"/>
                <a:gd name="connsiteY3" fmla="*/ 216694 h 319088"/>
                <a:gd name="connsiteX4" fmla="*/ 290512 w 357187"/>
                <a:gd name="connsiteY4" fmla="*/ 319088 h 319088"/>
                <a:gd name="connsiteX5" fmla="*/ 357187 w 357187"/>
                <a:gd name="connsiteY5" fmla="*/ 138113 h 319088"/>
                <a:gd name="connsiteX6" fmla="*/ 285750 w 357187"/>
                <a:gd name="connsiteY6" fmla="*/ 0 h 319088"/>
                <a:gd name="connsiteX0" fmla="*/ 285750 w 357187"/>
                <a:gd name="connsiteY0" fmla="*/ 0 h 319088"/>
                <a:gd name="connsiteX1" fmla="*/ 0 w 357187"/>
                <a:gd name="connsiteY1" fmla="*/ 102394 h 319088"/>
                <a:gd name="connsiteX2" fmla="*/ 4762 w 357187"/>
                <a:gd name="connsiteY2" fmla="*/ 147638 h 319088"/>
                <a:gd name="connsiteX3" fmla="*/ 7144 w 357187"/>
                <a:gd name="connsiteY3" fmla="*/ 216694 h 319088"/>
                <a:gd name="connsiteX4" fmla="*/ 290512 w 357187"/>
                <a:gd name="connsiteY4" fmla="*/ 319088 h 319088"/>
                <a:gd name="connsiteX5" fmla="*/ 357187 w 357187"/>
                <a:gd name="connsiteY5" fmla="*/ 138113 h 319088"/>
                <a:gd name="connsiteX6" fmla="*/ 285750 w 357187"/>
                <a:gd name="connsiteY6" fmla="*/ 0 h 319088"/>
                <a:gd name="connsiteX0" fmla="*/ 285750 w 357187"/>
                <a:gd name="connsiteY0" fmla="*/ 0 h 319088"/>
                <a:gd name="connsiteX1" fmla="*/ 0 w 357187"/>
                <a:gd name="connsiteY1" fmla="*/ 102394 h 319088"/>
                <a:gd name="connsiteX2" fmla="*/ 4762 w 357187"/>
                <a:gd name="connsiteY2" fmla="*/ 147638 h 319088"/>
                <a:gd name="connsiteX3" fmla="*/ 7144 w 357187"/>
                <a:gd name="connsiteY3" fmla="*/ 216694 h 319088"/>
                <a:gd name="connsiteX4" fmla="*/ 290512 w 357187"/>
                <a:gd name="connsiteY4" fmla="*/ 319088 h 319088"/>
                <a:gd name="connsiteX5" fmla="*/ 357187 w 357187"/>
                <a:gd name="connsiteY5" fmla="*/ 138113 h 319088"/>
                <a:gd name="connsiteX6" fmla="*/ 285750 w 357187"/>
                <a:gd name="connsiteY6" fmla="*/ 0 h 319088"/>
                <a:gd name="connsiteX0" fmla="*/ 285750 w 357187"/>
                <a:gd name="connsiteY0" fmla="*/ 0 h 319088"/>
                <a:gd name="connsiteX1" fmla="*/ 0 w 357187"/>
                <a:gd name="connsiteY1" fmla="*/ 102394 h 319088"/>
                <a:gd name="connsiteX2" fmla="*/ 4762 w 357187"/>
                <a:gd name="connsiteY2" fmla="*/ 147638 h 319088"/>
                <a:gd name="connsiteX3" fmla="*/ 7144 w 357187"/>
                <a:gd name="connsiteY3" fmla="*/ 216694 h 319088"/>
                <a:gd name="connsiteX4" fmla="*/ 269133 w 357187"/>
                <a:gd name="connsiteY4" fmla="*/ 311944 h 319088"/>
                <a:gd name="connsiteX5" fmla="*/ 290512 w 357187"/>
                <a:gd name="connsiteY5" fmla="*/ 319088 h 319088"/>
                <a:gd name="connsiteX6" fmla="*/ 357187 w 357187"/>
                <a:gd name="connsiteY6" fmla="*/ 138113 h 319088"/>
                <a:gd name="connsiteX7" fmla="*/ 285750 w 357187"/>
                <a:gd name="connsiteY7" fmla="*/ 0 h 319088"/>
                <a:gd name="connsiteX0" fmla="*/ 285750 w 361918"/>
                <a:gd name="connsiteY0" fmla="*/ 0 h 319064"/>
                <a:gd name="connsiteX1" fmla="*/ 0 w 361918"/>
                <a:gd name="connsiteY1" fmla="*/ 102394 h 319064"/>
                <a:gd name="connsiteX2" fmla="*/ 4762 w 361918"/>
                <a:gd name="connsiteY2" fmla="*/ 147638 h 319064"/>
                <a:gd name="connsiteX3" fmla="*/ 7144 w 361918"/>
                <a:gd name="connsiteY3" fmla="*/ 216694 h 319064"/>
                <a:gd name="connsiteX4" fmla="*/ 269133 w 361918"/>
                <a:gd name="connsiteY4" fmla="*/ 311944 h 319064"/>
                <a:gd name="connsiteX5" fmla="*/ 361918 w 361918"/>
                <a:gd name="connsiteY5" fmla="*/ 319064 h 319064"/>
                <a:gd name="connsiteX6" fmla="*/ 357187 w 361918"/>
                <a:gd name="connsiteY6" fmla="*/ 138113 h 319064"/>
                <a:gd name="connsiteX7" fmla="*/ 285750 w 361918"/>
                <a:gd name="connsiteY7" fmla="*/ 0 h 319064"/>
                <a:gd name="connsiteX0" fmla="*/ 285750 w 361918"/>
                <a:gd name="connsiteY0" fmla="*/ 0 h 311944"/>
                <a:gd name="connsiteX1" fmla="*/ 0 w 361918"/>
                <a:gd name="connsiteY1" fmla="*/ 102394 h 311944"/>
                <a:gd name="connsiteX2" fmla="*/ 4762 w 361918"/>
                <a:gd name="connsiteY2" fmla="*/ 147638 h 311944"/>
                <a:gd name="connsiteX3" fmla="*/ 7144 w 361918"/>
                <a:gd name="connsiteY3" fmla="*/ 216694 h 311944"/>
                <a:gd name="connsiteX4" fmla="*/ 269133 w 361918"/>
                <a:gd name="connsiteY4" fmla="*/ 311944 h 311944"/>
                <a:gd name="connsiteX5" fmla="*/ 361918 w 361918"/>
                <a:gd name="connsiteY5" fmla="*/ 247602 h 311944"/>
                <a:gd name="connsiteX6" fmla="*/ 357187 w 361918"/>
                <a:gd name="connsiteY6" fmla="*/ 138113 h 311944"/>
                <a:gd name="connsiteX7" fmla="*/ 285750 w 361918"/>
                <a:gd name="connsiteY7" fmla="*/ 0 h 3119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61918" h="311944">
                  <a:moveTo>
                    <a:pt x="285750" y="0"/>
                  </a:moveTo>
                  <a:lnTo>
                    <a:pt x="0" y="102394"/>
                  </a:lnTo>
                  <a:cubicBezTo>
                    <a:pt x="1587" y="117475"/>
                    <a:pt x="62704" y="111128"/>
                    <a:pt x="4762" y="147638"/>
                  </a:cubicBezTo>
                  <a:cubicBezTo>
                    <a:pt x="26985" y="189710"/>
                    <a:pt x="6350" y="193675"/>
                    <a:pt x="7144" y="216694"/>
                  </a:cubicBezTo>
                  <a:lnTo>
                    <a:pt x="269133" y="311944"/>
                  </a:lnTo>
                  <a:lnTo>
                    <a:pt x="361918" y="247602"/>
                  </a:lnTo>
                  <a:lnTo>
                    <a:pt x="357187" y="138113"/>
                  </a:lnTo>
                  <a:lnTo>
                    <a:pt x="285750" y="0"/>
                  </a:lnTo>
                  <a:close/>
                </a:path>
              </a:pathLst>
            </a:custGeom>
            <a:solidFill>
              <a:srgbClr val="F7D6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Полилиния 16"/>
            <p:cNvSpPr/>
            <p:nvPr/>
          </p:nvSpPr>
          <p:spPr>
            <a:xfrm>
              <a:off x="7038975" y="2921794"/>
              <a:ext cx="152400" cy="302419"/>
            </a:xfrm>
            <a:custGeom>
              <a:avLst/>
              <a:gdLst>
                <a:gd name="connsiteX0" fmla="*/ 88106 w 152400"/>
                <a:gd name="connsiteY0" fmla="*/ 0 h 302419"/>
                <a:gd name="connsiteX1" fmla="*/ 152400 w 152400"/>
                <a:gd name="connsiteY1" fmla="*/ 78581 h 302419"/>
                <a:gd name="connsiteX2" fmla="*/ 150019 w 152400"/>
                <a:gd name="connsiteY2" fmla="*/ 226219 h 302419"/>
                <a:gd name="connsiteX3" fmla="*/ 71438 w 152400"/>
                <a:gd name="connsiteY3" fmla="*/ 302419 h 302419"/>
                <a:gd name="connsiteX4" fmla="*/ 0 w 152400"/>
                <a:gd name="connsiteY4" fmla="*/ 230981 h 302419"/>
                <a:gd name="connsiteX5" fmla="*/ 0 w 152400"/>
                <a:gd name="connsiteY5" fmla="*/ 59531 h 302419"/>
                <a:gd name="connsiteX6" fmla="*/ 88106 w 152400"/>
                <a:gd name="connsiteY6" fmla="*/ 0 h 3024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2400" h="302419">
                  <a:moveTo>
                    <a:pt x="88106" y="0"/>
                  </a:moveTo>
                  <a:lnTo>
                    <a:pt x="152400" y="78581"/>
                  </a:lnTo>
                  <a:cubicBezTo>
                    <a:pt x="151606" y="127794"/>
                    <a:pt x="150813" y="177006"/>
                    <a:pt x="150019" y="226219"/>
                  </a:cubicBezTo>
                  <a:lnTo>
                    <a:pt x="71438" y="302419"/>
                  </a:lnTo>
                  <a:lnTo>
                    <a:pt x="0" y="230981"/>
                  </a:lnTo>
                  <a:lnTo>
                    <a:pt x="0" y="59531"/>
                  </a:lnTo>
                  <a:lnTo>
                    <a:pt x="88106" y="0"/>
                  </a:lnTo>
                  <a:close/>
                </a:path>
              </a:pathLst>
            </a:custGeom>
            <a:solidFill>
              <a:srgbClr val="F7D6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Полилиния 18"/>
            <p:cNvSpPr/>
            <p:nvPr/>
          </p:nvSpPr>
          <p:spPr>
            <a:xfrm>
              <a:off x="5169694" y="2919413"/>
              <a:ext cx="1957387" cy="304800"/>
            </a:xfrm>
            <a:custGeom>
              <a:avLst/>
              <a:gdLst>
                <a:gd name="connsiteX0" fmla="*/ 2381 w 1957387"/>
                <a:gd name="connsiteY0" fmla="*/ 0 h 304800"/>
                <a:gd name="connsiteX1" fmla="*/ 4762 w 1957387"/>
                <a:gd name="connsiteY1" fmla="*/ 102393 h 304800"/>
                <a:gd name="connsiteX2" fmla="*/ 0 w 1957387"/>
                <a:gd name="connsiteY2" fmla="*/ 219075 h 304800"/>
                <a:gd name="connsiteX3" fmla="*/ 9525 w 1957387"/>
                <a:gd name="connsiteY3" fmla="*/ 300037 h 304800"/>
                <a:gd name="connsiteX4" fmla="*/ 1938337 w 1957387"/>
                <a:gd name="connsiteY4" fmla="*/ 304800 h 304800"/>
                <a:gd name="connsiteX5" fmla="*/ 1897856 w 1957387"/>
                <a:gd name="connsiteY5" fmla="*/ 250031 h 304800"/>
                <a:gd name="connsiteX6" fmla="*/ 1893094 w 1957387"/>
                <a:gd name="connsiteY6" fmla="*/ 85725 h 304800"/>
                <a:gd name="connsiteX7" fmla="*/ 1957387 w 1957387"/>
                <a:gd name="connsiteY7" fmla="*/ 7143 h 304800"/>
                <a:gd name="connsiteX8" fmla="*/ 2381 w 1957387"/>
                <a:gd name="connsiteY8" fmla="*/ 0 h 304800"/>
                <a:gd name="connsiteX0" fmla="*/ 2381 w 1957387"/>
                <a:gd name="connsiteY0" fmla="*/ 0 h 304800"/>
                <a:gd name="connsiteX1" fmla="*/ 4762 w 1957387"/>
                <a:gd name="connsiteY1" fmla="*/ 102393 h 304800"/>
                <a:gd name="connsiteX2" fmla="*/ 0 w 1957387"/>
                <a:gd name="connsiteY2" fmla="*/ 219075 h 304800"/>
                <a:gd name="connsiteX3" fmla="*/ 9525 w 1957387"/>
                <a:gd name="connsiteY3" fmla="*/ 300037 h 304800"/>
                <a:gd name="connsiteX4" fmla="*/ 1938337 w 1957387"/>
                <a:gd name="connsiteY4" fmla="*/ 304800 h 304800"/>
                <a:gd name="connsiteX5" fmla="*/ 1897856 w 1957387"/>
                <a:gd name="connsiteY5" fmla="*/ 250031 h 304800"/>
                <a:gd name="connsiteX6" fmla="*/ 1893094 w 1957387"/>
                <a:gd name="connsiteY6" fmla="*/ 85725 h 304800"/>
                <a:gd name="connsiteX7" fmla="*/ 1957387 w 1957387"/>
                <a:gd name="connsiteY7" fmla="*/ 7143 h 304800"/>
                <a:gd name="connsiteX8" fmla="*/ 2381 w 1957387"/>
                <a:gd name="connsiteY8" fmla="*/ 0 h 304800"/>
                <a:gd name="connsiteX0" fmla="*/ 2381 w 1957387"/>
                <a:gd name="connsiteY0" fmla="*/ 0 h 304800"/>
                <a:gd name="connsiteX1" fmla="*/ 4762 w 1957387"/>
                <a:gd name="connsiteY1" fmla="*/ 102393 h 304800"/>
                <a:gd name="connsiteX2" fmla="*/ 0 w 1957387"/>
                <a:gd name="connsiteY2" fmla="*/ 219075 h 304800"/>
                <a:gd name="connsiteX3" fmla="*/ 9525 w 1957387"/>
                <a:gd name="connsiteY3" fmla="*/ 300037 h 304800"/>
                <a:gd name="connsiteX4" fmla="*/ 1938337 w 1957387"/>
                <a:gd name="connsiteY4" fmla="*/ 304800 h 304800"/>
                <a:gd name="connsiteX5" fmla="*/ 1897856 w 1957387"/>
                <a:gd name="connsiteY5" fmla="*/ 250031 h 304800"/>
                <a:gd name="connsiteX6" fmla="*/ 1893094 w 1957387"/>
                <a:gd name="connsiteY6" fmla="*/ 85725 h 304800"/>
                <a:gd name="connsiteX7" fmla="*/ 1957387 w 1957387"/>
                <a:gd name="connsiteY7" fmla="*/ 7143 h 304800"/>
                <a:gd name="connsiteX8" fmla="*/ 2381 w 1957387"/>
                <a:gd name="connsiteY8" fmla="*/ 0 h 304800"/>
                <a:gd name="connsiteX0" fmla="*/ 2381 w 1957387"/>
                <a:gd name="connsiteY0" fmla="*/ 0 h 304800"/>
                <a:gd name="connsiteX1" fmla="*/ 4762 w 1957387"/>
                <a:gd name="connsiteY1" fmla="*/ 102393 h 304800"/>
                <a:gd name="connsiteX2" fmla="*/ 0 w 1957387"/>
                <a:gd name="connsiteY2" fmla="*/ 219075 h 304800"/>
                <a:gd name="connsiteX3" fmla="*/ 9525 w 1957387"/>
                <a:gd name="connsiteY3" fmla="*/ 300037 h 304800"/>
                <a:gd name="connsiteX4" fmla="*/ 1938337 w 1957387"/>
                <a:gd name="connsiteY4" fmla="*/ 304800 h 304800"/>
                <a:gd name="connsiteX5" fmla="*/ 1897856 w 1957387"/>
                <a:gd name="connsiteY5" fmla="*/ 250031 h 304800"/>
                <a:gd name="connsiteX6" fmla="*/ 1893094 w 1957387"/>
                <a:gd name="connsiteY6" fmla="*/ 85725 h 304800"/>
                <a:gd name="connsiteX7" fmla="*/ 1957387 w 1957387"/>
                <a:gd name="connsiteY7" fmla="*/ 7143 h 304800"/>
                <a:gd name="connsiteX8" fmla="*/ 2381 w 1957387"/>
                <a:gd name="connsiteY8" fmla="*/ 0 h 304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957387" h="304800">
                  <a:moveTo>
                    <a:pt x="2381" y="0"/>
                  </a:moveTo>
                  <a:cubicBezTo>
                    <a:pt x="3175" y="34131"/>
                    <a:pt x="56352" y="49215"/>
                    <a:pt x="4762" y="102393"/>
                  </a:cubicBezTo>
                  <a:cubicBezTo>
                    <a:pt x="3175" y="141287"/>
                    <a:pt x="63496" y="203996"/>
                    <a:pt x="0" y="219075"/>
                  </a:cubicBezTo>
                  <a:cubicBezTo>
                    <a:pt x="53177" y="279402"/>
                    <a:pt x="6350" y="273050"/>
                    <a:pt x="9525" y="300037"/>
                  </a:cubicBezTo>
                  <a:lnTo>
                    <a:pt x="1938337" y="304800"/>
                  </a:lnTo>
                  <a:lnTo>
                    <a:pt x="1897856" y="250031"/>
                  </a:lnTo>
                  <a:lnTo>
                    <a:pt x="1893094" y="85725"/>
                  </a:lnTo>
                  <a:lnTo>
                    <a:pt x="1957387" y="7143"/>
                  </a:lnTo>
                  <a:lnTo>
                    <a:pt x="2381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>
                    <a:lumMod val="20000"/>
                    <a:lumOff val="80000"/>
                  </a:schemeClr>
                </a:gs>
                <a:gs pos="13000">
                  <a:schemeClr val="accent1">
                    <a:lumMod val="60000"/>
                    <a:lumOff val="40000"/>
                  </a:schemeClr>
                </a:gs>
                <a:gs pos="21001">
                  <a:schemeClr val="accent1">
                    <a:lumMod val="75000"/>
                  </a:schemeClr>
                </a:gs>
                <a:gs pos="63000">
                  <a:srgbClr val="FFFFFF"/>
                </a:gs>
                <a:gs pos="67000">
                  <a:schemeClr val="accent1">
                    <a:lumMod val="50000"/>
                  </a:schemeClr>
                </a:gs>
                <a:gs pos="69000">
                  <a:schemeClr val="accent1">
                    <a:lumMod val="75000"/>
                  </a:schemeClr>
                </a:gs>
                <a:gs pos="82001">
                  <a:schemeClr val="accent1">
                    <a:lumMod val="60000"/>
                    <a:lumOff val="40000"/>
                  </a:schemeClr>
                </a:gs>
                <a:gs pos="100000">
                  <a:schemeClr val="accent1">
                    <a:lumMod val="20000"/>
                    <a:lumOff val="80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Овал 19"/>
            <p:cNvSpPr/>
            <p:nvPr/>
          </p:nvSpPr>
          <p:spPr>
            <a:xfrm>
              <a:off x="7103291" y="3045619"/>
              <a:ext cx="45719" cy="71438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1" name="TextBox 20"/>
          <p:cNvSpPr txBox="1"/>
          <p:nvPr/>
        </p:nvSpPr>
        <p:spPr>
          <a:xfrm rot="20751448">
            <a:off x="1544835" y="2532387"/>
            <a:ext cx="18573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b="1" dirty="0" smtClean="0">
                <a:solidFill>
                  <a:schemeClr val="bg1"/>
                </a:solidFill>
              </a:rPr>
              <a:t>9 клас</a:t>
            </a:r>
            <a:endParaRPr lang="ru-RU" sz="32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7"/>
          <p:cNvGrpSpPr/>
          <p:nvPr/>
        </p:nvGrpSpPr>
        <p:grpSpPr>
          <a:xfrm>
            <a:off x="285720" y="285728"/>
            <a:ext cx="8715436" cy="6429420"/>
            <a:chOff x="357158" y="172250"/>
            <a:chExt cx="8715436" cy="6429420"/>
          </a:xfrm>
        </p:grpSpPr>
        <p:sp>
          <p:nvSpPr>
            <p:cNvPr id="9" name="Скругленный прямоугольник 8"/>
            <p:cNvSpPr/>
            <p:nvPr/>
          </p:nvSpPr>
          <p:spPr>
            <a:xfrm>
              <a:off x="357158" y="172250"/>
              <a:ext cx="8715436" cy="6429420"/>
            </a:xfrm>
            <a:prstGeom prst="roundRect">
              <a:avLst>
                <a:gd name="adj" fmla="val 2118"/>
              </a:avLst>
            </a:prstGeom>
            <a:solidFill>
              <a:srgbClr val="00206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" name="Прямоугольник 3"/>
            <p:cNvSpPr/>
            <p:nvPr/>
          </p:nvSpPr>
          <p:spPr>
            <a:xfrm>
              <a:off x="470636" y="285728"/>
              <a:ext cx="4250545" cy="6215082"/>
            </a:xfrm>
            <a:prstGeom prst="rect">
              <a:avLst/>
            </a:prstGeom>
            <a:gradFill flip="none" rotWithShape="1">
              <a:gsLst>
                <a:gs pos="0">
                  <a:schemeClr val="bg1"/>
                </a:gs>
                <a:gs pos="82000">
                  <a:schemeClr val="bg1"/>
                </a:gs>
                <a:gs pos="100000">
                  <a:srgbClr val="F0EBE0"/>
                </a:gs>
              </a:gsLst>
              <a:lin ang="0" scaled="1"/>
              <a:tileRect/>
            </a:gra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4721181" y="285728"/>
              <a:ext cx="4250545" cy="6215082"/>
            </a:xfrm>
            <a:prstGeom prst="rect">
              <a:avLst/>
            </a:prstGeom>
            <a:gradFill flip="none" rotWithShape="1">
              <a:gsLst>
                <a:gs pos="0">
                  <a:schemeClr val="bg1"/>
                </a:gs>
                <a:gs pos="82000">
                  <a:schemeClr val="bg1"/>
                </a:gs>
                <a:gs pos="100000">
                  <a:srgbClr val="F0EBE0"/>
                </a:gs>
              </a:gsLst>
              <a:lin ang="10800000" scaled="1"/>
              <a:tileRect/>
            </a:gra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1" name="Полилиния 10"/>
          <p:cNvSpPr/>
          <p:nvPr/>
        </p:nvSpPr>
        <p:spPr>
          <a:xfrm>
            <a:off x="8598694" y="418278"/>
            <a:ext cx="261937" cy="554831"/>
          </a:xfrm>
          <a:custGeom>
            <a:avLst/>
            <a:gdLst>
              <a:gd name="connsiteX0" fmla="*/ 0 w 261937"/>
              <a:gd name="connsiteY0" fmla="*/ 0 h 554831"/>
              <a:gd name="connsiteX1" fmla="*/ 259556 w 261937"/>
              <a:gd name="connsiteY1" fmla="*/ 554831 h 554831"/>
              <a:gd name="connsiteX2" fmla="*/ 261937 w 261937"/>
              <a:gd name="connsiteY2" fmla="*/ 0 h 554831"/>
              <a:gd name="connsiteX3" fmla="*/ 0 w 261937"/>
              <a:gd name="connsiteY3" fmla="*/ 0 h 554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1937" h="554831">
                <a:moveTo>
                  <a:pt x="0" y="0"/>
                </a:moveTo>
                <a:lnTo>
                  <a:pt x="259556" y="554831"/>
                </a:lnTo>
                <a:cubicBezTo>
                  <a:pt x="260350" y="369887"/>
                  <a:pt x="261143" y="184944"/>
                  <a:pt x="261937" y="0"/>
                </a:cubicBez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/>
              </a:gs>
              <a:gs pos="65000">
                <a:schemeClr val="bg1"/>
              </a:gs>
              <a:gs pos="57000">
                <a:srgbClr val="F0EBE0"/>
              </a:gs>
            </a:gsLst>
            <a:lin ang="189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олилиния 12"/>
          <p:cNvSpPr/>
          <p:nvPr/>
        </p:nvSpPr>
        <p:spPr>
          <a:xfrm flipH="1">
            <a:off x="357158" y="418256"/>
            <a:ext cx="261937" cy="554831"/>
          </a:xfrm>
          <a:custGeom>
            <a:avLst/>
            <a:gdLst>
              <a:gd name="connsiteX0" fmla="*/ 0 w 261937"/>
              <a:gd name="connsiteY0" fmla="*/ 0 h 554831"/>
              <a:gd name="connsiteX1" fmla="*/ 259556 w 261937"/>
              <a:gd name="connsiteY1" fmla="*/ 554831 h 554831"/>
              <a:gd name="connsiteX2" fmla="*/ 261937 w 261937"/>
              <a:gd name="connsiteY2" fmla="*/ 0 h 554831"/>
              <a:gd name="connsiteX3" fmla="*/ 0 w 261937"/>
              <a:gd name="connsiteY3" fmla="*/ 0 h 554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1937" h="554831">
                <a:moveTo>
                  <a:pt x="0" y="0"/>
                </a:moveTo>
                <a:lnTo>
                  <a:pt x="259556" y="554831"/>
                </a:lnTo>
                <a:cubicBezTo>
                  <a:pt x="260350" y="369887"/>
                  <a:pt x="261143" y="184944"/>
                  <a:pt x="261937" y="0"/>
                </a:cubicBez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/>
              </a:gs>
              <a:gs pos="65000">
                <a:schemeClr val="bg1"/>
              </a:gs>
              <a:gs pos="57000">
                <a:srgbClr val="F0EBE0"/>
              </a:gs>
            </a:gsLst>
            <a:lin ang="189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одержимое 18"/>
          <p:cNvSpPr>
            <a:spLocks noGrp="1"/>
          </p:cNvSpPr>
          <p:nvPr>
            <p:ph sz="half" idx="2"/>
          </p:nvPr>
        </p:nvSpPr>
        <p:spPr>
          <a:xfrm>
            <a:off x="4643438" y="500042"/>
            <a:ext cx="4214842" cy="6072230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uk-UA" sz="2200" b="1" dirty="0" smtClean="0"/>
              <a:t>Розв'язання</a:t>
            </a:r>
          </a:p>
          <a:p>
            <a:pPr marL="0" indent="0">
              <a:buNone/>
            </a:pPr>
            <a:r>
              <a:rPr lang="uk-UA" sz="2200" dirty="0" smtClean="0"/>
              <a:t>Нульових значень відповідна функція набуває в точках:</a:t>
            </a:r>
          </a:p>
          <a:p>
            <a:pPr marL="0" indent="0">
              <a:buNone/>
            </a:pPr>
            <a:r>
              <a:rPr lang="uk-UA" sz="2200" i="1" dirty="0" smtClean="0"/>
              <a:t>х=2, х=-5, х=3, х=-8.</a:t>
            </a:r>
          </a:p>
          <a:p>
            <a:pPr marL="0" indent="0">
              <a:buNone/>
            </a:pPr>
            <a:r>
              <a:rPr lang="uk-UA" sz="2200" dirty="0" smtClean="0"/>
              <a:t>Покажемо їх на координатній прямій і позначимо відповідні інтервали:</a:t>
            </a:r>
          </a:p>
          <a:p>
            <a:pPr marL="0" indent="0">
              <a:buNone/>
            </a:pPr>
            <a:endParaRPr lang="uk-UA" sz="2200" dirty="0" smtClean="0"/>
          </a:p>
          <a:p>
            <a:pPr marL="0" indent="0">
              <a:buNone/>
            </a:pPr>
            <a:endParaRPr lang="uk-UA" sz="2200" dirty="0" smtClean="0"/>
          </a:p>
          <a:p>
            <a:pPr marL="0" indent="0">
              <a:buNone/>
            </a:pPr>
            <a:r>
              <a:rPr lang="uk-UA" sz="2200" dirty="0" smtClean="0"/>
              <a:t>З'ясуємо знак добутку на крайньому зліва інтервалі </a:t>
            </a:r>
            <a:r>
              <a:rPr lang="uk-UA" sz="2200" i="1" dirty="0" smtClean="0"/>
              <a:t>(-</a:t>
            </a:r>
            <a:r>
              <a:rPr lang="uk-UA" sz="2200" i="1" dirty="0" smtClean="0">
                <a:sym typeface="Symbol"/>
              </a:rPr>
              <a:t></a:t>
            </a:r>
            <a:r>
              <a:rPr lang="uk-UA" sz="2200" i="1" dirty="0" smtClean="0"/>
              <a:t>; -8): х</a:t>
            </a:r>
            <a:r>
              <a:rPr lang="en-US" sz="2200" i="1" dirty="0" smtClean="0"/>
              <a:t>&lt;-8.</a:t>
            </a:r>
          </a:p>
          <a:p>
            <a:pPr marL="0" indent="0">
              <a:buNone/>
            </a:pPr>
            <a:r>
              <a:rPr lang="en-US" sz="2400" i="1" dirty="0" smtClean="0"/>
              <a:t>(x - 2)(x+ 5)(3 - x)(x + 8) </a:t>
            </a:r>
            <a:endParaRPr lang="ru-RU" sz="2400" i="1" dirty="0" smtClean="0"/>
          </a:p>
          <a:p>
            <a:pPr marL="0" indent="0">
              <a:buNone/>
            </a:pPr>
            <a:r>
              <a:rPr lang="uk-UA" sz="2400" dirty="0" smtClean="0"/>
              <a:t>Якщо </a:t>
            </a:r>
            <a:r>
              <a:rPr lang="uk-UA" sz="2400" i="1" dirty="0" smtClean="0"/>
              <a:t>х= - 9:</a:t>
            </a:r>
          </a:p>
          <a:p>
            <a:pPr marL="0" indent="0">
              <a:buNone/>
            </a:pPr>
            <a:r>
              <a:rPr lang="en-US" sz="2400" i="1" dirty="0" smtClean="0"/>
              <a:t>(-9 - 2)(-9+ 5)(3 – (-9))(-9 + 8)</a:t>
            </a:r>
            <a:endParaRPr lang="ru-RU" sz="2400" i="1" dirty="0" smtClean="0"/>
          </a:p>
          <a:p>
            <a:pPr marL="0" indent="0">
              <a:buNone/>
            </a:pPr>
            <a:r>
              <a:rPr lang="en-US" sz="2400" i="1" dirty="0" smtClean="0"/>
              <a:t>(-11)(-4)(+12)(-1)</a:t>
            </a:r>
            <a:r>
              <a:rPr lang="uk-UA" sz="2400" i="1" dirty="0" smtClean="0"/>
              <a:t> </a:t>
            </a:r>
            <a:r>
              <a:rPr lang="en-US" sz="2400" i="1" dirty="0" smtClean="0"/>
              <a:t>&lt; 0</a:t>
            </a:r>
          </a:p>
          <a:p>
            <a:pPr marL="0" indent="0">
              <a:buNone/>
            </a:pPr>
            <a:endParaRPr lang="uk-UA" sz="2400" dirty="0" smtClean="0"/>
          </a:p>
          <a:p>
            <a:pPr marL="0" indent="0">
              <a:buNone/>
            </a:pPr>
            <a:endParaRPr lang="uk-UA" sz="2400" dirty="0" smtClean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uk-UA" sz="2400" dirty="0" smtClean="0"/>
              <a:t>Знаки добутку на наступних інтервалах визначаємо в порядку їх чергування.</a:t>
            </a:r>
          </a:p>
          <a:p>
            <a:pPr marL="0" indent="0">
              <a:buNone/>
            </a:pPr>
            <a:r>
              <a:rPr lang="uk-UA" sz="2400" dirty="0" smtClean="0"/>
              <a:t>Отже, </a:t>
            </a:r>
            <a:r>
              <a:rPr lang="en-US" sz="2400" i="1" dirty="0" smtClean="0"/>
              <a:t>(x - 2)(x+ 5)(3 - x)(x + 8) &gt; 0</a:t>
            </a:r>
            <a:r>
              <a:rPr lang="uk-UA" sz="2400" i="1" dirty="0" smtClean="0"/>
              <a:t>, </a:t>
            </a:r>
            <a:r>
              <a:rPr lang="uk-UA" sz="2400" dirty="0" smtClean="0"/>
              <a:t>якщо х належить двом проміжкам:  (-8; -5) і (2; 3).</a:t>
            </a:r>
            <a:endParaRPr lang="ru-RU" sz="2400" dirty="0" smtClean="0"/>
          </a:p>
          <a:p>
            <a:pPr marL="0" indent="0">
              <a:buNone/>
            </a:pPr>
            <a:r>
              <a:rPr lang="uk-UA" sz="2400" dirty="0" smtClean="0"/>
              <a:t>Відповідь. х</a:t>
            </a:r>
            <a:r>
              <a:rPr lang="uk-UA" sz="2400" dirty="0" smtClean="0">
                <a:sym typeface="Symbol"/>
              </a:rPr>
              <a:t>(-8; -5)  (2; 3).</a:t>
            </a:r>
            <a:endParaRPr lang="ru-RU" b="1" dirty="0"/>
          </a:p>
        </p:txBody>
      </p:sp>
      <p:sp>
        <p:nvSpPr>
          <p:cNvPr id="21" name="Прямоугольник с двумя скругленными соседними углами 20"/>
          <p:cNvSpPr/>
          <p:nvPr/>
        </p:nvSpPr>
        <p:spPr>
          <a:xfrm>
            <a:off x="4000496" y="214290"/>
            <a:ext cx="500066" cy="214314"/>
          </a:xfrm>
          <a:prstGeom prst="round2SameRect">
            <a:avLst/>
          </a:prstGeom>
          <a:solidFill>
            <a:srgbClr val="00B0F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с двумя скругленными соседними углами 21">
            <a:hlinkClick r:id="rId3" action="ppaction://hlinksldjump"/>
          </p:cNvPr>
          <p:cNvSpPr/>
          <p:nvPr/>
        </p:nvSpPr>
        <p:spPr>
          <a:xfrm>
            <a:off x="3500430" y="214290"/>
            <a:ext cx="500066" cy="214314"/>
          </a:xfrm>
          <a:prstGeom prst="round2SameRect">
            <a:avLst/>
          </a:prstGeom>
          <a:solidFill>
            <a:srgbClr val="0070C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с двумя скругленными соседними углами 22">
            <a:hlinkClick r:id="" action="ppaction://hlinkshowjump?jump=firstslide"/>
          </p:cNvPr>
          <p:cNvSpPr/>
          <p:nvPr/>
        </p:nvSpPr>
        <p:spPr>
          <a:xfrm>
            <a:off x="3000364" y="214290"/>
            <a:ext cx="500066" cy="214314"/>
          </a:xfrm>
          <a:prstGeom prst="round2SameRect">
            <a:avLst/>
          </a:prstGeom>
          <a:solidFill>
            <a:srgbClr val="7030A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с двумя скругленными соседними углами 23"/>
          <p:cNvSpPr/>
          <p:nvPr/>
        </p:nvSpPr>
        <p:spPr>
          <a:xfrm>
            <a:off x="4714876" y="214290"/>
            <a:ext cx="500066" cy="214314"/>
          </a:xfrm>
          <a:prstGeom prst="round2SameRect">
            <a:avLst/>
          </a:prstGeom>
          <a:solidFill>
            <a:srgbClr val="92D05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с двумя скругленными соседними углами 24">
            <a:hlinkClick r:id="" action="ppaction://hlinkshowjump?jump=lastslide"/>
          </p:cNvPr>
          <p:cNvSpPr/>
          <p:nvPr/>
        </p:nvSpPr>
        <p:spPr>
          <a:xfrm>
            <a:off x="5214942" y="214290"/>
            <a:ext cx="500066" cy="214314"/>
          </a:xfrm>
          <a:prstGeom prst="round2SameRect">
            <a:avLst/>
          </a:prstGeom>
          <a:solidFill>
            <a:srgbClr val="FFC00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с двумя скругленными соседними углами 25">
            <a:hlinkClick r:id="" action="ppaction://hlinkshowjump?jump=endshow"/>
          </p:cNvPr>
          <p:cNvSpPr/>
          <p:nvPr/>
        </p:nvSpPr>
        <p:spPr>
          <a:xfrm>
            <a:off x="5715008" y="214290"/>
            <a:ext cx="500066" cy="214314"/>
          </a:xfrm>
          <a:prstGeom prst="round2SameRect">
            <a:avLst/>
          </a:prstGeom>
          <a:solidFill>
            <a:srgbClr val="C0000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Содержимое 26"/>
          <p:cNvSpPr>
            <a:spLocks noGrp="1"/>
          </p:cNvSpPr>
          <p:nvPr>
            <p:ph sz="half" idx="1"/>
          </p:nvPr>
        </p:nvSpPr>
        <p:spPr>
          <a:xfrm>
            <a:off x="457200" y="1500174"/>
            <a:ext cx="4038600" cy="1500198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uk-UA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Розв'язування нерівностей вищих степенів</a:t>
            </a:r>
            <a:endParaRPr lang="ru-RU" sz="3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Полилиния 5">
            <a:hlinkClick r:id="" action="ppaction://hlinkshowjump?jump=nextslide"/>
          </p:cNvPr>
          <p:cNvSpPr/>
          <p:nvPr/>
        </p:nvSpPr>
        <p:spPr>
          <a:xfrm>
            <a:off x="8365928" y="418256"/>
            <a:ext cx="500066" cy="571504"/>
          </a:xfrm>
          <a:custGeom>
            <a:avLst/>
            <a:gdLst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41752" h="1166648">
                <a:moveTo>
                  <a:pt x="0" y="393128"/>
                </a:moveTo>
                <a:cubicBezTo>
                  <a:pt x="669063" y="673495"/>
                  <a:pt x="1417835" y="956441"/>
                  <a:pt x="1841752" y="1166648"/>
                </a:cubicBezTo>
                <a:lnTo>
                  <a:pt x="853779" y="0"/>
                </a:lnTo>
                <a:cubicBezTo>
                  <a:pt x="800710" y="372155"/>
                  <a:pt x="408264" y="307282"/>
                  <a:pt x="0" y="393128"/>
                </a:cubicBezTo>
                <a:close/>
              </a:path>
            </a:pathLst>
          </a:custGeom>
          <a:gradFill flip="none" rotWithShape="1">
            <a:gsLst>
              <a:gs pos="12000">
                <a:schemeClr val="bg1"/>
              </a:gs>
              <a:gs pos="65000">
                <a:schemeClr val="bg1"/>
              </a:gs>
              <a:gs pos="40000">
                <a:srgbClr val="F0EBE0"/>
              </a:gs>
            </a:gsLst>
            <a:lin ang="81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олилиния 11">
            <a:hlinkClick r:id="" action="ppaction://hlinkshowjump?jump=previousslide"/>
          </p:cNvPr>
          <p:cNvSpPr/>
          <p:nvPr/>
        </p:nvSpPr>
        <p:spPr>
          <a:xfrm flipH="1">
            <a:off x="353983" y="415081"/>
            <a:ext cx="500066" cy="571504"/>
          </a:xfrm>
          <a:custGeom>
            <a:avLst/>
            <a:gdLst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41752" h="1166648">
                <a:moveTo>
                  <a:pt x="0" y="393128"/>
                </a:moveTo>
                <a:cubicBezTo>
                  <a:pt x="669063" y="673495"/>
                  <a:pt x="1417835" y="956441"/>
                  <a:pt x="1841752" y="1166648"/>
                </a:cubicBezTo>
                <a:lnTo>
                  <a:pt x="853779" y="0"/>
                </a:lnTo>
                <a:cubicBezTo>
                  <a:pt x="800710" y="372155"/>
                  <a:pt x="408264" y="307282"/>
                  <a:pt x="0" y="393128"/>
                </a:cubicBezTo>
                <a:close/>
              </a:path>
            </a:pathLst>
          </a:custGeom>
          <a:gradFill flip="none" rotWithShape="1">
            <a:gsLst>
              <a:gs pos="12000">
                <a:schemeClr val="bg1"/>
              </a:gs>
              <a:gs pos="65000">
                <a:schemeClr val="bg1"/>
              </a:gs>
              <a:gs pos="40000">
                <a:srgbClr val="F0EBE0"/>
              </a:gs>
            </a:gsLst>
            <a:lin ang="81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9" name="TextBox 28"/>
          <p:cNvSpPr txBox="1"/>
          <p:nvPr/>
        </p:nvSpPr>
        <p:spPr>
          <a:xfrm>
            <a:off x="1000100" y="3357562"/>
            <a:ext cx="31432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Приклад.</a:t>
            </a:r>
          </a:p>
          <a:p>
            <a:r>
              <a:rPr lang="uk-UA" dirty="0" smtClean="0"/>
              <a:t>Розв'язати нерівність</a:t>
            </a:r>
          </a:p>
          <a:p>
            <a:r>
              <a:rPr lang="en-US" dirty="0" smtClean="0"/>
              <a:t>(x - 2)(x+ 5)(3 - x)(x + 8) &gt; 0</a:t>
            </a: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86314" y="2071678"/>
            <a:ext cx="3986220" cy="428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857752" y="4143380"/>
            <a:ext cx="3885907" cy="6429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56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9050" y="0"/>
            <a:ext cx="9163050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1428728" y="0"/>
            <a:ext cx="67151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Запитання для самоперевірки</a:t>
            </a:r>
            <a:endParaRPr lang="ru-RU" sz="3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14348" y="1071546"/>
            <a:ext cx="7929618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uk-UA" sz="3200" dirty="0" smtClean="0"/>
              <a:t>Які квадратні нерівності можна розв'язати методом інтервалів?</a:t>
            </a:r>
          </a:p>
          <a:p>
            <a:pPr marL="342900" indent="-342900">
              <a:buAutoNum type="arabicPeriod"/>
            </a:pPr>
            <a:r>
              <a:rPr lang="uk-UA" sz="3200" dirty="0" smtClean="0"/>
              <a:t>У чому суть методу інтервалів?</a:t>
            </a:r>
          </a:p>
          <a:p>
            <a:pPr marL="342900" indent="-342900">
              <a:buAutoNum type="arabicPeriod"/>
            </a:pPr>
            <a:r>
              <a:rPr lang="uk-UA" sz="3200" dirty="0" smtClean="0"/>
              <a:t>Які ще нерівності, крім квадратних, можна розв'язати методом інтервалів?</a:t>
            </a:r>
          </a:p>
          <a:p>
            <a:pPr marL="342900" indent="-342900">
              <a:buAutoNum type="arabicPeriod"/>
            </a:pP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17"/>
          <p:cNvGrpSpPr/>
          <p:nvPr/>
        </p:nvGrpSpPr>
        <p:grpSpPr>
          <a:xfrm>
            <a:off x="285720" y="285728"/>
            <a:ext cx="8715436" cy="6429420"/>
            <a:chOff x="357158" y="172250"/>
            <a:chExt cx="8715436" cy="6429420"/>
          </a:xfrm>
        </p:grpSpPr>
        <p:sp>
          <p:nvSpPr>
            <p:cNvPr id="9" name="Скругленный прямоугольник 8"/>
            <p:cNvSpPr/>
            <p:nvPr/>
          </p:nvSpPr>
          <p:spPr>
            <a:xfrm>
              <a:off x="357158" y="172250"/>
              <a:ext cx="8715436" cy="6429420"/>
            </a:xfrm>
            <a:prstGeom prst="roundRect">
              <a:avLst>
                <a:gd name="adj" fmla="val 2118"/>
              </a:avLst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" name="Прямоугольник 3"/>
            <p:cNvSpPr/>
            <p:nvPr/>
          </p:nvSpPr>
          <p:spPr>
            <a:xfrm>
              <a:off x="470636" y="285728"/>
              <a:ext cx="4250545" cy="6215082"/>
            </a:xfrm>
            <a:prstGeom prst="rect">
              <a:avLst/>
            </a:prstGeom>
            <a:gradFill flip="none" rotWithShape="1">
              <a:gsLst>
                <a:gs pos="0">
                  <a:schemeClr val="bg1"/>
                </a:gs>
                <a:gs pos="82000">
                  <a:schemeClr val="bg1"/>
                </a:gs>
                <a:gs pos="100000">
                  <a:srgbClr val="F0EBE0"/>
                </a:gs>
              </a:gsLst>
              <a:lin ang="0" scaled="1"/>
              <a:tileRect/>
            </a:gradFill>
            <a:ln w="6350"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4721181" y="285728"/>
              <a:ext cx="4250545" cy="6215082"/>
            </a:xfrm>
            <a:prstGeom prst="rect">
              <a:avLst/>
            </a:prstGeom>
            <a:gradFill flip="none" rotWithShape="1">
              <a:gsLst>
                <a:gs pos="0">
                  <a:schemeClr val="bg1"/>
                </a:gs>
                <a:gs pos="82000">
                  <a:schemeClr val="bg1"/>
                </a:gs>
                <a:gs pos="100000">
                  <a:srgbClr val="F0EBE0"/>
                </a:gs>
              </a:gsLst>
              <a:lin ang="10800000" scaled="1"/>
              <a:tileRect/>
            </a:gradFill>
            <a:ln w="6350"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1" name="Полилиния 10"/>
          <p:cNvSpPr/>
          <p:nvPr/>
        </p:nvSpPr>
        <p:spPr>
          <a:xfrm>
            <a:off x="8598694" y="418278"/>
            <a:ext cx="261937" cy="554831"/>
          </a:xfrm>
          <a:custGeom>
            <a:avLst/>
            <a:gdLst>
              <a:gd name="connsiteX0" fmla="*/ 0 w 261937"/>
              <a:gd name="connsiteY0" fmla="*/ 0 h 554831"/>
              <a:gd name="connsiteX1" fmla="*/ 259556 w 261937"/>
              <a:gd name="connsiteY1" fmla="*/ 554831 h 554831"/>
              <a:gd name="connsiteX2" fmla="*/ 261937 w 261937"/>
              <a:gd name="connsiteY2" fmla="*/ 0 h 554831"/>
              <a:gd name="connsiteX3" fmla="*/ 0 w 261937"/>
              <a:gd name="connsiteY3" fmla="*/ 0 h 554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1937" h="554831">
                <a:moveTo>
                  <a:pt x="0" y="0"/>
                </a:moveTo>
                <a:lnTo>
                  <a:pt x="259556" y="554831"/>
                </a:lnTo>
                <a:cubicBezTo>
                  <a:pt x="260350" y="369887"/>
                  <a:pt x="261143" y="184944"/>
                  <a:pt x="261937" y="0"/>
                </a:cubicBez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/>
              </a:gs>
              <a:gs pos="65000">
                <a:schemeClr val="bg1"/>
              </a:gs>
              <a:gs pos="57000">
                <a:srgbClr val="F0EBE0"/>
              </a:gs>
            </a:gsLst>
            <a:lin ang="189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олилиния 12"/>
          <p:cNvSpPr/>
          <p:nvPr/>
        </p:nvSpPr>
        <p:spPr>
          <a:xfrm flipH="1">
            <a:off x="357158" y="418256"/>
            <a:ext cx="261937" cy="554831"/>
          </a:xfrm>
          <a:custGeom>
            <a:avLst/>
            <a:gdLst>
              <a:gd name="connsiteX0" fmla="*/ 0 w 261937"/>
              <a:gd name="connsiteY0" fmla="*/ 0 h 554831"/>
              <a:gd name="connsiteX1" fmla="*/ 259556 w 261937"/>
              <a:gd name="connsiteY1" fmla="*/ 554831 h 554831"/>
              <a:gd name="connsiteX2" fmla="*/ 261937 w 261937"/>
              <a:gd name="connsiteY2" fmla="*/ 0 h 554831"/>
              <a:gd name="connsiteX3" fmla="*/ 0 w 261937"/>
              <a:gd name="connsiteY3" fmla="*/ 0 h 554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1937" h="554831">
                <a:moveTo>
                  <a:pt x="0" y="0"/>
                </a:moveTo>
                <a:lnTo>
                  <a:pt x="259556" y="554831"/>
                </a:lnTo>
                <a:cubicBezTo>
                  <a:pt x="260350" y="369887"/>
                  <a:pt x="261143" y="184944"/>
                  <a:pt x="261937" y="0"/>
                </a:cubicBez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/>
              </a:gs>
              <a:gs pos="65000">
                <a:schemeClr val="bg1"/>
              </a:gs>
              <a:gs pos="57000">
                <a:srgbClr val="F0EBE0"/>
              </a:gs>
            </a:gsLst>
            <a:lin ang="189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Заголовок 13"/>
          <p:cNvSpPr>
            <a:spLocks noGrp="1"/>
          </p:cNvSpPr>
          <p:nvPr>
            <p:ph type="title"/>
          </p:nvPr>
        </p:nvSpPr>
        <p:spPr>
          <a:xfrm>
            <a:off x="598236" y="613520"/>
            <a:ext cx="3857652" cy="1100968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/>
          <a:p>
            <a:r>
              <a:rPr lang="ru-RU" sz="3600" b="1" dirty="0" err="1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Готуємося</a:t>
            </a:r>
            <a:r>
              <a:rPr lang="ru-RU" sz="36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 до уроку</a:t>
            </a:r>
            <a:endParaRPr lang="ru-RU" sz="3600" b="1" dirty="0">
              <a:ln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  <p:pic>
        <p:nvPicPr>
          <p:cNvPr id="20" name="Содержимое 19" descr="22ecdb766c09.png"/>
          <p:cNvPicPr>
            <a:picLocks noGrp="1" noChangeAspect="1"/>
          </p:cNvPicPr>
          <p:nvPr>
            <p:ph sz="half" idx="1"/>
          </p:nvPr>
        </p:nvPicPr>
        <p:blipFill>
          <a:blip r:embed="rId3" cstate="print">
            <a:lum bright="12000" contrast="-19000"/>
          </a:blip>
          <a:stretch>
            <a:fillRect/>
          </a:stretch>
        </p:blipFill>
        <p:spPr>
          <a:xfrm>
            <a:off x="571472" y="1785926"/>
            <a:ext cx="3820146" cy="4286280"/>
          </a:xfrm>
        </p:spPr>
      </p:pic>
      <p:sp>
        <p:nvSpPr>
          <p:cNvPr id="16" name="Содержимое 15"/>
          <p:cNvSpPr>
            <a:spLocks noGrp="1"/>
          </p:cNvSpPr>
          <p:nvPr>
            <p:ph sz="half" idx="2"/>
          </p:nvPr>
        </p:nvSpPr>
        <p:spPr>
          <a:xfrm>
            <a:off x="4813078" y="613520"/>
            <a:ext cx="3895724" cy="5715040"/>
          </a:xfrm>
        </p:spPr>
        <p:txBody>
          <a:bodyPr anchor="t" anchorCtr="0">
            <a:normAutofit/>
          </a:bodyPr>
          <a:lstStyle/>
          <a:p>
            <a:pPr>
              <a:buNone/>
            </a:pPr>
            <a:endParaRPr lang="uk-UA" sz="1800" dirty="0" smtClean="0"/>
          </a:p>
          <a:p>
            <a:pPr>
              <a:buNone/>
            </a:pPr>
            <a:endParaRPr lang="uk-UA" sz="1800" dirty="0" smtClean="0"/>
          </a:p>
          <a:p>
            <a:pPr>
              <a:buNone/>
            </a:pPr>
            <a:endParaRPr lang="uk-UA" sz="1800" dirty="0" smtClean="0"/>
          </a:p>
          <a:p>
            <a:pPr>
              <a:buNone/>
            </a:pPr>
            <a:endParaRPr lang="uk-UA" sz="1800" dirty="0" smtClean="0"/>
          </a:p>
          <a:p>
            <a:pPr>
              <a:buNone/>
            </a:pPr>
            <a:endParaRPr lang="uk-UA" sz="1800" dirty="0" smtClean="0"/>
          </a:p>
          <a:p>
            <a:pPr marL="0" indent="0">
              <a:buNone/>
            </a:pPr>
            <a:r>
              <a:rPr lang="uk-UA" sz="1800" dirty="0" smtClean="0"/>
              <a:t>Використано матеріали  Бібліотеки електронних </a:t>
            </a:r>
            <a:r>
              <a:rPr lang="uk-UA" sz="1800" dirty="0" err="1" smtClean="0"/>
              <a:t>наочностей</a:t>
            </a:r>
            <a:r>
              <a:rPr lang="uk-UA" sz="1800" dirty="0" smtClean="0"/>
              <a:t> </a:t>
            </a:r>
            <a:r>
              <a:rPr lang="uk-UA" sz="1800" dirty="0" err="1" smtClean="0"/>
              <a:t>“Алгебра</a:t>
            </a:r>
            <a:r>
              <a:rPr lang="uk-UA" sz="1800" dirty="0" smtClean="0"/>
              <a:t> 7-9 </a:t>
            </a:r>
            <a:r>
              <a:rPr lang="uk-UA" sz="1800" dirty="0" err="1" smtClean="0"/>
              <a:t>клас”</a:t>
            </a:r>
            <a:r>
              <a:rPr lang="uk-UA" sz="1800" dirty="0" smtClean="0"/>
              <a:t>.</a:t>
            </a:r>
          </a:p>
          <a:p>
            <a:pPr>
              <a:buNone/>
            </a:pPr>
            <a:endParaRPr lang="uk-UA" sz="1800" dirty="0" smtClean="0"/>
          </a:p>
          <a:p>
            <a:pPr>
              <a:buNone/>
            </a:pPr>
            <a:r>
              <a:rPr lang="uk-UA" sz="1800" dirty="0" smtClean="0"/>
              <a:t>Робота вчителя СЗОШ І- ІІІ ступенів </a:t>
            </a:r>
          </a:p>
          <a:p>
            <a:pPr>
              <a:buNone/>
            </a:pPr>
            <a:r>
              <a:rPr lang="uk-UA" sz="1800" dirty="0" smtClean="0"/>
              <a:t>№ 8 м. Хмельницького Кравчук Г.Т.</a:t>
            </a:r>
          </a:p>
          <a:p>
            <a:pPr>
              <a:buNone/>
            </a:pPr>
            <a:endParaRPr lang="ru-RU" sz="1800" dirty="0" smtClean="0"/>
          </a:p>
        </p:txBody>
      </p:sp>
      <p:sp>
        <p:nvSpPr>
          <p:cNvPr id="21" name="Прямоугольник с двумя скругленными соседними углами 20"/>
          <p:cNvSpPr/>
          <p:nvPr/>
        </p:nvSpPr>
        <p:spPr>
          <a:xfrm>
            <a:off x="4000496" y="214290"/>
            <a:ext cx="500066" cy="214314"/>
          </a:xfrm>
          <a:prstGeom prst="round2SameRect">
            <a:avLst/>
          </a:prstGeom>
          <a:solidFill>
            <a:srgbClr val="00B0F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с двумя скругленными соседними углами 21">
            <a:hlinkClick r:id="rId4" action="ppaction://hlinksldjump"/>
          </p:cNvPr>
          <p:cNvSpPr/>
          <p:nvPr/>
        </p:nvSpPr>
        <p:spPr>
          <a:xfrm>
            <a:off x="3500430" y="214290"/>
            <a:ext cx="500066" cy="214314"/>
          </a:xfrm>
          <a:prstGeom prst="round2SameRect">
            <a:avLst/>
          </a:prstGeom>
          <a:solidFill>
            <a:srgbClr val="0070C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с двумя скругленными соседними углами 22">
            <a:hlinkClick r:id="" action="ppaction://hlinkshowjump?jump=firstslide"/>
          </p:cNvPr>
          <p:cNvSpPr/>
          <p:nvPr/>
        </p:nvSpPr>
        <p:spPr>
          <a:xfrm>
            <a:off x="3000364" y="214290"/>
            <a:ext cx="500066" cy="214314"/>
          </a:xfrm>
          <a:prstGeom prst="round2SameRect">
            <a:avLst/>
          </a:prstGeom>
          <a:solidFill>
            <a:srgbClr val="7030A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с двумя скругленными соседними углами 23"/>
          <p:cNvSpPr/>
          <p:nvPr/>
        </p:nvSpPr>
        <p:spPr>
          <a:xfrm>
            <a:off x="4714876" y="214290"/>
            <a:ext cx="500066" cy="214314"/>
          </a:xfrm>
          <a:prstGeom prst="round2SameRect">
            <a:avLst/>
          </a:prstGeom>
          <a:solidFill>
            <a:srgbClr val="92D05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с двумя скругленными соседними углами 24">
            <a:hlinkClick r:id="" action="ppaction://hlinkshowjump?jump=lastslide"/>
          </p:cNvPr>
          <p:cNvSpPr/>
          <p:nvPr/>
        </p:nvSpPr>
        <p:spPr>
          <a:xfrm>
            <a:off x="5214942" y="214290"/>
            <a:ext cx="500066" cy="214314"/>
          </a:xfrm>
          <a:prstGeom prst="round2SameRect">
            <a:avLst/>
          </a:prstGeom>
          <a:solidFill>
            <a:srgbClr val="FFC00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с двумя скругленными соседними углами 25">
            <a:hlinkClick r:id="" action="ppaction://hlinkshowjump?jump=endshow"/>
          </p:cNvPr>
          <p:cNvSpPr/>
          <p:nvPr/>
        </p:nvSpPr>
        <p:spPr>
          <a:xfrm>
            <a:off x="5715008" y="214290"/>
            <a:ext cx="500066" cy="214314"/>
          </a:xfrm>
          <a:prstGeom prst="round2SameRect">
            <a:avLst/>
          </a:prstGeom>
          <a:solidFill>
            <a:srgbClr val="C0000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олилиния 5">
            <a:hlinkClick r:id="" action="ppaction://hlinkshowjump?jump=nextslide"/>
          </p:cNvPr>
          <p:cNvSpPr/>
          <p:nvPr/>
        </p:nvSpPr>
        <p:spPr>
          <a:xfrm>
            <a:off x="8365928" y="418256"/>
            <a:ext cx="500066" cy="571504"/>
          </a:xfrm>
          <a:custGeom>
            <a:avLst/>
            <a:gdLst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41752" h="1166648">
                <a:moveTo>
                  <a:pt x="0" y="393128"/>
                </a:moveTo>
                <a:cubicBezTo>
                  <a:pt x="669063" y="673495"/>
                  <a:pt x="1417835" y="956441"/>
                  <a:pt x="1841752" y="1166648"/>
                </a:cubicBezTo>
                <a:lnTo>
                  <a:pt x="853779" y="0"/>
                </a:lnTo>
                <a:cubicBezTo>
                  <a:pt x="800710" y="372155"/>
                  <a:pt x="408264" y="307282"/>
                  <a:pt x="0" y="393128"/>
                </a:cubicBezTo>
                <a:close/>
              </a:path>
            </a:pathLst>
          </a:custGeom>
          <a:gradFill flip="none" rotWithShape="1">
            <a:gsLst>
              <a:gs pos="12000">
                <a:schemeClr val="bg1"/>
              </a:gs>
              <a:gs pos="65000">
                <a:schemeClr val="bg1"/>
              </a:gs>
              <a:gs pos="40000">
                <a:srgbClr val="F0EBE0"/>
              </a:gs>
            </a:gsLst>
            <a:lin ang="81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олилиния 11">
            <a:hlinkClick r:id="" action="ppaction://hlinkshowjump?jump=previousslide"/>
          </p:cNvPr>
          <p:cNvSpPr/>
          <p:nvPr/>
        </p:nvSpPr>
        <p:spPr>
          <a:xfrm flipH="1">
            <a:off x="353983" y="415081"/>
            <a:ext cx="500066" cy="571504"/>
          </a:xfrm>
          <a:custGeom>
            <a:avLst/>
            <a:gdLst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41752" h="1166648">
                <a:moveTo>
                  <a:pt x="0" y="393128"/>
                </a:moveTo>
                <a:cubicBezTo>
                  <a:pt x="669063" y="673495"/>
                  <a:pt x="1417835" y="956441"/>
                  <a:pt x="1841752" y="1166648"/>
                </a:cubicBezTo>
                <a:lnTo>
                  <a:pt x="853779" y="0"/>
                </a:lnTo>
                <a:cubicBezTo>
                  <a:pt x="800710" y="372155"/>
                  <a:pt x="408264" y="307282"/>
                  <a:pt x="0" y="393128"/>
                </a:cubicBezTo>
                <a:close/>
              </a:path>
            </a:pathLst>
          </a:custGeom>
          <a:gradFill flip="none" rotWithShape="1">
            <a:gsLst>
              <a:gs pos="12000">
                <a:schemeClr val="bg1"/>
              </a:gs>
              <a:gs pos="65000">
                <a:schemeClr val="bg1"/>
              </a:gs>
              <a:gs pos="40000">
                <a:srgbClr val="F0EBE0"/>
              </a:gs>
            </a:gsLst>
            <a:lin ang="81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Заголовок 13"/>
          <p:cNvSpPr txBox="1">
            <a:spLocks/>
          </p:cNvSpPr>
          <p:nvPr/>
        </p:nvSpPr>
        <p:spPr>
          <a:xfrm>
            <a:off x="4786314" y="642918"/>
            <a:ext cx="4000528" cy="124384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smtClean="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Мультимедійні технології на уроках алгебри</a:t>
            </a:r>
            <a:endParaRPr kumimoji="0" lang="ru-RU" sz="3200" b="1" i="0" u="none" strike="noStrike" kern="1200" cap="none" spc="0" normalizeH="0" baseline="0" noProof="0" dirty="0">
              <a:ln>
                <a:solidFill>
                  <a:schemeClr val="tx1"/>
                </a:solidFill>
              </a:ln>
              <a:solidFill>
                <a:srgbClr val="92D05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857356" y="6072206"/>
            <a:ext cx="1714512" cy="369332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uk-UA" b="1" dirty="0" smtClean="0"/>
              <a:t>2011 рік</a:t>
            </a:r>
            <a:endParaRPr lang="ru-RU" b="1" dirty="0"/>
          </a:p>
        </p:txBody>
      </p:sp>
      <p:pic>
        <p:nvPicPr>
          <p:cNvPr id="29" name="Рисунок 28" descr="Galina_K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857884" y="4214818"/>
            <a:ext cx="1828800" cy="213055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Группа 17"/>
          <p:cNvGrpSpPr/>
          <p:nvPr/>
        </p:nvGrpSpPr>
        <p:grpSpPr>
          <a:xfrm>
            <a:off x="214282" y="214290"/>
            <a:ext cx="8715436" cy="6429420"/>
            <a:chOff x="357158" y="172250"/>
            <a:chExt cx="8715436" cy="6429420"/>
          </a:xfrm>
        </p:grpSpPr>
        <p:sp>
          <p:nvSpPr>
            <p:cNvPr id="9" name="Скругленный прямоугольник 8"/>
            <p:cNvSpPr/>
            <p:nvPr/>
          </p:nvSpPr>
          <p:spPr>
            <a:xfrm>
              <a:off x="357158" y="172250"/>
              <a:ext cx="8715436" cy="6429420"/>
            </a:xfrm>
            <a:prstGeom prst="roundRect">
              <a:avLst>
                <a:gd name="adj" fmla="val 2118"/>
              </a:avLst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" name="Прямоугольник 3"/>
            <p:cNvSpPr/>
            <p:nvPr/>
          </p:nvSpPr>
          <p:spPr>
            <a:xfrm>
              <a:off x="470636" y="285728"/>
              <a:ext cx="4250545" cy="6215082"/>
            </a:xfrm>
            <a:prstGeom prst="rect">
              <a:avLst/>
            </a:prstGeom>
            <a:gradFill flip="none" rotWithShape="1">
              <a:gsLst>
                <a:gs pos="0">
                  <a:schemeClr val="bg1"/>
                </a:gs>
                <a:gs pos="82000">
                  <a:schemeClr val="bg1"/>
                </a:gs>
                <a:gs pos="100000">
                  <a:srgbClr val="F0EBE0"/>
                </a:gs>
              </a:gsLst>
              <a:lin ang="0" scaled="1"/>
              <a:tileRect/>
            </a:gradFill>
            <a:ln w="6350"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dirty="0" err="1" smtClean="0"/>
                <a:t>Дл</a:t>
              </a:r>
              <a:endParaRPr lang="ru-RU" dirty="0"/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4721181" y="285728"/>
              <a:ext cx="4250545" cy="6215082"/>
            </a:xfrm>
            <a:prstGeom prst="rect">
              <a:avLst/>
            </a:prstGeom>
            <a:gradFill flip="none" rotWithShape="1">
              <a:gsLst>
                <a:gs pos="0">
                  <a:schemeClr val="bg1"/>
                </a:gs>
                <a:gs pos="82000">
                  <a:schemeClr val="bg1"/>
                </a:gs>
                <a:gs pos="100000">
                  <a:srgbClr val="F0EBE0"/>
                </a:gs>
              </a:gsLst>
              <a:lin ang="10800000" scaled="1"/>
              <a:tileRect/>
            </a:gradFill>
            <a:ln w="6350"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1" name="Полилиния 10"/>
          <p:cNvSpPr/>
          <p:nvPr/>
        </p:nvSpPr>
        <p:spPr>
          <a:xfrm>
            <a:off x="8598694" y="418278"/>
            <a:ext cx="261937" cy="554831"/>
          </a:xfrm>
          <a:custGeom>
            <a:avLst/>
            <a:gdLst>
              <a:gd name="connsiteX0" fmla="*/ 0 w 261937"/>
              <a:gd name="connsiteY0" fmla="*/ 0 h 554831"/>
              <a:gd name="connsiteX1" fmla="*/ 259556 w 261937"/>
              <a:gd name="connsiteY1" fmla="*/ 554831 h 554831"/>
              <a:gd name="connsiteX2" fmla="*/ 261937 w 261937"/>
              <a:gd name="connsiteY2" fmla="*/ 0 h 554831"/>
              <a:gd name="connsiteX3" fmla="*/ 0 w 261937"/>
              <a:gd name="connsiteY3" fmla="*/ 0 h 554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1937" h="554831">
                <a:moveTo>
                  <a:pt x="0" y="0"/>
                </a:moveTo>
                <a:lnTo>
                  <a:pt x="259556" y="554831"/>
                </a:lnTo>
                <a:cubicBezTo>
                  <a:pt x="260350" y="369887"/>
                  <a:pt x="261143" y="184944"/>
                  <a:pt x="261937" y="0"/>
                </a:cubicBez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/>
              </a:gs>
              <a:gs pos="65000">
                <a:schemeClr val="bg1"/>
              </a:gs>
              <a:gs pos="57000">
                <a:srgbClr val="F0EBE0"/>
              </a:gs>
            </a:gsLst>
            <a:lin ang="189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олилиния 12"/>
          <p:cNvSpPr/>
          <p:nvPr/>
        </p:nvSpPr>
        <p:spPr>
          <a:xfrm flipH="1">
            <a:off x="357158" y="418256"/>
            <a:ext cx="261937" cy="554831"/>
          </a:xfrm>
          <a:custGeom>
            <a:avLst/>
            <a:gdLst>
              <a:gd name="connsiteX0" fmla="*/ 0 w 261937"/>
              <a:gd name="connsiteY0" fmla="*/ 0 h 554831"/>
              <a:gd name="connsiteX1" fmla="*/ 259556 w 261937"/>
              <a:gd name="connsiteY1" fmla="*/ 554831 h 554831"/>
              <a:gd name="connsiteX2" fmla="*/ 261937 w 261937"/>
              <a:gd name="connsiteY2" fmla="*/ 0 h 554831"/>
              <a:gd name="connsiteX3" fmla="*/ 0 w 261937"/>
              <a:gd name="connsiteY3" fmla="*/ 0 h 554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1937" h="554831">
                <a:moveTo>
                  <a:pt x="0" y="0"/>
                </a:moveTo>
                <a:lnTo>
                  <a:pt x="259556" y="554831"/>
                </a:lnTo>
                <a:cubicBezTo>
                  <a:pt x="260350" y="369887"/>
                  <a:pt x="261143" y="184944"/>
                  <a:pt x="261937" y="0"/>
                </a:cubicBez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/>
              </a:gs>
              <a:gs pos="65000">
                <a:schemeClr val="bg1"/>
              </a:gs>
              <a:gs pos="57000">
                <a:srgbClr val="F0EBE0"/>
              </a:gs>
            </a:gsLst>
            <a:lin ang="189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Заголовок 13"/>
          <p:cNvSpPr>
            <a:spLocks noGrp="1"/>
          </p:cNvSpPr>
          <p:nvPr>
            <p:ph type="title"/>
          </p:nvPr>
        </p:nvSpPr>
        <p:spPr>
          <a:xfrm>
            <a:off x="500034" y="613520"/>
            <a:ext cx="3000396" cy="1243844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uk-UA" sz="48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Зміст</a:t>
            </a:r>
            <a:r>
              <a:rPr lang="uk-UA" sz="3200" b="1" dirty="0" smtClean="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</a:rPr>
              <a:t> </a:t>
            </a:r>
            <a:endParaRPr lang="ru-RU" sz="3200" b="1" dirty="0">
              <a:ln>
                <a:solidFill>
                  <a:schemeClr val="tx1"/>
                </a:solidFill>
              </a:ln>
              <a:solidFill>
                <a:srgbClr val="92D050"/>
              </a:solidFill>
            </a:endParaRPr>
          </a:p>
        </p:txBody>
      </p:sp>
      <p:sp>
        <p:nvSpPr>
          <p:cNvPr id="15" name="Содержимое 14"/>
          <p:cNvSpPr>
            <a:spLocks noGrp="1"/>
          </p:cNvSpPr>
          <p:nvPr>
            <p:ph sz="half" idx="1"/>
          </p:nvPr>
        </p:nvSpPr>
        <p:spPr>
          <a:xfrm>
            <a:off x="598235" y="2357430"/>
            <a:ext cx="3857653" cy="397113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uk-UA" sz="1800" dirty="0" smtClean="0"/>
              <a:t>Для роботи виберіть потрібну тему, в якій  слід вказати тему уроку.</a:t>
            </a:r>
          </a:p>
          <a:p>
            <a:pPr marL="0" indent="0" algn="just">
              <a:buNone/>
            </a:pPr>
            <a:r>
              <a:rPr lang="uk-UA" sz="1800" dirty="0" smtClean="0"/>
              <a:t>Для переходу між слайдами: 1 клік миші, або використати кнопки керування діями </a:t>
            </a:r>
          </a:p>
          <a:p>
            <a:pPr marL="0" indent="0" algn="just">
              <a:buNone/>
            </a:pPr>
            <a:endParaRPr lang="uk-UA" sz="1800" dirty="0" smtClean="0"/>
          </a:p>
          <a:p>
            <a:pPr marL="0" indent="0" algn="just">
              <a:buNone/>
            </a:pPr>
            <a:r>
              <a:rPr lang="uk-UA" sz="1800" dirty="0" smtClean="0"/>
              <a:t>            назад                          на початок                                        </a:t>
            </a:r>
          </a:p>
          <a:p>
            <a:pPr marL="0" indent="0" algn="just">
              <a:buNone/>
            </a:pPr>
            <a:r>
              <a:rPr lang="uk-UA" sz="1800" dirty="0" smtClean="0"/>
              <a:t>           вперед                         на кінець</a:t>
            </a:r>
          </a:p>
          <a:p>
            <a:pPr marL="0" indent="0">
              <a:buNone/>
            </a:pPr>
            <a:r>
              <a:rPr lang="uk-UA" sz="1800" dirty="0" smtClean="0"/>
              <a:t>            на  1 слайд              повернутися         </a:t>
            </a:r>
          </a:p>
          <a:p>
            <a:pPr marL="0" indent="0">
              <a:buNone/>
            </a:pPr>
            <a:r>
              <a:rPr lang="uk-UA" sz="1800" dirty="0" smtClean="0"/>
              <a:t>            (додому)</a:t>
            </a:r>
          </a:p>
          <a:p>
            <a:pPr marL="0" indent="0" algn="just">
              <a:buNone/>
            </a:pPr>
            <a:endParaRPr lang="ru-RU" sz="1800" dirty="0"/>
          </a:p>
        </p:txBody>
      </p:sp>
      <p:sp>
        <p:nvSpPr>
          <p:cNvPr id="16" name="Содержимое 15"/>
          <p:cNvSpPr>
            <a:spLocks noGrp="1"/>
          </p:cNvSpPr>
          <p:nvPr>
            <p:ph sz="half" idx="2"/>
          </p:nvPr>
        </p:nvSpPr>
        <p:spPr>
          <a:xfrm>
            <a:off x="4857752" y="571480"/>
            <a:ext cx="3830888" cy="588731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uk-UA" sz="1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hlinkClick r:id="rId3" action="ppaction://hlinksldjump"/>
              </a:rPr>
              <a:t>Тема 1. Числові нерівності. Властивості числових нерівностей</a:t>
            </a:r>
            <a:endParaRPr lang="uk-UA" sz="18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0" indent="0">
              <a:buNone/>
            </a:pPr>
            <a:endParaRPr lang="uk-UA" sz="18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0" indent="0">
              <a:buNone/>
            </a:pPr>
            <a:r>
              <a:rPr lang="uk-UA" sz="1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hlinkClick r:id="rId4" action="ppaction://hlinksldjump"/>
              </a:rPr>
              <a:t>Тема2. Розв’язування лінійних нерівностей і систем нерівностей з однією змінною </a:t>
            </a:r>
            <a:endParaRPr lang="uk-UA" sz="18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0" indent="0">
              <a:buNone/>
            </a:pPr>
            <a:endParaRPr lang="uk-UA" sz="18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0" indent="0">
              <a:buNone/>
            </a:pPr>
            <a:r>
              <a:rPr lang="uk-UA" sz="1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hlinkClick r:id="rId5" action="ppaction://hlinksldjump"/>
              </a:rPr>
              <a:t>Тема 3. Функція. Квадратична функція</a:t>
            </a:r>
            <a:endParaRPr lang="uk-UA" sz="18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0" indent="0">
              <a:buNone/>
            </a:pPr>
            <a:endParaRPr lang="uk-UA" sz="18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0" indent="0">
              <a:buNone/>
            </a:pPr>
            <a:r>
              <a:rPr lang="uk-UA" sz="1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hlinkClick r:id="rId3" action="ppaction://hlinksldjump"/>
              </a:rPr>
              <a:t>Тема 4. </a:t>
            </a:r>
            <a:r>
              <a:rPr lang="uk-UA" sz="1800" b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hlinkClick r:id="rId3" action="ppaction://hlinksldjump"/>
              </a:rPr>
              <a:t>Квадратні </a:t>
            </a:r>
            <a:r>
              <a:rPr lang="uk-UA" sz="1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hlinkClick r:id="rId3" action="ppaction://hlinksldjump"/>
              </a:rPr>
              <a:t>нерівності та системи рівнянь другого степеня</a:t>
            </a:r>
            <a:endParaRPr lang="uk-UA" sz="18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0" indent="0">
              <a:buNone/>
            </a:pPr>
            <a:endParaRPr lang="uk-UA" sz="18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0" indent="0">
              <a:buNone/>
            </a:pPr>
            <a:r>
              <a:rPr lang="uk-UA" sz="1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hlinkClick r:id="" action="ppaction://noaction"/>
              </a:rPr>
              <a:t>Тема 5. Елементи прикладної математики </a:t>
            </a:r>
            <a:endParaRPr lang="uk-UA" sz="18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0" indent="0">
              <a:buNone/>
            </a:pPr>
            <a:endParaRPr lang="uk-UA" sz="18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0" indent="0">
              <a:buNone/>
            </a:pPr>
            <a:r>
              <a:rPr lang="uk-UA" sz="1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hlinkClick r:id="" action="ppaction://noaction"/>
              </a:rPr>
              <a:t>Тема 6. Арифметична та геометрична прогресії </a:t>
            </a:r>
            <a:endParaRPr lang="uk-UA" sz="18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>
              <a:buNone/>
            </a:pPr>
            <a:endParaRPr lang="ru-RU" sz="1800" dirty="0" smtClean="0"/>
          </a:p>
        </p:txBody>
      </p:sp>
      <p:sp>
        <p:nvSpPr>
          <p:cNvPr id="21" name="Прямоугольник с двумя скругленными соседними углами 20"/>
          <p:cNvSpPr/>
          <p:nvPr/>
        </p:nvSpPr>
        <p:spPr>
          <a:xfrm>
            <a:off x="4000496" y="214290"/>
            <a:ext cx="500066" cy="214314"/>
          </a:xfrm>
          <a:prstGeom prst="round2SameRect">
            <a:avLst/>
          </a:prstGeom>
          <a:solidFill>
            <a:srgbClr val="00B0F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с двумя скругленными соседними углами 21">
            <a:hlinkClick r:id="rId6" action="ppaction://hlinksldjump"/>
          </p:cNvPr>
          <p:cNvSpPr/>
          <p:nvPr/>
        </p:nvSpPr>
        <p:spPr>
          <a:xfrm>
            <a:off x="3500430" y="214290"/>
            <a:ext cx="500066" cy="214314"/>
          </a:xfrm>
          <a:prstGeom prst="round2SameRect">
            <a:avLst/>
          </a:prstGeom>
          <a:solidFill>
            <a:srgbClr val="0070C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с двумя скругленными соседними углами 22">
            <a:hlinkClick r:id="" action="ppaction://hlinkshowjump?jump=firstslide"/>
          </p:cNvPr>
          <p:cNvSpPr/>
          <p:nvPr/>
        </p:nvSpPr>
        <p:spPr>
          <a:xfrm>
            <a:off x="3000364" y="214290"/>
            <a:ext cx="500066" cy="214314"/>
          </a:xfrm>
          <a:prstGeom prst="round2SameRect">
            <a:avLst/>
          </a:prstGeom>
          <a:solidFill>
            <a:srgbClr val="7030A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с двумя скругленными соседними углами 23"/>
          <p:cNvSpPr/>
          <p:nvPr/>
        </p:nvSpPr>
        <p:spPr>
          <a:xfrm>
            <a:off x="4714876" y="214290"/>
            <a:ext cx="500066" cy="214314"/>
          </a:xfrm>
          <a:prstGeom prst="round2SameRect">
            <a:avLst/>
          </a:prstGeom>
          <a:solidFill>
            <a:srgbClr val="92D05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с двумя скругленными соседними углами 24">
            <a:hlinkClick r:id="" action="ppaction://hlinkshowjump?jump=lastslide"/>
          </p:cNvPr>
          <p:cNvSpPr/>
          <p:nvPr/>
        </p:nvSpPr>
        <p:spPr>
          <a:xfrm>
            <a:off x="5214942" y="214290"/>
            <a:ext cx="500066" cy="214314"/>
          </a:xfrm>
          <a:prstGeom prst="round2SameRect">
            <a:avLst/>
          </a:prstGeom>
          <a:solidFill>
            <a:srgbClr val="FFC00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с двумя скругленными соседними углами 25">
            <a:hlinkClick r:id="" action="ppaction://hlinkshowjump?jump=endshow"/>
          </p:cNvPr>
          <p:cNvSpPr/>
          <p:nvPr/>
        </p:nvSpPr>
        <p:spPr>
          <a:xfrm>
            <a:off x="5715008" y="214290"/>
            <a:ext cx="500066" cy="214314"/>
          </a:xfrm>
          <a:prstGeom prst="round2SameRect">
            <a:avLst/>
          </a:prstGeom>
          <a:solidFill>
            <a:srgbClr val="C0000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олилиния 5">
            <a:hlinkClick r:id="" action="ppaction://hlinkshowjump?jump=nextslide"/>
          </p:cNvPr>
          <p:cNvSpPr/>
          <p:nvPr/>
        </p:nvSpPr>
        <p:spPr>
          <a:xfrm>
            <a:off x="8365928" y="418256"/>
            <a:ext cx="500066" cy="571504"/>
          </a:xfrm>
          <a:custGeom>
            <a:avLst/>
            <a:gdLst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41752" h="1166648">
                <a:moveTo>
                  <a:pt x="0" y="393128"/>
                </a:moveTo>
                <a:cubicBezTo>
                  <a:pt x="669063" y="673495"/>
                  <a:pt x="1417835" y="956441"/>
                  <a:pt x="1841752" y="1166648"/>
                </a:cubicBezTo>
                <a:lnTo>
                  <a:pt x="853779" y="0"/>
                </a:lnTo>
                <a:cubicBezTo>
                  <a:pt x="800710" y="372155"/>
                  <a:pt x="408264" y="307282"/>
                  <a:pt x="0" y="393128"/>
                </a:cubicBezTo>
                <a:close/>
              </a:path>
            </a:pathLst>
          </a:custGeom>
          <a:gradFill flip="none" rotWithShape="1">
            <a:gsLst>
              <a:gs pos="12000">
                <a:schemeClr val="bg1"/>
              </a:gs>
              <a:gs pos="65000">
                <a:schemeClr val="bg1"/>
              </a:gs>
              <a:gs pos="40000">
                <a:srgbClr val="F0EBE0"/>
              </a:gs>
            </a:gsLst>
            <a:lin ang="81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олилиния 11">
            <a:hlinkClick r:id="" action="ppaction://hlinkshowjump?jump=previousslide"/>
          </p:cNvPr>
          <p:cNvSpPr/>
          <p:nvPr/>
        </p:nvSpPr>
        <p:spPr>
          <a:xfrm flipH="1">
            <a:off x="353983" y="415081"/>
            <a:ext cx="500066" cy="571504"/>
          </a:xfrm>
          <a:custGeom>
            <a:avLst/>
            <a:gdLst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41752" h="1166648">
                <a:moveTo>
                  <a:pt x="0" y="393128"/>
                </a:moveTo>
                <a:cubicBezTo>
                  <a:pt x="669063" y="673495"/>
                  <a:pt x="1417835" y="956441"/>
                  <a:pt x="1841752" y="1166648"/>
                </a:cubicBezTo>
                <a:lnTo>
                  <a:pt x="853779" y="0"/>
                </a:lnTo>
                <a:cubicBezTo>
                  <a:pt x="800710" y="372155"/>
                  <a:pt x="408264" y="307282"/>
                  <a:pt x="0" y="393128"/>
                </a:cubicBezTo>
                <a:close/>
              </a:path>
            </a:pathLst>
          </a:custGeom>
          <a:gradFill flip="none" rotWithShape="1">
            <a:gsLst>
              <a:gs pos="12000">
                <a:schemeClr val="bg1"/>
              </a:gs>
              <a:gs pos="65000">
                <a:schemeClr val="bg1"/>
              </a:gs>
              <a:gs pos="40000">
                <a:srgbClr val="F0EBE0"/>
              </a:gs>
            </a:gsLst>
            <a:lin ang="81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Управляющая кнопка: назад 19">
            <a:hlinkClick r:id="" action="ppaction://hlinkshowjump?jump=previousslide" highlightClick="1"/>
          </p:cNvPr>
          <p:cNvSpPr/>
          <p:nvPr/>
        </p:nvSpPr>
        <p:spPr>
          <a:xfrm>
            <a:off x="785786" y="4000504"/>
            <a:ext cx="357190" cy="35719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Управляющая кнопка: далее 26">
            <a:hlinkClick r:id="" action="ppaction://hlinkshowjump?jump=nextslide" highlightClick="1"/>
          </p:cNvPr>
          <p:cNvSpPr/>
          <p:nvPr/>
        </p:nvSpPr>
        <p:spPr>
          <a:xfrm>
            <a:off x="785786" y="4429132"/>
            <a:ext cx="357190" cy="35719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Управляющая кнопка: домой 27">
            <a:hlinkClick r:id="" action="ppaction://hlinkshowjump?jump=firstslide" highlightClick="1"/>
          </p:cNvPr>
          <p:cNvSpPr/>
          <p:nvPr/>
        </p:nvSpPr>
        <p:spPr>
          <a:xfrm>
            <a:off x="785786" y="4857760"/>
            <a:ext cx="428628" cy="428628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Управляющая кнопка: в начало 28">
            <a:hlinkClick r:id="" action="ppaction://hlinkshowjump?jump=firstslide" highlightClick="1"/>
          </p:cNvPr>
          <p:cNvSpPr/>
          <p:nvPr/>
        </p:nvSpPr>
        <p:spPr>
          <a:xfrm>
            <a:off x="2643174" y="4000504"/>
            <a:ext cx="357190" cy="357190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Управляющая кнопка: в конец 29">
            <a:hlinkClick r:id="" action="ppaction://hlinkshowjump?jump=lastslide" highlightClick="1"/>
          </p:cNvPr>
          <p:cNvSpPr/>
          <p:nvPr/>
        </p:nvSpPr>
        <p:spPr>
          <a:xfrm>
            <a:off x="2643174" y="4429132"/>
            <a:ext cx="357190" cy="35719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Управляющая кнопка: возврат 30">
            <a:hlinkClick r:id="" action="ppaction://hlinkshowjump?jump=lastslideviewed" highlightClick="1"/>
          </p:cNvPr>
          <p:cNvSpPr/>
          <p:nvPr/>
        </p:nvSpPr>
        <p:spPr>
          <a:xfrm>
            <a:off x="2643174" y="4857760"/>
            <a:ext cx="357190" cy="357190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1201" name="Picture 1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071802" y="428604"/>
            <a:ext cx="1285884" cy="1828492"/>
          </a:xfrm>
          <a:prstGeom prst="rect">
            <a:avLst/>
          </a:prstGeom>
          <a:noFill/>
          <a:ln w="9525">
            <a:solidFill>
              <a:schemeClr val="accent1">
                <a:shade val="50000"/>
              </a:schemeClr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7"/>
          <p:cNvGrpSpPr/>
          <p:nvPr/>
        </p:nvGrpSpPr>
        <p:grpSpPr>
          <a:xfrm>
            <a:off x="241046" y="304778"/>
            <a:ext cx="8715436" cy="6429420"/>
            <a:chOff x="357158" y="172250"/>
            <a:chExt cx="8715436" cy="6429420"/>
          </a:xfrm>
        </p:grpSpPr>
        <p:sp>
          <p:nvSpPr>
            <p:cNvPr id="9" name="Скругленный прямоугольник 8"/>
            <p:cNvSpPr/>
            <p:nvPr/>
          </p:nvSpPr>
          <p:spPr>
            <a:xfrm>
              <a:off x="357158" y="172250"/>
              <a:ext cx="8715436" cy="6429420"/>
            </a:xfrm>
            <a:prstGeom prst="roundRect">
              <a:avLst>
                <a:gd name="adj" fmla="val 2118"/>
              </a:avLst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" name="Прямоугольник 3"/>
            <p:cNvSpPr/>
            <p:nvPr/>
          </p:nvSpPr>
          <p:spPr>
            <a:xfrm>
              <a:off x="470636" y="285728"/>
              <a:ext cx="4250545" cy="6215082"/>
            </a:xfrm>
            <a:prstGeom prst="rect">
              <a:avLst/>
            </a:prstGeom>
            <a:gradFill flip="none" rotWithShape="1">
              <a:gsLst>
                <a:gs pos="0">
                  <a:schemeClr val="bg1"/>
                </a:gs>
                <a:gs pos="82000">
                  <a:schemeClr val="bg1"/>
                </a:gs>
                <a:gs pos="100000">
                  <a:srgbClr val="F0EBE0"/>
                </a:gs>
              </a:gsLst>
              <a:lin ang="0" scaled="1"/>
              <a:tileRect/>
            </a:gradFill>
            <a:ln w="6350"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4721181" y="285728"/>
              <a:ext cx="4250545" cy="6215082"/>
            </a:xfrm>
            <a:prstGeom prst="rect">
              <a:avLst/>
            </a:prstGeom>
            <a:gradFill flip="none" rotWithShape="1">
              <a:gsLst>
                <a:gs pos="0">
                  <a:schemeClr val="bg1"/>
                </a:gs>
                <a:gs pos="82000">
                  <a:schemeClr val="bg1"/>
                </a:gs>
                <a:gs pos="100000">
                  <a:srgbClr val="F0EBE0"/>
                </a:gs>
              </a:gsLst>
              <a:lin ang="10800000" scaled="1"/>
              <a:tileRect/>
            </a:gradFill>
            <a:ln w="6350"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1" name="Полилиния 10"/>
          <p:cNvSpPr/>
          <p:nvPr/>
        </p:nvSpPr>
        <p:spPr>
          <a:xfrm>
            <a:off x="8598694" y="418278"/>
            <a:ext cx="261937" cy="554831"/>
          </a:xfrm>
          <a:custGeom>
            <a:avLst/>
            <a:gdLst>
              <a:gd name="connsiteX0" fmla="*/ 0 w 261937"/>
              <a:gd name="connsiteY0" fmla="*/ 0 h 554831"/>
              <a:gd name="connsiteX1" fmla="*/ 259556 w 261937"/>
              <a:gd name="connsiteY1" fmla="*/ 554831 h 554831"/>
              <a:gd name="connsiteX2" fmla="*/ 261937 w 261937"/>
              <a:gd name="connsiteY2" fmla="*/ 0 h 554831"/>
              <a:gd name="connsiteX3" fmla="*/ 0 w 261937"/>
              <a:gd name="connsiteY3" fmla="*/ 0 h 554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1937" h="554831">
                <a:moveTo>
                  <a:pt x="0" y="0"/>
                </a:moveTo>
                <a:lnTo>
                  <a:pt x="259556" y="554831"/>
                </a:lnTo>
                <a:cubicBezTo>
                  <a:pt x="260350" y="369887"/>
                  <a:pt x="261143" y="184944"/>
                  <a:pt x="261937" y="0"/>
                </a:cubicBez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/>
              </a:gs>
              <a:gs pos="65000">
                <a:schemeClr val="bg1"/>
              </a:gs>
              <a:gs pos="57000">
                <a:srgbClr val="F0EBE0"/>
              </a:gs>
            </a:gsLst>
            <a:lin ang="189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олилиния 12"/>
          <p:cNvSpPr/>
          <p:nvPr/>
        </p:nvSpPr>
        <p:spPr>
          <a:xfrm flipH="1">
            <a:off x="357158" y="418256"/>
            <a:ext cx="261937" cy="554831"/>
          </a:xfrm>
          <a:custGeom>
            <a:avLst/>
            <a:gdLst>
              <a:gd name="connsiteX0" fmla="*/ 0 w 261937"/>
              <a:gd name="connsiteY0" fmla="*/ 0 h 554831"/>
              <a:gd name="connsiteX1" fmla="*/ 259556 w 261937"/>
              <a:gd name="connsiteY1" fmla="*/ 554831 h 554831"/>
              <a:gd name="connsiteX2" fmla="*/ 261937 w 261937"/>
              <a:gd name="connsiteY2" fmla="*/ 0 h 554831"/>
              <a:gd name="connsiteX3" fmla="*/ 0 w 261937"/>
              <a:gd name="connsiteY3" fmla="*/ 0 h 554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1937" h="554831">
                <a:moveTo>
                  <a:pt x="0" y="0"/>
                </a:moveTo>
                <a:lnTo>
                  <a:pt x="259556" y="554831"/>
                </a:lnTo>
                <a:cubicBezTo>
                  <a:pt x="260350" y="369887"/>
                  <a:pt x="261143" y="184944"/>
                  <a:pt x="261937" y="0"/>
                </a:cubicBez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/>
              </a:gs>
              <a:gs pos="65000">
                <a:schemeClr val="bg1"/>
              </a:gs>
              <a:gs pos="57000">
                <a:srgbClr val="F0EBE0"/>
              </a:gs>
            </a:gsLst>
            <a:lin ang="189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Заголовок 13"/>
          <p:cNvSpPr>
            <a:spLocks noGrp="1"/>
          </p:cNvSpPr>
          <p:nvPr>
            <p:ph type="title"/>
          </p:nvPr>
        </p:nvSpPr>
        <p:spPr>
          <a:xfrm>
            <a:off x="598236" y="613520"/>
            <a:ext cx="3857652" cy="989034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z="48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Тема 4</a:t>
            </a:r>
            <a:endParaRPr lang="ru-RU" sz="48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15" name="Содержимое 14"/>
          <p:cNvSpPr>
            <a:spLocks noGrp="1"/>
          </p:cNvSpPr>
          <p:nvPr>
            <p:ph sz="half" idx="1"/>
          </p:nvPr>
        </p:nvSpPr>
        <p:spPr>
          <a:xfrm>
            <a:off x="598235" y="1680341"/>
            <a:ext cx="3857653" cy="4648219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uk-UA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Квадратні нерівності та системи рівнянь другого степеня </a:t>
            </a:r>
          </a:p>
        </p:txBody>
      </p:sp>
      <p:sp>
        <p:nvSpPr>
          <p:cNvPr id="16" name="Содержимое 15"/>
          <p:cNvSpPr>
            <a:spLocks noGrp="1"/>
          </p:cNvSpPr>
          <p:nvPr>
            <p:ph sz="half" idx="2"/>
          </p:nvPr>
        </p:nvSpPr>
        <p:spPr>
          <a:xfrm>
            <a:off x="4857752" y="571480"/>
            <a:ext cx="3830888" cy="5887314"/>
          </a:xfrm>
        </p:spPr>
        <p:txBody>
          <a:bodyPr>
            <a:noAutofit/>
          </a:bodyPr>
          <a:lstStyle/>
          <a:p>
            <a:pPr>
              <a:buFont typeface="+mj-lt"/>
              <a:buAutoNum type="arabicPeriod"/>
            </a:pPr>
            <a:r>
              <a:rPr lang="uk-UA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Розв’язування нерівностей другого степеня з однією змінною. Графічний спосіб.</a:t>
            </a:r>
            <a:endParaRPr lang="ru-RU" sz="20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>
              <a:buFont typeface="+mj-lt"/>
              <a:buAutoNum type="arabicPeriod"/>
            </a:pPr>
            <a:r>
              <a:rPr lang="uk-UA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Розв’язування нерівностей другого степеня з однією змінною. Аналітичний спосіб</a:t>
            </a:r>
            <a:endParaRPr lang="ru-RU" sz="20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>
              <a:buFont typeface="+mj-lt"/>
              <a:buAutoNum type="arabicPeriod"/>
            </a:pPr>
            <a:r>
              <a:rPr lang="uk-UA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Метод інтервалів </a:t>
            </a:r>
            <a:endParaRPr lang="ru-RU" sz="20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>
              <a:buFont typeface="+mj-lt"/>
              <a:buAutoNum type="arabicPeriod"/>
            </a:pPr>
            <a:r>
              <a:rPr lang="uk-UA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Степінь рівняння з двома змінними. Розв’язування систем рівнянь з двома змінними</a:t>
            </a:r>
            <a:endParaRPr lang="ru-RU" sz="20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>
              <a:buFont typeface="+mj-lt"/>
              <a:buAutoNum type="arabicPeriod"/>
            </a:pPr>
            <a:r>
              <a:rPr lang="uk-UA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Розв’язування вправ. Самостійна робота</a:t>
            </a:r>
            <a:endParaRPr lang="ru-RU" sz="20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>
              <a:buFont typeface="+mj-lt"/>
              <a:buAutoNum type="arabicPeriod"/>
            </a:pPr>
            <a:r>
              <a:rPr lang="uk-UA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Розв’язування текстових задач складанням</a:t>
            </a:r>
            <a:r>
              <a:rPr lang="ru-RU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систем</a:t>
            </a:r>
            <a:r>
              <a:rPr lang="uk-UA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рівнянь з двома змінними</a:t>
            </a:r>
            <a:endParaRPr lang="ru-RU" sz="20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>
              <a:buNone/>
            </a:pPr>
            <a:endParaRPr lang="ru-RU" sz="1600" dirty="0" smtClean="0"/>
          </a:p>
        </p:txBody>
      </p:sp>
      <p:sp>
        <p:nvSpPr>
          <p:cNvPr id="21" name="Прямоугольник с двумя скругленными соседними углами 20"/>
          <p:cNvSpPr/>
          <p:nvPr/>
        </p:nvSpPr>
        <p:spPr>
          <a:xfrm>
            <a:off x="4000496" y="214290"/>
            <a:ext cx="500066" cy="214314"/>
          </a:xfrm>
          <a:prstGeom prst="round2SameRect">
            <a:avLst/>
          </a:prstGeom>
          <a:solidFill>
            <a:srgbClr val="00B0F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с двумя скругленными соседними углами 21">
            <a:hlinkClick r:id="rId3" action="ppaction://hlinksldjump"/>
          </p:cNvPr>
          <p:cNvSpPr/>
          <p:nvPr/>
        </p:nvSpPr>
        <p:spPr>
          <a:xfrm>
            <a:off x="3500430" y="214290"/>
            <a:ext cx="500066" cy="214314"/>
          </a:xfrm>
          <a:prstGeom prst="round2SameRect">
            <a:avLst/>
          </a:prstGeom>
          <a:solidFill>
            <a:srgbClr val="0070C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с двумя скругленными соседними углами 22">
            <a:hlinkClick r:id="" action="ppaction://hlinkshowjump?jump=firstslide"/>
          </p:cNvPr>
          <p:cNvSpPr/>
          <p:nvPr/>
        </p:nvSpPr>
        <p:spPr>
          <a:xfrm>
            <a:off x="3000364" y="214290"/>
            <a:ext cx="500066" cy="214314"/>
          </a:xfrm>
          <a:prstGeom prst="round2SameRect">
            <a:avLst/>
          </a:prstGeom>
          <a:solidFill>
            <a:srgbClr val="7030A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с двумя скругленными соседними углами 23"/>
          <p:cNvSpPr/>
          <p:nvPr/>
        </p:nvSpPr>
        <p:spPr>
          <a:xfrm>
            <a:off x="4714876" y="214290"/>
            <a:ext cx="500066" cy="214314"/>
          </a:xfrm>
          <a:prstGeom prst="round2SameRect">
            <a:avLst/>
          </a:prstGeom>
          <a:solidFill>
            <a:srgbClr val="92D05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с двумя скругленными соседними углами 24">
            <a:hlinkClick r:id="" action="ppaction://hlinkshowjump?jump=lastslide"/>
          </p:cNvPr>
          <p:cNvSpPr/>
          <p:nvPr/>
        </p:nvSpPr>
        <p:spPr>
          <a:xfrm>
            <a:off x="5214942" y="214290"/>
            <a:ext cx="500066" cy="214314"/>
          </a:xfrm>
          <a:prstGeom prst="round2SameRect">
            <a:avLst/>
          </a:prstGeom>
          <a:solidFill>
            <a:srgbClr val="FFC00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с двумя скругленными соседними углами 25">
            <a:hlinkClick r:id="" action="ppaction://hlinkshowjump?jump=endshow"/>
          </p:cNvPr>
          <p:cNvSpPr/>
          <p:nvPr/>
        </p:nvSpPr>
        <p:spPr>
          <a:xfrm>
            <a:off x="5715008" y="214290"/>
            <a:ext cx="500066" cy="214314"/>
          </a:xfrm>
          <a:prstGeom prst="round2SameRect">
            <a:avLst/>
          </a:prstGeom>
          <a:solidFill>
            <a:srgbClr val="C0000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олилиния 5">
            <a:hlinkClick r:id="" action="ppaction://hlinkshowjump?jump=nextslide"/>
          </p:cNvPr>
          <p:cNvSpPr/>
          <p:nvPr/>
        </p:nvSpPr>
        <p:spPr>
          <a:xfrm>
            <a:off x="8365928" y="418256"/>
            <a:ext cx="500066" cy="571504"/>
          </a:xfrm>
          <a:custGeom>
            <a:avLst/>
            <a:gdLst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41752" h="1166648">
                <a:moveTo>
                  <a:pt x="0" y="393128"/>
                </a:moveTo>
                <a:cubicBezTo>
                  <a:pt x="669063" y="673495"/>
                  <a:pt x="1417835" y="956441"/>
                  <a:pt x="1841752" y="1166648"/>
                </a:cubicBezTo>
                <a:lnTo>
                  <a:pt x="853779" y="0"/>
                </a:lnTo>
                <a:cubicBezTo>
                  <a:pt x="800710" y="372155"/>
                  <a:pt x="408264" y="307282"/>
                  <a:pt x="0" y="393128"/>
                </a:cubicBezTo>
                <a:close/>
              </a:path>
            </a:pathLst>
          </a:custGeom>
          <a:gradFill flip="none" rotWithShape="1">
            <a:gsLst>
              <a:gs pos="12000">
                <a:schemeClr val="bg1"/>
              </a:gs>
              <a:gs pos="65000">
                <a:schemeClr val="bg1"/>
              </a:gs>
              <a:gs pos="40000">
                <a:srgbClr val="F0EBE0"/>
              </a:gs>
            </a:gsLst>
            <a:lin ang="81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олилиния 11">
            <a:hlinkClick r:id="" action="ppaction://hlinkshowjump?jump=previousslide"/>
          </p:cNvPr>
          <p:cNvSpPr/>
          <p:nvPr/>
        </p:nvSpPr>
        <p:spPr>
          <a:xfrm flipH="1">
            <a:off x="353983" y="415081"/>
            <a:ext cx="500066" cy="571504"/>
          </a:xfrm>
          <a:custGeom>
            <a:avLst/>
            <a:gdLst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41752" h="1166648">
                <a:moveTo>
                  <a:pt x="0" y="393128"/>
                </a:moveTo>
                <a:cubicBezTo>
                  <a:pt x="669063" y="673495"/>
                  <a:pt x="1417835" y="956441"/>
                  <a:pt x="1841752" y="1166648"/>
                </a:cubicBezTo>
                <a:lnTo>
                  <a:pt x="853779" y="0"/>
                </a:lnTo>
                <a:cubicBezTo>
                  <a:pt x="800710" y="372155"/>
                  <a:pt x="408264" y="307282"/>
                  <a:pt x="0" y="393128"/>
                </a:cubicBezTo>
                <a:close/>
              </a:path>
            </a:pathLst>
          </a:custGeom>
          <a:gradFill flip="none" rotWithShape="1">
            <a:gsLst>
              <a:gs pos="12000">
                <a:schemeClr val="bg1"/>
              </a:gs>
              <a:gs pos="65000">
                <a:schemeClr val="bg1"/>
              </a:gs>
              <a:gs pos="40000">
                <a:srgbClr val="F0EBE0"/>
              </a:gs>
            </a:gsLst>
            <a:lin ang="81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Управляющая кнопка: назад 18">
            <a:hlinkClick r:id="" action="ppaction://hlinkshowjump?jump=previousslide" highlightClick="1"/>
          </p:cNvPr>
          <p:cNvSpPr/>
          <p:nvPr/>
        </p:nvSpPr>
        <p:spPr>
          <a:xfrm>
            <a:off x="714348" y="5857892"/>
            <a:ext cx="571504" cy="500066"/>
          </a:xfrm>
          <a:prstGeom prst="actionButtonBackPrevious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Управляющая кнопка: далее 19">
            <a:hlinkClick r:id="" action="ppaction://hlinkshowjump?jump=nextslide" highlightClick="1"/>
          </p:cNvPr>
          <p:cNvSpPr/>
          <p:nvPr/>
        </p:nvSpPr>
        <p:spPr>
          <a:xfrm>
            <a:off x="1785918" y="5857892"/>
            <a:ext cx="571504" cy="500066"/>
          </a:xfrm>
          <a:prstGeom prst="actionButtonForwardNex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7" name="Picture 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71670" y="3214686"/>
            <a:ext cx="1285884" cy="1828492"/>
          </a:xfrm>
          <a:prstGeom prst="rect">
            <a:avLst/>
          </a:prstGeom>
          <a:noFill/>
          <a:ln w="9525">
            <a:solidFill>
              <a:schemeClr val="accent1">
                <a:shade val="50000"/>
              </a:schemeClr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7"/>
          <p:cNvGrpSpPr/>
          <p:nvPr/>
        </p:nvGrpSpPr>
        <p:grpSpPr>
          <a:xfrm>
            <a:off x="241046" y="304778"/>
            <a:ext cx="8715436" cy="6429420"/>
            <a:chOff x="357158" y="172250"/>
            <a:chExt cx="8715436" cy="6429420"/>
          </a:xfrm>
        </p:grpSpPr>
        <p:sp>
          <p:nvSpPr>
            <p:cNvPr id="9" name="Скругленный прямоугольник 8"/>
            <p:cNvSpPr/>
            <p:nvPr/>
          </p:nvSpPr>
          <p:spPr>
            <a:xfrm>
              <a:off x="357158" y="172250"/>
              <a:ext cx="8715436" cy="6429420"/>
            </a:xfrm>
            <a:prstGeom prst="roundRect">
              <a:avLst>
                <a:gd name="adj" fmla="val 2118"/>
              </a:avLst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" name="Прямоугольник 3"/>
            <p:cNvSpPr/>
            <p:nvPr/>
          </p:nvSpPr>
          <p:spPr>
            <a:xfrm>
              <a:off x="470636" y="285728"/>
              <a:ext cx="4250545" cy="6215082"/>
            </a:xfrm>
            <a:prstGeom prst="rect">
              <a:avLst/>
            </a:prstGeom>
            <a:gradFill flip="none" rotWithShape="1">
              <a:gsLst>
                <a:gs pos="0">
                  <a:schemeClr val="bg1"/>
                </a:gs>
                <a:gs pos="82000">
                  <a:schemeClr val="bg1"/>
                </a:gs>
                <a:gs pos="100000">
                  <a:srgbClr val="F0EBE0"/>
                </a:gs>
              </a:gsLst>
              <a:lin ang="0" scaled="1"/>
              <a:tileRect/>
            </a:gradFill>
            <a:ln w="6350"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4721181" y="285728"/>
              <a:ext cx="4250545" cy="6215082"/>
            </a:xfrm>
            <a:prstGeom prst="rect">
              <a:avLst/>
            </a:prstGeom>
            <a:gradFill flip="none" rotWithShape="1">
              <a:gsLst>
                <a:gs pos="0">
                  <a:schemeClr val="bg1"/>
                </a:gs>
                <a:gs pos="82000">
                  <a:schemeClr val="bg1"/>
                </a:gs>
                <a:gs pos="100000">
                  <a:srgbClr val="F0EBE0"/>
                </a:gs>
              </a:gsLst>
              <a:lin ang="10800000" scaled="1"/>
              <a:tileRect/>
            </a:gradFill>
            <a:ln w="6350"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1" name="Полилиния 10"/>
          <p:cNvSpPr/>
          <p:nvPr/>
        </p:nvSpPr>
        <p:spPr>
          <a:xfrm>
            <a:off x="8598694" y="418278"/>
            <a:ext cx="261937" cy="554831"/>
          </a:xfrm>
          <a:custGeom>
            <a:avLst/>
            <a:gdLst>
              <a:gd name="connsiteX0" fmla="*/ 0 w 261937"/>
              <a:gd name="connsiteY0" fmla="*/ 0 h 554831"/>
              <a:gd name="connsiteX1" fmla="*/ 259556 w 261937"/>
              <a:gd name="connsiteY1" fmla="*/ 554831 h 554831"/>
              <a:gd name="connsiteX2" fmla="*/ 261937 w 261937"/>
              <a:gd name="connsiteY2" fmla="*/ 0 h 554831"/>
              <a:gd name="connsiteX3" fmla="*/ 0 w 261937"/>
              <a:gd name="connsiteY3" fmla="*/ 0 h 554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1937" h="554831">
                <a:moveTo>
                  <a:pt x="0" y="0"/>
                </a:moveTo>
                <a:lnTo>
                  <a:pt x="259556" y="554831"/>
                </a:lnTo>
                <a:cubicBezTo>
                  <a:pt x="260350" y="369887"/>
                  <a:pt x="261143" y="184944"/>
                  <a:pt x="261937" y="0"/>
                </a:cubicBez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/>
              </a:gs>
              <a:gs pos="65000">
                <a:schemeClr val="bg1"/>
              </a:gs>
              <a:gs pos="57000">
                <a:srgbClr val="F0EBE0"/>
              </a:gs>
            </a:gsLst>
            <a:lin ang="189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олилиния 12"/>
          <p:cNvSpPr/>
          <p:nvPr/>
        </p:nvSpPr>
        <p:spPr>
          <a:xfrm flipH="1">
            <a:off x="357158" y="418256"/>
            <a:ext cx="261937" cy="554831"/>
          </a:xfrm>
          <a:custGeom>
            <a:avLst/>
            <a:gdLst>
              <a:gd name="connsiteX0" fmla="*/ 0 w 261937"/>
              <a:gd name="connsiteY0" fmla="*/ 0 h 554831"/>
              <a:gd name="connsiteX1" fmla="*/ 259556 w 261937"/>
              <a:gd name="connsiteY1" fmla="*/ 554831 h 554831"/>
              <a:gd name="connsiteX2" fmla="*/ 261937 w 261937"/>
              <a:gd name="connsiteY2" fmla="*/ 0 h 554831"/>
              <a:gd name="connsiteX3" fmla="*/ 0 w 261937"/>
              <a:gd name="connsiteY3" fmla="*/ 0 h 554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1937" h="554831">
                <a:moveTo>
                  <a:pt x="0" y="0"/>
                </a:moveTo>
                <a:lnTo>
                  <a:pt x="259556" y="554831"/>
                </a:lnTo>
                <a:cubicBezTo>
                  <a:pt x="260350" y="369887"/>
                  <a:pt x="261143" y="184944"/>
                  <a:pt x="261937" y="0"/>
                </a:cubicBez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/>
              </a:gs>
              <a:gs pos="65000">
                <a:schemeClr val="bg1"/>
              </a:gs>
              <a:gs pos="57000">
                <a:srgbClr val="F0EBE0"/>
              </a:gs>
            </a:gsLst>
            <a:lin ang="189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Заголовок 13"/>
          <p:cNvSpPr>
            <a:spLocks noGrp="1"/>
          </p:cNvSpPr>
          <p:nvPr>
            <p:ph type="title"/>
          </p:nvPr>
        </p:nvSpPr>
        <p:spPr>
          <a:xfrm>
            <a:off x="457200" y="571480"/>
            <a:ext cx="4043362" cy="846158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z="48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Пункт 5.3.</a:t>
            </a:r>
            <a:endParaRPr lang="ru-RU" sz="4800" b="1" dirty="0">
              <a:ln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19" name="Содержимое 18"/>
          <p:cNvSpPr>
            <a:spLocks noGrp="1"/>
          </p:cNvSpPr>
          <p:nvPr>
            <p:ph sz="half" idx="2"/>
          </p:nvPr>
        </p:nvSpPr>
        <p:spPr>
          <a:xfrm>
            <a:off x="4714876" y="571480"/>
            <a:ext cx="3971924" cy="5857916"/>
          </a:xfrm>
        </p:spPr>
        <p:txBody>
          <a:bodyPr/>
          <a:lstStyle/>
          <a:p>
            <a:pPr marL="0" indent="0">
              <a:buNone/>
            </a:pPr>
            <a:r>
              <a:rPr lang="uk-UA" dirty="0" smtClean="0"/>
              <a:t>Коли квадратний тричлен </a:t>
            </a:r>
          </a:p>
          <a:p>
            <a:pPr marL="0" indent="0">
              <a:buNone/>
            </a:pPr>
            <a:r>
              <a:rPr lang="uk-UA" dirty="0" smtClean="0"/>
              <a:t>має два корені, то нерівність </a:t>
            </a:r>
          </a:p>
          <a:p>
            <a:pPr marL="0" indent="0">
              <a:buNone/>
            </a:pPr>
            <a:r>
              <a:rPr lang="uk-UA" dirty="0" smtClean="0"/>
              <a:t>чи </a:t>
            </a:r>
          </a:p>
          <a:p>
            <a:pPr marL="0" indent="0">
              <a:buNone/>
            </a:pPr>
            <a:r>
              <a:rPr lang="uk-UA" dirty="0" smtClean="0"/>
              <a:t>можна розв'язати способом, який називається </a:t>
            </a:r>
            <a:r>
              <a:rPr lang="uk-UA" b="1" dirty="0" smtClean="0"/>
              <a:t>методом інтервалів.</a:t>
            </a:r>
            <a:endParaRPr lang="ru-RU" b="1" dirty="0"/>
          </a:p>
        </p:txBody>
      </p:sp>
      <p:sp>
        <p:nvSpPr>
          <p:cNvPr id="21" name="Прямоугольник с двумя скругленными соседними углами 20"/>
          <p:cNvSpPr/>
          <p:nvPr/>
        </p:nvSpPr>
        <p:spPr>
          <a:xfrm>
            <a:off x="4000496" y="214290"/>
            <a:ext cx="500066" cy="214314"/>
          </a:xfrm>
          <a:prstGeom prst="round2SameRect">
            <a:avLst/>
          </a:prstGeom>
          <a:solidFill>
            <a:srgbClr val="00B0F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с двумя скругленными соседними углами 21">
            <a:hlinkClick r:id="rId3" action="ppaction://hlinksldjump"/>
          </p:cNvPr>
          <p:cNvSpPr/>
          <p:nvPr/>
        </p:nvSpPr>
        <p:spPr>
          <a:xfrm>
            <a:off x="3500430" y="214290"/>
            <a:ext cx="500066" cy="214314"/>
          </a:xfrm>
          <a:prstGeom prst="round2SameRect">
            <a:avLst/>
          </a:prstGeom>
          <a:solidFill>
            <a:srgbClr val="0070C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с двумя скругленными соседними углами 22">
            <a:hlinkClick r:id="" action="ppaction://hlinkshowjump?jump=firstslide"/>
          </p:cNvPr>
          <p:cNvSpPr/>
          <p:nvPr/>
        </p:nvSpPr>
        <p:spPr>
          <a:xfrm>
            <a:off x="3000364" y="214290"/>
            <a:ext cx="500066" cy="214314"/>
          </a:xfrm>
          <a:prstGeom prst="round2SameRect">
            <a:avLst/>
          </a:prstGeom>
          <a:solidFill>
            <a:srgbClr val="7030A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с двумя скругленными соседними углами 23"/>
          <p:cNvSpPr/>
          <p:nvPr/>
        </p:nvSpPr>
        <p:spPr>
          <a:xfrm>
            <a:off x="4714876" y="214290"/>
            <a:ext cx="500066" cy="214314"/>
          </a:xfrm>
          <a:prstGeom prst="round2SameRect">
            <a:avLst/>
          </a:prstGeom>
          <a:solidFill>
            <a:srgbClr val="92D05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с двумя скругленными соседними углами 24">
            <a:hlinkClick r:id="" action="ppaction://hlinkshowjump?jump=lastslide"/>
          </p:cNvPr>
          <p:cNvSpPr/>
          <p:nvPr/>
        </p:nvSpPr>
        <p:spPr>
          <a:xfrm>
            <a:off x="5214942" y="214290"/>
            <a:ext cx="500066" cy="214314"/>
          </a:xfrm>
          <a:prstGeom prst="round2SameRect">
            <a:avLst/>
          </a:prstGeom>
          <a:solidFill>
            <a:srgbClr val="FFC00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с двумя скругленными соседними углами 25">
            <a:hlinkClick r:id="" action="ppaction://hlinkshowjump?jump=endshow"/>
          </p:cNvPr>
          <p:cNvSpPr/>
          <p:nvPr/>
        </p:nvSpPr>
        <p:spPr>
          <a:xfrm>
            <a:off x="5715008" y="214290"/>
            <a:ext cx="500066" cy="214314"/>
          </a:xfrm>
          <a:prstGeom prst="round2SameRect">
            <a:avLst/>
          </a:prstGeom>
          <a:solidFill>
            <a:srgbClr val="C0000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Содержимое 26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82919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uk-UA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Розв’язування нерівностей другого степеня з однією змінною. Метод інтервалів </a:t>
            </a:r>
            <a:endParaRPr lang="ru-RU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Полилиния 5">
            <a:hlinkClick r:id="" action="ppaction://hlinkshowjump?jump=nextslide"/>
          </p:cNvPr>
          <p:cNvSpPr/>
          <p:nvPr/>
        </p:nvSpPr>
        <p:spPr>
          <a:xfrm>
            <a:off x="8365928" y="418256"/>
            <a:ext cx="500066" cy="571504"/>
          </a:xfrm>
          <a:custGeom>
            <a:avLst/>
            <a:gdLst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41752" h="1166648">
                <a:moveTo>
                  <a:pt x="0" y="393128"/>
                </a:moveTo>
                <a:cubicBezTo>
                  <a:pt x="669063" y="673495"/>
                  <a:pt x="1417835" y="956441"/>
                  <a:pt x="1841752" y="1166648"/>
                </a:cubicBezTo>
                <a:lnTo>
                  <a:pt x="853779" y="0"/>
                </a:lnTo>
                <a:cubicBezTo>
                  <a:pt x="800710" y="372155"/>
                  <a:pt x="408264" y="307282"/>
                  <a:pt x="0" y="393128"/>
                </a:cubicBezTo>
                <a:close/>
              </a:path>
            </a:pathLst>
          </a:custGeom>
          <a:gradFill flip="none" rotWithShape="1">
            <a:gsLst>
              <a:gs pos="12000">
                <a:schemeClr val="bg1"/>
              </a:gs>
              <a:gs pos="65000">
                <a:schemeClr val="bg1"/>
              </a:gs>
              <a:gs pos="40000">
                <a:srgbClr val="F0EBE0"/>
              </a:gs>
            </a:gsLst>
            <a:lin ang="81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олилиния 11">
            <a:hlinkClick r:id="" action="ppaction://hlinkshowjump?jump=previousslide"/>
          </p:cNvPr>
          <p:cNvSpPr/>
          <p:nvPr/>
        </p:nvSpPr>
        <p:spPr>
          <a:xfrm flipH="1">
            <a:off x="353983" y="415081"/>
            <a:ext cx="500066" cy="571504"/>
          </a:xfrm>
          <a:custGeom>
            <a:avLst/>
            <a:gdLst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41752" h="1166648">
                <a:moveTo>
                  <a:pt x="0" y="393128"/>
                </a:moveTo>
                <a:cubicBezTo>
                  <a:pt x="669063" y="673495"/>
                  <a:pt x="1417835" y="956441"/>
                  <a:pt x="1841752" y="1166648"/>
                </a:cubicBezTo>
                <a:lnTo>
                  <a:pt x="853779" y="0"/>
                </a:lnTo>
                <a:cubicBezTo>
                  <a:pt x="800710" y="372155"/>
                  <a:pt x="408264" y="307282"/>
                  <a:pt x="0" y="393128"/>
                </a:cubicBezTo>
                <a:close/>
              </a:path>
            </a:pathLst>
          </a:custGeom>
          <a:gradFill flip="none" rotWithShape="1">
            <a:gsLst>
              <a:gs pos="12000">
                <a:schemeClr val="bg1"/>
              </a:gs>
              <a:gs pos="65000">
                <a:schemeClr val="bg1"/>
              </a:gs>
              <a:gs pos="40000">
                <a:srgbClr val="F0EBE0"/>
              </a:gs>
            </a:gsLst>
            <a:lin ang="81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286511" y="1071546"/>
            <a:ext cx="1452565" cy="357188"/>
          </a:xfrm>
          <a:prstGeom prst="rect">
            <a:avLst/>
          </a:prstGeom>
          <a:noFill/>
        </p:spPr>
      </p:pic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00826" y="2000240"/>
            <a:ext cx="1940721" cy="357188"/>
          </a:xfrm>
          <a:prstGeom prst="rect">
            <a:avLst/>
          </a:prstGeom>
          <a:noFill/>
        </p:spPr>
      </p:pic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86446" y="2571744"/>
            <a:ext cx="1940721" cy="3571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7"/>
          <p:cNvGrpSpPr/>
          <p:nvPr/>
        </p:nvGrpSpPr>
        <p:grpSpPr>
          <a:xfrm>
            <a:off x="241046" y="304778"/>
            <a:ext cx="8715436" cy="6429420"/>
            <a:chOff x="357158" y="172250"/>
            <a:chExt cx="8715436" cy="6429420"/>
          </a:xfrm>
        </p:grpSpPr>
        <p:sp>
          <p:nvSpPr>
            <p:cNvPr id="9" name="Скругленный прямоугольник 8"/>
            <p:cNvSpPr/>
            <p:nvPr/>
          </p:nvSpPr>
          <p:spPr>
            <a:xfrm>
              <a:off x="357158" y="172250"/>
              <a:ext cx="8715436" cy="6429420"/>
            </a:xfrm>
            <a:prstGeom prst="roundRect">
              <a:avLst>
                <a:gd name="adj" fmla="val 2118"/>
              </a:avLst>
            </a:prstGeom>
            <a:solidFill>
              <a:srgbClr val="00206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" name="Прямоугольник 3"/>
            <p:cNvSpPr/>
            <p:nvPr/>
          </p:nvSpPr>
          <p:spPr>
            <a:xfrm>
              <a:off x="470636" y="285728"/>
              <a:ext cx="4250545" cy="6215082"/>
            </a:xfrm>
            <a:prstGeom prst="rect">
              <a:avLst/>
            </a:prstGeom>
            <a:gradFill flip="none" rotWithShape="1">
              <a:gsLst>
                <a:gs pos="0">
                  <a:schemeClr val="bg1"/>
                </a:gs>
                <a:gs pos="82000">
                  <a:schemeClr val="bg1"/>
                </a:gs>
                <a:gs pos="100000">
                  <a:srgbClr val="F0EBE0"/>
                </a:gs>
              </a:gsLst>
              <a:lin ang="0" scaled="1"/>
              <a:tileRect/>
            </a:gra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4721181" y="285728"/>
              <a:ext cx="4250545" cy="6215082"/>
            </a:xfrm>
            <a:prstGeom prst="rect">
              <a:avLst/>
            </a:prstGeom>
            <a:gradFill flip="none" rotWithShape="1">
              <a:gsLst>
                <a:gs pos="0">
                  <a:schemeClr val="bg1"/>
                </a:gs>
                <a:gs pos="82000">
                  <a:schemeClr val="bg1"/>
                </a:gs>
                <a:gs pos="100000">
                  <a:srgbClr val="F0EBE0"/>
                </a:gs>
              </a:gsLst>
              <a:lin ang="10800000" scaled="1"/>
              <a:tileRect/>
            </a:gra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1" name="Полилиния 10"/>
          <p:cNvSpPr/>
          <p:nvPr/>
        </p:nvSpPr>
        <p:spPr>
          <a:xfrm>
            <a:off x="8598694" y="418278"/>
            <a:ext cx="261937" cy="554831"/>
          </a:xfrm>
          <a:custGeom>
            <a:avLst/>
            <a:gdLst>
              <a:gd name="connsiteX0" fmla="*/ 0 w 261937"/>
              <a:gd name="connsiteY0" fmla="*/ 0 h 554831"/>
              <a:gd name="connsiteX1" fmla="*/ 259556 w 261937"/>
              <a:gd name="connsiteY1" fmla="*/ 554831 h 554831"/>
              <a:gd name="connsiteX2" fmla="*/ 261937 w 261937"/>
              <a:gd name="connsiteY2" fmla="*/ 0 h 554831"/>
              <a:gd name="connsiteX3" fmla="*/ 0 w 261937"/>
              <a:gd name="connsiteY3" fmla="*/ 0 h 554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1937" h="554831">
                <a:moveTo>
                  <a:pt x="0" y="0"/>
                </a:moveTo>
                <a:lnTo>
                  <a:pt x="259556" y="554831"/>
                </a:lnTo>
                <a:cubicBezTo>
                  <a:pt x="260350" y="369887"/>
                  <a:pt x="261143" y="184944"/>
                  <a:pt x="261937" y="0"/>
                </a:cubicBez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/>
              </a:gs>
              <a:gs pos="65000">
                <a:schemeClr val="bg1"/>
              </a:gs>
              <a:gs pos="57000">
                <a:srgbClr val="F0EBE0"/>
              </a:gs>
            </a:gsLst>
            <a:lin ang="189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олилиния 12"/>
          <p:cNvSpPr/>
          <p:nvPr/>
        </p:nvSpPr>
        <p:spPr>
          <a:xfrm flipH="1">
            <a:off x="357158" y="418256"/>
            <a:ext cx="261937" cy="554831"/>
          </a:xfrm>
          <a:custGeom>
            <a:avLst/>
            <a:gdLst>
              <a:gd name="connsiteX0" fmla="*/ 0 w 261937"/>
              <a:gd name="connsiteY0" fmla="*/ 0 h 554831"/>
              <a:gd name="connsiteX1" fmla="*/ 259556 w 261937"/>
              <a:gd name="connsiteY1" fmla="*/ 554831 h 554831"/>
              <a:gd name="connsiteX2" fmla="*/ 261937 w 261937"/>
              <a:gd name="connsiteY2" fmla="*/ 0 h 554831"/>
              <a:gd name="connsiteX3" fmla="*/ 0 w 261937"/>
              <a:gd name="connsiteY3" fmla="*/ 0 h 554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1937" h="554831">
                <a:moveTo>
                  <a:pt x="0" y="0"/>
                </a:moveTo>
                <a:lnTo>
                  <a:pt x="259556" y="554831"/>
                </a:lnTo>
                <a:cubicBezTo>
                  <a:pt x="260350" y="369887"/>
                  <a:pt x="261143" y="184944"/>
                  <a:pt x="261937" y="0"/>
                </a:cubicBez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/>
              </a:gs>
              <a:gs pos="65000">
                <a:schemeClr val="bg1"/>
              </a:gs>
              <a:gs pos="57000">
                <a:srgbClr val="F0EBE0"/>
              </a:gs>
            </a:gsLst>
            <a:lin ang="189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Заголовок 13"/>
          <p:cNvSpPr>
            <a:spLocks noGrp="1"/>
          </p:cNvSpPr>
          <p:nvPr>
            <p:ph type="title"/>
          </p:nvPr>
        </p:nvSpPr>
        <p:spPr>
          <a:xfrm>
            <a:off x="457200" y="571480"/>
            <a:ext cx="4043362" cy="846158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z="48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Пункт 5.3.</a:t>
            </a:r>
            <a:endParaRPr lang="ru-RU" sz="4800" b="1" dirty="0">
              <a:ln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19" name="Содержимое 18"/>
          <p:cNvSpPr>
            <a:spLocks noGrp="1"/>
          </p:cNvSpPr>
          <p:nvPr>
            <p:ph sz="half" idx="2"/>
          </p:nvPr>
        </p:nvSpPr>
        <p:spPr>
          <a:xfrm>
            <a:off x="4643438" y="500042"/>
            <a:ext cx="4214842" cy="6072230"/>
          </a:xfrm>
        </p:spPr>
        <p:txBody>
          <a:bodyPr>
            <a:normAutofit fontScale="47500" lnSpcReduction="20000"/>
          </a:bodyPr>
          <a:lstStyle/>
          <a:p>
            <a:pPr marL="0" indent="361950" algn="ctr">
              <a:buNone/>
            </a:pPr>
            <a:r>
              <a:rPr lang="uk-UA" sz="3200" b="1" dirty="0" smtClean="0"/>
              <a:t>Розв'язання</a:t>
            </a:r>
          </a:p>
          <a:p>
            <a:pPr marL="0" indent="361950">
              <a:buNone/>
            </a:pPr>
            <a:r>
              <a:rPr lang="uk-UA" sz="3200" dirty="0" smtClean="0"/>
              <a:t>Розкладемо на множники тричлен, що стоїть у лівій частині нерівності. </a:t>
            </a:r>
          </a:p>
          <a:p>
            <a:pPr marL="0" indent="361950">
              <a:buNone/>
            </a:pPr>
            <a:r>
              <a:rPr lang="uk-UA" sz="3200" dirty="0" smtClean="0"/>
              <a:t>Оскільки коренями тричлена є:</a:t>
            </a:r>
            <a:r>
              <a:rPr lang="en-US" sz="3200" dirty="0" smtClean="0"/>
              <a:t> </a:t>
            </a:r>
            <a:r>
              <a:rPr lang="uk-UA" sz="3200" dirty="0" smtClean="0"/>
              <a:t>х</a:t>
            </a:r>
            <a:r>
              <a:rPr lang="uk-UA" sz="3200" baseline="-25000" dirty="0" smtClean="0"/>
              <a:t>1</a:t>
            </a:r>
            <a:r>
              <a:rPr lang="uk-UA" sz="3200" dirty="0" smtClean="0"/>
              <a:t>=3, х</a:t>
            </a:r>
            <a:r>
              <a:rPr lang="uk-UA" sz="3200" baseline="-25000" dirty="0" smtClean="0"/>
              <a:t>2</a:t>
            </a:r>
            <a:r>
              <a:rPr lang="uk-UA" sz="3200" dirty="0" smtClean="0"/>
              <a:t>=4,</a:t>
            </a:r>
          </a:p>
          <a:p>
            <a:pPr marL="0" indent="0">
              <a:buNone/>
            </a:pPr>
            <a:r>
              <a:rPr lang="uk-UA" sz="3200" dirty="0" smtClean="0"/>
              <a:t> то х</a:t>
            </a:r>
            <a:r>
              <a:rPr lang="uk-UA" sz="3200" baseline="30000" dirty="0" smtClean="0"/>
              <a:t>2</a:t>
            </a:r>
            <a:r>
              <a:rPr lang="uk-UA" sz="3200" dirty="0" smtClean="0"/>
              <a:t>-7х+12=(х-3)(х-4).</a:t>
            </a:r>
          </a:p>
          <a:p>
            <a:pPr marL="0" indent="0">
              <a:buNone/>
            </a:pPr>
            <a:r>
              <a:rPr lang="uk-UA" sz="3200" dirty="0" smtClean="0"/>
              <a:t>Отже, дана нерівність рівносильна нерівності </a:t>
            </a:r>
          </a:p>
          <a:p>
            <a:pPr marL="0" indent="0">
              <a:buNone/>
            </a:pPr>
            <a:r>
              <a:rPr lang="uk-UA" sz="3200" dirty="0" smtClean="0"/>
              <a:t>(х-3)(х-4) </a:t>
            </a:r>
            <a:r>
              <a:rPr lang="en-US" sz="3200" dirty="0" smtClean="0"/>
              <a:t>&lt; 0</a:t>
            </a:r>
            <a:r>
              <a:rPr lang="uk-UA" sz="3200" dirty="0" smtClean="0"/>
              <a:t>.</a:t>
            </a:r>
          </a:p>
          <a:p>
            <a:pPr marL="0" indent="0">
              <a:buNone/>
            </a:pPr>
            <a:r>
              <a:rPr lang="uk-UA" sz="3200" dirty="0" smtClean="0"/>
              <a:t>Числа 3 і 4 розбивають числову пряму на три проміжки (інтервали):  </a:t>
            </a:r>
            <a:r>
              <a:rPr lang="uk-UA" sz="3200" b="1" dirty="0" smtClean="0"/>
              <a:t>(-∞; 3), (3; 4), (4; ∞).</a:t>
            </a:r>
          </a:p>
          <a:p>
            <a:pPr marL="0" indent="0">
              <a:buNone/>
            </a:pPr>
            <a:r>
              <a:rPr lang="uk-UA" sz="3200" dirty="0" smtClean="0"/>
              <a:t>Позначимо їх на координатній прямій (рис.).</a:t>
            </a:r>
          </a:p>
          <a:p>
            <a:pPr marL="0" indent="0">
              <a:buNone/>
            </a:pPr>
            <a:r>
              <a:rPr lang="uk-UA" sz="3200" dirty="0" smtClean="0"/>
              <a:t>Визначимо знак добутку на кожному з них.</a:t>
            </a:r>
          </a:p>
          <a:p>
            <a:pPr marL="361950" indent="-180975">
              <a:buNone/>
            </a:pPr>
            <a:r>
              <a:rPr lang="uk-UA" sz="3200" dirty="0" smtClean="0"/>
              <a:t>1). Проміжок (інтервал) (-∞; 3), тобто  х </a:t>
            </a:r>
            <a:r>
              <a:rPr lang="en-US" sz="3200" dirty="0" smtClean="0"/>
              <a:t>&lt;</a:t>
            </a:r>
            <a:r>
              <a:rPr lang="uk-UA" sz="3200" dirty="0" smtClean="0"/>
              <a:t> </a:t>
            </a:r>
            <a:r>
              <a:rPr lang="en-US" sz="3200" dirty="0" smtClean="0"/>
              <a:t>3</a:t>
            </a:r>
            <a:r>
              <a:rPr lang="uk-UA" sz="3200" dirty="0" smtClean="0"/>
              <a:t>.</a:t>
            </a:r>
          </a:p>
          <a:p>
            <a:pPr marL="361950" indent="0">
              <a:buNone/>
            </a:pPr>
            <a:r>
              <a:rPr lang="uk-UA" sz="3200" dirty="0" smtClean="0"/>
              <a:t>За цієї умови обидва множники набувають від'ємних значень:  </a:t>
            </a:r>
            <a:r>
              <a:rPr lang="en-US" sz="3200" dirty="0" smtClean="0"/>
              <a:t>x</a:t>
            </a:r>
            <a:r>
              <a:rPr lang="uk-UA" sz="3200" dirty="0" smtClean="0"/>
              <a:t> </a:t>
            </a:r>
            <a:r>
              <a:rPr lang="en-US" sz="3200" dirty="0" smtClean="0"/>
              <a:t>–</a:t>
            </a:r>
            <a:r>
              <a:rPr lang="uk-UA" sz="3200" dirty="0" smtClean="0"/>
              <a:t> </a:t>
            </a:r>
            <a:r>
              <a:rPr lang="en-US" sz="3200" dirty="0" smtClean="0"/>
              <a:t>3</a:t>
            </a:r>
            <a:r>
              <a:rPr lang="uk-UA" sz="3200" dirty="0" smtClean="0"/>
              <a:t> </a:t>
            </a:r>
            <a:r>
              <a:rPr lang="en-US" sz="3200" dirty="0" smtClean="0"/>
              <a:t>&lt;</a:t>
            </a:r>
            <a:r>
              <a:rPr lang="uk-UA" sz="3200" dirty="0" smtClean="0"/>
              <a:t> </a:t>
            </a:r>
            <a:r>
              <a:rPr lang="en-US" sz="3200" dirty="0" smtClean="0"/>
              <a:t>0 </a:t>
            </a:r>
            <a:r>
              <a:rPr lang="uk-UA" sz="3200" dirty="0" smtClean="0"/>
              <a:t>і</a:t>
            </a:r>
            <a:r>
              <a:rPr lang="en-US" sz="3200" dirty="0" smtClean="0"/>
              <a:t> x</a:t>
            </a:r>
            <a:r>
              <a:rPr lang="uk-UA" sz="3200" dirty="0" smtClean="0"/>
              <a:t> </a:t>
            </a:r>
            <a:r>
              <a:rPr lang="en-US" sz="3200" dirty="0" smtClean="0"/>
              <a:t>–</a:t>
            </a:r>
            <a:r>
              <a:rPr lang="uk-UA" sz="3200" dirty="0" smtClean="0"/>
              <a:t> </a:t>
            </a:r>
            <a:r>
              <a:rPr lang="en-US" sz="3200" dirty="0" smtClean="0"/>
              <a:t>4</a:t>
            </a:r>
            <a:r>
              <a:rPr lang="uk-UA" sz="3200" dirty="0" smtClean="0"/>
              <a:t> </a:t>
            </a:r>
            <a:r>
              <a:rPr lang="en-US" sz="3200" dirty="0" smtClean="0"/>
              <a:t>&lt;</a:t>
            </a:r>
            <a:r>
              <a:rPr lang="uk-UA" sz="3200" dirty="0" smtClean="0"/>
              <a:t> </a:t>
            </a:r>
            <a:r>
              <a:rPr lang="en-US" sz="3200" dirty="0" smtClean="0"/>
              <a:t>0.</a:t>
            </a:r>
            <a:r>
              <a:rPr lang="uk-UA" sz="3200" dirty="0" smtClean="0"/>
              <a:t> </a:t>
            </a:r>
            <a:endParaRPr lang="en-US" sz="3200" dirty="0" smtClean="0"/>
          </a:p>
          <a:p>
            <a:pPr marL="361950" indent="0">
              <a:buNone/>
            </a:pPr>
            <a:r>
              <a:rPr lang="uk-UA" sz="3200" dirty="0" smtClean="0"/>
              <a:t>Отже, їх добуток є додатним числом:</a:t>
            </a:r>
            <a:endParaRPr lang="en-US" sz="3200" dirty="0" smtClean="0"/>
          </a:p>
          <a:p>
            <a:pPr marL="361950" indent="0">
              <a:buNone/>
            </a:pPr>
            <a:r>
              <a:rPr lang="en-US" sz="3200" dirty="0" smtClean="0"/>
              <a:t>(x</a:t>
            </a:r>
            <a:r>
              <a:rPr lang="uk-UA" sz="3200" dirty="0" smtClean="0"/>
              <a:t> </a:t>
            </a:r>
            <a:r>
              <a:rPr lang="en-US" sz="3200" dirty="0" smtClean="0"/>
              <a:t>-</a:t>
            </a:r>
            <a:r>
              <a:rPr lang="uk-UA" sz="3200" dirty="0" smtClean="0"/>
              <a:t> </a:t>
            </a:r>
            <a:r>
              <a:rPr lang="en-US" sz="3200" dirty="0" smtClean="0"/>
              <a:t>3)</a:t>
            </a:r>
            <a:r>
              <a:rPr lang="uk-UA" sz="3200" dirty="0" smtClean="0"/>
              <a:t> </a:t>
            </a:r>
            <a:r>
              <a:rPr lang="en-US" sz="3200" dirty="0" smtClean="0"/>
              <a:t>(x</a:t>
            </a:r>
            <a:r>
              <a:rPr lang="uk-UA" sz="3200" dirty="0" smtClean="0"/>
              <a:t> </a:t>
            </a:r>
            <a:r>
              <a:rPr lang="en-US" sz="3200" dirty="0" smtClean="0"/>
              <a:t>-</a:t>
            </a:r>
            <a:r>
              <a:rPr lang="uk-UA" sz="3200" dirty="0" smtClean="0"/>
              <a:t> </a:t>
            </a:r>
            <a:r>
              <a:rPr lang="en-US" sz="3200" dirty="0" smtClean="0"/>
              <a:t>4)</a:t>
            </a:r>
            <a:r>
              <a:rPr lang="uk-UA" sz="3200" dirty="0" smtClean="0"/>
              <a:t> </a:t>
            </a:r>
            <a:r>
              <a:rPr lang="en-US" sz="3200" dirty="0" smtClean="0"/>
              <a:t>&gt;</a:t>
            </a:r>
            <a:r>
              <a:rPr lang="uk-UA" sz="3200" dirty="0" smtClean="0"/>
              <a:t> </a:t>
            </a:r>
            <a:r>
              <a:rPr lang="en-US" sz="3200" dirty="0" smtClean="0"/>
              <a:t>0</a:t>
            </a:r>
            <a:r>
              <a:rPr lang="uk-UA" sz="3200" dirty="0" smtClean="0"/>
              <a:t>.</a:t>
            </a:r>
          </a:p>
          <a:p>
            <a:pPr marL="361950" indent="-180975">
              <a:buNone/>
            </a:pPr>
            <a:r>
              <a:rPr lang="uk-UA" sz="3200" dirty="0" smtClean="0"/>
              <a:t>2). Інтервал (3; 4), тобто </a:t>
            </a:r>
            <a:r>
              <a:rPr lang="en-US" sz="3200" dirty="0" smtClean="0"/>
              <a:t>3 &lt; x &lt; 4</a:t>
            </a:r>
            <a:r>
              <a:rPr lang="uk-UA" sz="3200" dirty="0" smtClean="0"/>
              <a:t>.</a:t>
            </a:r>
          </a:p>
          <a:p>
            <a:pPr marL="361950" indent="0">
              <a:buNone/>
            </a:pPr>
            <a:r>
              <a:rPr lang="uk-UA" sz="3200" dirty="0" smtClean="0"/>
              <a:t>За цієї умови </a:t>
            </a:r>
            <a:r>
              <a:rPr lang="en-US" sz="3200" dirty="0" smtClean="0"/>
              <a:t>x</a:t>
            </a:r>
            <a:r>
              <a:rPr lang="uk-UA" sz="3200" dirty="0" smtClean="0"/>
              <a:t> </a:t>
            </a:r>
            <a:r>
              <a:rPr lang="en-US" sz="3200" dirty="0" smtClean="0"/>
              <a:t>–</a:t>
            </a:r>
            <a:r>
              <a:rPr lang="uk-UA" sz="3200" dirty="0" smtClean="0"/>
              <a:t> </a:t>
            </a:r>
            <a:r>
              <a:rPr lang="en-US" sz="3200" dirty="0" smtClean="0"/>
              <a:t>3</a:t>
            </a:r>
            <a:r>
              <a:rPr lang="uk-UA" sz="3200" dirty="0" smtClean="0"/>
              <a:t> </a:t>
            </a:r>
            <a:r>
              <a:rPr lang="en-US" sz="3200" dirty="0" smtClean="0"/>
              <a:t>&lt;</a:t>
            </a:r>
            <a:r>
              <a:rPr lang="uk-UA" sz="3200" dirty="0" smtClean="0"/>
              <a:t> </a:t>
            </a:r>
            <a:r>
              <a:rPr lang="en-US" sz="3200" dirty="0" smtClean="0"/>
              <a:t>0</a:t>
            </a:r>
            <a:r>
              <a:rPr lang="uk-UA" sz="3200" dirty="0" smtClean="0"/>
              <a:t> </a:t>
            </a:r>
            <a:r>
              <a:rPr lang="en-US" sz="3200" dirty="0" smtClean="0"/>
              <a:t> </a:t>
            </a:r>
            <a:r>
              <a:rPr lang="uk-UA" sz="3200" dirty="0" smtClean="0"/>
              <a:t>і</a:t>
            </a:r>
            <a:r>
              <a:rPr lang="en-US" sz="3200" dirty="0" smtClean="0"/>
              <a:t> </a:t>
            </a:r>
            <a:r>
              <a:rPr lang="uk-UA" sz="3200" dirty="0" smtClean="0"/>
              <a:t> </a:t>
            </a:r>
            <a:r>
              <a:rPr lang="en-US" sz="3200" dirty="0" smtClean="0"/>
              <a:t>x – 4 &gt; 0</a:t>
            </a:r>
            <a:r>
              <a:rPr lang="uk-UA" sz="3200" dirty="0" smtClean="0"/>
              <a:t>. </a:t>
            </a:r>
          </a:p>
          <a:p>
            <a:pPr marL="361950" indent="0">
              <a:buNone/>
            </a:pPr>
            <a:r>
              <a:rPr lang="uk-UA" sz="3200" dirty="0" smtClean="0"/>
              <a:t>Отже,</a:t>
            </a:r>
            <a:r>
              <a:rPr lang="en-US" sz="3200" dirty="0" smtClean="0"/>
              <a:t> (x - 3) (x - 4) &lt; 0</a:t>
            </a:r>
            <a:r>
              <a:rPr lang="uk-UA" sz="3200" dirty="0" smtClean="0"/>
              <a:t>.</a:t>
            </a:r>
          </a:p>
          <a:p>
            <a:pPr marL="361950" indent="-180975">
              <a:buNone/>
            </a:pPr>
            <a:r>
              <a:rPr lang="uk-UA" sz="3200" dirty="0" smtClean="0"/>
              <a:t>3). Інтервал (4; ∞), тобто </a:t>
            </a:r>
            <a:r>
              <a:rPr lang="en-US" sz="3200" dirty="0" smtClean="0"/>
              <a:t> x &gt; 4</a:t>
            </a:r>
            <a:r>
              <a:rPr lang="uk-UA" sz="3200" dirty="0" smtClean="0"/>
              <a:t>.</a:t>
            </a:r>
          </a:p>
          <a:p>
            <a:pPr marL="361950" indent="0">
              <a:buNone/>
            </a:pPr>
            <a:r>
              <a:rPr lang="uk-UA" sz="3200" dirty="0" smtClean="0"/>
              <a:t>За цієї умови </a:t>
            </a:r>
            <a:r>
              <a:rPr lang="en-US" sz="3200" dirty="0" smtClean="0"/>
              <a:t>x</a:t>
            </a:r>
            <a:r>
              <a:rPr lang="uk-UA" sz="3200" dirty="0" smtClean="0"/>
              <a:t> </a:t>
            </a:r>
            <a:r>
              <a:rPr lang="en-US" sz="3200" dirty="0" smtClean="0"/>
              <a:t>–</a:t>
            </a:r>
            <a:r>
              <a:rPr lang="uk-UA" sz="3200" dirty="0" smtClean="0"/>
              <a:t> </a:t>
            </a:r>
            <a:r>
              <a:rPr lang="en-US" sz="3200" dirty="0" smtClean="0"/>
              <a:t>3 &gt;</a:t>
            </a:r>
            <a:r>
              <a:rPr lang="uk-UA" sz="3200" dirty="0" smtClean="0"/>
              <a:t> </a:t>
            </a:r>
            <a:r>
              <a:rPr lang="en-US" sz="3200" dirty="0" smtClean="0"/>
              <a:t>0  </a:t>
            </a:r>
            <a:r>
              <a:rPr lang="uk-UA" sz="3200" dirty="0" smtClean="0"/>
              <a:t>і</a:t>
            </a:r>
            <a:r>
              <a:rPr lang="en-US" sz="3200" dirty="0" smtClean="0"/>
              <a:t> </a:t>
            </a:r>
            <a:r>
              <a:rPr lang="uk-UA" sz="3200" dirty="0" smtClean="0"/>
              <a:t> </a:t>
            </a:r>
            <a:r>
              <a:rPr lang="en-US" sz="3200" dirty="0" smtClean="0"/>
              <a:t>x – 4 &gt; 0</a:t>
            </a:r>
            <a:r>
              <a:rPr lang="uk-UA" sz="3200" dirty="0" smtClean="0"/>
              <a:t>. </a:t>
            </a:r>
          </a:p>
          <a:p>
            <a:pPr marL="361950" indent="0">
              <a:buNone/>
            </a:pPr>
            <a:r>
              <a:rPr lang="uk-UA" sz="3200" dirty="0" smtClean="0"/>
              <a:t>Отже,</a:t>
            </a:r>
            <a:r>
              <a:rPr lang="en-US" sz="3200" dirty="0" smtClean="0"/>
              <a:t>  (x - 3) (x - 4) &gt; 0.</a:t>
            </a:r>
          </a:p>
          <a:p>
            <a:pPr marL="0" indent="0">
              <a:buNone/>
            </a:pPr>
            <a:r>
              <a:rPr lang="uk-UA" sz="3200" dirty="0" smtClean="0"/>
              <a:t>Те, як змінюється знак даного добутку показуємо на рисунку.</a:t>
            </a:r>
          </a:p>
          <a:p>
            <a:pPr marL="0" indent="0">
              <a:buNone/>
            </a:pPr>
            <a:endParaRPr lang="uk-UA" sz="3200" dirty="0" smtClean="0"/>
          </a:p>
          <a:p>
            <a:pPr marL="0" indent="0">
              <a:buNone/>
            </a:pPr>
            <a:r>
              <a:rPr lang="uk-UA" sz="3200" b="1" dirty="0" smtClean="0"/>
              <a:t>Таким чином, </a:t>
            </a:r>
            <a:r>
              <a:rPr lang="en-US" sz="3200" b="1" dirty="0" smtClean="0"/>
              <a:t>(x - 3) (x - 4) &lt; 0</a:t>
            </a:r>
            <a:r>
              <a:rPr lang="uk-UA" sz="3200" b="1" dirty="0" smtClean="0"/>
              <a:t> при </a:t>
            </a:r>
            <a:r>
              <a:rPr lang="en-US" sz="3200" b="1" dirty="0" smtClean="0"/>
              <a:t>3 &lt; x &lt; 4</a:t>
            </a:r>
            <a:r>
              <a:rPr lang="uk-UA" sz="3200" b="1" dirty="0" smtClean="0"/>
              <a:t>, тобто на проміжку (3; 4).</a:t>
            </a:r>
          </a:p>
          <a:p>
            <a:pPr marL="0" indent="0">
              <a:buNone/>
            </a:pPr>
            <a:endParaRPr lang="uk-UA" b="1" dirty="0" smtClean="0"/>
          </a:p>
          <a:p>
            <a:pPr marL="0" indent="0">
              <a:buNone/>
            </a:pPr>
            <a:endParaRPr lang="uk-UA" b="1" dirty="0" smtClean="0"/>
          </a:p>
          <a:p>
            <a:pPr marL="0" indent="0">
              <a:buNone/>
            </a:pPr>
            <a:endParaRPr lang="ru-RU" b="1" dirty="0"/>
          </a:p>
        </p:txBody>
      </p:sp>
      <p:sp>
        <p:nvSpPr>
          <p:cNvPr id="21" name="Прямоугольник с двумя скругленными соседними углами 20"/>
          <p:cNvSpPr/>
          <p:nvPr/>
        </p:nvSpPr>
        <p:spPr>
          <a:xfrm>
            <a:off x="4000496" y="214290"/>
            <a:ext cx="500066" cy="214314"/>
          </a:xfrm>
          <a:prstGeom prst="round2SameRect">
            <a:avLst/>
          </a:prstGeom>
          <a:solidFill>
            <a:srgbClr val="00B0F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с двумя скругленными соседними углами 21">
            <a:hlinkClick r:id="rId3" action="ppaction://hlinksldjump"/>
          </p:cNvPr>
          <p:cNvSpPr/>
          <p:nvPr/>
        </p:nvSpPr>
        <p:spPr>
          <a:xfrm>
            <a:off x="3500430" y="214290"/>
            <a:ext cx="500066" cy="214314"/>
          </a:xfrm>
          <a:prstGeom prst="round2SameRect">
            <a:avLst/>
          </a:prstGeom>
          <a:solidFill>
            <a:srgbClr val="0070C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с двумя скругленными соседними углами 22">
            <a:hlinkClick r:id="" action="ppaction://hlinkshowjump?jump=firstslide"/>
          </p:cNvPr>
          <p:cNvSpPr/>
          <p:nvPr/>
        </p:nvSpPr>
        <p:spPr>
          <a:xfrm>
            <a:off x="3000364" y="214290"/>
            <a:ext cx="500066" cy="214314"/>
          </a:xfrm>
          <a:prstGeom prst="round2SameRect">
            <a:avLst/>
          </a:prstGeom>
          <a:solidFill>
            <a:srgbClr val="7030A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с двумя скругленными соседними углами 23"/>
          <p:cNvSpPr/>
          <p:nvPr/>
        </p:nvSpPr>
        <p:spPr>
          <a:xfrm>
            <a:off x="4714876" y="214290"/>
            <a:ext cx="500066" cy="214314"/>
          </a:xfrm>
          <a:prstGeom prst="round2SameRect">
            <a:avLst/>
          </a:prstGeom>
          <a:solidFill>
            <a:srgbClr val="92D05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с двумя скругленными соседними углами 24">
            <a:hlinkClick r:id="" action="ppaction://hlinkshowjump?jump=lastslide"/>
          </p:cNvPr>
          <p:cNvSpPr/>
          <p:nvPr/>
        </p:nvSpPr>
        <p:spPr>
          <a:xfrm>
            <a:off x="5214942" y="214290"/>
            <a:ext cx="500066" cy="214314"/>
          </a:xfrm>
          <a:prstGeom prst="round2SameRect">
            <a:avLst/>
          </a:prstGeom>
          <a:solidFill>
            <a:srgbClr val="FFC00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с двумя скругленными соседними углами 25">
            <a:hlinkClick r:id="" action="ppaction://hlinkshowjump?jump=endshow"/>
          </p:cNvPr>
          <p:cNvSpPr/>
          <p:nvPr/>
        </p:nvSpPr>
        <p:spPr>
          <a:xfrm>
            <a:off x="5715008" y="214290"/>
            <a:ext cx="500066" cy="214314"/>
          </a:xfrm>
          <a:prstGeom prst="round2SameRect">
            <a:avLst/>
          </a:prstGeom>
          <a:solidFill>
            <a:srgbClr val="C0000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Содержимое 26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829196"/>
          </a:xfrm>
        </p:spPr>
        <p:txBody>
          <a:bodyPr>
            <a:normAutofit fontScale="47500" lnSpcReduction="20000"/>
          </a:bodyPr>
          <a:lstStyle/>
          <a:p>
            <a:pPr algn="ctr">
              <a:buNone/>
            </a:pPr>
            <a:r>
              <a:rPr lang="uk-UA" sz="67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Суть методу інтервалів</a:t>
            </a:r>
          </a:p>
          <a:p>
            <a:pPr algn="ctr">
              <a:buNone/>
            </a:pPr>
            <a:endParaRPr lang="uk-UA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>
              <a:buNone/>
            </a:pPr>
            <a:r>
              <a:rPr lang="uk-UA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endParaRPr lang="ru-RU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Полилиния 5">
            <a:hlinkClick r:id="" action="ppaction://hlinkshowjump?jump=nextslide"/>
          </p:cNvPr>
          <p:cNvSpPr/>
          <p:nvPr/>
        </p:nvSpPr>
        <p:spPr>
          <a:xfrm>
            <a:off x="8365928" y="418256"/>
            <a:ext cx="500066" cy="571504"/>
          </a:xfrm>
          <a:custGeom>
            <a:avLst/>
            <a:gdLst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41752" h="1166648">
                <a:moveTo>
                  <a:pt x="0" y="393128"/>
                </a:moveTo>
                <a:cubicBezTo>
                  <a:pt x="669063" y="673495"/>
                  <a:pt x="1417835" y="956441"/>
                  <a:pt x="1841752" y="1166648"/>
                </a:cubicBezTo>
                <a:lnTo>
                  <a:pt x="853779" y="0"/>
                </a:lnTo>
                <a:cubicBezTo>
                  <a:pt x="800710" y="372155"/>
                  <a:pt x="408264" y="307282"/>
                  <a:pt x="0" y="393128"/>
                </a:cubicBezTo>
                <a:close/>
              </a:path>
            </a:pathLst>
          </a:custGeom>
          <a:gradFill flip="none" rotWithShape="1">
            <a:gsLst>
              <a:gs pos="12000">
                <a:schemeClr val="bg1"/>
              </a:gs>
              <a:gs pos="65000">
                <a:schemeClr val="bg1"/>
              </a:gs>
              <a:gs pos="40000">
                <a:srgbClr val="F0EBE0"/>
              </a:gs>
            </a:gsLst>
            <a:lin ang="81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олилиния 11">
            <a:hlinkClick r:id="" action="ppaction://hlinkshowjump?jump=previousslide"/>
          </p:cNvPr>
          <p:cNvSpPr/>
          <p:nvPr/>
        </p:nvSpPr>
        <p:spPr>
          <a:xfrm flipH="1">
            <a:off x="353983" y="415081"/>
            <a:ext cx="500066" cy="571504"/>
          </a:xfrm>
          <a:custGeom>
            <a:avLst/>
            <a:gdLst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41752" h="1166648">
                <a:moveTo>
                  <a:pt x="0" y="393128"/>
                </a:moveTo>
                <a:cubicBezTo>
                  <a:pt x="669063" y="673495"/>
                  <a:pt x="1417835" y="956441"/>
                  <a:pt x="1841752" y="1166648"/>
                </a:cubicBezTo>
                <a:lnTo>
                  <a:pt x="853779" y="0"/>
                </a:lnTo>
                <a:cubicBezTo>
                  <a:pt x="800710" y="372155"/>
                  <a:pt x="408264" y="307282"/>
                  <a:pt x="0" y="393128"/>
                </a:cubicBezTo>
                <a:close/>
              </a:path>
            </a:pathLst>
          </a:custGeom>
          <a:gradFill flip="none" rotWithShape="1">
            <a:gsLst>
              <a:gs pos="12000">
                <a:schemeClr val="bg1"/>
              </a:gs>
              <a:gs pos="65000">
                <a:schemeClr val="bg1"/>
              </a:gs>
              <a:gs pos="40000">
                <a:srgbClr val="F0EBE0"/>
              </a:gs>
            </a:gsLst>
            <a:lin ang="81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8" name="TextBox 27"/>
          <p:cNvSpPr txBox="1"/>
          <p:nvPr/>
        </p:nvSpPr>
        <p:spPr>
          <a:xfrm>
            <a:off x="1071538" y="3071810"/>
            <a:ext cx="34290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b="1" dirty="0" smtClean="0"/>
              <a:t>Приклад 1.</a:t>
            </a:r>
          </a:p>
          <a:p>
            <a:r>
              <a:rPr lang="uk-UA" sz="2400" b="1" dirty="0" smtClean="0"/>
              <a:t>Розв'язати нерівність:</a:t>
            </a:r>
          </a:p>
          <a:p>
            <a:r>
              <a:rPr lang="uk-UA" sz="2400" b="1" dirty="0" smtClean="0"/>
              <a:t>Х</a:t>
            </a:r>
            <a:r>
              <a:rPr lang="uk-UA" sz="2400" b="1" baseline="30000" dirty="0" smtClean="0"/>
              <a:t>2</a:t>
            </a:r>
            <a:r>
              <a:rPr lang="uk-UA" sz="2400" b="1" dirty="0" smtClean="0"/>
              <a:t>-7х+12</a:t>
            </a:r>
            <a:r>
              <a:rPr lang="en-US" sz="2400" b="1" dirty="0" smtClean="0"/>
              <a:t>&lt;0</a:t>
            </a:r>
            <a:r>
              <a:rPr lang="uk-UA" sz="2400" b="1" dirty="0" smtClean="0"/>
              <a:t> </a:t>
            </a:r>
            <a:endParaRPr lang="ru-RU" sz="2400" b="1" dirty="0"/>
          </a:p>
        </p:txBody>
      </p:sp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2910" y="4500570"/>
            <a:ext cx="3524250" cy="122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1" name="TextBox 40"/>
          <p:cNvSpPr txBox="1"/>
          <p:nvPr/>
        </p:nvSpPr>
        <p:spPr>
          <a:xfrm>
            <a:off x="3714744" y="5429264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х</a:t>
            </a:r>
            <a:endParaRPr lang="ru-RU" dirty="0"/>
          </a:p>
        </p:txBody>
      </p:sp>
      <p:sp>
        <p:nvSpPr>
          <p:cNvPr id="42" name="TextBox 41"/>
          <p:cNvSpPr txBox="1"/>
          <p:nvPr/>
        </p:nvSpPr>
        <p:spPr>
          <a:xfrm>
            <a:off x="1428728" y="5500702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3</a:t>
            </a:r>
            <a:endParaRPr lang="ru-RU" dirty="0"/>
          </a:p>
        </p:txBody>
      </p:sp>
      <p:sp>
        <p:nvSpPr>
          <p:cNvPr id="43" name="TextBox 42"/>
          <p:cNvSpPr txBox="1"/>
          <p:nvPr/>
        </p:nvSpPr>
        <p:spPr>
          <a:xfrm>
            <a:off x="2857488" y="5500702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4</a:t>
            </a:r>
            <a:endParaRPr lang="ru-RU" dirty="0"/>
          </a:p>
        </p:txBody>
      </p:sp>
      <p:sp>
        <p:nvSpPr>
          <p:cNvPr id="44" name="TextBox 43"/>
          <p:cNvSpPr txBox="1"/>
          <p:nvPr/>
        </p:nvSpPr>
        <p:spPr>
          <a:xfrm>
            <a:off x="928662" y="5072074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+</a:t>
            </a:r>
            <a:endParaRPr lang="ru-RU" dirty="0"/>
          </a:p>
        </p:txBody>
      </p:sp>
      <p:sp>
        <p:nvSpPr>
          <p:cNvPr id="45" name="TextBox 44"/>
          <p:cNvSpPr txBox="1"/>
          <p:nvPr/>
        </p:nvSpPr>
        <p:spPr>
          <a:xfrm>
            <a:off x="2143108" y="4929198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_</a:t>
            </a:r>
            <a:endParaRPr lang="ru-RU" dirty="0"/>
          </a:p>
        </p:txBody>
      </p:sp>
      <p:sp>
        <p:nvSpPr>
          <p:cNvPr id="46" name="TextBox 45"/>
          <p:cNvSpPr txBox="1"/>
          <p:nvPr/>
        </p:nvSpPr>
        <p:spPr>
          <a:xfrm>
            <a:off x="3428992" y="5000636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+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7"/>
          <p:cNvGrpSpPr/>
          <p:nvPr/>
        </p:nvGrpSpPr>
        <p:grpSpPr>
          <a:xfrm>
            <a:off x="241046" y="304778"/>
            <a:ext cx="8715436" cy="6429420"/>
            <a:chOff x="357158" y="172250"/>
            <a:chExt cx="8715436" cy="6429420"/>
          </a:xfrm>
        </p:grpSpPr>
        <p:sp>
          <p:nvSpPr>
            <p:cNvPr id="9" name="Скругленный прямоугольник 8"/>
            <p:cNvSpPr/>
            <p:nvPr/>
          </p:nvSpPr>
          <p:spPr>
            <a:xfrm>
              <a:off x="357158" y="172250"/>
              <a:ext cx="8715436" cy="6429420"/>
            </a:xfrm>
            <a:prstGeom prst="roundRect">
              <a:avLst>
                <a:gd name="adj" fmla="val 2118"/>
              </a:avLst>
            </a:prstGeom>
            <a:solidFill>
              <a:srgbClr val="00206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" name="Прямоугольник 3"/>
            <p:cNvSpPr/>
            <p:nvPr/>
          </p:nvSpPr>
          <p:spPr>
            <a:xfrm>
              <a:off x="470636" y="285728"/>
              <a:ext cx="4250545" cy="6215082"/>
            </a:xfrm>
            <a:prstGeom prst="rect">
              <a:avLst/>
            </a:prstGeom>
            <a:gradFill flip="none" rotWithShape="1">
              <a:gsLst>
                <a:gs pos="0">
                  <a:schemeClr val="bg1"/>
                </a:gs>
                <a:gs pos="82000">
                  <a:schemeClr val="bg1"/>
                </a:gs>
                <a:gs pos="100000">
                  <a:srgbClr val="F0EBE0"/>
                </a:gs>
              </a:gsLst>
              <a:lin ang="0" scaled="1"/>
              <a:tileRect/>
            </a:gra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4721181" y="285728"/>
              <a:ext cx="4250545" cy="6215082"/>
            </a:xfrm>
            <a:prstGeom prst="rect">
              <a:avLst/>
            </a:prstGeom>
            <a:gradFill flip="none" rotWithShape="1">
              <a:gsLst>
                <a:gs pos="0">
                  <a:schemeClr val="bg1"/>
                </a:gs>
                <a:gs pos="82000">
                  <a:schemeClr val="bg1"/>
                </a:gs>
                <a:gs pos="100000">
                  <a:srgbClr val="F0EBE0"/>
                </a:gs>
              </a:gsLst>
              <a:lin ang="10800000" scaled="1"/>
              <a:tileRect/>
            </a:gra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1" name="Полилиния 10"/>
          <p:cNvSpPr/>
          <p:nvPr/>
        </p:nvSpPr>
        <p:spPr>
          <a:xfrm>
            <a:off x="8598694" y="418278"/>
            <a:ext cx="261937" cy="554831"/>
          </a:xfrm>
          <a:custGeom>
            <a:avLst/>
            <a:gdLst>
              <a:gd name="connsiteX0" fmla="*/ 0 w 261937"/>
              <a:gd name="connsiteY0" fmla="*/ 0 h 554831"/>
              <a:gd name="connsiteX1" fmla="*/ 259556 w 261937"/>
              <a:gd name="connsiteY1" fmla="*/ 554831 h 554831"/>
              <a:gd name="connsiteX2" fmla="*/ 261937 w 261937"/>
              <a:gd name="connsiteY2" fmla="*/ 0 h 554831"/>
              <a:gd name="connsiteX3" fmla="*/ 0 w 261937"/>
              <a:gd name="connsiteY3" fmla="*/ 0 h 554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1937" h="554831">
                <a:moveTo>
                  <a:pt x="0" y="0"/>
                </a:moveTo>
                <a:lnTo>
                  <a:pt x="259556" y="554831"/>
                </a:lnTo>
                <a:cubicBezTo>
                  <a:pt x="260350" y="369887"/>
                  <a:pt x="261143" y="184944"/>
                  <a:pt x="261937" y="0"/>
                </a:cubicBez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/>
              </a:gs>
              <a:gs pos="65000">
                <a:schemeClr val="bg1"/>
              </a:gs>
              <a:gs pos="57000">
                <a:srgbClr val="F0EBE0"/>
              </a:gs>
            </a:gsLst>
            <a:lin ang="189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олилиния 12"/>
          <p:cNvSpPr/>
          <p:nvPr/>
        </p:nvSpPr>
        <p:spPr>
          <a:xfrm flipH="1">
            <a:off x="357158" y="418256"/>
            <a:ext cx="261937" cy="554831"/>
          </a:xfrm>
          <a:custGeom>
            <a:avLst/>
            <a:gdLst>
              <a:gd name="connsiteX0" fmla="*/ 0 w 261937"/>
              <a:gd name="connsiteY0" fmla="*/ 0 h 554831"/>
              <a:gd name="connsiteX1" fmla="*/ 259556 w 261937"/>
              <a:gd name="connsiteY1" fmla="*/ 554831 h 554831"/>
              <a:gd name="connsiteX2" fmla="*/ 261937 w 261937"/>
              <a:gd name="connsiteY2" fmla="*/ 0 h 554831"/>
              <a:gd name="connsiteX3" fmla="*/ 0 w 261937"/>
              <a:gd name="connsiteY3" fmla="*/ 0 h 554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1937" h="554831">
                <a:moveTo>
                  <a:pt x="0" y="0"/>
                </a:moveTo>
                <a:lnTo>
                  <a:pt x="259556" y="554831"/>
                </a:lnTo>
                <a:cubicBezTo>
                  <a:pt x="260350" y="369887"/>
                  <a:pt x="261143" y="184944"/>
                  <a:pt x="261937" y="0"/>
                </a:cubicBez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/>
              </a:gs>
              <a:gs pos="65000">
                <a:schemeClr val="bg1"/>
              </a:gs>
              <a:gs pos="57000">
                <a:srgbClr val="F0EBE0"/>
              </a:gs>
            </a:gsLst>
            <a:lin ang="189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Заголовок 13"/>
          <p:cNvSpPr>
            <a:spLocks noGrp="1"/>
          </p:cNvSpPr>
          <p:nvPr>
            <p:ph type="title"/>
          </p:nvPr>
        </p:nvSpPr>
        <p:spPr>
          <a:xfrm>
            <a:off x="457200" y="571480"/>
            <a:ext cx="4043362" cy="846158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z="48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Пункт 5.3.</a:t>
            </a:r>
            <a:endParaRPr lang="ru-RU" sz="4800" b="1" dirty="0">
              <a:ln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19" name="Содержимое 18"/>
          <p:cNvSpPr>
            <a:spLocks noGrp="1"/>
          </p:cNvSpPr>
          <p:nvPr>
            <p:ph sz="half" idx="2"/>
          </p:nvPr>
        </p:nvSpPr>
        <p:spPr>
          <a:xfrm>
            <a:off x="4643438" y="500042"/>
            <a:ext cx="4214842" cy="6072230"/>
          </a:xfrm>
        </p:spPr>
        <p:txBody>
          <a:bodyPr>
            <a:normAutofit fontScale="62500" lnSpcReduction="20000"/>
          </a:bodyPr>
          <a:lstStyle/>
          <a:p>
            <a:pPr marL="0" indent="361950">
              <a:buNone/>
            </a:pPr>
            <a:r>
              <a:rPr lang="uk-UA" sz="3200" b="1" dirty="0" smtClean="0"/>
              <a:t>Для встановлення загального способу розв'язання аналогічних нерівностей розглянемо  функцію</a:t>
            </a:r>
          </a:p>
          <a:p>
            <a:pPr marL="0" indent="0">
              <a:buNone/>
            </a:pPr>
            <a:r>
              <a:rPr lang="uk-UA" sz="3200" b="1" dirty="0" smtClean="0"/>
              <a:t> </a:t>
            </a:r>
            <a:r>
              <a:rPr lang="en-US" sz="3200" b="1" dirty="0" smtClean="0"/>
              <a:t>f(x) =</a:t>
            </a:r>
            <a:r>
              <a:rPr lang="uk-UA" sz="3200" b="1" dirty="0" smtClean="0"/>
              <a:t> х</a:t>
            </a:r>
            <a:r>
              <a:rPr lang="uk-UA" sz="3200" b="1" baseline="30000" dirty="0" smtClean="0"/>
              <a:t>2</a:t>
            </a:r>
            <a:r>
              <a:rPr lang="en-US" sz="3200" b="1" baseline="30000" dirty="0" smtClean="0"/>
              <a:t> </a:t>
            </a:r>
            <a:r>
              <a:rPr lang="uk-UA" sz="3200" b="1" dirty="0" smtClean="0"/>
              <a:t>-</a:t>
            </a:r>
            <a:r>
              <a:rPr lang="en-US" sz="3200" b="1" dirty="0" smtClean="0"/>
              <a:t> </a:t>
            </a:r>
            <a:r>
              <a:rPr lang="uk-UA" sz="3200" b="1" dirty="0" smtClean="0"/>
              <a:t>7х</a:t>
            </a:r>
            <a:r>
              <a:rPr lang="en-US" sz="3200" b="1" dirty="0" smtClean="0"/>
              <a:t> </a:t>
            </a:r>
            <a:r>
              <a:rPr lang="uk-UA" sz="3200" b="1" dirty="0" smtClean="0"/>
              <a:t>+</a:t>
            </a:r>
            <a:r>
              <a:rPr lang="en-US" sz="3200" b="1" dirty="0" smtClean="0"/>
              <a:t> </a:t>
            </a:r>
            <a:r>
              <a:rPr lang="uk-UA" sz="3200" b="1" dirty="0" smtClean="0"/>
              <a:t>12, або </a:t>
            </a:r>
            <a:r>
              <a:rPr lang="en-US" sz="3200" b="1" dirty="0" smtClean="0"/>
              <a:t>f</a:t>
            </a:r>
            <a:r>
              <a:rPr lang="uk-UA" sz="3200" b="1" dirty="0" smtClean="0"/>
              <a:t>(х)=(х–3)(</a:t>
            </a:r>
            <a:r>
              <a:rPr lang="en-US" sz="3200" b="1" dirty="0" smtClean="0"/>
              <a:t>x</a:t>
            </a:r>
            <a:r>
              <a:rPr lang="uk-UA" sz="3200" b="1" dirty="0" smtClean="0"/>
              <a:t>-4).</a:t>
            </a:r>
          </a:p>
          <a:p>
            <a:pPr marL="0" indent="361950">
              <a:buNone/>
            </a:pPr>
            <a:r>
              <a:rPr lang="uk-UA" sz="3200" b="1" dirty="0" smtClean="0"/>
              <a:t>Проаналізуємо зміну знака функції на визначених числових проміжках.</a:t>
            </a:r>
          </a:p>
          <a:p>
            <a:pPr marL="0" indent="361950" algn="ctr">
              <a:buNone/>
            </a:pPr>
            <a:endParaRPr lang="uk-UA" sz="3200" b="1" dirty="0" smtClean="0"/>
          </a:p>
          <a:p>
            <a:pPr marL="0" indent="361950">
              <a:buNone/>
            </a:pPr>
            <a:r>
              <a:rPr lang="uk-UA" sz="3200" dirty="0" smtClean="0"/>
              <a:t>На інтервалі (-∞; 3), тобто  х </a:t>
            </a:r>
            <a:r>
              <a:rPr lang="en-US" sz="3200" dirty="0" smtClean="0"/>
              <a:t>&lt;</a:t>
            </a:r>
            <a:r>
              <a:rPr lang="uk-UA" sz="3200" dirty="0" smtClean="0"/>
              <a:t> </a:t>
            </a:r>
            <a:r>
              <a:rPr lang="en-US" sz="3200" dirty="0" smtClean="0"/>
              <a:t>3</a:t>
            </a:r>
            <a:r>
              <a:rPr lang="uk-UA" sz="3200" dirty="0" smtClean="0"/>
              <a:t> функція набуває додатних значень. При переході через точку х=3 вона змінює свій знак на протилежний, тобто на інтервалі  (3; 4) значення функції від'ємні. При переході через точку х=4 функція знову змінює свій знак  - на інтервалі (4; ∞) її значення є додатними.</a:t>
            </a:r>
          </a:p>
          <a:p>
            <a:pPr marL="0" indent="361950">
              <a:buNone/>
            </a:pPr>
            <a:r>
              <a:rPr lang="uk-UA" sz="3200" dirty="0" smtClean="0"/>
              <a:t>Таким чином, при русі по координатній прямій зліва направо від одного інтервалу до іншого знак функції  </a:t>
            </a:r>
            <a:r>
              <a:rPr lang="en-US" sz="3200" dirty="0" smtClean="0"/>
              <a:t>f</a:t>
            </a:r>
            <a:r>
              <a:rPr lang="uk-UA" sz="3200" dirty="0" smtClean="0"/>
              <a:t>(х) = (</a:t>
            </a:r>
            <a:r>
              <a:rPr lang="uk-UA" sz="3200" dirty="0" err="1" smtClean="0"/>
              <a:t>х</a:t>
            </a:r>
            <a:r>
              <a:rPr lang="uk-UA" sz="3200" dirty="0" smtClean="0"/>
              <a:t> – 3)(</a:t>
            </a:r>
            <a:r>
              <a:rPr lang="uk-UA" sz="3200" dirty="0" err="1" smtClean="0"/>
              <a:t>х</a:t>
            </a:r>
            <a:r>
              <a:rPr lang="uk-UA" sz="3200" dirty="0" smtClean="0"/>
              <a:t> - 4) почергово змінюється.</a:t>
            </a:r>
          </a:p>
          <a:p>
            <a:pPr marL="0" indent="0">
              <a:buNone/>
            </a:pPr>
            <a:endParaRPr lang="uk-UA" b="1" dirty="0" smtClean="0"/>
          </a:p>
          <a:p>
            <a:pPr marL="0" indent="0">
              <a:buNone/>
            </a:pPr>
            <a:endParaRPr lang="uk-UA" b="1" dirty="0" smtClean="0"/>
          </a:p>
          <a:p>
            <a:pPr marL="0" indent="0">
              <a:buNone/>
            </a:pPr>
            <a:endParaRPr lang="ru-RU" b="1" dirty="0"/>
          </a:p>
        </p:txBody>
      </p:sp>
      <p:sp>
        <p:nvSpPr>
          <p:cNvPr id="21" name="Прямоугольник с двумя скругленными соседними углами 20"/>
          <p:cNvSpPr/>
          <p:nvPr/>
        </p:nvSpPr>
        <p:spPr>
          <a:xfrm>
            <a:off x="4000496" y="214290"/>
            <a:ext cx="500066" cy="214314"/>
          </a:xfrm>
          <a:prstGeom prst="round2SameRect">
            <a:avLst/>
          </a:prstGeom>
          <a:solidFill>
            <a:srgbClr val="00B0F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с двумя скругленными соседними углами 21">
            <a:hlinkClick r:id="rId3" action="ppaction://hlinksldjump"/>
          </p:cNvPr>
          <p:cNvSpPr/>
          <p:nvPr/>
        </p:nvSpPr>
        <p:spPr>
          <a:xfrm>
            <a:off x="3500430" y="214290"/>
            <a:ext cx="500066" cy="214314"/>
          </a:xfrm>
          <a:prstGeom prst="round2SameRect">
            <a:avLst/>
          </a:prstGeom>
          <a:solidFill>
            <a:srgbClr val="0070C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с двумя скругленными соседними углами 22">
            <a:hlinkClick r:id="" action="ppaction://hlinkshowjump?jump=firstslide"/>
          </p:cNvPr>
          <p:cNvSpPr/>
          <p:nvPr/>
        </p:nvSpPr>
        <p:spPr>
          <a:xfrm>
            <a:off x="3000364" y="214290"/>
            <a:ext cx="500066" cy="214314"/>
          </a:xfrm>
          <a:prstGeom prst="round2SameRect">
            <a:avLst/>
          </a:prstGeom>
          <a:solidFill>
            <a:srgbClr val="7030A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с двумя скругленными соседними углами 23"/>
          <p:cNvSpPr/>
          <p:nvPr/>
        </p:nvSpPr>
        <p:spPr>
          <a:xfrm>
            <a:off x="4714876" y="214290"/>
            <a:ext cx="500066" cy="214314"/>
          </a:xfrm>
          <a:prstGeom prst="round2SameRect">
            <a:avLst/>
          </a:prstGeom>
          <a:solidFill>
            <a:srgbClr val="92D05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с двумя скругленными соседними углами 24">
            <a:hlinkClick r:id="" action="ppaction://hlinkshowjump?jump=lastslide"/>
          </p:cNvPr>
          <p:cNvSpPr/>
          <p:nvPr/>
        </p:nvSpPr>
        <p:spPr>
          <a:xfrm>
            <a:off x="5214942" y="214290"/>
            <a:ext cx="500066" cy="214314"/>
          </a:xfrm>
          <a:prstGeom prst="round2SameRect">
            <a:avLst/>
          </a:prstGeom>
          <a:solidFill>
            <a:srgbClr val="FFC00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с двумя скругленными соседними углами 25">
            <a:hlinkClick r:id="" action="ppaction://hlinkshowjump?jump=endshow"/>
          </p:cNvPr>
          <p:cNvSpPr/>
          <p:nvPr/>
        </p:nvSpPr>
        <p:spPr>
          <a:xfrm>
            <a:off x="5715008" y="214290"/>
            <a:ext cx="500066" cy="214314"/>
          </a:xfrm>
          <a:prstGeom prst="round2SameRect">
            <a:avLst/>
          </a:prstGeom>
          <a:solidFill>
            <a:srgbClr val="C0000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Содержимое 26"/>
          <p:cNvSpPr>
            <a:spLocks noGrp="1"/>
          </p:cNvSpPr>
          <p:nvPr>
            <p:ph sz="half" idx="1"/>
          </p:nvPr>
        </p:nvSpPr>
        <p:spPr>
          <a:xfrm>
            <a:off x="457200" y="2285992"/>
            <a:ext cx="4038600" cy="4143404"/>
          </a:xfrm>
        </p:spPr>
        <p:txBody>
          <a:bodyPr>
            <a:normAutofit fontScale="62500" lnSpcReduction="20000"/>
          </a:bodyPr>
          <a:lstStyle/>
          <a:p>
            <a:pPr algn="ctr">
              <a:buNone/>
            </a:pPr>
            <a:r>
              <a:rPr lang="uk-UA" sz="67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Послідовність розв'язання</a:t>
            </a:r>
          </a:p>
          <a:p>
            <a:pPr algn="ctr">
              <a:buNone/>
            </a:pPr>
            <a:endParaRPr lang="uk-UA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>
              <a:buNone/>
            </a:pPr>
            <a:r>
              <a:rPr lang="uk-UA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endParaRPr lang="ru-RU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Полилиния 5">
            <a:hlinkClick r:id="" action="ppaction://hlinkshowjump?jump=nextslide"/>
          </p:cNvPr>
          <p:cNvSpPr/>
          <p:nvPr/>
        </p:nvSpPr>
        <p:spPr>
          <a:xfrm>
            <a:off x="8365928" y="418256"/>
            <a:ext cx="500066" cy="571504"/>
          </a:xfrm>
          <a:custGeom>
            <a:avLst/>
            <a:gdLst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41752" h="1166648">
                <a:moveTo>
                  <a:pt x="0" y="393128"/>
                </a:moveTo>
                <a:cubicBezTo>
                  <a:pt x="669063" y="673495"/>
                  <a:pt x="1417835" y="956441"/>
                  <a:pt x="1841752" y="1166648"/>
                </a:cubicBezTo>
                <a:lnTo>
                  <a:pt x="853779" y="0"/>
                </a:lnTo>
                <a:cubicBezTo>
                  <a:pt x="800710" y="372155"/>
                  <a:pt x="408264" y="307282"/>
                  <a:pt x="0" y="393128"/>
                </a:cubicBezTo>
                <a:close/>
              </a:path>
            </a:pathLst>
          </a:custGeom>
          <a:gradFill flip="none" rotWithShape="1">
            <a:gsLst>
              <a:gs pos="12000">
                <a:schemeClr val="bg1"/>
              </a:gs>
              <a:gs pos="65000">
                <a:schemeClr val="bg1"/>
              </a:gs>
              <a:gs pos="40000">
                <a:srgbClr val="F0EBE0"/>
              </a:gs>
            </a:gsLst>
            <a:lin ang="81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олилиния 11">
            <a:hlinkClick r:id="" action="ppaction://hlinkshowjump?jump=previousslide"/>
          </p:cNvPr>
          <p:cNvSpPr/>
          <p:nvPr/>
        </p:nvSpPr>
        <p:spPr>
          <a:xfrm flipH="1">
            <a:off x="353983" y="415081"/>
            <a:ext cx="500066" cy="571504"/>
          </a:xfrm>
          <a:custGeom>
            <a:avLst/>
            <a:gdLst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41752" h="1166648">
                <a:moveTo>
                  <a:pt x="0" y="393128"/>
                </a:moveTo>
                <a:cubicBezTo>
                  <a:pt x="669063" y="673495"/>
                  <a:pt x="1417835" y="956441"/>
                  <a:pt x="1841752" y="1166648"/>
                </a:cubicBezTo>
                <a:lnTo>
                  <a:pt x="853779" y="0"/>
                </a:lnTo>
                <a:cubicBezTo>
                  <a:pt x="800710" y="372155"/>
                  <a:pt x="408264" y="307282"/>
                  <a:pt x="0" y="393128"/>
                </a:cubicBezTo>
                <a:close/>
              </a:path>
            </a:pathLst>
          </a:custGeom>
          <a:gradFill flip="none" rotWithShape="1">
            <a:gsLst>
              <a:gs pos="12000">
                <a:schemeClr val="bg1"/>
              </a:gs>
              <a:gs pos="65000">
                <a:schemeClr val="bg1"/>
              </a:gs>
              <a:gs pos="40000">
                <a:srgbClr val="F0EBE0"/>
              </a:gs>
            </a:gsLst>
            <a:lin ang="81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28662" y="3929066"/>
            <a:ext cx="3457575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7"/>
          <p:cNvGrpSpPr/>
          <p:nvPr/>
        </p:nvGrpSpPr>
        <p:grpSpPr>
          <a:xfrm>
            <a:off x="241046" y="304778"/>
            <a:ext cx="8715436" cy="6429420"/>
            <a:chOff x="357158" y="172250"/>
            <a:chExt cx="8715436" cy="6429420"/>
          </a:xfrm>
        </p:grpSpPr>
        <p:sp>
          <p:nvSpPr>
            <p:cNvPr id="9" name="Скругленный прямоугольник 8"/>
            <p:cNvSpPr/>
            <p:nvPr/>
          </p:nvSpPr>
          <p:spPr>
            <a:xfrm>
              <a:off x="357158" y="172250"/>
              <a:ext cx="8715436" cy="6429420"/>
            </a:xfrm>
            <a:prstGeom prst="roundRect">
              <a:avLst>
                <a:gd name="adj" fmla="val 2118"/>
              </a:avLst>
            </a:prstGeom>
            <a:solidFill>
              <a:srgbClr val="00206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" name="Прямоугольник 3"/>
            <p:cNvSpPr/>
            <p:nvPr/>
          </p:nvSpPr>
          <p:spPr>
            <a:xfrm>
              <a:off x="470636" y="285728"/>
              <a:ext cx="4250545" cy="6215082"/>
            </a:xfrm>
            <a:prstGeom prst="rect">
              <a:avLst/>
            </a:prstGeom>
            <a:gradFill flip="none" rotWithShape="1">
              <a:gsLst>
                <a:gs pos="0">
                  <a:schemeClr val="bg1"/>
                </a:gs>
                <a:gs pos="82000">
                  <a:schemeClr val="bg1"/>
                </a:gs>
                <a:gs pos="100000">
                  <a:srgbClr val="F0EBE0"/>
                </a:gs>
              </a:gsLst>
              <a:lin ang="0" scaled="1"/>
              <a:tileRect/>
            </a:gra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4721181" y="285728"/>
              <a:ext cx="4250545" cy="6215082"/>
            </a:xfrm>
            <a:prstGeom prst="rect">
              <a:avLst/>
            </a:prstGeom>
            <a:gradFill flip="none" rotWithShape="1">
              <a:gsLst>
                <a:gs pos="0">
                  <a:schemeClr val="bg1"/>
                </a:gs>
                <a:gs pos="82000">
                  <a:schemeClr val="bg1"/>
                </a:gs>
                <a:gs pos="100000">
                  <a:srgbClr val="F0EBE0"/>
                </a:gs>
              </a:gsLst>
              <a:lin ang="10800000" scaled="1"/>
              <a:tileRect/>
            </a:gra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1" name="Полилиния 10"/>
          <p:cNvSpPr/>
          <p:nvPr/>
        </p:nvSpPr>
        <p:spPr>
          <a:xfrm>
            <a:off x="8598694" y="418278"/>
            <a:ext cx="261937" cy="554831"/>
          </a:xfrm>
          <a:custGeom>
            <a:avLst/>
            <a:gdLst>
              <a:gd name="connsiteX0" fmla="*/ 0 w 261937"/>
              <a:gd name="connsiteY0" fmla="*/ 0 h 554831"/>
              <a:gd name="connsiteX1" fmla="*/ 259556 w 261937"/>
              <a:gd name="connsiteY1" fmla="*/ 554831 h 554831"/>
              <a:gd name="connsiteX2" fmla="*/ 261937 w 261937"/>
              <a:gd name="connsiteY2" fmla="*/ 0 h 554831"/>
              <a:gd name="connsiteX3" fmla="*/ 0 w 261937"/>
              <a:gd name="connsiteY3" fmla="*/ 0 h 554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1937" h="554831">
                <a:moveTo>
                  <a:pt x="0" y="0"/>
                </a:moveTo>
                <a:lnTo>
                  <a:pt x="259556" y="554831"/>
                </a:lnTo>
                <a:cubicBezTo>
                  <a:pt x="260350" y="369887"/>
                  <a:pt x="261143" y="184944"/>
                  <a:pt x="261937" y="0"/>
                </a:cubicBez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/>
              </a:gs>
              <a:gs pos="65000">
                <a:schemeClr val="bg1"/>
              </a:gs>
              <a:gs pos="57000">
                <a:srgbClr val="F0EBE0"/>
              </a:gs>
            </a:gsLst>
            <a:lin ang="189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олилиния 12"/>
          <p:cNvSpPr/>
          <p:nvPr/>
        </p:nvSpPr>
        <p:spPr>
          <a:xfrm flipH="1">
            <a:off x="357158" y="418256"/>
            <a:ext cx="261937" cy="554831"/>
          </a:xfrm>
          <a:custGeom>
            <a:avLst/>
            <a:gdLst>
              <a:gd name="connsiteX0" fmla="*/ 0 w 261937"/>
              <a:gd name="connsiteY0" fmla="*/ 0 h 554831"/>
              <a:gd name="connsiteX1" fmla="*/ 259556 w 261937"/>
              <a:gd name="connsiteY1" fmla="*/ 554831 h 554831"/>
              <a:gd name="connsiteX2" fmla="*/ 261937 w 261937"/>
              <a:gd name="connsiteY2" fmla="*/ 0 h 554831"/>
              <a:gd name="connsiteX3" fmla="*/ 0 w 261937"/>
              <a:gd name="connsiteY3" fmla="*/ 0 h 554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1937" h="554831">
                <a:moveTo>
                  <a:pt x="0" y="0"/>
                </a:moveTo>
                <a:lnTo>
                  <a:pt x="259556" y="554831"/>
                </a:lnTo>
                <a:cubicBezTo>
                  <a:pt x="260350" y="369887"/>
                  <a:pt x="261143" y="184944"/>
                  <a:pt x="261937" y="0"/>
                </a:cubicBez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/>
              </a:gs>
              <a:gs pos="65000">
                <a:schemeClr val="bg1"/>
              </a:gs>
              <a:gs pos="57000">
                <a:srgbClr val="F0EBE0"/>
              </a:gs>
            </a:gsLst>
            <a:lin ang="189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Заголовок 13"/>
          <p:cNvSpPr>
            <a:spLocks noGrp="1"/>
          </p:cNvSpPr>
          <p:nvPr>
            <p:ph type="title"/>
          </p:nvPr>
        </p:nvSpPr>
        <p:spPr>
          <a:xfrm>
            <a:off x="457200" y="571480"/>
            <a:ext cx="4043362" cy="846158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z="48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Пункт 5.3.</a:t>
            </a:r>
            <a:endParaRPr lang="ru-RU" sz="4800" b="1" dirty="0">
              <a:ln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19" name="Содержимое 18"/>
          <p:cNvSpPr>
            <a:spLocks noGrp="1"/>
          </p:cNvSpPr>
          <p:nvPr>
            <p:ph sz="half" idx="2"/>
          </p:nvPr>
        </p:nvSpPr>
        <p:spPr>
          <a:xfrm>
            <a:off x="4643438" y="500042"/>
            <a:ext cx="4214842" cy="6072230"/>
          </a:xfrm>
        </p:spPr>
        <p:txBody>
          <a:bodyPr>
            <a:normAutofit fontScale="62500" lnSpcReduction="20000"/>
          </a:bodyPr>
          <a:lstStyle/>
          <a:p>
            <a:pPr marL="0" indent="361950">
              <a:buNone/>
            </a:pPr>
            <a:r>
              <a:rPr lang="uk-UA" sz="3200" dirty="0" smtClean="0"/>
              <a:t>Нерівність (х – 3)(</a:t>
            </a:r>
            <a:r>
              <a:rPr lang="uk-UA" sz="3200" dirty="0" err="1" smtClean="0"/>
              <a:t>х</a:t>
            </a:r>
            <a:r>
              <a:rPr lang="uk-UA" sz="3200" dirty="0" smtClean="0"/>
              <a:t> - 4)</a:t>
            </a:r>
            <a:r>
              <a:rPr lang="en-US" sz="3200" dirty="0" smtClean="0"/>
              <a:t> &lt; 0</a:t>
            </a:r>
            <a:r>
              <a:rPr lang="uk-UA" sz="3200" dirty="0" smtClean="0"/>
              <a:t> </a:t>
            </a:r>
          </a:p>
          <a:p>
            <a:pPr marL="0" indent="0">
              <a:buNone/>
            </a:pPr>
            <a:r>
              <a:rPr lang="uk-UA" sz="3200" dirty="0" smtClean="0"/>
              <a:t>можна розв'язати так:</a:t>
            </a:r>
          </a:p>
          <a:p>
            <a:pPr marL="0" indent="361950">
              <a:buNone/>
            </a:pPr>
            <a:r>
              <a:rPr lang="uk-UA" sz="3200" dirty="0" smtClean="0"/>
              <a:t>1). Знаходимо нулі функції </a:t>
            </a:r>
            <a:endParaRPr lang="en-US" sz="3200" dirty="0" smtClean="0"/>
          </a:p>
          <a:p>
            <a:pPr marL="0" indent="361950">
              <a:buNone/>
            </a:pPr>
            <a:r>
              <a:rPr lang="uk-UA" sz="3200" dirty="0" smtClean="0"/>
              <a:t> </a:t>
            </a:r>
            <a:r>
              <a:rPr lang="en-US" sz="3200" dirty="0" smtClean="0"/>
              <a:t>f</a:t>
            </a:r>
            <a:r>
              <a:rPr lang="uk-UA" sz="3200" dirty="0" smtClean="0"/>
              <a:t>(х) = (</a:t>
            </a:r>
            <a:r>
              <a:rPr lang="uk-UA" sz="3200" dirty="0" err="1" smtClean="0"/>
              <a:t>х</a:t>
            </a:r>
            <a:r>
              <a:rPr lang="uk-UA" sz="3200" dirty="0" smtClean="0"/>
              <a:t> – 3)(</a:t>
            </a:r>
            <a:r>
              <a:rPr lang="uk-UA" sz="3200" dirty="0" err="1" smtClean="0"/>
              <a:t>х</a:t>
            </a:r>
            <a:r>
              <a:rPr lang="uk-UA" sz="3200" dirty="0" smtClean="0"/>
              <a:t> – 4):    х=3 і х=4.</a:t>
            </a:r>
          </a:p>
          <a:p>
            <a:pPr marL="0" indent="361950">
              <a:buNone/>
            </a:pPr>
            <a:r>
              <a:rPr lang="uk-UA" sz="3200" dirty="0" smtClean="0"/>
              <a:t>2). Позначаємо отримані числа на координатній прямій і знаходимо відповідні інтервали.</a:t>
            </a:r>
          </a:p>
          <a:p>
            <a:pPr marL="0" indent="361950">
              <a:buNone/>
            </a:pPr>
            <a:r>
              <a:rPr lang="uk-UA" sz="3200" dirty="0" smtClean="0"/>
              <a:t>3). Визначаємо знак функції, наприклад, на крайньому зліва інтервалі. Для цього можна взяти будь-яке значення х з цього інтервалу і, підставивши його у формулу, що задає функцію, знайти знак кожного множника, а потім і добутку.</a:t>
            </a:r>
          </a:p>
          <a:p>
            <a:pPr marL="0" indent="361950">
              <a:buNone/>
            </a:pPr>
            <a:r>
              <a:rPr lang="uk-UA" sz="3200" dirty="0" smtClean="0"/>
              <a:t>4). Визначаємо знак функції на наступних інтервалах, розставивши їх у порядку чергування.</a:t>
            </a:r>
          </a:p>
          <a:p>
            <a:pPr marL="0" indent="361950">
              <a:buNone/>
            </a:pPr>
            <a:r>
              <a:rPr lang="uk-UA" sz="3200" dirty="0" smtClean="0"/>
              <a:t>5). З усіх інтервалів вибираємо ті, на яких значення функції мають вказаний в умові знак. </a:t>
            </a:r>
            <a:endParaRPr lang="uk-UA" dirty="0" smtClean="0"/>
          </a:p>
          <a:p>
            <a:pPr marL="0" indent="0">
              <a:buNone/>
            </a:pPr>
            <a:endParaRPr lang="uk-UA" b="1" dirty="0" smtClean="0"/>
          </a:p>
          <a:p>
            <a:pPr marL="0" indent="0">
              <a:buNone/>
            </a:pPr>
            <a:endParaRPr lang="ru-RU" b="1" dirty="0"/>
          </a:p>
        </p:txBody>
      </p:sp>
      <p:sp>
        <p:nvSpPr>
          <p:cNvPr id="21" name="Прямоугольник с двумя скругленными соседними углами 20"/>
          <p:cNvSpPr/>
          <p:nvPr/>
        </p:nvSpPr>
        <p:spPr>
          <a:xfrm>
            <a:off x="4000496" y="214290"/>
            <a:ext cx="500066" cy="214314"/>
          </a:xfrm>
          <a:prstGeom prst="round2SameRect">
            <a:avLst/>
          </a:prstGeom>
          <a:solidFill>
            <a:srgbClr val="00B0F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с двумя скругленными соседними углами 21">
            <a:hlinkClick r:id="rId3" action="ppaction://hlinksldjump"/>
          </p:cNvPr>
          <p:cNvSpPr/>
          <p:nvPr/>
        </p:nvSpPr>
        <p:spPr>
          <a:xfrm>
            <a:off x="3500430" y="214290"/>
            <a:ext cx="500066" cy="214314"/>
          </a:xfrm>
          <a:prstGeom prst="round2SameRect">
            <a:avLst/>
          </a:prstGeom>
          <a:solidFill>
            <a:srgbClr val="0070C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с двумя скругленными соседними углами 22">
            <a:hlinkClick r:id="" action="ppaction://hlinkshowjump?jump=firstslide"/>
          </p:cNvPr>
          <p:cNvSpPr/>
          <p:nvPr/>
        </p:nvSpPr>
        <p:spPr>
          <a:xfrm>
            <a:off x="3000364" y="214290"/>
            <a:ext cx="500066" cy="214314"/>
          </a:xfrm>
          <a:prstGeom prst="round2SameRect">
            <a:avLst/>
          </a:prstGeom>
          <a:solidFill>
            <a:srgbClr val="7030A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с двумя скругленными соседними углами 23"/>
          <p:cNvSpPr/>
          <p:nvPr/>
        </p:nvSpPr>
        <p:spPr>
          <a:xfrm>
            <a:off x="4714876" y="214290"/>
            <a:ext cx="500066" cy="214314"/>
          </a:xfrm>
          <a:prstGeom prst="round2SameRect">
            <a:avLst/>
          </a:prstGeom>
          <a:solidFill>
            <a:srgbClr val="92D05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с двумя скругленными соседними углами 24">
            <a:hlinkClick r:id="" action="ppaction://hlinkshowjump?jump=lastslide"/>
          </p:cNvPr>
          <p:cNvSpPr/>
          <p:nvPr/>
        </p:nvSpPr>
        <p:spPr>
          <a:xfrm>
            <a:off x="5214942" y="214290"/>
            <a:ext cx="500066" cy="214314"/>
          </a:xfrm>
          <a:prstGeom prst="round2SameRect">
            <a:avLst/>
          </a:prstGeom>
          <a:solidFill>
            <a:srgbClr val="FFC00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с двумя скругленными соседними углами 25">
            <a:hlinkClick r:id="" action="ppaction://hlinkshowjump?jump=endshow"/>
          </p:cNvPr>
          <p:cNvSpPr/>
          <p:nvPr/>
        </p:nvSpPr>
        <p:spPr>
          <a:xfrm>
            <a:off x="5715008" y="214290"/>
            <a:ext cx="500066" cy="214314"/>
          </a:xfrm>
          <a:prstGeom prst="round2SameRect">
            <a:avLst/>
          </a:prstGeom>
          <a:solidFill>
            <a:srgbClr val="C0000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Содержимое 26"/>
          <p:cNvSpPr>
            <a:spLocks noGrp="1"/>
          </p:cNvSpPr>
          <p:nvPr>
            <p:ph sz="half" idx="1"/>
          </p:nvPr>
        </p:nvSpPr>
        <p:spPr>
          <a:xfrm>
            <a:off x="457200" y="2285992"/>
            <a:ext cx="4038600" cy="4143404"/>
          </a:xfrm>
        </p:spPr>
        <p:txBody>
          <a:bodyPr>
            <a:normAutofit fontScale="62500" lnSpcReduction="20000"/>
          </a:bodyPr>
          <a:lstStyle/>
          <a:p>
            <a:pPr algn="ctr">
              <a:buNone/>
            </a:pPr>
            <a:r>
              <a:rPr lang="uk-UA" sz="67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Алгоритм розв'язання</a:t>
            </a:r>
          </a:p>
          <a:p>
            <a:pPr algn="ctr">
              <a:buNone/>
            </a:pPr>
            <a:endParaRPr lang="uk-UA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>
              <a:buNone/>
            </a:pPr>
            <a:r>
              <a:rPr lang="uk-UA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endParaRPr lang="ru-RU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Полилиния 5">
            <a:hlinkClick r:id="" action="ppaction://hlinkshowjump?jump=nextslide"/>
          </p:cNvPr>
          <p:cNvSpPr/>
          <p:nvPr/>
        </p:nvSpPr>
        <p:spPr>
          <a:xfrm>
            <a:off x="8365928" y="418256"/>
            <a:ext cx="500066" cy="571504"/>
          </a:xfrm>
          <a:custGeom>
            <a:avLst/>
            <a:gdLst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41752" h="1166648">
                <a:moveTo>
                  <a:pt x="0" y="393128"/>
                </a:moveTo>
                <a:cubicBezTo>
                  <a:pt x="669063" y="673495"/>
                  <a:pt x="1417835" y="956441"/>
                  <a:pt x="1841752" y="1166648"/>
                </a:cubicBezTo>
                <a:lnTo>
                  <a:pt x="853779" y="0"/>
                </a:lnTo>
                <a:cubicBezTo>
                  <a:pt x="800710" y="372155"/>
                  <a:pt x="408264" y="307282"/>
                  <a:pt x="0" y="393128"/>
                </a:cubicBezTo>
                <a:close/>
              </a:path>
            </a:pathLst>
          </a:custGeom>
          <a:gradFill flip="none" rotWithShape="1">
            <a:gsLst>
              <a:gs pos="12000">
                <a:schemeClr val="bg1"/>
              </a:gs>
              <a:gs pos="65000">
                <a:schemeClr val="bg1"/>
              </a:gs>
              <a:gs pos="40000">
                <a:srgbClr val="F0EBE0"/>
              </a:gs>
            </a:gsLst>
            <a:lin ang="81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олилиния 11">
            <a:hlinkClick r:id="" action="ppaction://hlinkshowjump?jump=previousslide"/>
          </p:cNvPr>
          <p:cNvSpPr/>
          <p:nvPr/>
        </p:nvSpPr>
        <p:spPr>
          <a:xfrm flipH="1">
            <a:off x="353983" y="415081"/>
            <a:ext cx="500066" cy="571504"/>
          </a:xfrm>
          <a:custGeom>
            <a:avLst/>
            <a:gdLst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41752" h="1166648">
                <a:moveTo>
                  <a:pt x="0" y="393128"/>
                </a:moveTo>
                <a:cubicBezTo>
                  <a:pt x="669063" y="673495"/>
                  <a:pt x="1417835" y="956441"/>
                  <a:pt x="1841752" y="1166648"/>
                </a:cubicBezTo>
                <a:lnTo>
                  <a:pt x="853779" y="0"/>
                </a:lnTo>
                <a:cubicBezTo>
                  <a:pt x="800710" y="372155"/>
                  <a:pt x="408264" y="307282"/>
                  <a:pt x="0" y="393128"/>
                </a:cubicBezTo>
                <a:close/>
              </a:path>
            </a:pathLst>
          </a:custGeom>
          <a:gradFill flip="none" rotWithShape="1">
            <a:gsLst>
              <a:gs pos="12000">
                <a:schemeClr val="bg1"/>
              </a:gs>
              <a:gs pos="65000">
                <a:schemeClr val="bg1"/>
              </a:gs>
              <a:gs pos="40000">
                <a:srgbClr val="F0EBE0"/>
              </a:gs>
            </a:gsLst>
            <a:lin ang="81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28662" y="3714752"/>
            <a:ext cx="3362325" cy="108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7"/>
          <p:cNvGrpSpPr/>
          <p:nvPr/>
        </p:nvGrpSpPr>
        <p:grpSpPr>
          <a:xfrm>
            <a:off x="285720" y="285728"/>
            <a:ext cx="8715436" cy="6429420"/>
            <a:chOff x="357158" y="172250"/>
            <a:chExt cx="8715436" cy="6429420"/>
          </a:xfrm>
        </p:grpSpPr>
        <p:sp>
          <p:nvSpPr>
            <p:cNvPr id="9" name="Скругленный прямоугольник 8"/>
            <p:cNvSpPr/>
            <p:nvPr/>
          </p:nvSpPr>
          <p:spPr>
            <a:xfrm>
              <a:off x="357158" y="172250"/>
              <a:ext cx="8715436" cy="6429420"/>
            </a:xfrm>
            <a:prstGeom prst="roundRect">
              <a:avLst>
                <a:gd name="adj" fmla="val 2118"/>
              </a:avLst>
            </a:prstGeom>
            <a:solidFill>
              <a:srgbClr val="00206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" name="Прямоугольник 3"/>
            <p:cNvSpPr/>
            <p:nvPr/>
          </p:nvSpPr>
          <p:spPr>
            <a:xfrm>
              <a:off x="470636" y="285728"/>
              <a:ext cx="4250545" cy="6215082"/>
            </a:xfrm>
            <a:prstGeom prst="rect">
              <a:avLst/>
            </a:prstGeom>
            <a:gradFill flip="none" rotWithShape="1">
              <a:gsLst>
                <a:gs pos="0">
                  <a:schemeClr val="bg1"/>
                </a:gs>
                <a:gs pos="82000">
                  <a:schemeClr val="bg1"/>
                </a:gs>
                <a:gs pos="100000">
                  <a:srgbClr val="F0EBE0"/>
                </a:gs>
              </a:gsLst>
              <a:lin ang="0" scaled="1"/>
              <a:tileRect/>
            </a:gra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4721181" y="285728"/>
              <a:ext cx="4250545" cy="6215082"/>
            </a:xfrm>
            <a:prstGeom prst="rect">
              <a:avLst/>
            </a:prstGeom>
            <a:gradFill flip="none" rotWithShape="1">
              <a:gsLst>
                <a:gs pos="0">
                  <a:schemeClr val="bg1"/>
                </a:gs>
                <a:gs pos="82000">
                  <a:schemeClr val="bg1"/>
                </a:gs>
                <a:gs pos="100000">
                  <a:srgbClr val="F0EBE0"/>
                </a:gs>
              </a:gsLst>
              <a:lin ang="10800000" scaled="1"/>
              <a:tileRect/>
            </a:gra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1" name="Полилиния 10"/>
          <p:cNvSpPr/>
          <p:nvPr/>
        </p:nvSpPr>
        <p:spPr>
          <a:xfrm>
            <a:off x="8598694" y="418278"/>
            <a:ext cx="261937" cy="554831"/>
          </a:xfrm>
          <a:custGeom>
            <a:avLst/>
            <a:gdLst>
              <a:gd name="connsiteX0" fmla="*/ 0 w 261937"/>
              <a:gd name="connsiteY0" fmla="*/ 0 h 554831"/>
              <a:gd name="connsiteX1" fmla="*/ 259556 w 261937"/>
              <a:gd name="connsiteY1" fmla="*/ 554831 h 554831"/>
              <a:gd name="connsiteX2" fmla="*/ 261937 w 261937"/>
              <a:gd name="connsiteY2" fmla="*/ 0 h 554831"/>
              <a:gd name="connsiteX3" fmla="*/ 0 w 261937"/>
              <a:gd name="connsiteY3" fmla="*/ 0 h 554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1937" h="554831">
                <a:moveTo>
                  <a:pt x="0" y="0"/>
                </a:moveTo>
                <a:lnTo>
                  <a:pt x="259556" y="554831"/>
                </a:lnTo>
                <a:cubicBezTo>
                  <a:pt x="260350" y="369887"/>
                  <a:pt x="261143" y="184944"/>
                  <a:pt x="261937" y="0"/>
                </a:cubicBez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/>
              </a:gs>
              <a:gs pos="65000">
                <a:schemeClr val="bg1"/>
              </a:gs>
              <a:gs pos="57000">
                <a:srgbClr val="F0EBE0"/>
              </a:gs>
            </a:gsLst>
            <a:lin ang="189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олилиния 12"/>
          <p:cNvSpPr/>
          <p:nvPr/>
        </p:nvSpPr>
        <p:spPr>
          <a:xfrm flipH="1">
            <a:off x="357158" y="418256"/>
            <a:ext cx="261937" cy="554831"/>
          </a:xfrm>
          <a:custGeom>
            <a:avLst/>
            <a:gdLst>
              <a:gd name="connsiteX0" fmla="*/ 0 w 261937"/>
              <a:gd name="connsiteY0" fmla="*/ 0 h 554831"/>
              <a:gd name="connsiteX1" fmla="*/ 259556 w 261937"/>
              <a:gd name="connsiteY1" fmla="*/ 554831 h 554831"/>
              <a:gd name="connsiteX2" fmla="*/ 261937 w 261937"/>
              <a:gd name="connsiteY2" fmla="*/ 0 h 554831"/>
              <a:gd name="connsiteX3" fmla="*/ 0 w 261937"/>
              <a:gd name="connsiteY3" fmla="*/ 0 h 554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1937" h="554831">
                <a:moveTo>
                  <a:pt x="0" y="0"/>
                </a:moveTo>
                <a:lnTo>
                  <a:pt x="259556" y="554831"/>
                </a:lnTo>
                <a:cubicBezTo>
                  <a:pt x="260350" y="369887"/>
                  <a:pt x="261143" y="184944"/>
                  <a:pt x="261937" y="0"/>
                </a:cubicBez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/>
              </a:gs>
              <a:gs pos="65000">
                <a:schemeClr val="bg1"/>
              </a:gs>
              <a:gs pos="57000">
                <a:srgbClr val="F0EBE0"/>
              </a:gs>
            </a:gsLst>
            <a:lin ang="189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одержимое 18"/>
          <p:cNvSpPr>
            <a:spLocks noGrp="1"/>
          </p:cNvSpPr>
          <p:nvPr>
            <p:ph sz="half" idx="2"/>
          </p:nvPr>
        </p:nvSpPr>
        <p:spPr>
          <a:xfrm>
            <a:off x="4643438" y="500042"/>
            <a:ext cx="4214842" cy="607223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uk-UA" sz="2000" b="1" dirty="0" smtClean="0"/>
          </a:p>
          <a:p>
            <a:pPr marL="0" indent="0">
              <a:buNone/>
            </a:pPr>
            <a:endParaRPr lang="ru-RU" b="1" dirty="0"/>
          </a:p>
        </p:txBody>
      </p:sp>
      <p:sp>
        <p:nvSpPr>
          <p:cNvPr id="21" name="Прямоугольник с двумя скругленными соседними углами 20"/>
          <p:cNvSpPr/>
          <p:nvPr/>
        </p:nvSpPr>
        <p:spPr>
          <a:xfrm>
            <a:off x="4000496" y="214290"/>
            <a:ext cx="500066" cy="214314"/>
          </a:xfrm>
          <a:prstGeom prst="round2SameRect">
            <a:avLst/>
          </a:prstGeom>
          <a:solidFill>
            <a:srgbClr val="00B0F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с двумя скругленными соседними углами 21">
            <a:hlinkClick r:id="rId3" action="ppaction://hlinksldjump"/>
          </p:cNvPr>
          <p:cNvSpPr/>
          <p:nvPr/>
        </p:nvSpPr>
        <p:spPr>
          <a:xfrm>
            <a:off x="3500430" y="214290"/>
            <a:ext cx="500066" cy="214314"/>
          </a:xfrm>
          <a:prstGeom prst="round2SameRect">
            <a:avLst/>
          </a:prstGeom>
          <a:solidFill>
            <a:srgbClr val="0070C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с двумя скругленными соседними углами 22">
            <a:hlinkClick r:id="" action="ppaction://hlinkshowjump?jump=firstslide"/>
          </p:cNvPr>
          <p:cNvSpPr/>
          <p:nvPr/>
        </p:nvSpPr>
        <p:spPr>
          <a:xfrm>
            <a:off x="3000364" y="214290"/>
            <a:ext cx="500066" cy="214314"/>
          </a:xfrm>
          <a:prstGeom prst="round2SameRect">
            <a:avLst/>
          </a:prstGeom>
          <a:solidFill>
            <a:srgbClr val="7030A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с двумя скругленными соседними углами 23"/>
          <p:cNvSpPr/>
          <p:nvPr/>
        </p:nvSpPr>
        <p:spPr>
          <a:xfrm>
            <a:off x="4714876" y="214290"/>
            <a:ext cx="500066" cy="214314"/>
          </a:xfrm>
          <a:prstGeom prst="round2SameRect">
            <a:avLst/>
          </a:prstGeom>
          <a:solidFill>
            <a:srgbClr val="92D05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с двумя скругленными соседними углами 24">
            <a:hlinkClick r:id="" action="ppaction://hlinkshowjump?jump=lastslide"/>
          </p:cNvPr>
          <p:cNvSpPr/>
          <p:nvPr/>
        </p:nvSpPr>
        <p:spPr>
          <a:xfrm>
            <a:off x="5214942" y="214290"/>
            <a:ext cx="500066" cy="214314"/>
          </a:xfrm>
          <a:prstGeom prst="round2SameRect">
            <a:avLst/>
          </a:prstGeom>
          <a:solidFill>
            <a:srgbClr val="FFC00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с двумя скругленными соседними углами 25">
            <a:hlinkClick r:id="" action="ppaction://hlinkshowjump?jump=endshow"/>
          </p:cNvPr>
          <p:cNvSpPr/>
          <p:nvPr/>
        </p:nvSpPr>
        <p:spPr>
          <a:xfrm>
            <a:off x="5715008" y="214290"/>
            <a:ext cx="500066" cy="214314"/>
          </a:xfrm>
          <a:prstGeom prst="round2SameRect">
            <a:avLst/>
          </a:prstGeom>
          <a:solidFill>
            <a:srgbClr val="C0000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Содержимое 26"/>
          <p:cNvSpPr>
            <a:spLocks noGrp="1"/>
          </p:cNvSpPr>
          <p:nvPr>
            <p:ph sz="half" idx="1"/>
          </p:nvPr>
        </p:nvSpPr>
        <p:spPr>
          <a:xfrm>
            <a:off x="457200" y="1500174"/>
            <a:ext cx="4038600" cy="1500198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uk-UA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Первинне закріпленням вивченого матеріалу</a:t>
            </a:r>
            <a:endParaRPr lang="ru-RU" sz="3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Полилиния 5">
            <a:hlinkClick r:id="" action="ppaction://hlinkshowjump?jump=nextslide"/>
          </p:cNvPr>
          <p:cNvSpPr/>
          <p:nvPr/>
        </p:nvSpPr>
        <p:spPr>
          <a:xfrm>
            <a:off x="8365928" y="418256"/>
            <a:ext cx="500066" cy="571504"/>
          </a:xfrm>
          <a:custGeom>
            <a:avLst/>
            <a:gdLst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41752" h="1166648">
                <a:moveTo>
                  <a:pt x="0" y="393128"/>
                </a:moveTo>
                <a:cubicBezTo>
                  <a:pt x="669063" y="673495"/>
                  <a:pt x="1417835" y="956441"/>
                  <a:pt x="1841752" y="1166648"/>
                </a:cubicBezTo>
                <a:lnTo>
                  <a:pt x="853779" y="0"/>
                </a:lnTo>
                <a:cubicBezTo>
                  <a:pt x="800710" y="372155"/>
                  <a:pt x="408264" y="307282"/>
                  <a:pt x="0" y="393128"/>
                </a:cubicBezTo>
                <a:close/>
              </a:path>
            </a:pathLst>
          </a:custGeom>
          <a:gradFill flip="none" rotWithShape="1">
            <a:gsLst>
              <a:gs pos="12000">
                <a:schemeClr val="bg1"/>
              </a:gs>
              <a:gs pos="65000">
                <a:schemeClr val="bg1"/>
              </a:gs>
              <a:gs pos="40000">
                <a:srgbClr val="F0EBE0"/>
              </a:gs>
            </a:gsLst>
            <a:lin ang="81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олилиния 11">
            <a:hlinkClick r:id="" action="ppaction://hlinkshowjump?jump=previousslide"/>
          </p:cNvPr>
          <p:cNvSpPr/>
          <p:nvPr/>
        </p:nvSpPr>
        <p:spPr>
          <a:xfrm flipH="1">
            <a:off x="353983" y="415081"/>
            <a:ext cx="500066" cy="571504"/>
          </a:xfrm>
          <a:custGeom>
            <a:avLst/>
            <a:gdLst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41752" h="1166648">
                <a:moveTo>
                  <a:pt x="0" y="393128"/>
                </a:moveTo>
                <a:cubicBezTo>
                  <a:pt x="669063" y="673495"/>
                  <a:pt x="1417835" y="956441"/>
                  <a:pt x="1841752" y="1166648"/>
                </a:cubicBezTo>
                <a:lnTo>
                  <a:pt x="853779" y="0"/>
                </a:lnTo>
                <a:cubicBezTo>
                  <a:pt x="800710" y="372155"/>
                  <a:pt x="408264" y="307282"/>
                  <a:pt x="0" y="393128"/>
                </a:cubicBezTo>
                <a:close/>
              </a:path>
            </a:pathLst>
          </a:custGeom>
          <a:gradFill flip="none" rotWithShape="1">
            <a:gsLst>
              <a:gs pos="12000">
                <a:schemeClr val="bg1"/>
              </a:gs>
              <a:gs pos="65000">
                <a:schemeClr val="bg1"/>
              </a:gs>
              <a:gs pos="40000">
                <a:srgbClr val="F0EBE0"/>
              </a:gs>
            </a:gsLst>
            <a:lin ang="81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85918" y="4000504"/>
            <a:ext cx="1371600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8" name="TextBox 27"/>
          <p:cNvSpPr txBox="1"/>
          <p:nvPr/>
        </p:nvSpPr>
        <p:spPr>
          <a:xfrm>
            <a:off x="857224" y="3357562"/>
            <a:ext cx="35719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Розв'язати нерівність графічним способом та методом інтервалів</a:t>
            </a:r>
            <a:endParaRPr lang="ru-RU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14480" y="4500570"/>
            <a:ext cx="1533525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643570" y="1000108"/>
            <a:ext cx="184785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857752" y="1357298"/>
            <a:ext cx="3962400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572132" y="3000372"/>
            <a:ext cx="2428875" cy="2371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714480" y="4857760"/>
            <a:ext cx="1685925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ozv-yazuvannya-ner-vnostey-drugogo-stepenya-z-odn-yu-zm-nnoyu-metod-nterval-v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FBCB18F9-059F-4C8B-A8FB-49CB2997528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rozv-yazuvannya-ner-vnostey-drugogo-stepenya-z-odn-yu-zm-nnoyu-metod-nterval-v</Template>
  <TotalTime>0</TotalTime>
  <Words>1058</Words>
  <Application>Microsoft Office PowerPoint</Application>
  <PresentationFormat>Экран (4:3)</PresentationFormat>
  <Paragraphs>149</Paragraphs>
  <Slides>11</Slides>
  <Notes>9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rozv-yazuvannya-ner-vnostey-drugogo-stepenya-z-odn-yu-zm-nnoyu-metod-nterval-v</vt:lpstr>
      <vt:lpstr>Матеріали до уроків</vt:lpstr>
      <vt:lpstr>Готуємося до уроку</vt:lpstr>
      <vt:lpstr>Зміст </vt:lpstr>
      <vt:lpstr>Тема 4</vt:lpstr>
      <vt:lpstr>Пункт 5.3.</vt:lpstr>
      <vt:lpstr>Пункт 5.3.</vt:lpstr>
      <vt:lpstr>Пункт 5.3.</vt:lpstr>
      <vt:lpstr>Пункт 5.3.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Матеріали до уроків</dc:title>
  <dc:creator>Ира</dc:creator>
  <cp:lastModifiedBy>Ира</cp:lastModifiedBy>
  <cp:revision>1</cp:revision>
  <dcterms:created xsi:type="dcterms:W3CDTF">2014-10-01T14:57:41Z</dcterms:created>
  <dcterms:modified xsi:type="dcterms:W3CDTF">2014-10-01T14:58:01Z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TC030009628</vt:lpwstr>
  </property>
</Properties>
</file>