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4"/>
  </p:notesMasterIdLst>
  <p:sldIdLst>
    <p:sldId id="256" r:id="rId3"/>
    <p:sldId id="259" r:id="rId4"/>
    <p:sldId id="257" r:id="rId5"/>
    <p:sldId id="262" r:id="rId6"/>
    <p:sldId id="273" r:id="rId7"/>
    <p:sldId id="307" r:id="rId8"/>
    <p:sldId id="331" r:id="rId9"/>
    <p:sldId id="332" r:id="rId10"/>
    <p:sldId id="306" r:id="rId11"/>
    <p:sldId id="308" r:id="rId12"/>
    <p:sldId id="309" r:id="rId13"/>
    <p:sldId id="310" r:id="rId14"/>
    <p:sldId id="311" r:id="rId15"/>
    <p:sldId id="305" r:id="rId16"/>
    <p:sldId id="313" r:id="rId17"/>
    <p:sldId id="312" r:id="rId18"/>
    <p:sldId id="325" r:id="rId19"/>
    <p:sldId id="326" r:id="rId20"/>
    <p:sldId id="328" r:id="rId21"/>
    <p:sldId id="327" r:id="rId22"/>
    <p:sldId id="329" r:id="rId23"/>
    <p:sldId id="330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3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slide3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3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3.xm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знайти розв'язок системи нерівностей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1357298"/>
            <a:ext cx="414337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Розв'язок системи нерівностей – це значення змінної, яке задовольняє кожну нерівність системи.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14876" y="3929066"/>
            <a:ext cx="414337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Розв'язати систему нерівностей – означає знайти всі її розв'язки або показати, що вона їх немає.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u="sng" dirty="0" smtClean="0"/>
              <a:t>Алгоритм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Щоб розв'язати систему нерівностей, спочатку розв'язують кожну нерівність окремо, а потім серед знайдених розв'язків знаходять розв'язки, спільні для обох нерівностей.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знайти розв'язок системи нерівностей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2600" u="sng" dirty="0" smtClean="0"/>
              <a:t>Приклад</a:t>
            </a:r>
            <a:r>
              <a:rPr lang="uk-UA" sz="2600" dirty="0" smtClean="0"/>
              <a:t>:</a:t>
            </a:r>
          </a:p>
          <a:p>
            <a:pPr marL="0" indent="0">
              <a:buNone/>
            </a:pPr>
            <a:r>
              <a:rPr lang="uk-UA" sz="2600" dirty="0" smtClean="0"/>
              <a:t>Розв'яжемо систему нерівностей </a:t>
            </a:r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Розв'язок кожної з нерівностей системи є числовим проміжком, відповідно (3; </a:t>
            </a:r>
            <a:r>
              <a:rPr lang="uk-UA" sz="2600" dirty="0" smtClean="0">
                <a:latin typeface="Sylfaen"/>
              </a:rPr>
              <a:t>∞) і (-2; ∞).</a:t>
            </a:r>
          </a:p>
          <a:p>
            <a:pPr marL="0" indent="0">
              <a:buNone/>
            </a:pPr>
            <a:r>
              <a:rPr lang="uk-UA" sz="2600" dirty="0" smtClean="0"/>
              <a:t>Запис (3; ∞) </a:t>
            </a:r>
            <a:r>
              <a:rPr lang="uk-UA" sz="2600" dirty="0" smtClean="0">
                <a:sym typeface="Symbol"/>
              </a:rPr>
              <a:t></a:t>
            </a:r>
            <a:r>
              <a:rPr lang="uk-UA" sz="2600" dirty="0" smtClean="0"/>
              <a:t> (-2; ∞) означає переріз, тобто спільну частину даних проміжків. </a:t>
            </a:r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Розв'язком нерівності є проміжок (3; </a:t>
            </a:r>
            <a:r>
              <a:rPr lang="uk-UA" sz="2600" dirty="0" smtClean="0">
                <a:latin typeface="Sylfaen"/>
              </a:rPr>
              <a:t>∞</a:t>
            </a:r>
            <a:r>
              <a:rPr lang="uk-UA" sz="2600" dirty="0" smtClean="0"/>
              <a:t>). </a:t>
            </a:r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знайти розв'язок системи нерівностей</a:t>
            </a:r>
          </a:p>
          <a:p>
            <a:pPr algn="ctr">
              <a:buNone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Розв'язок системи нерівностей – це спільна частина числових проміжків, що є розв'язками  кожної з нерівностей їх системи, яку називають їх перерізом і позначають за допомогою знака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/>
              </a:rPr>
              <a:t>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428736"/>
            <a:ext cx="1785951" cy="673166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357298"/>
            <a:ext cx="1603709" cy="71438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143116"/>
            <a:ext cx="1140875" cy="661989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714884"/>
            <a:ext cx="2581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600" u="sng" dirty="0" smtClean="0"/>
              <a:t>Приклад 1</a:t>
            </a: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Розв'язати систему нерівностей </a:t>
            </a:r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r>
              <a:rPr lang="uk-UA" sz="2600" dirty="0" smtClean="0"/>
              <a:t>Розв'язання: </a:t>
            </a:r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uk-UA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uk-UA" sz="2600" dirty="0" smtClean="0"/>
              <a:t>       або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uk-UA" sz="2600" dirty="0" smtClean="0"/>
              <a:t>З рисунка видно, що розв'язком системи є х</a:t>
            </a:r>
            <a:r>
              <a:rPr lang="uk-UA" sz="2600" dirty="0" smtClean="0">
                <a:latin typeface="Sylfaen"/>
              </a:rPr>
              <a:t>≤1, тобто х</a:t>
            </a:r>
            <a:r>
              <a:rPr lang="uk-UA" sz="2600" dirty="0" smtClean="0">
                <a:latin typeface="Sylfaen"/>
                <a:sym typeface="Symbol"/>
              </a:rPr>
              <a:t>(-∞; 1</a:t>
            </a:r>
            <a:r>
              <a:rPr lang="en-US" sz="2600" dirty="0" smtClean="0">
                <a:latin typeface="Sylfaen"/>
                <a:sym typeface="Symbol"/>
              </a:rPr>
              <a:t>]</a:t>
            </a:r>
            <a:endParaRPr lang="uk-UA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знайти розв'язок системи нерівностей</a:t>
            </a:r>
          </a:p>
          <a:p>
            <a:pPr algn="ctr">
              <a:buNone/>
            </a:pP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Розв'язок системи нерівностей – це спільна частина числових проміжків, що є розв'язками  кожної з нерівностей їх системи, яку називають їх перерізом і позначають за допомогою знака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Symbol"/>
              </a:rPr>
              <a:t>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857364"/>
            <a:ext cx="1254521" cy="571504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928934"/>
            <a:ext cx="1214446" cy="607223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2928934"/>
            <a:ext cx="857256" cy="616623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571876"/>
            <a:ext cx="2305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4429132"/>
            <a:ext cx="2305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/>
              <a:t>Приклад 2</a:t>
            </a:r>
            <a:endParaRPr lang="uk-UA" sz="2400" dirty="0" smtClean="0"/>
          </a:p>
          <a:p>
            <a:r>
              <a:rPr lang="uk-UA" sz="2400" dirty="0" smtClean="0"/>
              <a:t>Знайти область допустимих значень змінної у виразі  </a:t>
            </a:r>
          </a:p>
          <a:p>
            <a:endParaRPr lang="uk-UA" sz="2400" dirty="0" smtClean="0"/>
          </a:p>
          <a:p>
            <a:r>
              <a:rPr lang="uk-UA" sz="2400" dirty="0" smtClean="0"/>
              <a:t>Розв'язання: </a:t>
            </a:r>
          </a:p>
          <a:p>
            <a:r>
              <a:rPr lang="uk-UA" sz="2400" dirty="0" smtClean="0"/>
              <a:t>Аби даний вираз мав смисл, треба, щоб підкореневі вирази були невід'ємними: 2х – 2 ≥ 0 і 9 - 3х ≥ 0.</a:t>
            </a:r>
          </a:p>
          <a:p>
            <a:r>
              <a:rPr lang="uk-UA" sz="2400" dirty="0" smtClean="0"/>
              <a:t>Оскільки ця умова повинна виконуватися одночасно, то маємо систему:</a:t>
            </a:r>
          </a:p>
          <a:p>
            <a:endParaRPr lang="uk-UA" sz="2400" dirty="0" smtClean="0"/>
          </a:p>
          <a:p>
            <a:r>
              <a:rPr lang="uk-UA" sz="2400" dirty="0" smtClean="0"/>
              <a:t>Розв'яжемо її.</a:t>
            </a:r>
          </a:p>
          <a:p>
            <a:endParaRPr lang="en-US" sz="2400" dirty="0" smtClean="0"/>
          </a:p>
          <a:p>
            <a:r>
              <a:rPr lang="uk-UA" sz="2400" dirty="0" smtClean="0"/>
              <a:t> </a:t>
            </a:r>
            <a:endParaRPr lang="en-US" sz="2400" dirty="0" smtClean="0"/>
          </a:p>
          <a:p>
            <a:r>
              <a:rPr lang="uk-UA" sz="2400" dirty="0" smtClean="0"/>
              <a:t>Бачимо, що спільні розв'язки нерівностей системи належать числовому проміжку </a:t>
            </a:r>
            <a:r>
              <a:rPr lang="en-US" sz="2400" dirty="0" smtClean="0"/>
              <a:t>[1</a:t>
            </a:r>
            <a:r>
              <a:rPr lang="uk-UA" sz="2400" dirty="0" smtClean="0">
                <a:sym typeface="Symbol"/>
              </a:rPr>
              <a:t>; </a:t>
            </a:r>
            <a:r>
              <a:rPr lang="en-US" sz="2400" dirty="0" smtClean="0">
                <a:sym typeface="Symbol"/>
              </a:rPr>
              <a:t>3]</a:t>
            </a:r>
            <a:r>
              <a:rPr lang="uk-UA" sz="2400" dirty="0" smtClean="0">
                <a:sym typeface="Symbol"/>
              </a:rPr>
              <a:t>, який можна записати у вигляді подвійної нерівності 1≤х≤3.</a:t>
            </a:r>
            <a:endParaRPr lang="uk-UA" sz="24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1357298"/>
            <a:ext cx="2357454" cy="42862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214686"/>
            <a:ext cx="1428760" cy="58579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357694"/>
            <a:ext cx="1275916" cy="571504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286256"/>
            <a:ext cx="794530" cy="571504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3857628"/>
            <a:ext cx="2948410" cy="10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28926" y="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Нерівності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u="sng" dirty="0" smtClean="0"/>
              <a:t>Приклад 3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Розв'язати систему нерівностей  </a:t>
            </a:r>
          </a:p>
          <a:p>
            <a:endParaRPr lang="uk-UA" sz="2400" dirty="0" smtClean="0"/>
          </a:p>
          <a:p>
            <a:r>
              <a:rPr lang="uk-UA" sz="2400" dirty="0" smtClean="0"/>
              <a:t>Розв'язання: 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Очевидно, що числові проміжки (-∞; 5) і (6; ∞) не мають жодного спільного числа. Тому система нерівностей не має розв'язку.</a:t>
            </a:r>
          </a:p>
          <a:p>
            <a:r>
              <a:rPr lang="uk-UA" sz="2400" dirty="0" smtClean="0"/>
              <a:t>У такому випадку кажуть, що переріз даних числових проміжків – порожня множина, яку позначають знаком </a:t>
            </a:r>
            <a:r>
              <a:rPr lang="uk-UA" sz="2400" dirty="0" smtClean="0">
                <a:sym typeface="Symbol"/>
              </a:rPr>
              <a:t></a:t>
            </a:r>
            <a:r>
              <a:rPr lang="uk-UA" sz="2400" dirty="0" smtClean="0"/>
              <a:t>.   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28926" y="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Нерівності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1142984"/>
            <a:ext cx="1689592" cy="642942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928802"/>
            <a:ext cx="1285885" cy="674306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928802"/>
            <a:ext cx="893846" cy="642942"/>
          </a:xfrm>
          <a:prstGeom prst="rect">
            <a:avLst/>
          </a:prstGeom>
          <a:noFill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5150" y="2862263"/>
            <a:ext cx="2933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8501122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600" dirty="0" smtClean="0"/>
              <a:t>До систем </a:t>
            </a:r>
            <a:r>
              <a:rPr lang="ru-RU" sz="2600" dirty="0" err="1" smtClean="0"/>
              <a:t>лінійних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нерівностей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однією</a:t>
            </a:r>
            <a:r>
              <a:rPr lang="ru-RU" sz="2600" dirty="0" smtClean="0"/>
              <a:t> </a:t>
            </a:r>
            <a:r>
              <a:rPr lang="ru-RU" sz="2600" dirty="0" err="1" smtClean="0"/>
              <a:t>змінною</a:t>
            </a:r>
            <a:r>
              <a:rPr lang="ru-RU" sz="2600" dirty="0" smtClean="0"/>
              <a:t> </a:t>
            </a:r>
            <a:r>
              <a:rPr lang="ru-RU" sz="2600" dirty="0" err="1" smtClean="0"/>
              <a:t>може</a:t>
            </a:r>
            <a:r>
              <a:rPr lang="ru-RU" sz="2600" dirty="0" smtClean="0"/>
              <a:t> привести </a:t>
            </a:r>
            <a:r>
              <a:rPr lang="ru-RU" sz="2600" dirty="0" err="1" smtClean="0"/>
              <a:t>розв'язування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деяких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нерівностей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не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лінійними</a:t>
            </a:r>
            <a:r>
              <a:rPr lang="ru-RU" sz="2600" dirty="0" smtClean="0"/>
              <a:t>. До них належать, </a:t>
            </a:r>
            <a:r>
              <a:rPr lang="ru-RU" sz="2600" dirty="0" err="1" smtClean="0"/>
              <a:t>зокрема</a:t>
            </a:r>
            <a:r>
              <a:rPr lang="ru-RU" sz="2600" dirty="0" smtClean="0"/>
              <a:t>, </a:t>
            </a:r>
            <a:r>
              <a:rPr lang="ru-RU" sz="2600" dirty="0" err="1" smtClean="0"/>
              <a:t>нерівності</a:t>
            </a:r>
            <a:r>
              <a:rPr lang="ru-RU" sz="2600" dirty="0" smtClean="0"/>
              <a:t> виду:</a:t>
            </a:r>
          </a:p>
          <a:p>
            <a:pPr marL="0" indent="0">
              <a:buNone/>
            </a:pPr>
            <a:r>
              <a:rPr lang="uk-UA" sz="2600" i="1" dirty="0" smtClean="0"/>
              <a:t>(ах </a:t>
            </a:r>
            <a:r>
              <a:rPr lang="ru-RU" sz="2600" i="1" dirty="0" smtClean="0"/>
              <a:t>+ </a:t>
            </a:r>
            <a:r>
              <a:rPr lang="en-US" sz="2600" i="1" dirty="0" smtClean="0"/>
              <a:t>b</a:t>
            </a:r>
            <a:r>
              <a:rPr lang="uk-UA" sz="2600" i="1" dirty="0" smtClean="0"/>
              <a:t>)(</a:t>
            </a:r>
            <a:r>
              <a:rPr lang="uk-UA" sz="2600" i="1" dirty="0" err="1" smtClean="0"/>
              <a:t>сх</a:t>
            </a:r>
            <a:r>
              <a:rPr lang="uk-UA" sz="2600" i="1" dirty="0" smtClean="0"/>
              <a:t> </a:t>
            </a:r>
            <a:r>
              <a:rPr lang="ru-RU" sz="2600" i="1" dirty="0" smtClean="0"/>
              <a:t>+ </a:t>
            </a:r>
            <a:r>
              <a:rPr lang="en-US" sz="2600" i="1" dirty="0" smtClean="0"/>
              <a:t>d) </a:t>
            </a:r>
            <a:r>
              <a:rPr lang="ru-RU" sz="2600" i="1" dirty="0" smtClean="0"/>
              <a:t>&gt; </a:t>
            </a:r>
            <a:r>
              <a:rPr lang="uk-UA" sz="2600" i="1" dirty="0" smtClean="0"/>
              <a:t>0</a:t>
            </a:r>
            <a:r>
              <a:rPr lang="en-US" sz="2600" i="1" dirty="0" smtClean="0"/>
              <a:t>,                       </a:t>
            </a:r>
            <a:r>
              <a:rPr lang="uk-UA" sz="2600" i="1" dirty="0" smtClean="0"/>
              <a:t>(ах </a:t>
            </a:r>
            <a:r>
              <a:rPr lang="ru-RU" sz="2600" i="1" dirty="0" smtClean="0"/>
              <a:t>+ </a:t>
            </a:r>
            <a:r>
              <a:rPr lang="en-US" sz="2600" i="1" dirty="0" smtClean="0"/>
              <a:t>b</a:t>
            </a:r>
            <a:r>
              <a:rPr lang="uk-UA" sz="2600" i="1" dirty="0" smtClean="0"/>
              <a:t>)(</a:t>
            </a:r>
            <a:r>
              <a:rPr lang="uk-UA" sz="2600" i="1" dirty="0" err="1" smtClean="0"/>
              <a:t>сх</a:t>
            </a:r>
            <a:r>
              <a:rPr lang="uk-UA" sz="2600" i="1" dirty="0" smtClean="0"/>
              <a:t> </a:t>
            </a:r>
            <a:r>
              <a:rPr lang="ru-RU" sz="2600" i="1" dirty="0" smtClean="0"/>
              <a:t>+ </a:t>
            </a:r>
            <a:r>
              <a:rPr lang="en-US" sz="2600" i="1" dirty="0" smtClean="0"/>
              <a:t>d) &lt;</a:t>
            </a:r>
            <a:r>
              <a:rPr lang="ru-RU" sz="2600" i="1" dirty="0" smtClean="0"/>
              <a:t> </a:t>
            </a:r>
            <a:r>
              <a:rPr lang="uk-UA" sz="2600" i="1" dirty="0" smtClean="0"/>
              <a:t>0</a:t>
            </a:r>
            <a:r>
              <a:rPr lang="en-US" sz="2600" i="1" dirty="0" smtClean="0"/>
              <a:t>,   </a:t>
            </a:r>
            <a:endParaRPr lang="uk-UA" sz="2600" i="1" strike="sngStrike" dirty="0" smtClean="0"/>
          </a:p>
          <a:p>
            <a:pPr marL="0" indent="361950">
              <a:buNone/>
            </a:pPr>
            <a:endParaRPr lang="uk-UA" sz="800" i="1" strike="sngStrike" dirty="0" smtClean="0"/>
          </a:p>
          <a:p>
            <a:pPr marL="0" indent="361950">
              <a:buNone/>
            </a:pPr>
            <a:r>
              <a:rPr lang="uk-UA" sz="2400" dirty="0" smtClean="0"/>
              <a:t>Для їх розв'язання використовують твердження: </a:t>
            </a:r>
            <a:endParaRPr lang="en-US" sz="2400" dirty="0" smtClean="0"/>
          </a:p>
          <a:p>
            <a:pPr marL="180975" indent="180975"/>
            <a:r>
              <a:rPr lang="uk-UA" sz="2400" i="1" dirty="0" smtClean="0">
                <a:solidFill>
                  <a:srgbClr val="00B0F0"/>
                </a:solidFill>
              </a:rPr>
              <a:t>добуток або частка двох виразів додатні тоді і лише тоді, якщо обидва ці вирази мають однакові знаки</a:t>
            </a:r>
            <a:r>
              <a:rPr lang="ru-RU" sz="2400" i="1" dirty="0" smtClean="0">
                <a:solidFill>
                  <a:srgbClr val="00B0F0"/>
                </a:solidFill>
              </a:rPr>
              <a:t>;</a:t>
            </a:r>
            <a:endParaRPr lang="uk-UA" sz="2400" i="1" dirty="0" smtClean="0">
              <a:solidFill>
                <a:srgbClr val="00B0F0"/>
              </a:solidFill>
            </a:endParaRPr>
          </a:p>
          <a:p>
            <a:pPr marL="180975" indent="180975"/>
            <a:r>
              <a:rPr lang="uk-UA" sz="2400" i="1" dirty="0" smtClean="0">
                <a:solidFill>
                  <a:srgbClr val="00B0F0"/>
                </a:solidFill>
              </a:rPr>
              <a:t>добуток або частка двох виразів від'ємні тоді і лише тоді, якщо ці вирази мають протилежні знаки</a:t>
            </a:r>
            <a:r>
              <a:rPr lang="ru-RU" sz="2400" i="1" dirty="0" smtClean="0">
                <a:solidFill>
                  <a:srgbClr val="00B0F0"/>
                </a:solidFill>
              </a:rPr>
              <a:t>.</a:t>
            </a:r>
            <a:endParaRPr lang="uk-UA" sz="2400" i="1" dirty="0" smtClean="0">
              <a:solidFill>
                <a:srgbClr val="00B0F0"/>
              </a:solidFill>
            </a:endParaRPr>
          </a:p>
          <a:p>
            <a:pPr marL="0" lvl="1" indent="361950">
              <a:buNone/>
            </a:pPr>
            <a:r>
              <a:rPr lang="uk-UA" sz="2200" dirty="0" smtClean="0"/>
              <a:t>Отже,</a:t>
            </a:r>
            <a:r>
              <a:rPr lang="uk-UA" sz="2200" i="1" dirty="0" smtClean="0"/>
              <a:t> </a:t>
            </a:r>
            <a:r>
              <a:rPr lang="en-US" sz="2200" i="1" dirty="0" smtClean="0"/>
              <a:t>(ax + b)(</a:t>
            </a:r>
            <a:r>
              <a:rPr lang="en-US" sz="2200" i="1" dirty="0" err="1" smtClean="0"/>
              <a:t>cx</a:t>
            </a:r>
            <a:r>
              <a:rPr lang="en-US" sz="2200" i="1" dirty="0" smtClean="0"/>
              <a:t> + d)&gt; </a:t>
            </a:r>
            <a:r>
              <a:rPr lang="ru-RU" sz="2200" i="1" dirty="0" smtClean="0"/>
              <a:t>0</a:t>
            </a:r>
            <a:r>
              <a:rPr lang="en-US" sz="2200" i="1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                     </a:t>
            </a:r>
            <a:r>
              <a:rPr lang="en-US" sz="2200" dirty="0" smtClean="0"/>
              <a:t>)</a:t>
            </a:r>
            <a:r>
              <a:rPr lang="ru-RU" sz="2200" i="1" dirty="0" smtClean="0"/>
              <a:t> </a:t>
            </a:r>
            <a:r>
              <a:rPr lang="ru-RU" sz="2200" dirty="0" smtClean="0"/>
              <a:t>, </a:t>
            </a:r>
            <a:r>
              <a:rPr lang="uk-UA" sz="2200" dirty="0" smtClean="0"/>
              <a:t>якщо</a:t>
            </a:r>
            <a:r>
              <a:rPr lang="en-US" sz="2200" dirty="0" smtClean="0"/>
              <a:t>                     </a:t>
            </a:r>
            <a:r>
              <a:rPr lang="uk-UA" sz="2200" dirty="0" smtClean="0"/>
              <a:t>або</a:t>
            </a:r>
          </a:p>
          <a:p>
            <a:pPr marL="0" indent="361950">
              <a:buNone/>
            </a:pPr>
            <a:r>
              <a:rPr lang="ru-RU" sz="2200" dirty="0" err="1" smtClean="0"/>
              <a:t>Розв'язавши</a:t>
            </a:r>
            <a:r>
              <a:rPr lang="ru-RU" sz="2200" dirty="0" smtClean="0"/>
              <a:t> </a:t>
            </a:r>
            <a:r>
              <a:rPr lang="ru-RU" sz="2200" dirty="0" err="1" smtClean="0"/>
              <a:t>кожну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систем, </a:t>
            </a:r>
            <a:r>
              <a:rPr lang="ru-RU" sz="2200" dirty="0" err="1" smtClean="0"/>
              <a:t>отримаємо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розв'язки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нерівностей</a:t>
            </a:r>
            <a:r>
              <a:rPr lang="ru-RU" sz="2200" dirty="0" smtClean="0"/>
              <a:t>.</a:t>
            </a:r>
          </a:p>
          <a:p>
            <a:pPr algn="ctr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Приклади, що приводять до систем нерівностей</a:t>
            </a:r>
            <a:endParaRPr lang="ru-RU" sz="28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357430"/>
            <a:ext cx="1285884" cy="642943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357430"/>
            <a:ext cx="1214446" cy="634824"/>
          </a:xfrm>
          <a:prstGeom prst="rect">
            <a:avLst/>
          </a:prstGeom>
          <a:noFill/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072074"/>
            <a:ext cx="1143008" cy="571505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143512"/>
            <a:ext cx="1143009" cy="491494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143512"/>
            <a:ext cx="1143008" cy="49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58204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 smtClean="0"/>
              <a:t>Розв'язати нерівність: 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i="1" dirty="0" err="1" smtClean="0"/>
              <a:t>Розв'язання</a:t>
            </a:r>
            <a:r>
              <a:rPr lang="ru-RU" sz="1400" i="1" dirty="0" smtClean="0"/>
              <a:t>. </a:t>
            </a:r>
            <a:r>
              <a:rPr lang="ru-RU" sz="1400" dirty="0" err="1" smtClean="0"/>
              <a:t>Ця</a:t>
            </a:r>
            <a:r>
              <a:rPr lang="ru-RU" sz="1400" dirty="0" smtClean="0"/>
              <a:t> </a:t>
            </a:r>
            <a:r>
              <a:rPr lang="ru-RU" sz="1400" dirty="0" err="1" smtClean="0"/>
              <a:t>нерівність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рівносильна</a:t>
            </a:r>
            <a:r>
              <a:rPr lang="ru-RU" sz="1400" dirty="0" smtClean="0"/>
              <a:t> </a:t>
            </a:r>
            <a:r>
              <a:rPr lang="ru-RU" sz="1400" dirty="0" err="1" smtClean="0"/>
              <a:t>сукупності</a:t>
            </a:r>
            <a:r>
              <a:rPr lang="ru-RU" sz="1400" dirty="0" smtClean="0"/>
              <a:t> таких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систем:</a:t>
            </a:r>
          </a:p>
          <a:p>
            <a:pPr marL="0" lvl="1" indent="0">
              <a:buNone/>
            </a:pPr>
            <a:endParaRPr lang="uk-UA" sz="1400" i="1" dirty="0" smtClean="0"/>
          </a:p>
          <a:p>
            <a:pPr marL="0" lvl="1" indent="0">
              <a:buNone/>
            </a:pPr>
            <a:endParaRPr lang="uk-UA" sz="1400" i="1" dirty="0" smtClean="0"/>
          </a:p>
          <a:p>
            <a:pPr marL="0" lvl="1" indent="0">
              <a:buNone/>
            </a:pPr>
            <a:r>
              <a:rPr lang="uk-UA" sz="1400" dirty="0" smtClean="0"/>
              <a:t>Розв'яжемо кожну з них</a:t>
            </a:r>
            <a:r>
              <a:rPr lang="uk-UA" sz="1400" i="1" dirty="0" smtClean="0"/>
              <a:t>. </a:t>
            </a:r>
          </a:p>
          <a:p>
            <a:pPr marL="0" lvl="1" indent="0">
              <a:buNone/>
            </a:pPr>
            <a:endParaRPr lang="uk-UA" sz="1400" i="1" dirty="0" smtClean="0"/>
          </a:p>
          <a:p>
            <a:pPr marL="0" lvl="1" indent="0">
              <a:buNone/>
            </a:pPr>
            <a:endParaRPr lang="uk-UA" sz="1400" i="1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b="1" dirty="0" err="1" smtClean="0">
                <a:solidFill>
                  <a:srgbClr val="00B0F0"/>
                </a:solidFill>
              </a:rPr>
              <a:t>Розв'язком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даної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нерівності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є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числова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множина</a:t>
            </a:r>
            <a:r>
              <a:rPr lang="ru-RU" sz="1400" b="1" dirty="0" smtClean="0">
                <a:solidFill>
                  <a:srgbClr val="00B0F0"/>
                </a:solidFill>
              </a:rPr>
              <a:t>, яка </a:t>
            </a:r>
            <a:r>
              <a:rPr lang="ru-RU" sz="1400" b="1" dirty="0" err="1" smtClean="0">
                <a:solidFill>
                  <a:srgbClr val="00B0F0"/>
                </a:solidFill>
              </a:rPr>
              <a:t>складається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з</a:t>
            </a:r>
            <a:r>
              <a:rPr lang="ru-RU" sz="1400" b="1" dirty="0" smtClean="0">
                <a:solidFill>
                  <a:srgbClr val="00B0F0"/>
                </a:solidFill>
              </a:rPr>
              <a:t> чисел </a:t>
            </a:r>
            <a:r>
              <a:rPr lang="ru-RU" sz="1400" b="1" dirty="0" err="1" smtClean="0">
                <a:solidFill>
                  <a:srgbClr val="00B0F0"/>
                </a:solidFill>
              </a:rPr>
              <a:t>першого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і</a:t>
            </a:r>
            <a:r>
              <a:rPr lang="ru-RU" sz="1400" b="1" dirty="0" smtClean="0">
                <a:solidFill>
                  <a:srgbClr val="00B0F0"/>
                </a:solidFill>
              </a:rPr>
              <a:t> другого </a:t>
            </a:r>
            <a:r>
              <a:rPr lang="ru-RU" sz="1400" b="1" dirty="0" err="1" smtClean="0">
                <a:solidFill>
                  <a:srgbClr val="00B0F0"/>
                </a:solidFill>
              </a:rPr>
              <a:t>отриманих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числових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проміжків</a:t>
            </a:r>
            <a:r>
              <a:rPr lang="ru-RU" sz="1400" b="1" dirty="0" smtClean="0">
                <a:solidFill>
                  <a:srgbClr val="00B0F0"/>
                </a:solidFill>
              </a:rPr>
              <a:t>. </a:t>
            </a:r>
            <a:r>
              <a:rPr lang="ru-RU" sz="1400" b="1" dirty="0" err="1" smtClean="0">
                <a:solidFill>
                  <a:srgbClr val="00B0F0"/>
                </a:solidFill>
              </a:rPr>
              <a:t>Така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множина</a:t>
            </a:r>
            <a:r>
              <a:rPr lang="ru-RU" sz="1400" b="1" dirty="0" smtClean="0">
                <a:solidFill>
                  <a:srgbClr val="00B0F0"/>
                </a:solidFill>
              </a:rPr>
              <a:t> </a:t>
            </a:r>
            <a:r>
              <a:rPr lang="ru-RU" sz="1400" b="1" dirty="0" err="1" smtClean="0">
                <a:solidFill>
                  <a:srgbClr val="00B0F0"/>
                </a:solidFill>
              </a:rPr>
              <a:t>називається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об'єднанням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цих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проміжків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і</a:t>
            </a:r>
            <a:r>
              <a:rPr lang="ru-RU" sz="1400" b="1" i="1" dirty="0" smtClean="0">
                <a:solidFill>
                  <a:srgbClr val="00B0F0"/>
                </a:solidFill>
              </a:rPr>
              <a:t>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позначається</a:t>
            </a:r>
            <a:r>
              <a:rPr lang="ru-RU" sz="1400" b="1" i="1" dirty="0" smtClean="0">
                <a:solidFill>
                  <a:srgbClr val="00B0F0"/>
                </a:solidFill>
              </a:rPr>
              <a:t> за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допомогою</a:t>
            </a:r>
            <a:r>
              <a:rPr lang="ru-RU" sz="1400" b="1" i="1" dirty="0" smtClean="0">
                <a:solidFill>
                  <a:srgbClr val="00B0F0"/>
                </a:solidFill>
              </a:rPr>
              <a:t> знака </a:t>
            </a:r>
            <a:r>
              <a:rPr lang="en-US" sz="1400" b="1" i="1" dirty="0" smtClean="0">
                <a:solidFill>
                  <a:srgbClr val="00B0F0"/>
                </a:solidFill>
              </a:rPr>
              <a:t>U</a:t>
            </a:r>
            <a:endParaRPr lang="uk-UA" sz="1400" b="1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Отже,</a:t>
            </a:r>
            <a:r>
              <a:rPr lang="uk-UA" sz="1400" b="1" dirty="0" smtClean="0"/>
              <a:t> </a:t>
            </a:r>
          </a:p>
          <a:p>
            <a:pPr marL="0" indent="0">
              <a:buNone/>
            </a:pPr>
            <a:endParaRPr lang="uk-UA" sz="1400" b="1" dirty="0" smtClean="0"/>
          </a:p>
          <a:p>
            <a:pPr marL="0" indent="0">
              <a:buNone/>
            </a:pPr>
            <a:r>
              <a:rPr lang="ru-RU" sz="1400" dirty="0" err="1" smtClean="0"/>
              <a:t>Числові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проміжки</a:t>
            </a:r>
            <a:r>
              <a:rPr lang="ru-RU" sz="1400" dirty="0" smtClean="0"/>
              <a:t> в </a:t>
            </a:r>
            <a:r>
              <a:rPr lang="ru-RU" sz="1400" dirty="0" err="1" smtClean="0"/>
              <a:t>їх</a:t>
            </a:r>
            <a:r>
              <a:rPr lang="ru-RU" sz="1400" dirty="0" smtClean="0"/>
              <a:t> </a:t>
            </a:r>
            <a:r>
              <a:rPr lang="ru-RU" sz="1400" dirty="0" err="1" smtClean="0"/>
              <a:t>об'єднанні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розташовують</a:t>
            </a:r>
            <a:r>
              <a:rPr lang="ru-RU" sz="1400" dirty="0" smtClean="0"/>
              <a:t>, як правило, в порядку </a:t>
            </a:r>
            <a:r>
              <a:rPr lang="ru-RU" sz="1400" dirty="0" err="1" smtClean="0"/>
              <a:t>зростання</a:t>
            </a:r>
            <a:r>
              <a:rPr lang="ru-RU" sz="1400" dirty="0" smtClean="0"/>
              <a:t> чисел</a:t>
            </a: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Приклади, що приводять до систем нерівностей</a:t>
            </a:r>
            <a:endParaRPr lang="ru-RU" sz="28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285860"/>
            <a:ext cx="838200" cy="438150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714488"/>
            <a:ext cx="2076450" cy="40957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3116"/>
            <a:ext cx="1647825" cy="638175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214554"/>
            <a:ext cx="1952625" cy="438150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786058"/>
            <a:ext cx="1647825" cy="638175"/>
          </a:xfrm>
          <a:prstGeom prst="rect">
            <a:avLst/>
          </a:prstGeom>
          <a:noFill/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8934"/>
            <a:ext cx="2257425" cy="238125"/>
          </a:xfrm>
          <a:prstGeom prst="rect">
            <a:avLst/>
          </a:prstGeom>
          <a:noFill/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429132"/>
            <a:ext cx="1857375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258204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Оскільки подвійна нерівність </a:t>
            </a:r>
            <a:r>
              <a:rPr lang="uk-UA" sz="1600" b="1" dirty="0" smtClean="0">
                <a:solidFill>
                  <a:srgbClr val="FF0000"/>
                </a:solidFill>
              </a:rPr>
              <a:t>а&lt;х&lt;</a:t>
            </a: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uk-UA" sz="1600" b="1" dirty="0" smtClean="0">
                <a:solidFill>
                  <a:srgbClr val="FF0000"/>
                </a:solidFill>
              </a:rPr>
              <a:t> </a:t>
            </a:r>
            <a:r>
              <a:rPr lang="uk-UA" sz="1600" dirty="0" smtClean="0"/>
              <a:t>означає, що значення змінної х одночасно більші від</a:t>
            </a:r>
            <a:r>
              <a:rPr lang="uk-UA" sz="1600" i="1" dirty="0" smtClean="0"/>
              <a:t> а і менші від </a:t>
            </a:r>
            <a:r>
              <a:rPr lang="en-US" sz="1600" i="1" dirty="0" smtClean="0"/>
              <a:t>b</a:t>
            </a:r>
            <a:r>
              <a:rPr lang="uk-UA" sz="1600" i="1" dirty="0" smtClean="0"/>
              <a:t>, то цю умову можна записати і</a:t>
            </a:r>
            <a:r>
              <a:rPr lang="en-US" sz="1600" i="1" dirty="0" smtClean="0"/>
              <a:t> </a:t>
            </a:r>
            <a:r>
              <a:rPr lang="uk-UA" sz="1600" i="1" dirty="0" smtClean="0"/>
              <a:t>у вигляді системи </a:t>
            </a:r>
            <a:r>
              <a:rPr lang="en-US" sz="1600" i="1" dirty="0" smtClean="0"/>
              <a:t> </a:t>
            </a:r>
            <a:endParaRPr lang="uk-UA" sz="1600" i="1" dirty="0" smtClean="0"/>
          </a:p>
          <a:p>
            <a:pPr marL="0" lvl="1" indent="0">
              <a:buNone/>
            </a:pPr>
            <a:r>
              <a:rPr lang="uk-UA" sz="1600" i="1" dirty="0" smtClean="0"/>
              <a:t>	</a:t>
            </a:r>
          </a:p>
          <a:p>
            <a:pPr marL="0" lvl="2" indent="0">
              <a:buNone/>
            </a:pPr>
            <a:r>
              <a:rPr lang="ru-RU" sz="1600" dirty="0" err="1" smtClean="0"/>
              <a:t>Враховуючи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en-US" sz="1600" dirty="0" smtClean="0"/>
              <a:t>’</a:t>
            </a:r>
            <a:r>
              <a:rPr lang="ru-RU" sz="1600" dirty="0" err="1" smtClean="0"/>
              <a:t>ясуємо</a:t>
            </a:r>
            <a:r>
              <a:rPr lang="ru-RU" sz="1600" dirty="0" smtClean="0"/>
              <a:t>, як </a:t>
            </a:r>
            <a:r>
              <a:rPr lang="ru-RU" sz="1600" dirty="0" err="1" smtClean="0"/>
              <a:t>розв'язати</a:t>
            </a:r>
            <a:r>
              <a:rPr lang="en-US" sz="1600" dirty="0" smtClean="0"/>
              <a:t>  </a:t>
            </a:r>
            <a:r>
              <a:rPr lang="ru-RU" sz="1600" dirty="0" err="1" smtClean="0"/>
              <a:t>подвійну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нерівність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 marL="0" lvl="2" indent="0">
              <a:buNone/>
            </a:pPr>
            <a:r>
              <a:rPr lang="ru-RU" sz="1600" dirty="0" err="1" smtClean="0"/>
              <a:t>Зробимо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прикладі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нерівності</a:t>
            </a:r>
            <a:r>
              <a:rPr lang="ru-RU" sz="1600" dirty="0" smtClean="0"/>
              <a:t> 6</a:t>
            </a:r>
            <a:r>
              <a:rPr lang="ru-RU" sz="1600" i="1" dirty="0" smtClean="0"/>
              <a:t> &lt; </a:t>
            </a:r>
            <a:r>
              <a:rPr lang="uk-UA" sz="1600" i="1" dirty="0" smtClean="0"/>
              <a:t>2х </a:t>
            </a:r>
            <a:r>
              <a:rPr lang="ru-RU" sz="1600" i="1" dirty="0" smtClean="0"/>
              <a:t>+ 10 &lt; 20. </a:t>
            </a:r>
            <a:endParaRPr lang="en-US" sz="1600" i="1" dirty="0" smtClean="0"/>
          </a:p>
          <a:p>
            <a:pPr marL="0" lvl="2" indent="0">
              <a:buNone/>
            </a:pPr>
            <a:r>
              <a:rPr lang="ru-RU" sz="1600" i="1" dirty="0" err="1" smtClean="0"/>
              <a:t>Запишемо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дану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нерівність</a:t>
            </a:r>
            <a:r>
              <a:rPr lang="ru-RU" sz="1600" i="1" dirty="0" smtClean="0"/>
              <a:t> у </a:t>
            </a:r>
            <a:r>
              <a:rPr lang="ru-RU" sz="1600" i="1" dirty="0" err="1" smtClean="0"/>
              <a:t>вигляді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системи</a:t>
            </a:r>
            <a:r>
              <a:rPr lang="ru-RU" sz="1600" i="1" dirty="0" smtClean="0"/>
              <a:t> </a:t>
            </a:r>
            <a:endParaRPr lang="en-US" sz="1600" i="1" dirty="0" smtClean="0"/>
          </a:p>
          <a:p>
            <a:pPr marL="0" indent="0">
              <a:buNone/>
            </a:pPr>
            <a:r>
              <a:rPr lang="uk-UA" sz="1600" dirty="0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будемо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</a:t>
            </a:r>
            <a:r>
              <a:rPr lang="ru-RU" sz="1600" dirty="0" smtClean="0"/>
              <a:t> </a:t>
            </a:r>
            <a:r>
              <a:rPr lang="ru-RU" sz="1600" dirty="0" err="1" smtClean="0"/>
              <a:t>язувати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, </a:t>
            </a:r>
            <a:r>
              <a:rPr lang="ru-RU" sz="1600" dirty="0" err="1" smtClean="0"/>
              <a:t>ілюструючи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кожен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крок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подвійною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нерівністю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r>
              <a:rPr lang="ru-RU" sz="1600" dirty="0" err="1" smtClean="0"/>
              <a:t>Маємо</a:t>
            </a:r>
            <a:r>
              <a:rPr lang="ru-RU" sz="1600" dirty="0" smtClean="0"/>
              <a:t>: </a:t>
            </a:r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endParaRPr lang="uk-UA" sz="1600" i="1" dirty="0" smtClean="0"/>
          </a:p>
          <a:p>
            <a:pPr marL="0" indent="0">
              <a:buNone/>
            </a:pPr>
            <a:r>
              <a:rPr lang="uk-UA" sz="1600" i="1" dirty="0" smtClean="0"/>
              <a:t>Відповідь. </a:t>
            </a:r>
            <a:r>
              <a:rPr lang="ru-RU" sz="1600" i="1" dirty="0" smtClean="0"/>
              <a:t>-2 &lt; </a:t>
            </a:r>
            <a:r>
              <a:rPr lang="uk-UA" sz="1600" i="1" dirty="0" smtClean="0"/>
              <a:t>х </a:t>
            </a:r>
            <a:r>
              <a:rPr lang="ru-RU" sz="1600" i="1" dirty="0" smtClean="0"/>
              <a:t>&lt; 5 </a:t>
            </a:r>
            <a:r>
              <a:rPr lang="uk-UA" sz="1600" i="1" dirty="0" smtClean="0"/>
              <a:t>або х є </a:t>
            </a:r>
            <a:r>
              <a:rPr lang="ru-RU" sz="1600" i="1" dirty="0" smtClean="0"/>
              <a:t>(-2; 5).</a:t>
            </a:r>
            <a:endParaRPr lang="uk-UA" sz="1600" dirty="0" smtClean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розв'язати подвійну нерівність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571612"/>
            <a:ext cx="714380" cy="488786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571744"/>
            <a:ext cx="1543716" cy="481013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86124"/>
            <a:ext cx="3390900" cy="409575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714752"/>
            <a:ext cx="3409950" cy="409575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143380"/>
            <a:ext cx="3409950" cy="409575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643446"/>
            <a:ext cx="3248025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8258204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1). До усіх частин нерівності додаємо число  -10: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2). Виконуємо обчислення :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r>
              <a:rPr lang="uk-UA" sz="1400" dirty="0" smtClean="0"/>
              <a:t>3). Усі частини нерівності множимо на число :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i="1" dirty="0" smtClean="0"/>
          </a:p>
          <a:p>
            <a:pPr marL="0" indent="0">
              <a:buNone/>
            </a:pPr>
            <a:endParaRPr lang="uk-UA" sz="1400" i="1" dirty="0" smtClean="0"/>
          </a:p>
          <a:p>
            <a:pPr marL="0" indent="0">
              <a:buNone/>
            </a:pPr>
            <a:endParaRPr lang="uk-UA" sz="1400" i="1" dirty="0" smtClean="0"/>
          </a:p>
          <a:p>
            <a:pPr marL="0" indent="0">
              <a:buNone/>
            </a:pPr>
            <a:r>
              <a:rPr lang="uk-UA" sz="1400" i="1" dirty="0" smtClean="0"/>
              <a:t>Відповідь. </a:t>
            </a:r>
            <a:r>
              <a:rPr lang="ru-RU" sz="1400" i="1" dirty="0" smtClean="0"/>
              <a:t>-2 &lt; </a:t>
            </a:r>
            <a:r>
              <a:rPr lang="uk-UA" sz="1400" i="1" dirty="0" smtClean="0"/>
              <a:t>х </a:t>
            </a:r>
            <a:r>
              <a:rPr lang="ru-RU" sz="1400" i="1" dirty="0" smtClean="0"/>
              <a:t>&lt; 5   </a:t>
            </a:r>
            <a:r>
              <a:rPr lang="uk-UA" sz="1400" i="1" dirty="0" smtClean="0"/>
              <a:t>або   х є </a:t>
            </a:r>
            <a:r>
              <a:rPr lang="ru-RU" sz="1400" i="1" dirty="0" smtClean="0"/>
              <a:t>(-2; 5).</a:t>
            </a:r>
            <a:endParaRPr lang="uk-UA" sz="1400" i="1" dirty="0" smtClean="0"/>
          </a:p>
          <a:p>
            <a:pPr marL="0" indent="0">
              <a:buNone/>
            </a:pPr>
            <a:endParaRPr lang="uk-UA" sz="1400" dirty="0" smtClean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розв'язати подвійну нерівність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285860"/>
            <a:ext cx="1409700" cy="238125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786058"/>
            <a:ext cx="1133475" cy="238125"/>
          </a:xfrm>
          <a:prstGeom prst="rect">
            <a:avLst/>
          </a:prstGeom>
          <a:noFill/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643446"/>
            <a:ext cx="933450" cy="238125"/>
          </a:xfrm>
          <a:prstGeom prst="rect">
            <a:avLst/>
          </a:prstGeom>
          <a:noFill/>
        </p:spPr>
      </p:pic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214554"/>
            <a:ext cx="2638425" cy="238125"/>
          </a:xfrm>
          <a:prstGeom prst="rect">
            <a:avLst/>
          </a:prstGeom>
          <a:noFill/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071942"/>
            <a:ext cx="1847850" cy="428625"/>
          </a:xfrm>
          <a:prstGeom prst="rect">
            <a:avLst/>
          </a:prstGeom>
          <a:noFill/>
        </p:spPr>
      </p:pic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429000"/>
            <a:ext cx="95250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58204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Розв'яжемо нерівність:                           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uk-UA" dirty="0" smtClean="0"/>
              <a:t>Маємо:</a:t>
            </a:r>
            <a:endParaRPr lang="uk-UA" sz="4400" dirty="0" smtClean="0"/>
          </a:p>
          <a:p>
            <a:pPr marL="0" indent="0">
              <a:buNone/>
            </a:pPr>
            <a:endParaRPr lang="uk-UA" sz="4400" i="1" dirty="0" smtClean="0"/>
          </a:p>
          <a:p>
            <a:pPr marL="0" indent="0">
              <a:buNone/>
            </a:pPr>
            <a:endParaRPr lang="uk-UA" sz="4400" i="1" dirty="0" smtClean="0"/>
          </a:p>
          <a:p>
            <a:pPr marL="0" indent="0">
              <a:buNone/>
            </a:pPr>
            <a:endParaRPr lang="uk-UA" sz="4400" i="1" dirty="0" smtClean="0"/>
          </a:p>
          <a:p>
            <a:pPr marL="0" indent="0">
              <a:buNone/>
            </a:pPr>
            <a:endParaRPr lang="uk-UA" sz="1100" i="1" dirty="0" smtClean="0"/>
          </a:p>
          <a:p>
            <a:pPr marL="0" indent="0">
              <a:buNone/>
            </a:pPr>
            <a:endParaRPr lang="uk-UA" sz="1100" i="1" dirty="0" smtClean="0"/>
          </a:p>
          <a:p>
            <a:pPr marL="0" indent="0">
              <a:buNone/>
            </a:pPr>
            <a:endParaRPr lang="uk-UA" sz="2600" i="1" dirty="0" smtClean="0"/>
          </a:p>
          <a:p>
            <a:pPr marL="0" indent="0">
              <a:buNone/>
            </a:pPr>
            <a:r>
              <a:rPr lang="uk-UA" sz="2600" i="1" dirty="0" smtClean="0"/>
              <a:t>Відповідь. </a:t>
            </a:r>
            <a:r>
              <a:rPr lang="ru-RU" sz="2600" i="1" dirty="0" smtClean="0"/>
              <a:t>                              </a:t>
            </a:r>
            <a:r>
              <a:rPr lang="uk-UA" sz="2600" i="1" dirty="0" smtClean="0"/>
              <a:t>або х є </a:t>
            </a:r>
            <a:r>
              <a:rPr lang="ru-RU" sz="2600" i="1" dirty="0" smtClean="0"/>
              <a:t>(-4;</a:t>
            </a:r>
            <a:r>
              <a:rPr lang="uk-UA" sz="2600" i="1" dirty="0" smtClean="0"/>
              <a:t>-1).</a:t>
            </a:r>
          </a:p>
          <a:p>
            <a:pPr marL="0" indent="0">
              <a:buNone/>
            </a:pPr>
            <a:endParaRPr lang="uk-UA" sz="4400" dirty="0" smtClean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розв'язати подвійну нерівність</a:t>
            </a:r>
            <a:endParaRPr lang="ru-RU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7" y="1357298"/>
            <a:ext cx="1920253" cy="42862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85992"/>
            <a:ext cx="4071966" cy="42862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857496"/>
            <a:ext cx="1611641" cy="428628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429000"/>
            <a:ext cx="4354860" cy="428628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929066"/>
            <a:ext cx="2057416" cy="428628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482711"/>
            <a:ext cx="1928826" cy="446487"/>
          </a:xfrm>
          <a:prstGeom prst="rect">
            <a:avLst/>
          </a:prstGeom>
          <a:noFill/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5572140"/>
            <a:ext cx="1851673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58204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Коли дві лінійні нерівності з однією змінною утворюють систему?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Як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розв'язок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лінійних</a:t>
            </a:r>
            <a:r>
              <a:rPr lang="ru-RU" dirty="0" smtClean="0"/>
              <a:t> </a:t>
            </a:r>
            <a:r>
              <a:rPr lang="ru-RU" dirty="0" err="1" smtClean="0"/>
              <a:t>нерівностей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змінною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Як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числових</a:t>
            </a:r>
            <a:r>
              <a:rPr lang="ru-RU" dirty="0" smtClean="0"/>
              <a:t> </a:t>
            </a:r>
            <a:r>
              <a:rPr lang="ru-RU" dirty="0" err="1" smtClean="0"/>
              <a:t>проміжків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означення</a:t>
            </a:r>
            <a:r>
              <a:rPr lang="ru-RU" dirty="0" smtClean="0"/>
              <a:t> </a:t>
            </a:r>
            <a:r>
              <a:rPr lang="ru-RU" dirty="0" err="1" smtClean="0"/>
              <a:t>розв'язку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лінійних</a:t>
            </a:r>
            <a:r>
              <a:rPr lang="ru-RU" dirty="0" smtClean="0"/>
              <a:t> </a:t>
            </a:r>
            <a:r>
              <a:rPr lang="ru-RU" dirty="0" err="1" smtClean="0"/>
              <a:t>нерівностей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змінною</a:t>
            </a:r>
            <a:r>
              <a:rPr lang="ru-RU" dirty="0" smtClean="0"/>
              <a:t>, </a:t>
            </a:r>
            <a:r>
              <a:rPr lang="ru-RU" dirty="0" err="1" smtClean="0"/>
              <a:t>використавши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перерізу</a:t>
            </a:r>
            <a:r>
              <a:rPr lang="ru-RU" dirty="0" smtClean="0"/>
              <a:t> </a:t>
            </a:r>
            <a:r>
              <a:rPr lang="ru-RU" dirty="0" err="1" smtClean="0"/>
              <a:t>числових</a:t>
            </a:r>
            <a:r>
              <a:rPr lang="ru-RU" dirty="0" smtClean="0"/>
              <a:t> </a:t>
            </a:r>
            <a:r>
              <a:rPr lang="ru-RU" dirty="0" err="1" smtClean="0"/>
              <a:t>проміжків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Об'єднанням розв'язків яких двох систем лінійних нерівностей є числовий проміжок, що є розв'язком нерівності               </a:t>
            </a:r>
            <a:r>
              <a:rPr lang="ru-RU" dirty="0" smtClean="0"/>
              <a:t>?</a:t>
            </a: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Як </a:t>
            </a:r>
            <a:r>
              <a:rPr lang="ru-RU" dirty="0" err="1" smtClean="0"/>
              <a:t>розв'язати</a:t>
            </a:r>
            <a:r>
              <a:rPr lang="ru-RU" dirty="0" smtClean="0"/>
              <a:t> </a:t>
            </a:r>
            <a:r>
              <a:rPr lang="ru-RU" dirty="0" err="1" smtClean="0"/>
              <a:t>подвійну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r>
              <a:rPr lang="ru-RU" dirty="0" smtClean="0"/>
              <a:t>? </a:t>
            </a:r>
            <a:r>
              <a:rPr lang="ru-RU" dirty="0" err="1" smtClean="0"/>
              <a:t>Проілюструйте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sz="4400" dirty="0" smtClean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pPr marL="0" indent="0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072074"/>
            <a:ext cx="866775" cy="43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58204" cy="5143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Первинне закріплення вивченого матеріалу. </a:t>
            </a:r>
          </a:p>
          <a:p>
            <a:pPr marL="0" indent="0" algn="ctr">
              <a:buNone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</a:t>
            </a:r>
          </a:p>
          <a:p>
            <a:pPr marL="0" indent="0">
              <a:buNone/>
            </a:pPr>
            <a:endParaRPr lang="uk-UA" sz="4400" dirty="0" smtClean="0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041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7723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183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741838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39933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759936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5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7342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747553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94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1142984"/>
            <a:ext cx="529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5143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0525" y="3571876"/>
            <a:ext cx="49434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503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18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471738"/>
            <a:ext cx="83804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089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57450"/>
            <a:ext cx="8351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846613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59531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86519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567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69802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643578"/>
            <a:ext cx="71135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6357958"/>
            <a:ext cx="6238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6357958"/>
            <a:ext cx="2400300" cy="257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5943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86454"/>
            <a:ext cx="568642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500570"/>
            <a:ext cx="66849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2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46482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лінійних нерівностей і систем нерівностей з однією змінною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4071966" cy="588731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Лінійна нерівність з однією змінною. Рівносильні нерівності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(та сукупність) нерівностей з однією змінною Числові проміжки. Переріз і об'єднання проміжків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Нерівності, що містять модуль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систем ( та сукупностей) лінійних нерівностей з однією змінною. Доведення нерівностей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Розв'язування вправ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00438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5600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6884987" cy="9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710406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3290888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3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5657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643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143512"/>
            <a:ext cx="593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72150"/>
            <a:ext cx="65611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555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71135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68564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616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643446"/>
            <a:ext cx="2190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79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74183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14884"/>
            <a:ext cx="74469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643578"/>
            <a:ext cx="7437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5657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73040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65801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142984"/>
            <a:ext cx="71326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785926"/>
            <a:ext cx="7085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428868"/>
            <a:ext cx="72088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000504"/>
            <a:ext cx="642778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715016"/>
            <a:ext cx="7018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75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63515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262313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73612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643446"/>
            <a:ext cx="74564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500702"/>
            <a:ext cx="709453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7802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65897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3116"/>
            <a:ext cx="5838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643182"/>
            <a:ext cx="77231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571876"/>
            <a:ext cx="5562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214818"/>
            <a:ext cx="7008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5000636"/>
            <a:ext cx="69230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5786454"/>
            <a:ext cx="5686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6215082"/>
            <a:ext cx="186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33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72564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63801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572140"/>
            <a:ext cx="64087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5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72183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6799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000372"/>
            <a:ext cx="804703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857628"/>
            <a:ext cx="57721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714884"/>
            <a:ext cx="73898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r>
              <a:rPr lang="uk-UA" dirty="0" smtClean="0"/>
              <a:t>Розв'язок системи нерівностей. </a:t>
            </a:r>
          </a:p>
          <a:p>
            <a:r>
              <a:rPr lang="uk-UA" dirty="0" smtClean="0"/>
              <a:t>Розв'язування систем нерівностей</a:t>
            </a:r>
          </a:p>
          <a:p>
            <a:r>
              <a:rPr lang="uk-UA" dirty="0" smtClean="0"/>
              <a:t>Приклади, що приводять до системи нерівностей</a:t>
            </a:r>
          </a:p>
          <a:p>
            <a:r>
              <a:rPr lang="uk-UA" dirty="0" smtClean="0"/>
              <a:t>Розв'язування подвійної нерівності</a:t>
            </a:r>
          </a:p>
          <a:p>
            <a:r>
              <a:rPr lang="uk-UA" dirty="0" smtClean="0"/>
              <a:t>Приклади </a:t>
            </a:r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 лінійних нерівностей з однією змінною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69516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6210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263" y="3086100"/>
            <a:ext cx="2657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357694"/>
            <a:ext cx="73802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513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67897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64658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00570"/>
            <a:ext cx="652303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6742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76184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5629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85992"/>
            <a:ext cx="6200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5724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572008"/>
            <a:ext cx="6961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5429264"/>
            <a:ext cx="6913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6215082"/>
            <a:ext cx="6105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6524625"/>
            <a:ext cx="2228850" cy="333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73612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79136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15016"/>
            <a:ext cx="5848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73707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7580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14554"/>
            <a:ext cx="67325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5886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143380"/>
            <a:ext cx="65992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5953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1135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2"/>
            <a:ext cx="7027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64182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5000636"/>
            <a:ext cx="2628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5762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7675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6351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6000768"/>
            <a:ext cx="5857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0088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9611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725" y="3205163"/>
            <a:ext cx="36385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66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643446"/>
            <a:ext cx="75803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Пригадайте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/>
          </a:bodyPr>
          <a:lstStyle/>
          <a:p>
            <a:pPr marL="266700" indent="-266700">
              <a:buFont typeface="+mj-lt"/>
              <a:buAutoNum type="arabicParenR"/>
            </a:pPr>
            <a:r>
              <a:rPr lang="uk-UA" sz="3600" b="1" dirty="0" smtClean="0"/>
              <a:t> В якому випадку кажуть, що два рівняння утворюють систему рівнянь?</a:t>
            </a:r>
          </a:p>
          <a:p>
            <a:pPr marL="266700" indent="-266700">
              <a:buNone/>
            </a:pPr>
            <a:r>
              <a:rPr lang="uk-UA" sz="3600" b="1" i="1" dirty="0" smtClean="0"/>
              <a:t>2) Які розв'язки рівнянь системи є розв'язками  самої системи рівнянь?</a:t>
            </a:r>
            <a:endParaRPr lang="ru-RU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" action="ppaction://noaction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67897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6846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2"/>
            <a:ext cx="75326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7008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357694"/>
            <a:ext cx="609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072074"/>
            <a:ext cx="652303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019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698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69897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876"/>
            <a:ext cx="62198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357694"/>
            <a:ext cx="2676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943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1142984"/>
            <a:ext cx="5295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5143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0525" y="3571876"/>
            <a:ext cx="49434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857760"/>
            <a:ext cx="503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2.2.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Якщо доводиться знаходити спільні розв'язки двох або більшої кількості нерівностей з однією і тією самою змінною, то кажуть, що ці нерівності утворюють систему нерівностей.</a:t>
            </a:r>
          </a:p>
          <a:p>
            <a:pPr marL="0" indent="0">
              <a:buNone/>
            </a:pPr>
            <a:r>
              <a:rPr lang="uk-UA" dirty="0" smtClean="0"/>
              <a:t>Систему нерівностей позначають фігурною дужкою: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знайти розв'язок системи нерівностей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3" y="5857892"/>
            <a:ext cx="1785951" cy="67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stema-l-n-ynih-ner-vnostey-z-odn-yu-zm-nnoy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sistema-l-n-ynih-ner-vnostey-z-odn-yu-zm-nnoyu</Template>
  <TotalTime>0</TotalTime>
  <Words>1083</Words>
  <Application>Microsoft Office PowerPoint</Application>
  <PresentationFormat>Экран (4:3)</PresentationFormat>
  <Paragraphs>220</Paragraphs>
  <Slides>61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sistema-l-n-ynih-ner-vnostey-z-odn-yu-zm-nnoyu</vt:lpstr>
      <vt:lpstr>Матеріали до уроків</vt:lpstr>
      <vt:lpstr>Готуємося до уроку</vt:lpstr>
      <vt:lpstr>Зміст </vt:lpstr>
      <vt:lpstr>Тема 2</vt:lpstr>
      <vt:lpstr>Пункт 2.2.</vt:lpstr>
      <vt:lpstr>Пригадайте</vt:lpstr>
      <vt:lpstr>Презентация PowerPoint</vt:lpstr>
      <vt:lpstr>Презентация PowerPoint</vt:lpstr>
      <vt:lpstr>Пункт 2.2.</vt:lpstr>
      <vt:lpstr>Пункт 2.2.</vt:lpstr>
      <vt:lpstr>Пункт 2.2.</vt:lpstr>
      <vt:lpstr>Пункт 2.2.</vt:lpstr>
      <vt:lpstr>Пункт 2.2.</vt:lpstr>
      <vt:lpstr>Презентация PowerPoint</vt:lpstr>
      <vt:lpstr>Презентация PowerPoint</vt:lpstr>
      <vt:lpstr>Приклади, що приводять до систем нерівностей</vt:lpstr>
      <vt:lpstr>Приклади, що приводять до систем нерівностей</vt:lpstr>
      <vt:lpstr>Як розв'язати подвійну нерівність</vt:lpstr>
      <vt:lpstr>Як розв'язати подвійну нерівність</vt:lpstr>
      <vt:lpstr>Як розв'язати подвійну нерівність</vt:lpstr>
      <vt:lpstr>Запитання для самоперевірки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2014-10-01T15:02:40Z</dcterms:created>
  <dcterms:modified xsi:type="dcterms:W3CDTF">2014-10-01T15:02:45Z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