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15"/>
  </p:notesMasterIdLst>
  <p:sldIdLst>
    <p:sldId id="256" r:id="rId3"/>
    <p:sldId id="259" r:id="rId4"/>
    <p:sldId id="257" r:id="rId5"/>
    <p:sldId id="265" r:id="rId6"/>
    <p:sldId id="296" r:id="rId7"/>
    <p:sldId id="308" r:id="rId8"/>
    <p:sldId id="305" r:id="rId9"/>
    <p:sldId id="306" r:id="rId10"/>
    <p:sldId id="307" r:id="rId11"/>
    <p:sldId id="309" r:id="rId12"/>
    <p:sldId id="310" r:id="rId13"/>
    <p:sldId id="311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33"/>
    <a:srgbClr val="F0EB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06799F8-075E-4A3A-A7F6-7FBC6576F1A4}" styleName="Стиль из темы 2 - акцент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1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Кількість учнів,  nі </c:v>
                </c:pt>
              </c:strCache>
            </c:strRef>
          </c:tx>
          <c:invertIfNegative val="0"/>
          <c:cat>
            <c:numRef>
              <c:f>Лист1!$B$1:$G$1</c:f>
              <c:numCache>
                <c:formatCode>General</c:formatCode>
                <c:ptCount val="6"/>
                <c:pt idx="0">
                  <c:v>38</c:v>
                </c:pt>
                <c:pt idx="1">
                  <c:v>39</c:v>
                </c:pt>
                <c:pt idx="2">
                  <c:v>40</c:v>
                </c:pt>
                <c:pt idx="3">
                  <c:v>41</c:v>
                </c:pt>
                <c:pt idx="4">
                  <c:v>42</c:v>
                </c:pt>
                <c:pt idx="5">
                  <c:v>43</c:v>
                </c:pt>
              </c:numCache>
            </c:numRef>
          </c:cat>
          <c:val>
            <c:numRef>
              <c:f>Лист1!$B$2:$G$2</c:f>
              <c:numCache>
                <c:formatCode>General</c:formatCode>
                <c:ptCount val="6"/>
                <c:pt idx="0">
                  <c:v>2</c:v>
                </c:pt>
                <c:pt idx="1">
                  <c:v>6</c:v>
                </c:pt>
                <c:pt idx="2">
                  <c:v>18</c:v>
                </c:pt>
                <c:pt idx="3">
                  <c:v>16</c:v>
                </c:pt>
                <c:pt idx="4">
                  <c:v>10</c:v>
                </c:pt>
                <c:pt idx="5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26319488"/>
        <c:axId val="326419584"/>
      </c:barChart>
      <c:catAx>
        <c:axId val="3263194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26419584"/>
        <c:crosses val="autoZero"/>
        <c:auto val="1"/>
        <c:lblAlgn val="ctr"/>
        <c:lblOffset val="100"/>
        <c:noMultiLvlLbl val="0"/>
      </c:catAx>
      <c:valAx>
        <c:axId val="32641958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2631948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autoTitleDeleted val="0"/>
    <c:plotArea>
      <c:layout/>
      <c:lineChart>
        <c:grouping val="stacked"/>
        <c:varyColors val="0"/>
        <c:ser>
          <c:idx val="0"/>
          <c:order val="0"/>
          <c:val>
            <c:numRef>
              <c:f>Лист1!$B$2:$H$2</c:f>
              <c:numCache>
                <c:formatCode>General</c:formatCode>
                <c:ptCount val="7"/>
                <c:pt idx="0">
                  <c:v>2</c:v>
                </c:pt>
                <c:pt idx="1">
                  <c:v>6</c:v>
                </c:pt>
                <c:pt idx="2">
                  <c:v>18</c:v>
                </c:pt>
                <c:pt idx="3">
                  <c:v>16</c:v>
                </c:pt>
                <c:pt idx="4">
                  <c:v>10</c:v>
                </c:pt>
                <c:pt idx="5">
                  <c:v>5</c:v>
                </c:pt>
                <c:pt idx="6">
                  <c:v>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26472064"/>
        <c:axId val="326473600"/>
      </c:lineChart>
      <c:catAx>
        <c:axId val="326472064"/>
        <c:scaling>
          <c:orientation val="minMax"/>
        </c:scaling>
        <c:delete val="1"/>
        <c:axPos val="b"/>
        <c:majorTickMark val="out"/>
        <c:minorTickMark val="none"/>
        <c:tickLblPos val="none"/>
        <c:crossAx val="326473600"/>
        <c:crosses val="autoZero"/>
        <c:auto val="1"/>
        <c:lblAlgn val="ctr"/>
        <c:lblOffset val="100"/>
        <c:noMultiLvlLbl val="0"/>
      </c:catAx>
      <c:valAx>
        <c:axId val="32647360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26472064"/>
        <c:crosses val="autoZero"/>
        <c:crossBetween val="between"/>
      </c:valAx>
    </c:plotArea>
    <c:plotVisOnly val="1"/>
    <c:dispBlanksAs val="zero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45"/>
    </mc:Choice>
    <mc:Fallback>
      <c:style val="45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Лист1!$B$10</c:f>
              <c:strCache>
                <c:ptCount val="1"/>
                <c:pt idx="0">
                  <c:v>Плаща ділянки, га </c:v>
                </c:pt>
              </c:strCache>
            </c:strRef>
          </c:tx>
          <c:invertIfNegative val="0"/>
          <c:cat>
            <c:strRef>
              <c:f>Лист1!$C$9:$H$9</c:f>
              <c:strCache>
                <c:ptCount val="6"/>
                <c:pt idx="0">
                  <c:v>[20 - 25) </c:v>
                </c:pt>
                <c:pt idx="1">
                  <c:v>[25 - 30) </c:v>
                </c:pt>
                <c:pt idx="2">
                  <c:v>[30 - 35) </c:v>
                </c:pt>
                <c:pt idx="3">
                  <c:v>[35 - 40) </c:v>
                </c:pt>
                <c:pt idx="4">
                  <c:v>[40 - 45) </c:v>
                </c:pt>
                <c:pt idx="5">
                  <c:v>[45 - 50] </c:v>
                </c:pt>
              </c:strCache>
            </c:strRef>
          </c:cat>
          <c:val>
            <c:numRef>
              <c:f>Лист1!$C$10:$H$10</c:f>
              <c:numCache>
                <c:formatCode>General</c:formatCode>
                <c:ptCount val="6"/>
                <c:pt idx="0">
                  <c:v>5</c:v>
                </c:pt>
                <c:pt idx="1">
                  <c:v>10</c:v>
                </c:pt>
                <c:pt idx="2">
                  <c:v>15</c:v>
                </c:pt>
                <c:pt idx="3">
                  <c:v>20</c:v>
                </c:pt>
                <c:pt idx="4">
                  <c:v>15</c:v>
                </c:pt>
                <c:pt idx="5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23668224"/>
        <c:axId val="323670016"/>
      </c:barChart>
      <c:catAx>
        <c:axId val="323668224"/>
        <c:scaling>
          <c:orientation val="minMax"/>
        </c:scaling>
        <c:delete val="0"/>
        <c:axPos val="b"/>
        <c:majorTickMark val="out"/>
        <c:minorTickMark val="none"/>
        <c:tickLblPos val="nextTo"/>
        <c:crossAx val="323670016"/>
        <c:crosses val="autoZero"/>
        <c:auto val="1"/>
        <c:lblAlgn val="ctr"/>
        <c:lblOffset val="100"/>
        <c:noMultiLvlLbl val="0"/>
      </c:catAx>
      <c:valAx>
        <c:axId val="32367001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2366822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C0C456-E38A-4500-8D08-47E7A23A2AF0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51E1F8-1696-4966-BF37-D1E50148355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1646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81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.jpeg"/><Relationship Id="rId4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slide" Target="slide3.xml"/><Relationship Id="rId5" Type="http://schemas.openxmlformats.org/officeDocument/2006/relationships/slide" Target="slide7.xml"/><Relationship Id="rId4" Type="http://schemas.openxmlformats.org/officeDocument/2006/relationships/slide" Target="slide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3.jpe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Группа 21"/>
          <p:cNvGrpSpPr/>
          <p:nvPr/>
        </p:nvGrpSpPr>
        <p:grpSpPr>
          <a:xfrm>
            <a:off x="426908" y="208455"/>
            <a:ext cx="3930778" cy="6506693"/>
            <a:chOff x="1149677" y="-220173"/>
            <a:chExt cx="3889109" cy="6506693"/>
          </a:xfrm>
        </p:grpSpPr>
        <p:sp>
          <p:nvSpPr>
            <p:cNvPr id="14" name="Прямоугольник 13"/>
            <p:cNvSpPr/>
            <p:nvPr/>
          </p:nvSpPr>
          <p:spPr>
            <a:xfrm rot="20773993">
              <a:off x="1243613" y="134706"/>
              <a:ext cx="3786214" cy="5929354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  <a:scene3d>
              <a:camera prst="perspectiveRelaxedModerately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Прямоугольник 12"/>
            <p:cNvSpPr/>
            <p:nvPr/>
          </p:nvSpPr>
          <p:spPr>
            <a:xfrm rot="20773993">
              <a:off x="1182685" y="-155774"/>
              <a:ext cx="3786214" cy="5929354"/>
            </a:xfrm>
            <a:prstGeom prst="rect">
              <a:avLst/>
            </a:prstGeom>
            <a:solidFill>
              <a:schemeClr val="bg1"/>
            </a:solidFill>
            <a:ln cap="sq">
              <a:solidFill>
                <a:schemeClr val="bg1"/>
              </a:solidFill>
            </a:ln>
            <a:scene3d>
              <a:camera prst="perspectiveRelaxedModerately"/>
              <a:lightRig rig="threePt" dir="t"/>
            </a:scene3d>
            <a:sp3d extrusionH="76200" contourW="12700" prstMaterial="powder">
              <a:bevelT h="457200"/>
              <a:extrusionClr>
                <a:schemeClr val="bg1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8" name="Прямая соединительная линия 17"/>
            <p:cNvCxnSpPr/>
            <p:nvPr/>
          </p:nvCxnSpPr>
          <p:spPr>
            <a:xfrm rot="16200000" flipH="1">
              <a:off x="1485880" y="6057920"/>
              <a:ext cx="357190" cy="100010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Прямоугольник 11"/>
            <p:cNvSpPr/>
            <p:nvPr/>
          </p:nvSpPr>
          <p:spPr>
            <a:xfrm rot="20773993">
              <a:off x="1149677" y="-220173"/>
              <a:ext cx="3889109" cy="5929354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  <a:scene3d>
              <a:camera prst="perspectiveRelaxedModerately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TextBox 15"/>
            <p:cNvSpPr txBox="1"/>
            <p:nvPr/>
          </p:nvSpPr>
          <p:spPr>
            <a:xfrm rot="20706627">
              <a:off x="1166482" y="896865"/>
              <a:ext cx="3215834" cy="1035432"/>
            </a:xfrm>
            <a:prstGeom prst="rect">
              <a:avLst/>
            </a:prstGeom>
            <a:noFill/>
          </p:spPr>
          <p:txBody>
            <a:bodyPr wrap="square" rtlCol="0">
              <a:prstTxWarp prst="textFadeUp">
                <a:avLst>
                  <a:gd name="adj" fmla="val 5781"/>
                </a:avLst>
              </a:prstTxWarp>
              <a:spAutoFit/>
            </a:bodyPr>
            <a:lstStyle/>
            <a:p>
              <a:r>
                <a:rPr lang="uk-UA" sz="6600" b="1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effectLst>
                    <a:innerShdw blurRad="38100" dist="25400" dir="16200000">
                      <a:prstClr val="black"/>
                    </a:innerShdw>
                  </a:effectLst>
                </a:rPr>
                <a:t>Алгебра</a:t>
              </a:r>
              <a:endParaRPr lang="ru-RU" sz="6600" b="1" dirty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innerShdw blurRad="38100" dist="25400" dir="16200000">
                    <a:prstClr val="black"/>
                  </a:innerShdw>
                </a:effectLst>
              </a:endParaRPr>
            </a:p>
          </p:txBody>
        </p:sp>
      </p:grp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3857620" y="642918"/>
            <a:ext cx="5286380" cy="1643074"/>
          </a:xfrm>
        </p:spPr>
        <p:txBody>
          <a:bodyPr>
            <a:normAutofit fontScale="90000"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uk-UA" sz="60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Матеріали до уроків</a:t>
            </a:r>
            <a:endParaRPr lang="ru-RU" sz="60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286380" y="2857496"/>
            <a:ext cx="3857620" cy="2643206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За </a:t>
            </a:r>
            <a:r>
              <a:rPr lang="ru-RU" sz="28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підручником</a:t>
            </a:r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</a:p>
          <a:p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«Алгебра.  9 </a:t>
            </a:r>
            <a:r>
              <a:rPr lang="ru-RU" sz="28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клас</a:t>
            </a:r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» </a:t>
            </a:r>
          </a:p>
          <a:p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Ю.І. </a:t>
            </a:r>
            <a:r>
              <a:rPr lang="ru-RU" sz="28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Мальованого</a:t>
            </a:r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, </a:t>
            </a:r>
          </a:p>
          <a:p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Г.М. Литвиненко, </a:t>
            </a:r>
          </a:p>
          <a:p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Г.М. Возняк</a:t>
            </a:r>
            <a:endParaRPr lang="ru-RU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grpSp>
        <p:nvGrpSpPr>
          <p:cNvPr id="10" name="Группа 9"/>
          <p:cNvGrpSpPr/>
          <p:nvPr/>
        </p:nvGrpSpPr>
        <p:grpSpPr>
          <a:xfrm>
            <a:off x="6286512" y="5786454"/>
            <a:ext cx="2438348" cy="311944"/>
            <a:chOff x="4753027" y="2914650"/>
            <a:chExt cx="2438348" cy="311944"/>
          </a:xfrm>
          <a:effectLst>
            <a:outerShdw blurRad="114300" dist="38100" dir="18900000" sy="23000" kx="-1200000" algn="bl" rotWithShape="0">
              <a:prstClr val="black">
                <a:alpha val="69000"/>
              </a:prstClr>
            </a:outerShdw>
          </a:effectLst>
        </p:grpSpPr>
        <p:sp>
          <p:nvSpPr>
            <p:cNvPr id="11" name="Полилиния 10"/>
            <p:cNvSpPr/>
            <p:nvPr/>
          </p:nvSpPr>
          <p:spPr>
            <a:xfrm>
              <a:off x="4753027" y="3000372"/>
              <a:ext cx="222988" cy="142877"/>
            </a:xfrm>
            <a:custGeom>
              <a:avLst/>
              <a:gdLst>
                <a:gd name="connsiteX0" fmla="*/ 142875 w 168275"/>
                <a:gd name="connsiteY0" fmla="*/ 15875 h 153987"/>
                <a:gd name="connsiteX1" fmla="*/ 0 w 168275"/>
                <a:gd name="connsiteY1" fmla="*/ 58737 h 153987"/>
                <a:gd name="connsiteX2" fmla="*/ 0 w 168275"/>
                <a:gd name="connsiteY2" fmla="*/ 108744 h 153987"/>
                <a:gd name="connsiteX3" fmla="*/ 152400 w 168275"/>
                <a:gd name="connsiteY3" fmla="*/ 153987 h 153987"/>
                <a:gd name="connsiteX4" fmla="*/ 142875 w 168275"/>
                <a:gd name="connsiteY4" fmla="*/ 15875 h 153987"/>
                <a:gd name="connsiteX0" fmla="*/ 197588 w 222988"/>
                <a:gd name="connsiteY0" fmla="*/ 15875 h 153987"/>
                <a:gd name="connsiteX1" fmla="*/ 54713 w 222988"/>
                <a:gd name="connsiteY1" fmla="*/ 58737 h 153987"/>
                <a:gd name="connsiteX2" fmla="*/ 54713 w 222988"/>
                <a:gd name="connsiteY2" fmla="*/ 108744 h 153987"/>
                <a:gd name="connsiteX3" fmla="*/ 207113 w 222988"/>
                <a:gd name="connsiteY3" fmla="*/ 153987 h 153987"/>
                <a:gd name="connsiteX4" fmla="*/ 197588 w 222988"/>
                <a:gd name="connsiteY4" fmla="*/ 15875 h 153987"/>
                <a:gd name="connsiteX0" fmla="*/ 197588 w 222988"/>
                <a:gd name="connsiteY0" fmla="*/ 15875 h 153987"/>
                <a:gd name="connsiteX1" fmla="*/ 54713 w 222988"/>
                <a:gd name="connsiteY1" fmla="*/ 58737 h 153987"/>
                <a:gd name="connsiteX2" fmla="*/ 54713 w 222988"/>
                <a:gd name="connsiteY2" fmla="*/ 108744 h 153987"/>
                <a:gd name="connsiteX3" fmla="*/ 207113 w 222988"/>
                <a:gd name="connsiteY3" fmla="*/ 153987 h 153987"/>
                <a:gd name="connsiteX4" fmla="*/ 197588 w 222988"/>
                <a:gd name="connsiteY4" fmla="*/ 15875 h 1539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2988" h="153987">
                  <a:moveTo>
                    <a:pt x="197588" y="15875"/>
                  </a:moveTo>
                  <a:cubicBezTo>
                    <a:pt x="172188" y="0"/>
                    <a:pt x="102338" y="44450"/>
                    <a:pt x="54713" y="58737"/>
                  </a:cubicBezTo>
                  <a:cubicBezTo>
                    <a:pt x="0" y="86054"/>
                    <a:pt x="20708" y="97507"/>
                    <a:pt x="54713" y="108744"/>
                  </a:cubicBezTo>
                  <a:lnTo>
                    <a:pt x="207113" y="153987"/>
                  </a:lnTo>
                  <a:cubicBezTo>
                    <a:pt x="199926" y="24607"/>
                    <a:pt x="222988" y="31750"/>
                    <a:pt x="197588" y="15875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Полилиния 14"/>
            <p:cNvSpPr/>
            <p:nvPr/>
          </p:nvSpPr>
          <p:spPr>
            <a:xfrm>
              <a:off x="4907756" y="2914650"/>
              <a:ext cx="361918" cy="311944"/>
            </a:xfrm>
            <a:custGeom>
              <a:avLst/>
              <a:gdLst>
                <a:gd name="connsiteX0" fmla="*/ 285750 w 357187"/>
                <a:gd name="connsiteY0" fmla="*/ 0 h 319088"/>
                <a:gd name="connsiteX1" fmla="*/ 0 w 357187"/>
                <a:gd name="connsiteY1" fmla="*/ 102394 h 319088"/>
                <a:gd name="connsiteX2" fmla="*/ 4762 w 357187"/>
                <a:gd name="connsiteY2" fmla="*/ 147638 h 319088"/>
                <a:gd name="connsiteX3" fmla="*/ 7144 w 357187"/>
                <a:gd name="connsiteY3" fmla="*/ 216694 h 319088"/>
                <a:gd name="connsiteX4" fmla="*/ 290512 w 357187"/>
                <a:gd name="connsiteY4" fmla="*/ 319088 h 319088"/>
                <a:gd name="connsiteX5" fmla="*/ 357187 w 357187"/>
                <a:gd name="connsiteY5" fmla="*/ 138113 h 319088"/>
                <a:gd name="connsiteX6" fmla="*/ 285750 w 357187"/>
                <a:gd name="connsiteY6" fmla="*/ 0 h 319088"/>
                <a:gd name="connsiteX0" fmla="*/ 285750 w 357187"/>
                <a:gd name="connsiteY0" fmla="*/ 0 h 319088"/>
                <a:gd name="connsiteX1" fmla="*/ 0 w 357187"/>
                <a:gd name="connsiteY1" fmla="*/ 102394 h 319088"/>
                <a:gd name="connsiteX2" fmla="*/ 4762 w 357187"/>
                <a:gd name="connsiteY2" fmla="*/ 147638 h 319088"/>
                <a:gd name="connsiteX3" fmla="*/ 7144 w 357187"/>
                <a:gd name="connsiteY3" fmla="*/ 216694 h 319088"/>
                <a:gd name="connsiteX4" fmla="*/ 290512 w 357187"/>
                <a:gd name="connsiteY4" fmla="*/ 319088 h 319088"/>
                <a:gd name="connsiteX5" fmla="*/ 357187 w 357187"/>
                <a:gd name="connsiteY5" fmla="*/ 138113 h 319088"/>
                <a:gd name="connsiteX6" fmla="*/ 285750 w 357187"/>
                <a:gd name="connsiteY6" fmla="*/ 0 h 319088"/>
                <a:gd name="connsiteX0" fmla="*/ 285750 w 357187"/>
                <a:gd name="connsiteY0" fmla="*/ 0 h 319088"/>
                <a:gd name="connsiteX1" fmla="*/ 0 w 357187"/>
                <a:gd name="connsiteY1" fmla="*/ 102394 h 319088"/>
                <a:gd name="connsiteX2" fmla="*/ 4762 w 357187"/>
                <a:gd name="connsiteY2" fmla="*/ 147638 h 319088"/>
                <a:gd name="connsiteX3" fmla="*/ 7144 w 357187"/>
                <a:gd name="connsiteY3" fmla="*/ 216694 h 319088"/>
                <a:gd name="connsiteX4" fmla="*/ 290512 w 357187"/>
                <a:gd name="connsiteY4" fmla="*/ 319088 h 319088"/>
                <a:gd name="connsiteX5" fmla="*/ 357187 w 357187"/>
                <a:gd name="connsiteY5" fmla="*/ 138113 h 319088"/>
                <a:gd name="connsiteX6" fmla="*/ 285750 w 357187"/>
                <a:gd name="connsiteY6" fmla="*/ 0 h 319088"/>
                <a:gd name="connsiteX0" fmla="*/ 285750 w 357187"/>
                <a:gd name="connsiteY0" fmla="*/ 0 h 319088"/>
                <a:gd name="connsiteX1" fmla="*/ 0 w 357187"/>
                <a:gd name="connsiteY1" fmla="*/ 102394 h 319088"/>
                <a:gd name="connsiteX2" fmla="*/ 4762 w 357187"/>
                <a:gd name="connsiteY2" fmla="*/ 147638 h 319088"/>
                <a:gd name="connsiteX3" fmla="*/ 7144 w 357187"/>
                <a:gd name="connsiteY3" fmla="*/ 216694 h 319088"/>
                <a:gd name="connsiteX4" fmla="*/ 290512 w 357187"/>
                <a:gd name="connsiteY4" fmla="*/ 319088 h 319088"/>
                <a:gd name="connsiteX5" fmla="*/ 357187 w 357187"/>
                <a:gd name="connsiteY5" fmla="*/ 138113 h 319088"/>
                <a:gd name="connsiteX6" fmla="*/ 285750 w 357187"/>
                <a:gd name="connsiteY6" fmla="*/ 0 h 319088"/>
                <a:gd name="connsiteX0" fmla="*/ 285750 w 357187"/>
                <a:gd name="connsiteY0" fmla="*/ 0 h 319088"/>
                <a:gd name="connsiteX1" fmla="*/ 0 w 357187"/>
                <a:gd name="connsiteY1" fmla="*/ 102394 h 319088"/>
                <a:gd name="connsiteX2" fmla="*/ 4762 w 357187"/>
                <a:gd name="connsiteY2" fmla="*/ 147638 h 319088"/>
                <a:gd name="connsiteX3" fmla="*/ 7144 w 357187"/>
                <a:gd name="connsiteY3" fmla="*/ 216694 h 319088"/>
                <a:gd name="connsiteX4" fmla="*/ 269133 w 357187"/>
                <a:gd name="connsiteY4" fmla="*/ 311944 h 319088"/>
                <a:gd name="connsiteX5" fmla="*/ 290512 w 357187"/>
                <a:gd name="connsiteY5" fmla="*/ 319088 h 319088"/>
                <a:gd name="connsiteX6" fmla="*/ 357187 w 357187"/>
                <a:gd name="connsiteY6" fmla="*/ 138113 h 319088"/>
                <a:gd name="connsiteX7" fmla="*/ 285750 w 357187"/>
                <a:gd name="connsiteY7" fmla="*/ 0 h 319088"/>
                <a:gd name="connsiteX0" fmla="*/ 285750 w 361918"/>
                <a:gd name="connsiteY0" fmla="*/ 0 h 319064"/>
                <a:gd name="connsiteX1" fmla="*/ 0 w 361918"/>
                <a:gd name="connsiteY1" fmla="*/ 102394 h 319064"/>
                <a:gd name="connsiteX2" fmla="*/ 4762 w 361918"/>
                <a:gd name="connsiteY2" fmla="*/ 147638 h 319064"/>
                <a:gd name="connsiteX3" fmla="*/ 7144 w 361918"/>
                <a:gd name="connsiteY3" fmla="*/ 216694 h 319064"/>
                <a:gd name="connsiteX4" fmla="*/ 269133 w 361918"/>
                <a:gd name="connsiteY4" fmla="*/ 311944 h 319064"/>
                <a:gd name="connsiteX5" fmla="*/ 361918 w 361918"/>
                <a:gd name="connsiteY5" fmla="*/ 319064 h 319064"/>
                <a:gd name="connsiteX6" fmla="*/ 357187 w 361918"/>
                <a:gd name="connsiteY6" fmla="*/ 138113 h 319064"/>
                <a:gd name="connsiteX7" fmla="*/ 285750 w 361918"/>
                <a:gd name="connsiteY7" fmla="*/ 0 h 319064"/>
                <a:gd name="connsiteX0" fmla="*/ 285750 w 361918"/>
                <a:gd name="connsiteY0" fmla="*/ 0 h 311944"/>
                <a:gd name="connsiteX1" fmla="*/ 0 w 361918"/>
                <a:gd name="connsiteY1" fmla="*/ 102394 h 311944"/>
                <a:gd name="connsiteX2" fmla="*/ 4762 w 361918"/>
                <a:gd name="connsiteY2" fmla="*/ 147638 h 311944"/>
                <a:gd name="connsiteX3" fmla="*/ 7144 w 361918"/>
                <a:gd name="connsiteY3" fmla="*/ 216694 h 311944"/>
                <a:gd name="connsiteX4" fmla="*/ 269133 w 361918"/>
                <a:gd name="connsiteY4" fmla="*/ 311944 h 311944"/>
                <a:gd name="connsiteX5" fmla="*/ 361918 w 361918"/>
                <a:gd name="connsiteY5" fmla="*/ 247602 h 311944"/>
                <a:gd name="connsiteX6" fmla="*/ 357187 w 361918"/>
                <a:gd name="connsiteY6" fmla="*/ 138113 h 311944"/>
                <a:gd name="connsiteX7" fmla="*/ 285750 w 361918"/>
                <a:gd name="connsiteY7" fmla="*/ 0 h 3119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61918" h="311944">
                  <a:moveTo>
                    <a:pt x="285750" y="0"/>
                  </a:moveTo>
                  <a:lnTo>
                    <a:pt x="0" y="102394"/>
                  </a:lnTo>
                  <a:cubicBezTo>
                    <a:pt x="1587" y="117475"/>
                    <a:pt x="62704" y="111128"/>
                    <a:pt x="4762" y="147638"/>
                  </a:cubicBezTo>
                  <a:cubicBezTo>
                    <a:pt x="26985" y="189710"/>
                    <a:pt x="6350" y="193675"/>
                    <a:pt x="7144" y="216694"/>
                  </a:cubicBezTo>
                  <a:lnTo>
                    <a:pt x="269133" y="311944"/>
                  </a:lnTo>
                  <a:lnTo>
                    <a:pt x="361918" y="247602"/>
                  </a:lnTo>
                  <a:lnTo>
                    <a:pt x="357187" y="138113"/>
                  </a:lnTo>
                  <a:lnTo>
                    <a:pt x="285750" y="0"/>
                  </a:lnTo>
                  <a:close/>
                </a:path>
              </a:pathLst>
            </a:custGeom>
            <a:solidFill>
              <a:srgbClr val="F7D6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Полилиния 16"/>
            <p:cNvSpPr/>
            <p:nvPr/>
          </p:nvSpPr>
          <p:spPr>
            <a:xfrm>
              <a:off x="7038975" y="2921794"/>
              <a:ext cx="152400" cy="302419"/>
            </a:xfrm>
            <a:custGeom>
              <a:avLst/>
              <a:gdLst>
                <a:gd name="connsiteX0" fmla="*/ 88106 w 152400"/>
                <a:gd name="connsiteY0" fmla="*/ 0 h 302419"/>
                <a:gd name="connsiteX1" fmla="*/ 152400 w 152400"/>
                <a:gd name="connsiteY1" fmla="*/ 78581 h 302419"/>
                <a:gd name="connsiteX2" fmla="*/ 150019 w 152400"/>
                <a:gd name="connsiteY2" fmla="*/ 226219 h 302419"/>
                <a:gd name="connsiteX3" fmla="*/ 71438 w 152400"/>
                <a:gd name="connsiteY3" fmla="*/ 302419 h 302419"/>
                <a:gd name="connsiteX4" fmla="*/ 0 w 152400"/>
                <a:gd name="connsiteY4" fmla="*/ 230981 h 302419"/>
                <a:gd name="connsiteX5" fmla="*/ 0 w 152400"/>
                <a:gd name="connsiteY5" fmla="*/ 59531 h 302419"/>
                <a:gd name="connsiteX6" fmla="*/ 88106 w 152400"/>
                <a:gd name="connsiteY6" fmla="*/ 0 h 3024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52400" h="302419">
                  <a:moveTo>
                    <a:pt x="88106" y="0"/>
                  </a:moveTo>
                  <a:lnTo>
                    <a:pt x="152400" y="78581"/>
                  </a:lnTo>
                  <a:cubicBezTo>
                    <a:pt x="151606" y="127794"/>
                    <a:pt x="150813" y="177006"/>
                    <a:pt x="150019" y="226219"/>
                  </a:cubicBezTo>
                  <a:lnTo>
                    <a:pt x="71438" y="302419"/>
                  </a:lnTo>
                  <a:lnTo>
                    <a:pt x="0" y="230981"/>
                  </a:lnTo>
                  <a:lnTo>
                    <a:pt x="0" y="59531"/>
                  </a:lnTo>
                  <a:lnTo>
                    <a:pt x="88106" y="0"/>
                  </a:lnTo>
                  <a:close/>
                </a:path>
              </a:pathLst>
            </a:custGeom>
            <a:solidFill>
              <a:srgbClr val="F7D6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олилиния 18"/>
            <p:cNvSpPr/>
            <p:nvPr/>
          </p:nvSpPr>
          <p:spPr>
            <a:xfrm>
              <a:off x="5169694" y="2919413"/>
              <a:ext cx="1957387" cy="304800"/>
            </a:xfrm>
            <a:custGeom>
              <a:avLst/>
              <a:gdLst>
                <a:gd name="connsiteX0" fmla="*/ 2381 w 1957387"/>
                <a:gd name="connsiteY0" fmla="*/ 0 h 304800"/>
                <a:gd name="connsiteX1" fmla="*/ 4762 w 1957387"/>
                <a:gd name="connsiteY1" fmla="*/ 102393 h 304800"/>
                <a:gd name="connsiteX2" fmla="*/ 0 w 1957387"/>
                <a:gd name="connsiteY2" fmla="*/ 219075 h 304800"/>
                <a:gd name="connsiteX3" fmla="*/ 9525 w 1957387"/>
                <a:gd name="connsiteY3" fmla="*/ 300037 h 304800"/>
                <a:gd name="connsiteX4" fmla="*/ 1938337 w 1957387"/>
                <a:gd name="connsiteY4" fmla="*/ 304800 h 304800"/>
                <a:gd name="connsiteX5" fmla="*/ 1897856 w 1957387"/>
                <a:gd name="connsiteY5" fmla="*/ 250031 h 304800"/>
                <a:gd name="connsiteX6" fmla="*/ 1893094 w 1957387"/>
                <a:gd name="connsiteY6" fmla="*/ 85725 h 304800"/>
                <a:gd name="connsiteX7" fmla="*/ 1957387 w 1957387"/>
                <a:gd name="connsiteY7" fmla="*/ 7143 h 304800"/>
                <a:gd name="connsiteX8" fmla="*/ 2381 w 1957387"/>
                <a:gd name="connsiteY8" fmla="*/ 0 h 304800"/>
                <a:gd name="connsiteX0" fmla="*/ 2381 w 1957387"/>
                <a:gd name="connsiteY0" fmla="*/ 0 h 304800"/>
                <a:gd name="connsiteX1" fmla="*/ 4762 w 1957387"/>
                <a:gd name="connsiteY1" fmla="*/ 102393 h 304800"/>
                <a:gd name="connsiteX2" fmla="*/ 0 w 1957387"/>
                <a:gd name="connsiteY2" fmla="*/ 219075 h 304800"/>
                <a:gd name="connsiteX3" fmla="*/ 9525 w 1957387"/>
                <a:gd name="connsiteY3" fmla="*/ 300037 h 304800"/>
                <a:gd name="connsiteX4" fmla="*/ 1938337 w 1957387"/>
                <a:gd name="connsiteY4" fmla="*/ 304800 h 304800"/>
                <a:gd name="connsiteX5" fmla="*/ 1897856 w 1957387"/>
                <a:gd name="connsiteY5" fmla="*/ 250031 h 304800"/>
                <a:gd name="connsiteX6" fmla="*/ 1893094 w 1957387"/>
                <a:gd name="connsiteY6" fmla="*/ 85725 h 304800"/>
                <a:gd name="connsiteX7" fmla="*/ 1957387 w 1957387"/>
                <a:gd name="connsiteY7" fmla="*/ 7143 h 304800"/>
                <a:gd name="connsiteX8" fmla="*/ 2381 w 1957387"/>
                <a:gd name="connsiteY8" fmla="*/ 0 h 304800"/>
                <a:gd name="connsiteX0" fmla="*/ 2381 w 1957387"/>
                <a:gd name="connsiteY0" fmla="*/ 0 h 304800"/>
                <a:gd name="connsiteX1" fmla="*/ 4762 w 1957387"/>
                <a:gd name="connsiteY1" fmla="*/ 102393 h 304800"/>
                <a:gd name="connsiteX2" fmla="*/ 0 w 1957387"/>
                <a:gd name="connsiteY2" fmla="*/ 219075 h 304800"/>
                <a:gd name="connsiteX3" fmla="*/ 9525 w 1957387"/>
                <a:gd name="connsiteY3" fmla="*/ 300037 h 304800"/>
                <a:gd name="connsiteX4" fmla="*/ 1938337 w 1957387"/>
                <a:gd name="connsiteY4" fmla="*/ 304800 h 304800"/>
                <a:gd name="connsiteX5" fmla="*/ 1897856 w 1957387"/>
                <a:gd name="connsiteY5" fmla="*/ 250031 h 304800"/>
                <a:gd name="connsiteX6" fmla="*/ 1893094 w 1957387"/>
                <a:gd name="connsiteY6" fmla="*/ 85725 h 304800"/>
                <a:gd name="connsiteX7" fmla="*/ 1957387 w 1957387"/>
                <a:gd name="connsiteY7" fmla="*/ 7143 h 304800"/>
                <a:gd name="connsiteX8" fmla="*/ 2381 w 1957387"/>
                <a:gd name="connsiteY8" fmla="*/ 0 h 304800"/>
                <a:gd name="connsiteX0" fmla="*/ 2381 w 1957387"/>
                <a:gd name="connsiteY0" fmla="*/ 0 h 304800"/>
                <a:gd name="connsiteX1" fmla="*/ 4762 w 1957387"/>
                <a:gd name="connsiteY1" fmla="*/ 102393 h 304800"/>
                <a:gd name="connsiteX2" fmla="*/ 0 w 1957387"/>
                <a:gd name="connsiteY2" fmla="*/ 219075 h 304800"/>
                <a:gd name="connsiteX3" fmla="*/ 9525 w 1957387"/>
                <a:gd name="connsiteY3" fmla="*/ 300037 h 304800"/>
                <a:gd name="connsiteX4" fmla="*/ 1938337 w 1957387"/>
                <a:gd name="connsiteY4" fmla="*/ 304800 h 304800"/>
                <a:gd name="connsiteX5" fmla="*/ 1897856 w 1957387"/>
                <a:gd name="connsiteY5" fmla="*/ 250031 h 304800"/>
                <a:gd name="connsiteX6" fmla="*/ 1893094 w 1957387"/>
                <a:gd name="connsiteY6" fmla="*/ 85725 h 304800"/>
                <a:gd name="connsiteX7" fmla="*/ 1957387 w 1957387"/>
                <a:gd name="connsiteY7" fmla="*/ 7143 h 304800"/>
                <a:gd name="connsiteX8" fmla="*/ 2381 w 1957387"/>
                <a:gd name="connsiteY8" fmla="*/ 0 h 30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57387" h="304800">
                  <a:moveTo>
                    <a:pt x="2381" y="0"/>
                  </a:moveTo>
                  <a:cubicBezTo>
                    <a:pt x="3175" y="34131"/>
                    <a:pt x="56352" y="49215"/>
                    <a:pt x="4762" y="102393"/>
                  </a:cubicBezTo>
                  <a:cubicBezTo>
                    <a:pt x="3175" y="141287"/>
                    <a:pt x="63496" y="203996"/>
                    <a:pt x="0" y="219075"/>
                  </a:cubicBezTo>
                  <a:cubicBezTo>
                    <a:pt x="53177" y="279402"/>
                    <a:pt x="6350" y="273050"/>
                    <a:pt x="9525" y="300037"/>
                  </a:cubicBezTo>
                  <a:lnTo>
                    <a:pt x="1938337" y="304800"/>
                  </a:lnTo>
                  <a:lnTo>
                    <a:pt x="1897856" y="250031"/>
                  </a:lnTo>
                  <a:lnTo>
                    <a:pt x="1893094" y="85725"/>
                  </a:lnTo>
                  <a:lnTo>
                    <a:pt x="1957387" y="7143"/>
                  </a:lnTo>
                  <a:lnTo>
                    <a:pt x="2381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20000"/>
                    <a:lumOff val="80000"/>
                  </a:schemeClr>
                </a:gs>
                <a:gs pos="13000">
                  <a:schemeClr val="accent1">
                    <a:lumMod val="60000"/>
                    <a:lumOff val="40000"/>
                  </a:schemeClr>
                </a:gs>
                <a:gs pos="21001">
                  <a:schemeClr val="accent1">
                    <a:lumMod val="75000"/>
                  </a:schemeClr>
                </a:gs>
                <a:gs pos="63000">
                  <a:srgbClr val="FFFFFF"/>
                </a:gs>
                <a:gs pos="67000">
                  <a:schemeClr val="accent1">
                    <a:lumMod val="50000"/>
                  </a:schemeClr>
                </a:gs>
                <a:gs pos="69000">
                  <a:schemeClr val="accent1">
                    <a:lumMod val="75000"/>
                  </a:schemeClr>
                </a:gs>
                <a:gs pos="82001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Овал 19"/>
            <p:cNvSpPr/>
            <p:nvPr/>
          </p:nvSpPr>
          <p:spPr>
            <a:xfrm>
              <a:off x="7103291" y="3045619"/>
              <a:ext cx="45719" cy="71438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1" name="TextBox 20"/>
          <p:cNvSpPr txBox="1"/>
          <p:nvPr/>
        </p:nvSpPr>
        <p:spPr>
          <a:xfrm rot="20751448">
            <a:off x="1544835" y="2532387"/>
            <a:ext cx="18573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 smtClean="0">
                <a:solidFill>
                  <a:schemeClr val="bg1"/>
                </a:solidFill>
              </a:rPr>
              <a:t>9 клас</a:t>
            </a:r>
            <a:endParaRPr lang="ru-RU" sz="3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56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9050" y="0"/>
            <a:ext cx="9163050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683568" y="764704"/>
            <a:ext cx="82089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407. Побудувати полігон частот та гістограму для даного статистичного розподілу вибірки:</a:t>
            </a:r>
            <a:endParaRPr lang="ru-RU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467544" y="1340768"/>
          <a:ext cx="5976664" cy="96845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016224"/>
                <a:gridCol w="576064"/>
                <a:gridCol w="576064"/>
                <a:gridCol w="576064"/>
                <a:gridCol w="576064"/>
                <a:gridCol w="576064"/>
                <a:gridCol w="576064"/>
                <a:gridCol w="504056"/>
              </a:tblGrid>
              <a:tr h="602698">
                <a:tc>
                  <a:txBody>
                    <a:bodyPr/>
                    <a:lstStyle/>
                    <a:p>
                      <a:r>
                        <a:rPr lang="uk-UA" dirty="0" smtClean="0"/>
                        <a:t>Розмір взуття, </a:t>
                      </a:r>
                      <a:r>
                        <a:rPr lang="uk-UA" dirty="0" err="1" smtClean="0"/>
                        <a:t>х</a:t>
                      </a:r>
                      <a:r>
                        <a:rPr lang="uk-UA" baseline="-25000" dirty="0" err="1" smtClean="0"/>
                        <a:t>і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38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39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40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41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42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43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44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918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smtClean="0"/>
                        <a:t>Кількість взуття, </a:t>
                      </a:r>
                      <a:r>
                        <a:rPr lang="en-US" dirty="0" smtClean="0"/>
                        <a:t>n</a:t>
                      </a:r>
                      <a:r>
                        <a:rPr lang="uk-UA" baseline="-25000" dirty="0" smtClean="0"/>
                        <a:t>і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2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6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18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16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10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5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3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48264" y="1484784"/>
            <a:ext cx="2047875" cy="222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9" name="Диаграмма 8"/>
          <p:cNvGraphicFramePr/>
          <p:nvPr/>
        </p:nvGraphicFramePr>
        <p:xfrm>
          <a:off x="0" y="2636912"/>
          <a:ext cx="4355976" cy="3168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0" name="Диаграмма 9"/>
          <p:cNvGraphicFramePr/>
          <p:nvPr/>
        </p:nvGraphicFramePr>
        <p:xfrm>
          <a:off x="4427984" y="4005064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56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9050" y="0"/>
            <a:ext cx="9163050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683568" y="764704"/>
            <a:ext cx="82089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409. За даними про врожайність пшениці на різних ділянках посівної площі побудуйте гістограму</a:t>
            </a:r>
            <a:endParaRPr lang="ru-RU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179513" y="1340768"/>
          <a:ext cx="5760639" cy="1445880"/>
        </p:xfrm>
        <a:graphic>
          <a:graphicData uri="http://schemas.openxmlformats.org/drawingml/2006/table">
            <a:tbl>
              <a:tblPr firstRow="1" bandRow="1">
                <a:tableStyleId>{306799F8-075E-4A3A-A7F6-7FBC6576F1A4}</a:tableStyleId>
              </a:tblPr>
              <a:tblGrid>
                <a:gridCol w="2122341"/>
                <a:gridCol w="606383"/>
                <a:gridCol w="606383"/>
                <a:gridCol w="606383"/>
                <a:gridCol w="606383"/>
                <a:gridCol w="606383"/>
                <a:gridCol w="606383"/>
              </a:tblGrid>
              <a:tr h="1080120">
                <a:tc>
                  <a:txBody>
                    <a:bodyPr/>
                    <a:lstStyle/>
                    <a:p>
                      <a:r>
                        <a:rPr lang="uk-UA" dirty="0" smtClean="0">
                          <a:ln>
                            <a:solidFill>
                              <a:schemeClr val="bg1"/>
                            </a:solidFill>
                          </a:ln>
                        </a:rPr>
                        <a:t>Врожайність, ц/га</a:t>
                      </a:r>
                      <a:endParaRPr lang="ru-RU" dirty="0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solidFill>
                              <a:schemeClr val="bg1"/>
                            </a:solidFill>
                          </a:ln>
                        </a:rPr>
                        <a:t>[20 - 25)</a:t>
                      </a:r>
                      <a:endParaRPr lang="ru-RU" dirty="0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solidFill>
                              <a:schemeClr val="bg1"/>
                            </a:solidFill>
                          </a:ln>
                        </a:rPr>
                        <a:t>[25 - 30)</a:t>
                      </a:r>
                      <a:endParaRPr lang="ru-RU" dirty="0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solidFill>
                              <a:schemeClr val="bg1"/>
                            </a:solidFill>
                          </a:ln>
                        </a:rPr>
                        <a:t>[30 - 35)</a:t>
                      </a:r>
                      <a:endParaRPr lang="ru-RU" dirty="0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solidFill>
                              <a:schemeClr val="bg1"/>
                            </a:solidFill>
                          </a:ln>
                        </a:rPr>
                        <a:t>[35 - 40)</a:t>
                      </a:r>
                      <a:endParaRPr lang="ru-RU" dirty="0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solidFill>
                              <a:schemeClr val="bg1"/>
                            </a:solidFill>
                          </a:ln>
                        </a:rPr>
                        <a:t>[40 - 45)</a:t>
                      </a:r>
                      <a:endParaRPr lang="ru-RU" dirty="0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solidFill>
                              <a:schemeClr val="bg1"/>
                            </a:solidFill>
                          </a:ln>
                        </a:rPr>
                        <a:t>[45 - 50]</a:t>
                      </a:r>
                      <a:endParaRPr lang="ru-RU" dirty="0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918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smtClean="0">
                          <a:ln>
                            <a:solidFill>
                              <a:schemeClr val="bg1"/>
                            </a:solidFill>
                          </a:ln>
                        </a:rPr>
                        <a:t>Плаща</a:t>
                      </a:r>
                      <a:r>
                        <a:rPr lang="uk-UA" baseline="0" dirty="0" smtClean="0">
                          <a:ln>
                            <a:solidFill>
                              <a:schemeClr val="bg1"/>
                            </a:solidFill>
                          </a:ln>
                        </a:rPr>
                        <a:t> ділянки</a:t>
                      </a:r>
                      <a:r>
                        <a:rPr lang="uk-UA" dirty="0" smtClean="0">
                          <a:ln>
                            <a:solidFill>
                              <a:schemeClr val="bg1"/>
                            </a:solidFill>
                          </a:ln>
                        </a:rPr>
                        <a:t>, га</a:t>
                      </a:r>
                      <a:endParaRPr lang="ru-RU" dirty="0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solidFill>
                              <a:schemeClr val="bg1"/>
                            </a:solidFill>
                          </a:ln>
                        </a:rPr>
                        <a:t>5</a:t>
                      </a:r>
                      <a:endParaRPr lang="ru-RU" dirty="0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solidFill>
                              <a:schemeClr val="bg1"/>
                            </a:solidFill>
                          </a:ln>
                        </a:rPr>
                        <a:t>10</a:t>
                      </a:r>
                      <a:endParaRPr lang="ru-RU" dirty="0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solidFill>
                              <a:schemeClr val="bg1"/>
                            </a:solidFill>
                          </a:ln>
                        </a:rPr>
                        <a:t>15</a:t>
                      </a:r>
                      <a:endParaRPr lang="ru-RU" dirty="0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solidFill>
                              <a:schemeClr val="bg1"/>
                            </a:solidFill>
                          </a:ln>
                        </a:rPr>
                        <a:t>20</a:t>
                      </a:r>
                      <a:endParaRPr lang="ru-RU" dirty="0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solidFill>
                              <a:schemeClr val="bg1"/>
                            </a:solidFill>
                          </a:ln>
                        </a:rPr>
                        <a:t>15</a:t>
                      </a:r>
                      <a:endParaRPr lang="ru-RU" dirty="0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solidFill>
                              <a:schemeClr val="bg1"/>
                            </a:solidFill>
                          </a:ln>
                        </a:rPr>
                        <a:t>5</a:t>
                      </a:r>
                      <a:endParaRPr lang="ru-RU" dirty="0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89915" y="1340768"/>
            <a:ext cx="2880320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Диаграмма 7"/>
          <p:cNvGraphicFramePr/>
          <p:nvPr/>
        </p:nvGraphicFramePr>
        <p:xfrm>
          <a:off x="179512" y="3068960"/>
          <a:ext cx="5688632" cy="3240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56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9050" y="0"/>
            <a:ext cx="9163050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251520" y="764704"/>
            <a:ext cx="889248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uk-UA" sz="3200" dirty="0" smtClean="0"/>
              <a:t>Назвіть відомі вам способи графічного подання статистичних даних.</a:t>
            </a:r>
          </a:p>
          <a:p>
            <a:pPr marL="342900" indent="-342900">
              <a:buAutoNum type="arabicPeriod"/>
            </a:pPr>
            <a:r>
              <a:rPr lang="uk-UA" sz="3200" dirty="0" smtClean="0"/>
              <a:t>Що таке гістограма? Наведіть приклад.</a:t>
            </a:r>
          </a:p>
          <a:p>
            <a:pPr marL="342900" indent="-342900">
              <a:buAutoNum type="arabicPeriod"/>
            </a:pPr>
            <a:r>
              <a:rPr lang="uk-UA" sz="3200" dirty="0" smtClean="0"/>
              <a:t>Що таке полігон частот? </a:t>
            </a:r>
            <a:r>
              <a:rPr lang="uk-UA" sz="3200" smtClean="0"/>
              <a:t>Наведіть приклад.</a:t>
            </a:r>
            <a:endParaRPr lang="uk-UA" sz="3200" dirty="0" smtClean="0"/>
          </a:p>
          <a:p>
            <a:pPr marL="342900" indent="-342900">
              <a:buAutoNum type="arabicPeriod"/>
            </a:pPr>
            <a:r>
              <a:rPr lang="uk-UA" sz="3200" dirty="0" smtClean="0"/>
              <a:t>В яких випадках доцільніше вдаватися до полігону частот як способу подання статистичних даних?</a:t>
            </a:r>
            <a:endParaRPr lang="ru-RU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1691680" y="0"/>
            <a:ext cx="60486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Запитання для самоперевірки</a:t>
            </a:r>
            <a:endParaRPr lang="ru-RU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17"/>
          <p:cNvGrpSpPr/>
          <p:nvPr/>
        </p:nvGrpSpPr>
        <p:grpSpPr>
          <a:xfrm>
            <a:off x="285720" y="28572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598236" y="613520"/>
            <a:ext cx="3857652" cy="1100968"/>
          </a:xfr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r>
              <a:rPr lang="ru-RU" sz="3600" b="1" dirty="0" err="1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Готуємося</a:t>
            </a:r>
            <a:r>
              <a:rPr lang="ru-RU" sz="36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 до уроку</a:t>
            </a:r>
            <a:endParaRPr lang="ru-RU" sz="3600" b="1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pic>
        <p:nvPicPr>
          <p:cNvPr id="20" name="Содержимое 19" descr="22ecdb766c09.png"/>
          <p:cNvPicPr>
            <a:picLocks noGrp="1" noChangeAspect="1"/>
          </p:cNvPicPr>
          <p:nvPr>
            <p:ph sz="half" idx="1"/>
          </p:nvPr>
        </p:nvPicPr>
        <p:blipFill>
          <a:blip r:embed="rId3" cstate="print">
            <a:lum bright="12000" contrast="-19000"/>
          </a:blip>
          <a:stretch>
            <a:fillRect/>
          </a:stretch>
        </p:blipFill>
        <p:spPr>
          <a:xfrm>
            <a:off x="571472" y="1785926"/>
            <a:ext cx="3820146" cy="4286280"/>
          </a:xfrm>
        </p:spPr>
      </p:pic>
      <p:sp>
        <p:nvSpPr>
          <p:cNvPr id="16" name="Содержимое 15"/>
          <p:cNvSpPr>
            <a:spLocks noGrp="1"/>
          </p:cNvSpPr>
          <p:nvPr>
            <p:ph sz="half" idx="2"/>
          </p:nvPr>
        </p:nvSpPr>
        <p:spPr>
          <a:xfrm>
            <a:off x="4813078" y="613520"/>
            <a:ext cx="3895724" cy="5715040"/>
          </a:xfrm>
        </p:spPr>
        <p:txBody>
          <a:bodyPr anchor="t" anchorCtr="0">
            <a:normAutofit/>
          </a:bodyPr>
          <a:lstStyle/>
          <a:p>
            <a:pPr>
              <a:buNone/>
            </a:pPr>
            <a:endParaRPr lang="uk-UA" sz="1800" dirty="0" smtClean="0"/>
          </a:p>
          <a:p>
            <a:pPr>
              <a:buNone/>
            </a:pPr>
            <a:endParaRPr lang="uk-UA" sz="1800" dirty="0" smtClean="0"/>
          </a:p>
          <a:p>
            <a:pPr>
              <a:buNone/>
            </a:pPr>
            <a:endParaRPr lang="uk-UA" sz="1800" dirty="0" smtClean="0"/>
          </a:p>
          <a:p>
            <a:pPr>
              <a:buNone/>
            </a:pPr>
            <a:endParaRPr lang="uk-UA" sz="1800" dirty="0" smtClean="0"/>
          </a:p>
          <a:p>
            <a:pPr>
              <a:buNone/>
            </a:pPr>
            <a:endParaRPr lang="uk-UA" sz="1800" dirty="0" smtClean="0"/>
          </a:p>
          <a:p>
            <a:pPr marL="0" indent="0">
              <a:buNone/>
            </a:pPr>
            <a:r>
              <a:rPr lang="uk-UA" sz="1800" dirty="0" smtClean="0"/>
              <a:t>Використано матеріали  Бібліотеки електронних </a:t>
            </a:r>
            <a:r>
              <a:rPr lang="uk-UA" sz="1800" dirty="0" err="1" smtClean="0"/>
              <a:t>наочностей</a:t>
            </a:r>
            <a:r>
              <a:rPr lang="uk-UA" sz="1800" dirty="0" smtClean="0"/>
              <a:t> </a:t>
            </a:r>
            <a:r>
              <a:rPr lang="uk-UA" sz="1800" dirty="0" err="1" smtClean="0"/>
              <a:t>“Алгебра</a:t>
            </a:r>
            <a:r>
              <a:rPr lang="uk-UA" sz="1800" dirty="0" smtClean="0"/>
              <a:t> 7-9 </a:t>
            </a:r>
            <a:r>
              <a:rPr lang="uk-UA" sz="1800" dirty="0" err="1" smtClean="0"/>
              <a:t>клас”</a:t>
            </a:r>
            <a:r>
              <a:rPr lang="uk-UA" sz="1800" dirty="0" smtClean="0"/>
              <a:t>.</a:t>
            </a:r>
          </a:p>
          <a:p>
            <a:pPr>
              <a:buNone/>
            </a:pPr>
            <a:endParaRPr lang="uk-UA" sz="1800" dirty="0" smtClean="0"/>
          </a:p>
          <a:p>
            <a:pPr>
              <a:buNone/>
            </a:pPr>
            <a:r>
              <a:rPr lang="uk-UA" sz="1800" dirty="0" smtClean="0"/>
              <a:t>Робота вчителя СЗОШ І- ІІІ ступенів </a:t>
            </a:r>
          </a:p>
          <a:p>
            <a:pPr>
              <a:buNone/>
            </a:pPr>
            <a:r>
              <a:rPr lang="uk-UA" sz="1800" dirty="0" smtClean="0"/>
              <a:t>№ 8 м. Хмельницького Кравчук Г.Т.</a:t>
            </a:r>
          </a:p>
          <a:p>
            <a:pPr>
              <a:buNone/>
            </a:pPr>
            <a:endParaRPr lang="ru-RU" sz="1800" dirty="0" smtClean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4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Заголовок 13"/>
          <p:cNvSpPr txBox="1">
            <a:spLocks/>
          </p:cNvSpPr>
          <p:nvPr/>
        </p:nvSpPr>
        <p:spPr>
          <a:xfrm>
            <a:off x="4786314" y="642918"/>
            <a:ext cx="4000528" cy="12438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smtClean="0">
                <a:ln>
                  <a:solidFill>
                    <a:schemeClr val="tx1"/>
                  </a:solidFill>
                </a:ln>
                <a:solidFill>
                  <a:srgbClr val="92D05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Мультимедійні технології на уроках алгебри</a:t>
            </a:r>
            <a:endParaRPr kumimoji="0" lang="ru-RU" sz="3200" b="1" i="0" u="none" strike="noStrike" kern="1200" cap="none" spc="0" normalizeH="0" baseline="0" noProof="0" dirty="0">
              <a:ln>
                <a:solidFill>
                  <a:schemeClr val="tx1"/>
                </a:solidFill>
              </a:ln>
              <a:solidFill>
                <a:srgbClr val="92D05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857356" y="6072206"/>
            <a:ext cx="1714512" cy="369332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b="1" dirty="0" smtClean="0"/>
              <a:t>2011 рік</a:t>
            </a:r>
            <a:endParaRPr lang="ru-RU" b="1" dirty="0"/>
          </a:p>
        </p:txBody>
      </p:sp>
      <p:pic>
        <p:nvPicPr>
          <p:cNvPr id="29" name="Рисунок 28" descr="Galina_K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857884" y="4214818"/>
            <a:ext cx="1828800" cy="213055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Группа 17"/>
          <p:cNvGrpSpPr/>
          <p:nvPr/>
        </p:nvGrpSpPr>
        <p:grpSpPr>
          <a:xfrm>
            <a:off x="214282" y="214290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 err="1" smtClean="0"/>
                <a:t>Дл</a:t>
              </a:r>
              <a:endParaRPr lang="ru-RU" dirty="0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500034" y="613520"/>
            <a:ext cx="3000396" cy="1243844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uk-UA" sz="48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Зміст</a:t>
            </a:r>
            <a:r>
              <a:rPr lang="uk-UA" sz="3200" b="1" dirty="0" smtClean="0">
                <a:ln>
                  <a:solidFill>
                    <a:schemeClr val="tx1"/>
                  </a:solidFill>
                </a:ln>
                <a:solidFill>
                  <a:srgbClr val="92D050"/>
                </a:solidFill>
              </a:rPr>
              <a:t> </a:t>
            </a:r>
            <a:endParaRPr lang="ru-RU" sz="3200" b="1" dirty="0">
              <a:ln>
                <a:solidFill>
                  <a:schemeClr val="tx1"/>
                </a:solidFill>
              </a:ln>
              <a:solidFill>
                <a:srgbClr val="92D050"/>
              </a:solidFill>
            </a:endParaRPr>
          </a:p>
        </p:txBody>
      </p:sp>
      <p:sp>
        <p:nvSpPr>
          <p:cNvPr id="15" name="Содержимое 14"/>
          <p:cNvSpPr>
            <a:spLocks noGrp="1"/>
          </p:cNvSpPr>
          <p:nvPr>
            <p:ph sz="half" idx="1"/>
          </p:nvPr>
        </p:nvSpPr>
        <p:spPr>
          <a:xfrm>
            <a:off x="598235" y="2357430"/>
            <a:ext cx="3857653" cy="397113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1800" dirty="0" smtClean="0"/>
              <a:t>Для роботи виберіть потрібну тему, в якій  слід вказати тему уроку.</a:t>
            </a:r>
          </a:p>
          <a:p>
            <a:pPr marL="0" indent="0" algn="just">
              <a:buNone/>
            </a:pPr>
            <a:r>
              <a:rPr lang="uk-UA" sz="1800" dirty="0" smtClean="0"/>
              <a:t>Для переходу між слайдами: 1 клік миші, або використати кнопки керування діями </a:t>
            </a:r>
          </a:p>
          <a:p>
            <a:pPr marL="0" indent="0" algn="just">
              <a:buNone/>
            </a:pPr>
            <a:endParaRPr lang="uk-UA" sz="1800" dirty="0" smtClean="0"/>
          </a:p>
          <a:p>
            <a:pPr marL="0" indent="0" algn="just">
              <a:buNone/>
            </a:pPr>
            <a:r>
              <a:rPr lang="uk-UA" sz="1800" dirty="0" smtClean="0"/>
              <a:t>            назад                          на початок                                        </a:t>
            </a:r>
          </a:p>
          <a:p>
            <a:pPr marL="0" indent="0" algn="just">
              <a:buNone/>
            </a:pPr>
            <a:r>
              <a:rPr lang="uk-UA" sz="1800" dirty="0" smtClean="0"/>
              <a:t>           вперед                         на кінець</a:t>
            </a:r>
          </a:p>
          <a:p>
            <a:pPr marL="0" indent="0">
              <a:buNone/>
            </a:pPr>
            <a:r>
              <a:rPr lang="uk-UA" sz="1800" dirty="0" smtClean="0"/>
              <a:t>            на  1 слайд              повернутися         </a:t>
            </a:r>
          </a:p>
          <a:p>
            <a:pPr marL="0" indent="0">
              <a:buNone/>
            </a:pPr>
            <a:r>
              <a:rPr lang="uk-UA" sz="1800" dirty="0" smtClean="0"/>
              <a:t>            (додому)</a:t>
            </a:r>
          </a:p>
          <a:p>
            <a:pPr marL="0" indent="0" algn="just">
              <a:buNone/>
            </a:pPr>
            <a:endParaRPr lang="ru-RU" sz="1800" dirty="0"/>
          </a:p>
        </p:txBody>
      </p:sp>
      <p:sp>
        <p:nvSpPr>
          <p:cNvPr id="16" name="Содержимое 15"/>
          <p:cNvSpPr>
            <a:spLocks noGrp="1"/>
          </p:cNvSpPr>
          <p:nvPr>
            <p:ph sz="half" idx="2"/>
          </p:nvPr>
        </p:nvSpPr>
        <p:spPr>
          <a:xfrm>
            <a:off x="4857752" y="571480"/>
            <a:ext cx="3830888" cy="588731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3" action="ppaction://hlinksldjump"/>
              </a:rPr>
              <a:t>Тема 1. Числові нерівності. Властивості числових нерівностей</a:t>
            </a: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r>
              <a:rPr lang="uk-UA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4" action="ppaction://hlinksldjump"/>
              </a:rPr>
              <a:t>Тема2. Розв’язування лінійних нерівностей і систем нерівностей з однією змінною </a:t>
            </a: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r>
              <a:rPr lang="uk-UA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5" action="ppaction://hlinksldjump"/>
              </a:rPr>
              <a:t>Тема 3. Функція. Квадратична функція</a:t>
            </a: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r>
              <a:rPr lang="uk-UA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" action="ppaction://noaction"/>
              </a:rPr>
              <a:t>Тема 4. Квадратні нерівності та системи рівнянь другого степеня</a:t>
            </a: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r>
              <a:rPr lang="uk-UA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3" action="ppaction://hlinksldjump"/>
              </a:rPr>
              <a:t>Тема 5. Елементи прикладної математики </a:t>
            </a: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r>
              <a:rPr lang="uk-UA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4" action="ppaction://hlinksldjump"/>
              </a:rPr>
              <a:t>Тема 6. Арифметична та геометрична прогресії </a:t>
            </a: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None/>
            </a:pPr>
            <a:endParaRPr lang="ru-RU" sz="1800" dirty="0" smtClean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6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Управляющая кнопка: назад 19">
            <a:hlinkClick r:id="" action="ppaction://hlinkshowjump?jump=previousslide" highlightClick="1"/>
          </p:cNvPr>
          <p:cNvSpPr/>
          <p:nvPr/>
        </p:nvSpPr>
        <p:spPr>
          <a:xfrm>
            <a:off x="785786" y="4000504"/>
            <a:ext cx="357190" cy="35719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Управляющая кнопка: далее 26">
            <a:hlinkClick r:id="" action="ppaction://hlinkshowjump?jump=nextslide" highlightClick="1"/>
          </p:cNvPr>
          <p:cNvSpPr/>
          <p:nvPr/>
        </p:nvSpPr>
        <p:spPr>
          <a:xfrm>
            <a:off x="785786" y="4429132"/>
            <a:ext cx="357190" cy="35719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Управляющая кнопка: домой 27">
            <a:hlinkClick r:id="" action="ppaction://hlinkshowjump?jump=firstslide" highlightClick="1"/>
          </p:cNvPr>
          <p:cNvSpPr/>
          <p:nvPr/>
        </p:nvSpPr>
        <p:spPr>
          <a:xfrm>
            <a:off x="785786" y="4857760"/>
            <a:ext cx="428628" cy="42862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Управляющая кнопка: в начало 28">
            <a:hlinkClick r:id="" action="ppaction://hlinkshowjump?jump=firstslide" highlightClick="1"/>
          </p:cNvPr>
          <p:cNvSpPr/>
          <p:nvPr/>
        </p:nvSpPr>
        <p:spPr>
          <a:xfrm>
            <a:off x="2643174" y="4000504"/>
            <a:ext cx="357190" cy="35719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Управляющая кнопка: в конец 29">
            <a:hlinkClick r:id="" action="ppaction://hlinkshowjump?jump=lastslide" highlightClick="1"/>
          </p:cNvPr>
          <p:cNvSpPr/>
          <p:nvPr/>
        </p:nvSpPr>
        <p:spPr>
          <a:xfrm>
            <a:off x="2643174" y="4429132"/>
            <a:ext cx="357190" cy="35719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Управляющая кнопка: возврат 30">
            <a:hlinkClick r:id="" action="ppaction://hlinkshowjump?jump=lastslideviewed" highlightClick="1"/>
          </p:cNvPr>
          <p:cNvSpPr/>
          <p:nvPr/>
        </p:nvSpPr>
        <p:spPr>
          <a:xfrm>
            <a:off x="2643174" y="4857760"/>
            <a:ext cx="357190" cy="357190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1201" name="Picture 1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071802" y="428604"/>
            <a:ext cx="1285884" cy="1828492"/>
          </a:xfrm>
          <a:prstGeom prst="rect">
            <a:avLst/>
          </a:prstGeom>
          <a:noFill/>
          <a:ln w="9525">
            <a:solidFill>
              <a:schemeClr val="accent1">
                <a:shade val="50000"/>
              </a:schemeClr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41046" y="30477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598236" y="613520"/>
            <a:ext cx="3857652" cy="989034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48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Тема 5</a:t>
            </a:r>
            <a:endParaRPr lang="ru-RU" sz="48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15" name="Содержимое 14"/>
          <p:cNvSpPr>
            <a:spLocks noGrp="1"/>
          </p:cNvSpPr>
          <p:nvPr>
            <p:ph sz="half" idx="1"/>
          </p:nvPr>
        </p:nvSpPr>
        <p:spPr>
          <a:xfrm>
            <a:off x="598235" y="1680341"/>
            <a:ext cx="3857653" cy="464821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uk-UA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Елементи прикладної математики </a:t>
            </a:r>
          </a:p>
        </p:txBody>
      </p:sp>
      <p:sp>
        <p:nvSpPr>
          <p:cNvPr id="16" name="Содержимое 15"/>
          <p:cNvSpPr>
            <a:spLocks noGrp="1"/>
          </p:cNvSpPr>
          <p:nvPr>
            <p:ph sz="half" idx="2"/>
          </p:nvPr>
        </p:nvSpPr>
        <p:spPr>
          <a:xfrm>
            <a:off x="4857752" y="571480"/>
            <a:ext cx="3830888" cy="5887314"/>
          </a:xfrm>
        </p:spPr>
        <p:txBody>
          <a:bodyPr>
            <a:noAutofit/>
          </a:bodyPr>
          <a:lstStyle/>
          <a:p>
            <a:pPr>
              <a:buFont typeface="+mj-lt"/>
              <a:buAutoNum type="arabicPeriod"/>
            </a:pP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Математичне моделювання</a:t>
            </a:r>
            <a:endParaRPr lang="ru-RU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Font typeface="+mj-lt"/>
              <a:buAutoNum type="arabicPeriod"/>
            </a:pP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Відсоткові розрахунки. </a:t>
            </a:r>
            <a:endParaRPr lang="ru-RU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Font typeface="+mj-lt"/>
              <a:buAutoNum type="arabicPeriod"/>
            </a:pP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Поняття про теорію </a:t>
            </a:r>
            <a:r>
              <a:rPr lang="uk-UA" sz="2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імовірностей</a:t>
            </a: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.</a:t>
            </a:r>
            <a:endParaRPr lang="ru-RU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Font typeface="+mj-lt"/>
              <a:buAutoNum type="arabicPeriod"/>
            </a:pP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Основні поняття теорії </a:t>
            </a:r>
            <a:r>
              <a:rPr lang="uk-UA" sz="2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імовірностей</a:t>
            </a: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. Ймовірність випадкової події</a:t>
            </a:r>
            <a:endParaRPr lang="ru-RU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Font typeface="+mj-lt"/>
              <a:buAutoNum type="arabicPeriod"/>
            </a:pP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Початкові відомості про математичну статистику. Статистичні дані. Способи подання даних</a:t>
            </a:r>
            <a:endParaRPr lang="ru-RU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Font typeface="+mj-lt"/>
              <a:buAutoNum type="arabicPeriod"/>
            </a:pP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Середнє значення. Розв'язування вправ</a:t>
            </a:r>
            <a:endParaRPr lang="ru-RU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None/>
            </a:pPr>
            <a:endParaRPr lang="ru-RU" sz="1600" dirty="0" smtClean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Управляющая кнопка: назад 18">
            <a:hlinkClick r:id="" action="ppaction://hlinkshowjump?jump=previousslide" highlightClick="1"/>
          </p:cNvPr>
          <p:cNvSpPr/>
          <p:nvPr/>
        </p:nvSpPr>
        <p:spPr>
          <a:xfrm>
            <a:off x="714348" y="5857892"/>
            <a:ext cx="571504" cy="500066"/>
          </a:xfrm>
          <a:prstGeom prst="actionButtonBackPrevious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Управляющая кнопка: далее 19">
            <a:hlinkClick r:id="" action="ppaction://hlinkshowjump?jump=nextslide" highlightClick="1"/>
          </p:cNvPr>
          <p:cNvSpPr/>
          <p:nvPr/>
        </p:nvSpPr>
        <p:spPr>
          <a:xfrm>
            <a:off x="1785918" y="5857892"/>
            <a:ext cx="571504" cy="500066"/>
          </a:xfrm>
          <a:prstGeom prst="actionButtonForwardNex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7" name="Picture 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43108" y="3286124"/>
            <a:ext cx="1285884" cy="1828492"/>
          </a:xfrm>
          <a:prstGeom prst="rect">
            <a:avLst/>
          </a:prstGeom>
          <a:noFill/>
          <a:ln w="9525">
            <a:solidFill>
              <a:schemeClr val="accent1">
                <a:shade val="50000"/>
              </a:schemeClr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41046" y="30477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457200" y="571480"/>
            <a:ext cx="4043362" cy="846158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4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Пункт 9.2.</a:t>
            </a:r>
            <a:endParaRPr lang="ru-RU" sz="4800" b="1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19" name="Содержимое 18"/>
          <p:cNvSpPr>
            <a:spLocks noGrp="1"/>
          </p:cNvSpPr>
          <p:nvPr>
            <p:ph sz="half" idx="2"/>
          </p:nvPr>
        </p:nvSpPr>
        <p:spPr>
          <a:xfrm>
            <a:off x="4714876" y="571480"/>
            <a:ext cx="3971924" cy="5857916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uk-UA" b="1" dirty="0" smtClean="0"/>
              <a:t>Полігон частот</a:t>
            </a:r>
          </a:p>
          <a:p>
            <a:pPr marL="0" indent="361950">
              <a:buNone/>
            </a:pPr>
            <a:r>
              <a:rPr lang="uk-UA" dirty="0" smtClean="0"/>
              <a:t>Статистичні дані можна подавати не тільки у вигляді статистичного ряду та статистичної таблиці, а й графічним способом.</a:t>
            </a:r>
          </a:p>
          <a:p>
            <a:pPr marL="0" indent="361950">
              <a:buNone/>
            </a:pPr>
            <a:r>
              <a:rPr lang="uk-UA" dirty="0" smtClean="0"/>
              <a:t>Якщо на осі абсцис прямокутної системи координат розмістити варіанти </a:t>
            </a:r>
            <a:r>
              <a:rPr lang="uk-UA" i="1" dirty="0" err="1" smtClean="0"/>
              <a:t>х</a:t>
            </a:r>
            <a:r>
              <a:rPr lang="uk-UA" i="1" baseline="-25000" dirty="0" err="1" smtClean="0"/>
              <a:t>і</a:t>
            </a:r>
            <a:r>
              <a:rPr lang="uk-UA" dirty="0" smtClean="0"/>
              <a:t>, а на осі ординат – відповідні їм частоти </a:t>
            </a:r>
            <a:r>
              <a:rPr lang="en-US" dirty="0" smtClean="0"/>
              <a:t>n</a:t>
            </a:r>
            <a:r>
              <a:rPr lang="uk-UA" baseline="-25000" dirty="0" smtClean="0"/>
              <a:t>і</a:t>
            </a:r>
            <a:r>
              <a:rPr lang="uk-UA" dirty="0" smtClean="0"/>
              <a:t>, то можна побудувати ряд точок з координатами (</a:t>
            </a:r>
            <a:r>
              <a:rPr lang="uk-UA" i="1" dirty="0" err="1" smtClean="0"/>
              <a:t>х</a:t>
            </a:r>
            <a:r>
              <a:rPr lang="uk-UA" i="1" baseline="-25000" dirty="0" err="1" smtClean="0"/>
              <a:t>і</a:t>
            </a:r>
            <a:r>
              <a:rPr lang="uk-UA" dirty="0" smtClean="0"/>
              <a:t>; </a:t>
            </a:r>
            <a:r>
              <a:rPr lang="en-US" dirty="0" smtClean="0"/>
              <a:t>n</a:t>
            </a:r>
            <a:r>
              <a:rPr lang="uk-UA" baseline="-25000" dirty="0" smtClean="0"/>
              <a:t>і</a:t>
            </a:r>
            <a:r>
              <a:rPr lang="uk-UA" dirty="0" smtClean="0"/>
              <a:t>). З'єднавши послідовно побудовані точки відрізками, отримаємо ламану лінію, яку називають </a:t>
            </a:r>
            <a:r>
              <a:rPr lang="uk-UA" b="1" dirty="0" smtClean="0"/>
              <a:t>полігон частот</a:t>
            </a:r>
            <a:r>
              <a:rPr lang="uk-UA" dirty="0" smtClean="0"/>
              <a:t>.</a:t>
            </a:r>
            <a:endParaRPr lang="ru-RU" dirty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одержимое 26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829196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uk-UA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Графічне зображення статистичних даних</a:t>
            </a:r>
            <a:endParaRPr lang="ru-RU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44" y="2492896"/>
            <a:ext cx="4010025" cy="223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41046" y="30477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457200" y="571480"/>
            <a:ext cx="4043362" cy="846158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4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Пункт 9.2.</a:t>
            </a:r>
            <a:endParaRPr lang="ru-RU" sz="4800" b="1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19" name="Содержимое 18"/>
          <p:cNvSpPr>
            <a:spLocks noGrp="1"/>
          </p:cNvSpPr>
          <p:nvPr>
            <p:ph sz="half" idx="2"/>
          </p:nvPr>
        </p:nvSpPr>
        <p:spPr>
          <a:xfrm>
            <a:off x="4714876" y="571480"/>
            <a:ext cx="3971924" cy="585791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uk-UA" b="1" dirty="0" smtClean="0"/>
              <a:t>Полігон частот</a:t>
            </a:r>
          </a:p>
          <a:p>
            <a:pPr marL="0" indent="361950">
              <a:buNone/>
            </a:pPr>
            <a:r>
              <a:rPr lang="uk-UA" dirty="0" smtClean="0"/>
              <a:t>Аналіз тарифних розрядів працівників одного з цехів заводу.</a:t>
            </a:r>
          </a:p>
          <a:p>
            <a:pPr marL="0" indent="361950">
              <a:buNone/>
            </a:pPr>
            <a:endParaRPr lang="uk-UA" b="1" dirty="0" smtClean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одержимое 26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82919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uk-UA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Графічне зображення статистичних даних</a:t>
            </a:r>
            <a:endParaRPr lang="ru-RU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0" name="Таблица 19"/>
          <p:cNvGraphicFramePr>
            <a:graphicFrameLocks noGrp="1"/>
          </p:cNvGraphicFramePr>
          <p:nvPr/>
        </p:nvGraphicFramePr>
        <p:xfrm>
          <a:off x="539552" y="2924944"/>
          <a:ext cx="4032449" cy="12801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472164"/>
                <a:gridCol w="448050"/>
                <a:gridCol w="512057"/>
                <a:gridCol w="520057"/>
                <a:gridCol w="504056"/>
                <a:gridCol w="576065"/>
              </a:tblGrid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Тарифний розряд, </a:t>
                      </a:r>
                      <a:r>
                        <a:rPr lang="uk-UA" dirty="0" err="1" smtClean="0"/>
                        <a:t>х</a:t>
                      </a:r>
                      <a:r>
                        <a:rPr lang="uk-UA" baseline="-25000" dirty="0" err="1" smtClean="0"/>
                        <a:t>і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2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3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4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5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6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Кількість робітників, </a:t>
                      </a:r>
                      <a:r>
                        <a:rPr lang="en-US" dirty="0" smtClean="0"/>
                        <a:t>n</a:t>
                      </a:r>
                      <a:r>
                        <a:rPr lang="uk-UA" baseline="-25000" dirty="0" smtClean="0"/>
                        <a:t>і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lum bright="23000" contrast="62000"/>
          </a:blip>
          <a:srcRect/>
          <a:stretch>
            <a:fillRect/>
          </a:stretch>
        </p:blipFill>
        <p:spPr bwMode="auto">
          <a:xfrm>
            <a:off x="5220072" y="2708920"/>
            <a:ext cx="3078163" cy="3122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56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9050" y="0"/>
            <a:ext cx="9163050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764704"/>
            <a:ext cx="73056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63688" y="1268760"/>
            <a:ext cx="3429000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907704" y="2276872"/>
            <a:ext cx="5286375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41046" y="30477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одержимое 18"/>
          <p:cNvSpPr>
            <a:spLocks noGrp="1"/>
          </p:cNvSpPr>
          <p:nvPr>
            <p:ph sz="half" idx="2"/>
          </p:nvPr>
        </p:nvSpPr>
        <p:spPr>
          <a:xfrm>
            <a:off x="4714876" y="571480"/>
            <a:ext cx="3971924" cy="5857916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uk-UA" b="1" dirty="0" smtClean="0"/>
              <a:t>Гістограма</a:t>
            </a:r>
          </a:p>
          <a:p>
            <a:pPr marL="0" indent="361950">
              <a:buNone/>
            </a:pPr>
            <a:r>
              <a:rPr lang="uk-UA" dirty="0" smtClean="0"/>
              <a:t>Статистичний розподіл вибірки може задаватися у вигляді послідовності інтервалів значень варіант </a:t>
            </a:r>
            <a:r>
              <a:rPr lang="uk-UA" dirty="0" err="1" smtClean="0"/>
              <a:t>х</a:t>
            </a:r>
            <a:r>
              <a:rPr lang="uk-UA" baseline="-25000" dirty="0" err="1" smtClean="0"/>
              <a:t>і</a:t>
            </a:r>
            <a:r>
              <a:rPr lang="uk-UA" baseline="-25000" dirty="0" smtClean="0"/>
              <a:t> </a:t>
            </a:r>
            <a:r>
              <a:rPr lang="uk-UA" dirty="0" smtClean="0"/>
              <a:t>та їх частот </a:t>
            </a:r>
            <a:r>
              <a:rPr lang="en-US" dirty="0" smtClean="0"/>
              <a:t>n</a:t>
            </a:r>
            <a:r>
              <a:rPr lang="uk-UA" baseline="-25000" dirty="0" smtClean="0"/>
              <a:t>і </a:t>
            </a:r>
            <a:r>
              <a:rPr lang="uk-UA" dirty="0" err="1" smtClean="0"/>
              <a:t>і</a:t>
            </a:r>
            <a:r>
              <a:rPr lang="uk-UA" dirty="0" smtClean="0"/>
              <a:t> графічно </a:t>
            </a:r>
            <a:r>
              <a:rPr lang="uk-UA" dirty="0" err="1" smtClean="0"/>
              <a:t>зображатися</a:t>
            </a:r>
            <a:r>
              <a:rPr lang="uk-UA" dirty="0" smtClean="0"/>
              <a:t> східчастою фігурою, яка складається з прямокутників, побудованих на інтервалах, як на основах, з висотами, пропорційними частотам інтервалів. Таке зображення називається </a:t>
            </a:r>
            <a:r>
              <a:rPr lang="uk-UA" b="1" dirty="0" smtClean="0"/>
              <a:t>гістограмою</a:t>
            </a:r>
            <a:r>
              <a:rPr lang="uk-UA" dirty="0" smtClean="0"/>
              <a:t>.</a:t>
            </a:r>
            <a:endParaRPr lang="ru-RU" dirty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одержимое 26"/>
          <p:cNvSpPr>
            <a:spLocks noGrp="1"/>
          </p:cNvSpPr>
          <p:nvPr>
            <p:ph sz="half" idx="1"/>
          </p:nvPr>
        </p:nvSpPr>
        <p:spPr>
          <a:xfrm>
            <a:off x="457200" y="620688"/>
            <a:ext cx="4038600" cy="5808708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uk-UA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Графічне зображення статистичних даних</a:t>
            </a:r>
            <a:endParaRPr lang="ru-RU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9552" y="4221088"/>
            <a:ext cx="3773215" cy="22415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3568" y="1340768"/>
            <a:ext cx="3546394" cy="28371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41046" y="30477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одержимое 18"/>
          <p:cNvSpPr>
            <a:spLocks noGrp="1"/>
          </p:cNvSpPr>
          <p:nvPr>
            <p:ph sz="half" idx="2"/>
          </p:nvPr>
        </p:nvSpPr>
        <p:spPr>
          <a:xfrm>
            <a:off x="4714876" y="571480"/>
            <a:ext cx="3971924" cy="5857916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uk-UA" b="1" dirty="0" smtClean="0"/>
              <a:t>Гістограма</a:t>
            </a:r>
          </a:p>
          <a:p>
            <a:pPr>
              <a:buNone/>
            </a:pPr>
            <a:r>
              <a:rPr lang="uk-UA" sz="2000" dirty="0" smtClean="0"/>
              <a:t>Приклад . </a:t>
            </a:r>
          </a:p>
          <a:p>
            <a:pPr marL="0" indent="361950">
              <a:buNone/>
            </a:pPr>
            <a:r>
              <a:rPr lang="uk-UA" sz="2000" dirty="0" smtClean="0"/>
              <a:t>Побудуємо гістограму за зведеними результатами бігу 24 учнів 9-го класу.</a:t>
            </a:r>
          </a:p>
          <a:p>
            <a:pPr marL="0" indent="361950">
              <a:buNone/>
            </a:pPr>
            <a:r>
              <a:rPr lang="uk-UA" sz="2000" dirty="0" smtClean="0"/>
              <a:t>На осі абсцис відкладаємо інтервали </a:t>
            </a:r>
          </a:p>
          <a:p>
            <a:pPr marL="0" indent="361950">
              <a:buNone/>
            </a:pPr>
            <a:r>
              <a:rPr lang="uk-UA" sz="2000" dirty="0" smtClean="0"/>
              <a:t>Над кожним з них будуємо прямокутник з висотою, яка дорівнює відповідній частоті.</a:t>
            </a:r>
            <a:endParaRPr lang="uk-UA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одержимое 26"/>
          <p:cNvSpPr>
            <a:spLocks noGrp="1"/>
          </p:cNvSpPr>
          <p:nvPr>
            <p:ph sz="half" idx="1"/>
          </p:nvPr>
        </p:nvSpPr>
        <p:spPr>
          <a:xfrm>
            <a:off x="539552" y="764704"/>
            <a:ext cx="4038600" cy="892696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uk-UA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Графічне зображення статистичних даних</a:t>
            </a:r>
            <a:endParaRPr lang="ru-RU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8" name="Таблица 27"/>
          <p:cNvGraphicFramePr>
            <a:graphicFrameLocks noGrp="1"/>
          </p:cNvGraphicFramePr>
          <p:nvPr/>
        </p:nvGraphicFramePr>
        <p:xfrm>
          <a:off x="353591" y="2148458"/>
          <a:ext cx="4248471" cy="2022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6223"/>
                <a:gridCol w="360040"/>
                <a:gridCol w="360040"/>
                <a:gridCol w="360040"/>
                <a:gridCol w="432048"/>
                <a:gridCol w="360040"/>
                <a:gridCol w="360040"/>
              </a:tblGrid>
              <a:tr h="144016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smtClean="0">
                          <a:solidFill>
                            <a:schemeClr val="bg1"/>
                          </a:solidFill>
                        </a:rPr>
                        <a:t>Час в секундах, затрачений на 100 м, </a:t>
                      </a:r>
                      <a:r>
                        <a:rPr lang="uk-UA" dirty="0" err="1" smtClean="0">
                          <a:solidFill>
                            <a:schemeClr val="bg1"/>
                          </a:solidFill>
                        </a:rPr>
                        <a:t>х</a:t>
                      </a:r>
                      <a:r>
                        <a:rPr lang="uk-UA" baseline="-25000" dirty="0" err="1" smtClean="0">
                          <a:solidFill>
                            <a:schemeClr val="bg1"/>
                          </a:solidFill>
                        </a:rPr>
                        <a:t>і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bg1"/>
                          </a:solidFill>
                        </a:rPr>
                        <a:t>(12,0 – 12,5 )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bg1"/>
                          </a:solidFill>
                        </a:rPr>
                        <a:t>(12,5 – 13,0)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bg1"/>
                          </a:solidFill>
                        </a:rPr>
                        <a:t>(13,0 – 13,5)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bg1"/>
                          </a:solidFill>
                        </a:rPr>
                        <a:t>(13,5 – 14,0)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bg1"/>
                          </a:solidFill>
                        </a:rPr>
                        <a:t>(14,0 – 14,5)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bg1"/>
                          </a:solidFill>
                        </a:rPr>
                        <a:t>(14,5 – 15,0)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2160"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accent1"/>
                          </a:solidFill>
                        </a:rPr>
                        <a:t>Кількість учнів,  </a:t>
                      </a:r>
                      <a:r>
                        <a:rPr lang="en-US" dirty="0" smtClean="0">
                          <a:solidFill>
                            <a:schemeClr val="accent1"/>
                          </a:solidFill>
                        </a:rPr>
                        <a:t>n</a:t>
                      </a:r>
                      <a:r>
                        <a:rPr lang="uk-UA" baseline="-25000" dirty="0" smtClean="0">
                          <a:solidFill>
                            <a:schemeClr val="accent1"/>
                          </a:solidFill>
                        </a:rPr>
                        <a:t>і</a:t>
                      </a:r>
                      <a:endParaRPr lang="ru-RU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accent1"/>
                          </a:solidFill>
                        </a:rPr>
                        <a:t>2</a:t>
                      </a:r>
                      <a:endParaRPr lang="ru-RU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accent1"/>
                          </a:solidFill>
                        </a:rPr>
                        <a:t>3</a:t>
                      </a:r>
                      <a:endParaRPr lang="ru-RU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accent1"/>
                          </a:solidFill>
                        </a:rPr>
                        <a:t>8</a:t>
                      </a:r>
                      <a:endParaRPr lang="ru-RU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accent1"/>
                          </a:solidFill>
                        </a:rPr>
                        <a:t>6</a:t>
                      </a:r>
                      <a:endParaRPr lang="ru-RU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accent1"/>
                          </a:solidFill>
                        </a:rPr>
                        <a:t>4</a:t>
                      </a:r>
                      <a:endParaRPr lang="ru-RU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accent1"/>
                          </a:solidFill>
                        </a:rPr>
                        <a:t>1</a:t>
                      </a:r>
                      <a:endParaRPr lang="ru-RU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84168" y="2564904"/>
            <a:ext cx="1685925" cy="276225"/>
          </a:xfrm>
          <a:prstGeom prst="rect">
            <a:avLst/>
          </a:prstGeom>
          <a:noFill/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 cstate="print">
            <a:lum bright="21000" contrast="59000"/>
          </a:blip>
          <a:srcRect/>
          <a:stretch>
            <a:fillRect/>
          </a:stretch>
        </p:blipFill>
        <p:spPr bwMode="auto">
          <a:xfrm>
            <a:off x="5076056" y="3933056"/>
            <a:ext cx="3384376" cy="2136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raf-chne-zobrazhennya-statistichnih-danih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FBCB18F9-059F-4C8B-A8FB-49CB2997528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graf-chne-zobrazhennya-statistichnih-danih</Template>
  <TotalTime>0</TotalTime>
  <Words>592</Words>
  <Application>Microsoft Office PowerPoint</Application>
  <PresentationFormat>Экран (4:3)</PresentationFormat>
  <Paragraphs>136</Paragraphs>
  <Slides>12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graf-chne-zobrazhennya-statistichnih-danih</vt:lpstr>
      <vt:lpstr>Матеріали до уроків</vt:lpstr>
      <vt:lpstr>Готуємося до уроку</vt:lpstr>
      <vt:lpstr>Зміст </vt:lpstr>
      <vt:lpstr>Тема 5</vt:lpstr>
      <vt:lpstr>Пункт 9.2.</vt:lpstr>
      <vt:lpstr>Пункт 9.2.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Матеріали до уроків</dc:title>
  <dc:creator>Ира</dc:creator>
  <cp:lastModifiedBy>Ира</cp:lastModifiedBy>
  <cp:revision>1</cp:revision>
  <dcterms:created xsi:type="dcterms:W3CDTF">2014-10-01T15:07:59Z</dcterms:created>
  <dcterms:modified xsi:type="dcterms:W3CDTF">2014-10-01T15:08:06Z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TC030009628</vt:lpwstr>
  </property>
</Properties>
</file>