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59" r:id="rId4"/>
    <p:sldId id="257" r:id="rId5"/>
    <p:sldId id="265" r:id="rId6"/>
    <p:sldId id="296" r:id="rId7"/>
    <p:sldId id="308" r:id="rId8"/>
    <p:sldId id="305" r:id="rId9"/>
    <p:sldId id="306" r:id="rId10"/>
    <p:sldId id="307" r:id="rId11"/>
    <p:sldId id="309" r:id="rId12"/>
    <p:sldId id="310" r:id="rId13"/>
    <p:sldId id="31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Кількість учнів,  nі </c:v>
                </c:pt>
              </c:strCache>
            </c:strRef>
          </c:tx>
          <c:invertIfNegative val="0"/>
          <c:cat>
            <c:numRef>
              <c:f>Лист1!$B$1:$G$1</c:f>
              <c:numCache>
                <c:formatCode>General</c:formatCode>
                <c:ptCount val="6"/>
                <c:pt idx="0">
                  <c:v>38</c:v>
                </c:pt>
                <c:pt idx="1">
                  <c:v>39</c:v>
                </c:pt>
                <c:pt idx="2">
                  <c:v>40</c:v>
                </c:pt>
                <c:pt idx="3">
                  <c:v>41</c:v>
                </c:pt>
                <c:pt idx="4">
                  <c:v>42</c:v>
                </c:pt>
                <c:pt idx="5">
                  <c:v>43</c:v>
                </c:pt>
              </c:numCache>
            </c:num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18</c:v>
                </c:pt>
                <c:pt idx="3">
                  <c:v>16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319488"/>
        <c:axId val="326419584"/>
      </c:barChart>
      <c:catAx>
        <c:axId val="32631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419584"/>
        <c:crosses val="autoZero"/>
        <c:auto val="1"/>
        <c:lblAlgn val="ctr"/>
        <c:lblOffset val="100"/>
        <c:noMultiLvlLbl val="0"/>
      </c:catAx>
      <c:valAx>
        <c:axId val="32641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31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val>
            <c:numRef>
              <c:f>Лист1!$B$2:$H$2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18</c:v>
                </c:pt>
                <c:pt idx="3">
                  <c:v>16</c:v>
                </c:pt>
                <c:pt idx="4">
                  <c:v>10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472064"/>
        <c:axId val="326473600"/>
      </c:lineChart>
      <c:catAx>
        <c:axId val="326472064"/>
        <c:scaling>
          <c:orientation val="minMax"/>
        </c:scaling>
        <c:delete val="1"/>
        <c:axPos val="b"/>
        <c:majorTickMark val="out"/>
        <c:minorTickMark val="none"/>
        <c:tickLblPos val="none"/>
        <c:crossAx val="326473600"/>
        <c:crosses val="autoZero"/>
        <c:auto val="1"/>
        <c:lblAlgn val="ctr"/>
        <c:lblOffset val="100"/>
        <c:noMultiLvlLbl val="0"/>
      </c:catAx>
      <c:valAx>
        <c:axId val="32647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47206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Плаща ділянки, га </c:v>
                </c:pt>
              </c:strCache>
            </c:strRef>
          </c:tx>
          <c:invertIfNegative val="0"/>
          <c:cat>
            <c:strRef>
              <c:f>Лист1!$C$9:$H$9</c:f>
              <c:strCache>
                <c:ptCount val="6"/>
                <c:pt idx="0">
                  <c:v>[20 - 25) </c:v>
                </c:pt>
                <c:pt idx="1">
                  <c:v>[25 - 30) </c:v>
                </c:pt>
                <c:pt idx="2">
                  <c:v>[30 - 35) </c:v>
                </c:pt>
                <c:pt idx="3">
                  <c:v>[35 - 40) </c:v>
                </c:pt>
                <c:pt idx="4">
                  <c:v>[40 - 45) </c:v>
                </c:pt>
                <c:pt idx="5">
                  <c:v>[45 - 50] </c:v>
                </c:pt>
              </c:strCache>
            </c:strRef>
          </c:cat>
          <c:val>
            <c:numRef>
              <c:f>Лист1!$C$10:$H$10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15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668224"/>
        <c:axId val="323670016"/>
      </c:barChart>
      <c:catAx>
        <c:axId val="32366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323670016"/>
        <c:crosses val="autoZero"/>
        <c:auto val="1"/>
        <c:lblAlgn val="ctr"/>
        <c:lblOffset val="100"/>
        <c:noMultiLvlLbl val="0"/>
      </c:catAx>
      <c:valAx>
        <c:axId val="32367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366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6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3568" y="76470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407. Побудувати полігон частот та гістограму для даного статистичного розподілу вибірки: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340768"/>
          <a:ext cx="5976664" cy="9684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/>
                <a:gridCol w="576064"/>
                <a:gridCol w="576064"/>
                <a:gridCol w="576064"/>
                <a:gridCol w="576064"/>
                <a:gridCol w="576064"/>
                <a:gridCol w="576064"/>
                <a:gridCol w="504056"/>
              </a:tblGrid>
              <a:tr h="602698">
                <a:tc>
                  <a:txBody>
                    <a:bodyPr/>
                    <a:lstStyle/>
                    <a:p>
                      <a:r>
                        <a:rPr lang="uk-UA" dirty="0" smtClean="0"/>
                        <a:t>Розмір взуття, </a:t>
                      </a:r>
                      <a:r>
                        <a:rPr lang="uk-UA" dirty="0" err="1" smtClean="0"/>
                        <a:t>х</a:t>
                      </a:r>
                      <a:r>
                        <a:rPr lang="uk-UA" baseline="-25000" dirty="0" err="1" smtClean="0"/>
                        <a:t>і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Кількість взуття, </a:t>
                      </a:r>
                      <a:r>
                        <a:rPr lang="en-US" dirty="0" smtClean="0"/>
                        <a:t>n</a:t>
                      </a:r>
                      <a:r>
                        <a:rPr lang="uk-UA" baseline="-25000" dirty="0" smtClean="0"/>
                        <a:t>і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484784"/>
            <a:ext cx="2047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/>
        </p:nvGraphicFramePr>
        <p:xfrm>
          <a:off x="0" y="2636912"/>
          <a:ext cx="43559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427984" y="40050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3568" y="76470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409. За даними про врожайність пшениці на різних ділянках посівної площі побудуйте гістограму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3" y="1340768"/>
          <a:ext cx="5760639" cy="14458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122341"/>
                <a:gridCol w="606383"/>
                <a:gridCol w="606383"/>
                <a:gridCol w="606383"/>
                <a:gridCol w="606383"/>
                <a:gridCol w="606383"/>
                <a:gridCol w="606383"/>
              </a:tblGrid>
              <a:tr h="1080120">
                <a:tc>
                  <a:txBody>
                    <a:bodyPr/>
                    <a:lstStyle/>
                    <a:p>
                      <a:r>
                        <a:rPr lang="uk-UA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Врожайність, ц/га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[20 - 25)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[25 - 30)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[30 - 35)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[35 - 40)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[40 - 45)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[45 - 50]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Плаща</a:t>
                      </a:r>
                      <a:r>
                        <a:rPr lang="uk-UA" baseline="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ділянки</a:t>
                      </a:r>
                      <a:r>
                        <a:rPr lang="uk-UA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, га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5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10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15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20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15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5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9915" y="1340768"/>
            <a:ext cx="28803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79512" y="3068960"/>
          <a:ext cx="568863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1520" y="764704"/>
            <a:ext cx="8892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3200" dirty="0" smtClean="0"/>
              <a:t>Назвіть відомі вам способи графічного подання статистичних даних.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Що таке гістограма? Наведіть приклад.</a:t>
            </a:r>
          </a:p>
          <a:p>
            <a:pPr marL="342900" indent="-342900">
              <a:buAutoNum type="arabicPeriod"/>
            </a:pPr>
            <a:r>
              <a:rPr lang="uk-UA" sz="3200" dirty="0" smtClean="0"/>
              <a:t>Що таке полігон частот? </a:t>
            </a:r>
            <a:r>
              <a:rPr lang="uk-UA" sz="3200" smtClean="0"/>
              <a:t>Наведіть приклад.</a:t>
            </a:r>
            <a:endParaRPr lang="uk-UA" sz="3200" dirty="0" smtClean="0"/>
          </a:p>
          <a:p>
            <a:pPr marL="342900" indent="-342900">
              <a:buAutoNum type="arabicPeriod"/>
            </a:pPr>
            <a:r>
              <a:rPr lang="uk-UA" sz="3200" dirty="0" smtClean="0"/>
              <a:t>В яких випадках доцільніше вдаватися до полігону частот як способу подання статистичних даних?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Запитання для самоперевірки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Квадратні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5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Елементи прикладної математики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Математичне моделювання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Відсоткові розрахунки.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про теорію 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імовірностей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Основні поняття теорії 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імовірностей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Ймовірність випадкової події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Початкові відомості про математичну статистику. Статистичні дані. Способи подання даних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Середнє значення. Розв'язування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28612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9.2.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 smtClean="0"/>
              <a:t>Полігон частот</a:t>
            </a:r>
          </a:p>
          <a:p>
            <a:pPr marL="0" indent="361950">
              <a:buNone/>
            </a:pPr>
            <a:r>
              <a:rPr lang="uk-UA" dirty="0" smtClean="0"/>
              <a:t>Статистичні дані можна подавати не тільки у вигляді статистичного ряду та статистичної таблиці, а й графічним способом.</a:t>
            </a:r>
          </a:p>
          <a:p>
            <a:pPr marL="0" indent="361950">
              <a:buNone/>
            </a:pPr>
            <a:r>
              <a:rPr lang="uk-UA" dirty="0" smtClean="0"/>
              <a:t>Якщо на осі абсцис прямокутної системи координат розмістити варіанти </a:t>
            </a:r>
            <a:r>
              <a:rPr lang="uk-UA" i="1" dirty="0" err="1" smtClean="0"/>
              <a:t>х</a:t>
            </a:r>
            <a:r>
              <a:rPr lang="uk-UA" i="1" baseline="-25000" dirty="0" err="1" smtClean="0"/>
              <a:t>і</a:t>
            </a:r>
            <a:r>
              <a:rPr lang="uk-UA" dirty="0" smtClean="0"/>
              <a:t>, а на осі ординат – відповідні їм частоти </a:t>
            </a:r>
            <a:r>
              <a:rPr lang="en-US" dirty="0" smtClean="0"/>
              <a:t>n</a:t>
            </a:r>
            <a:r>
              <a:rPr lang="uk-UA" baseline="-25000" dirty="0" smtClean="0"/>
              <a:t>і</a:t>
            </a:r>
            <a:r>
              <a:rPr lang="uk-UA" dirty="0" smtClean="0"/>
              <a:t>, то можна побудувати ряд точок з координатами (</a:t>
            </a:r>
            <a:r>
              <a:rPr lang="uk-UA" i="1" dirty="0" err="1" smtClean="0"/>
              <a:t>х</a:t>
            </a:r>
            <a:r>
              <a:rPr lang="uk-UA" i="1" baseline="-25000" dirty="0" err="1" smtClean="0"/>
              <a:t>і</a:t>
            </a:r>
            <a:r>
              <a:rPr lang="uk-UA" dirty="0" smtClean="0"/>
              <a:t>; </a:t>
            </a:r>
            <a:r>
              <a:rPr lang="en-US" dirty="0" smtClean="0"/>
              <a:t>n</a:t>
            </a:r>
            <a:r>
              <a:rPr lang="uk-UA" baseline="-25000" dirty="0" smtClean="0"/>
              <a:t>і</a:t>
            </a:r>
            <a:r>
              <a:rPr lang="uk-UA" dirty="0" smtClean="0"/>
              <a:t>). З'єднавши послідовно побудовані точки відрізками, отримаємо ламану лінію, яку називають </a:t>
            </a:r>
            <a:r>
              <a:rPr lang="uk-UA" b="1" dirty="0" smtClean="0"/>
              <a:t>полігон частот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Графічне зображення статистичних даних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492896"/>
            <a:ext cx="40100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9.2.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Полігон частот</a:t>
            </a:r>
          </a:p>
          <a:p>
            <a:pPr marL="0" indent="361950">
              <a:buNone/>
            </a:pPr>
            <a:r>
              <a:rPr lang="uk-UA" dirty="0" smtClean="0"/>
              <a:t>Аналіз тарифних розрядів працівників одного з цехів заводу.</a:t>
            </a:r>
          </a:p>
          <a:p>
            <a:pPr marL="0" indent="361950">
              <a:buNone/>
            </a:pPr>
            <a:endParaRPr lang="uk-UA" b="1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Графічне зображення статистичних даних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39552" y="2924944"/>
          <a:ext cx="4032449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2164"/>
                <a:gridCol w="448050"/>
                <a:gridCol w="512057"/>
                <a:gridCol w="520057"/>
                <a:gridCol w="504056"/>
                <a:gridCol w="57606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Тарифний розряд, </a:t>
                      </a:r>
                      <a:r>
                        <a:rPr lang="uk-UA" dirty="0" err="1" smtClean="0"/>
                        <a:t>х</a:t>
                      </a:r>
                      <a:r>
                        <a:rPr lang="uk-UA" baseline="-25000" dirty="0" err="1" smtClean="0"/>
                        <a:t>і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робітників, </a:t>
                      </a:r>
                      <a:r>
                        <a:rPr lang="en-US" dirty="0" smtClean="0"/>
                        <a:t>n</a:t>
                      </a:r>
                      <a:r>
                        <a:rPr lang="uk-UA" baseline="-25000" dirty="0" smtClean="0"/>
                        <a:t>і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lum bright="23000" contrast="62000"/>
          </a:blip>
          <a:srcRect/>
          <a:stretch>
            <a:fillRect/>
          </a:stretch>
        </p:blipFill>
        <p:spPr bwMode="auto">
          <a:xfrm>
            <a:off x="5220072" y="2708920"/>
            <a:ext cx="3078163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4704"/>
            <a:ext cx="7305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268760"/>
            <a:ext cx="3429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2276872"/>
            <a:ext cx="5286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/>
              <a:t>Гістограма</a:t>
            </a:r>
          </a:p>
          <a:p>
            <a:pPr marL="0" indent="361950">
              <a:buNone/>
            </a:pPr>
            <a:r>
              <a:rPr lang="uk-UA" dirty="0" smtClean="0"/>
              <a:t>Статистичний розподіл вибірки може задаватися у вигляді послідовності інтервалів значень варіант </a:t>
            </a:r>
            <a:r>
              <a:rPr lang="uk-UA" dirty="0" err="1" smtClean="0"/>
              <a:t>х</a:t>
            </a:r>
            <a:r>
              <a:rPr lang="uk-UA" baseline="-25000" dirty="0" err="1" smtClean="0"/>
              <a:t>і</a:t>
            </a:r>
            <a:r>
              <a:rPr lang="uk-UA" baseline="-25000" dirty="0" smtClean="0"/>
              <a:t> </a:t>
            </a:r>
            <a:r>
              <a:rPr lang="uk-UA" dirty="0" smtClean="0"/>
              <a:t>та їх частот </a:t>
            </a:r>
            <a:r>
              <a:rPr lang="en-US" dirty="0" smtClean="0"/>
              <a:t>n</a:t>
            </a:r>
            <a:r>
              <a:rPr lang="uk-UA" baseline="-25000" dirty="0" smtClean="0"/>
              <a:t>і </a:t>
            </a:r>
            <a:r>
              <a:rPr lang="uk-UA" dirty="0" err="1" smtClean="0"/>
              <a:t>і</a:t>
            </a:r>
            <a:r>
              <a:rPr lang="uk-UA" dirty="0" smtClean="0"/>
              <a:t> графічно </a:t>
            </a:r>
            <a:r>
              <a:rPr lang="uk-UA" dirty="0" err="1" smtClean="0"/>
              <a:t>зображатися</a:t>
            </a:r>
            <a:r>
              <a:rPr lang="uk-UA" dirty="0" smtClean="0"/>
              <a:t> східчастою фігурою, яка складається з прямокутників, побудованих на інтервалах, як на основах, з висотами, пропорційними частотам інтервалів. Таке зображення називається </a:t>
            </a:r>
            <a:r>
              <a:rPr lang="uk-UA" b="1" dirty="0" smtClean="0"/>
              <a:t>гістограмою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8087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Графічне зображення статистичних даних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21088"/>
            <a:ext cx="3773215" cy="224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340768"/>
            <a:ext cx="3546394" cy="283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 smtClean="0"/>
              <a:t>Гістограма</a:t>
            </a:r>
          </a:p>
          <a:p>
            <a:pPr>
              <a:buNone/>
            </a:pPr>
            <a:r>
              <a:rPr lang="uk-UA" sz="2000" dirty="0" smtClean="0"/>
              <a:t>Приклад . </a:t>
            </a:r>
          </a:p>
          <a:p>
            <a:pPr marL="0" indent="361950">
              <a:buNone/>
            </a:pPr>
            <a:r>
              <a:rPr lang="uk-UA" sz="2000" dirty="0" smtClean="0"/>
              <a:t>Побудуємо гістограму за зведеними результатами бігу 24 учнів 9-го класу.</a:t>
            </a:r>
          </a:p>
          <a:p>
            <a:pPr marL="0" indent="361950">
              <a:buNone/>
            </a:pPr>
            <a:r>
              <a:rPr lang="uk-UA" sz="2000" dirty="0" smtClean="0"/>
              <a:t>На осі абсцис відкладаємо інтервали </a:t>
            </a:r>
          </a:p>
          <a:p>
            <a:pPr marL="0" indent="361950">
              <a:buNone/>
            </a:pPr>
            <a:r>
              <a:rPr lang="uk-UA" sz="2000" dirty="0" smtClean="0"/>
              <a:t>Над кожним з них будуємо прямокутник з висотою, яка дорівнює відповідній частоті.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764704"/>
            <a:ext cx="4038600" cy="892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Графічне зображення статистичних даних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53591" y="2148458"/>
          <a:ext cx="4248471" cy="20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360040"/>
                <a:gridCol w="360040"/>
                <a:gridCol w="360040"/>
                <a:gridCol w="432048"/>
                <a:gridCol w="360040"/>
                <a:gridCol w="360040"/>
              </a:tblGrid>
              <a:tr h="14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Час в секундах, затрачений на 100 м, </a:t>
                      </a:r>
                      <a:r>
                        <a:rPr lang="uk-UA" dirty="0" err="1" smtClean="0">
                          <a:solidFill>
                            <a:schemeClr val="bg1"/>
                          </a:solidFill>
                        </a:rPr>
                        <a:t>х</a:t>
                      </a:r>
                      <a:r>
                        <a:rPr lang="uk-UA" baseline="-25000" dirty="0" err="1" smtClean="0">
                          <a:solidFill>
                            <a:schemeClr val="bg1"/>
                          </a:solidFill>
                        </a:rPr>
                        <a:t>і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(12,0 – 12,5 )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(12,5 – 13,0)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(13,0 – 13,5)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(13,5 – 14,0)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(14,0 – 14,5)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bg1"/>
                          </a:solidFill>
                        </a:rPr>
                        <a:t>(14,5 – 15,0)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6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Кількість учнів, 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</a:t>
                      </a:r>
                      <a:r>
                        <a:rPr lang="uk-UA" baseline="-25000" dirty="0" smtClean="0">
                          <a:solidFill>
                            <a:schemeClr val="accent1"/>
                          </a:solidFill>
                        </a:rPr>
                        <a:t>і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564904"/>
            <a:ext cx="1685925" cy="27622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lum bright="21000" contrast="59000"/>
          </a:blip>
          <a:srcRect/>
          <a:stretch>
            <a:fillRect/>
          </a:stretch>
        </p:blipFill>
        <p:spPr bwMode="auto">
          <a:xfrm>
            <a:off x="5076056" y="3933056"/>
            <a:ext cx="3384376" cy="213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f-chne-zobrazhennya-statistichnih-danih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graf-chne-zobrazhennya-statistichnih-danih</Template>
  <TotalTime>0</TotalTime>
  <Words>592</Words>
  <Application>Microsoft Office PowerPoint</Application>
  <PresentationFormat>Экран (4:3)</PresentationFormat>
  <Paragraphs>136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graf-chne-zobrazhennya-statistichnih-danih</vt:lpstr>
      <vt:lpstr>Матеріали до уроків</vt:lpstr>
      <vt:lpstr>Готуємося до уроку</vt:lpstr>
      <vt:lpstr>Зміст </vt:lpstr>
      <vt:lpstr>Тема 5</vt:lpstr>
      <vt:lpstr>Пункт 9.2.</vt:lpstr>
      <vt:lpstr>Пункт 9.2.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2014-10-01T15:07:59Z</dcterms:created>
  <dcterms:modified xsi:type="dcterms:W3CDTF">2014-10-01T15:08:06Z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