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30"/>
  </p:notesMasterIdLst>
  <p:sldIdLst>
    <p:sldId id="256" r:id="rId3"/>
    <p:sldId id="259" r:id="rId4"/>
    <p:sldId id="257" r:id="rId5"/>
    <p:sldId id="266" r:id="rId6"/>
    <p:sldId id="300" r:id="rId7"/>
    <p:sldId id="354" r:id="rId8"/>
    <p:sldId id="341" r:id="rId9"/>
    <p:sldId id="346" r:id="rId10"/>
    <p:sldId id="342" r:id="rId11"/>
    <p:sldId id="347" r:id="rId12"/>
    <p:sldId id="348" r:id="rId13"/>
    <p:sldId id="349" r:id="rId14"/>
    <p:sldId id="350" r:id="rId15"/>
    <p:sldId id="351" r:id="rId16"/>
    <p:sldId id="352" r:id="rId17"/>
    <p:sldId id="353" r:id="rId18"/>
    <p:sldId id="306" r:id="rId19"/>
    <p:sldId id="307" r:id="rId20"/>
    <p:sldId id="308" r:id="rId21"/>
    <p:sldId id="309" r:id="rId22"/>
    <p:sldId id="310" r:id="rId23"/>
    <p:sldId id="311" r:id="rId24"/>
    <p:sldId id="312" r:id="rId25"/>
    <p:sldId id="313" r:id="rId26"/>
    <p:sldId id="314" r:id="rId27"/>
    <p:sldId id="315" r:id="rId28"/>
    <p:sldId id="318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F0EB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C0C456-E38A-4500-8D08-47E7A23A2AF0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51E1F8-1696-4966-BF37-D1E50148355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8940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81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1.gif"/><Relationship Id="rId4" Type="http://schemas.openxmlformats.org/officeDocument/2006/relationships/image" Target="../media/image10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1.gif"/><Relationship Id="rId4" Type="http://schemas.openxmlformats.org/officeDocument/2006/relationships/image" Target="../media/image12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jpeg"/><Relationship Id="rId4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1.gif"/><Relationship Id="rId4" Type="http://schemas.openxmlformats.org/officeDocument/2006/relationships/image" Target="../media/image13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8.gi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png"/><Relationship Id="rId5" Type="http://schemas.openxmlformats.org/officeDocument/2006/relationships/slide" Target="slide3.xml"/><Relationship Id="rId4" Type="http://schemas.openxmlformats.org/officeDocument/2006/relationships/slide" Target="slide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Группа 21"/>
          <p:cNvGrpSpPr/>
          <p:nvPr/>
        </p:nvGrpSpPr>
        <p:grpSpPr>
          <a:xfrm>
            <a:off x="426908" y="208455"/>
            <a:ext cx="3930778" cy="6506693"/>
            <a:chOff x="1149677" y="-220173"/>
            <a:chExt cx="3889109" cy="6506693"/>
          </a:xfrm>
        </p:grpSpPr>
        <p:sp>
          <p:nvSpPr>
            <p:cNvPr id="14" name="Прямоугольник 13"/>
            <p:cNvSpPr/>
            <p:nvPr/>
          </p:nvSpPr>
          <p:spPr>
            <a:xfrm rot="20773993">
              <a:off x="1243613" y="134706"/>
              <a:ext cx="3786214" cy="5929354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scene3d>
              <a:camera prst="perspectiveRelaxedModerately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 rot="20773993">
              <a:off x="1182685" y="-155774"/>
              <a:ext cx="3786214" cy="5929354"/>
            </a:xfrm>
            <a:prstGeom prst="rect">
              <a:avLst/>
            </a:prstGeom>
            <a:solidFill>
              <a:schemeClr val="bg1"/>
            </a:solidFill>
            <a:ln cap="sq">
              <a:solidFill>
                <a:schemeClr val="bg1"/>
              </a:solidFill>
            </a:ln>
            <a:scene3d>
              <a:camera prst="perspectiveRelaxedModerately"/>
              <a:lightRig rig="threePt" dir="t"/>
            </a:scene3d>
            <a:sp3d extrusionH="76200" contourW="12700" prstMaterial="powder">
              <a:bevelT h="457200"/>
              <a:extrusionClr>
                <a:schemeClr val="bg1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8" name="Прямая соединительная линия 17"/>
            <p:cNvCxnSpPr/>
            <p:nvPr/>
          </p:nvCxnSpPr>
          <p:spPr>
            <a:xfrm rot="16200000" flipH="1">
              <a:off x="1485880" y="6057920"/>
              <a:ext cx="357190" cy="10001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Прямоугольник 11"/>
            <p:cNvSpPr/>
            <p:nvPr/>
          </p:nvSpPr>
          <p:spPr>
            <a:xfrm rot="20773993">
              <a:off x="1149677" y="-220173"/>
              <a:ext cx="3889109" cy="5929354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scene3d>
              <a:camera prst="perspectiveRelaxedModerately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TextBox 15"/>
            <p:cNvSpPr txBox="1"/>
            <p:nvPr/>
          </p:nvSpPr>
          <p:spPr>
            <a:xfrm rot="20706627">
              <a:off x="1166482" y="896865"/>
              <a:ext cx="3215834" cy="1035432"/>
            </a:xfrm>
            <a:prstGeom prst="rect">
              <a:avLst/>
            </a:prstGeom>
            <a:noFill/>
          </p:spPr>
          <p:txBody>
            <a:bodyPr wrap="square" rtlCol="0">
              <a:prstTxWarp prst="textFadeUp">
                <a:avLst>
                  <a:gd name="adj" fmla="val 5781"/>
                </a:avLst>
              </a:prstTxWarp>
              <a:spAutoFit/>
            </a:bodyPr>
            <a:lstStyle/>
            <a:p>
              <a:r>
                <a:rPr lang="uk-UA" sz="6600" b="1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effectLst>
                    <a:innerShdw blurRad="38100" dist="25400" dir="16200000">
                      <a:prstClr val="black"/>
                    </a:innerShdw>
                  </a:effectLst>
                </a:rPr>
                <a:t>Алгебра</a:t>
              </a:r>
              <a:endParaRPr lang="ru-RU" sz="6600" b="1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innerShdw blurRad="38100" dist="25400" dir="16200000">
                    <a:prstClr val="black"/>
                  </a:innerShdw>
                </a:effectLst>
              </a:endParaRPr>
            </a:p>
          </p:txBody>
        </p:sp>
      </p:grp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857620" y="642918"/>
            <a:ext cx="5286380" cy="1643074"/>
          </a:xfrm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uk-UA" sz="6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Матеріали до уроків</a:t>
            </a:r>
            <a:endParaRPr lang="ru-RU" sz="6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286380" y="2857496"/>
            <a:ext cx="3857620" cy="264320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За </a:t>
            </a:r>
            <a:r>
              <a:rPr lang="ru-RU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підручником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«Алгебра.  9 </a:t>
            </a:r>
            <a:r>
              <a:rPr lang="ru-RU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клас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»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Ю.І. </a:t>
            </a:r>
            <a:r>
              <a:rPr lang="ru-RU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Мальованого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Г.М. Литвиненко,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Г.М. Возняк</a:t>
            </a: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6286512" y="5786454"/>
            <a:ext cx="2438348" cy="311944"/>
            <a:chOff x="4753027" y="2914650"/>
            <a:chExt cx="2438348" cy="311944"/>
          </a:xfrm>
          <a:effectLst>
            <a:outerShdw blurRad="114300" dist="38100" dir="18900000" sy="23000" kx="-1200000" algn="bl" rotWithShape="0">
              <a:prstClr val="black">
                <a:alpha val="69000"/>
              </a:prstClr>
            </a:outerShdw>
          </a:effectLst>
        </p:grpSpPr>
        <p:sp>
          <p:nvSpPr>
            <p:cNvPr id="11" name="Полилиния 10"/>
            <p:cNvSpPr/>
            <p:nvPr/>
          </p:nvSpPr>
          <p:spPr>
            <a:xfrm>
              <a:off x="4753027" y="3000372"/>
              <a:ext cx="222988" cy="142877"/>
            </a:xfrm>
            <a:custGeom>
              <a:avLst/>
              <a:gdLst>
                <a:gd name="connsiteX0" fmla="*/ 142875 w 168275"/>
                <a:gd name="connsiteY0" fmla="*/ 15875 h 153987"/>
                <a:gd name="connsiteX1" fmla="*/ 0 w 168275"/>
                <a:gd name="connsiteY1" fmla="*/ 58737 h 153987"/>
                <a:gd name="connsiteX2" fmla="*/ 0 w 168275"/>
                <a:gd name="connsiteY2" fmla="*/ 108744 h 153987"/>
                <a:gd name="connsiteX3" fmla="*/ 152400 w 168275"/>
                <a:gd name="connsiteY3" fmla="*/ 153987 h 153987"/>
                <a:gd name="connsiteX4" fmla="*/ 142875 w 168275"/>
                <a:gd name="connsiteY4" fmla="*/ 15875 h 153987"/>
                <a:gd name="connsiteX0" fmla="*/ 197588 w 222988"/>
                <a:gd name="connsiteY0" fmla="*/ 15875 h 153987"/>
                <a:gd name="connsiteX1" fmla="*/ 54713 w 222988"/>
                <a:gd name="connsiteY1" fmla="*/ 58737 h 153987"/>
                <a:gd name="connsiteX2" fmla="*/ 54713 w 222988"/>
                <a:gd name="connsiteY2" fmla="*/ 108744 h 153987"/>
                <a:gd name="connsiteX3" fmla="*/ 207113 w 222988"/>
                <a:gd name="connsiteY3" fmla="*/ 153987 h 153987"/>
                <a:gd name="connsiteX4" fmla="*/ 197588 w 222988"/>
                <a:gd name="connsiteY4" fmla="*/ 15875 h 153987"/>
                <a:gd name="connsiteX0" fmla="*/ 197588 w 222988"/>
                <a:gd name="connsiteY0" fmla="*/ 15875 h 153987"/>
                <a:gd name="connsiteX1" fmla="*/ 54713 w 222988"/>
                <a:gd name="connsiteY1" fmla="*/ 58737 h 153987"/>
                <a:gd name="connsiteX2" fmla="*/ 54713 w 222988"/>
                <a:gd name="connsiteY2" fmla="*/ 108744 h 153987"/>
                <a:gd name="connsiteX3" fmla="*/ 207113 w 222988"/>
                <a:gd name="connsiteY3" fmla="*/ 153987 h 153987"/>
                <a:gd name="connsiteX4" fmla="*/ 197588 w 222988"/>
                <a:gd name="connsiteY4" fmla="*/ 15875 h 153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2988" h="153987">
                  <a:moveTo>
                    <a:pt x="197588" y="15875"/>
                  </a:moveTo>
                  <a:cubicBezTo>
                    <a:pt x="172188" y="0"/>
                    <a:pt x="102338" y="44450"/>
                    <a:pt x="54713" y="58737"/>
                  </a:cubicBezTo>
                  <a:cubicBezTo>
                    <a:pt x="0" y="86054"/>
                    <a:pt x="20708" y="97507"/>
                    <a:pt x="54713" y="108744"/>
                  </a:cubicBezTo>
                  <a:lnTo>
                    <a:pt x="207113" y="153987"/>
                  </a:lnTo>
                  <a:cubicBezTo>
                    <a:pt x="199926" y="24607"/>
                    <a:pt x="222988" y="31750"/>
                    <a:pt x="197588" y="1587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олилиния 14"/>
            <p:cNvSpPr/>
            <p:nvPr/>
          </p:nvSpPr>
          <p:spPr>
            <a:xfrm>
              <a:off x="4907756" y="2914650"/>
              <a:ext cx="361918" cy="311944"/>
            </a:xfrm>
            <a:custGeom>
              <a:avLst/>
              <a:gdLst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69133 w 357187"/>
                <a:gd name="connsiteY4" fmla="*/ 311944 h 319088"/>
                <a:gd name="connsiteX5" fmla="*/ 290512 w 357187"/>
                <a:gd name="connsiteY5" fmla="*/ 319088 h 319088"/>
                <a:gd name="connsiteX6" fmla="*/ 357187 w 357187"/>
                <a:gd name="connsiteY6" fmla="*/ 138113 h 319088"/>
                <a:gd name="connsiteX7" fmla="*/ 285750 w 357187"/>
                <a:gd name="connsiteY7" fmla="*/ 0 h 319088"/>
                <a:gd name="connsiteX0" fmla="*/ 285750 w 361918"/>
                <a:gd name="connsiteY0" fmla="*/ 0 h 319064"/>
                <a:gd name="connsiteX1" fmla="*/ 0 w 361918"/>
                <a:gd name="connsiteY1" fmla="*/ 102394 h 319064"/>
                <a:gd name="connsiteX2" fmla="*/ 4762 w 361918"/>
                <a:gd name="connsiteY2" fmla="*/ 147638 h 319064"/>
                <a:gd name="connsiteX3" fmla="*/ 7144 w 361918"/>
                <a:gd name="connsiteY3" fmla="*/ 216694 h 319064"/>
                <a:gd name="connsiteX4" fmla="*/ 269133 w 361918"/>
                <a:gd name="connsiteY4" fmla="*/ 311944 h 319064"/>
                <a:gd name="connsiteX5" fmla="*/ 361918 w 361918"/>
                <a:gd name="connsiteY5" fmla="*/ 319064 h 319064"/>
                <a:gd name="connsiteX6" fmla="*/ 357187 w 361918"/>
                <a:gd name="connsiteY6" fmla="*/ 138113 h 319064"/>
                <a:gd name="connsiteX7" fmla="*/ 285750 w 361918"/>
                <a:gd name="connsiteY7" fmla="*/ 0 h 319064"/>
                <a:gd name="connsiteX0" fmla="*/ 285750 w 361918"/>
                <a:gd name="connsiteY0" fmla="*/ 0 h 311944"/>
                <a:gd name="connsiteX1" fmla="*/ 0 w 361918"/>
                <a:gd name="connsiteY1" fmla="*/ 102394 h 311944"/>
                <a:gd name="connsiteX2" fmla="*/ 4762 w 361918"/>
                <a:gd name="connsiteY2" fmla="*/ 147638 h 311944"/>
                <a:gd name="connsiteX3" fmla="*/ 7144 w 361918"/>
                <a:gd name="connsiteY3" fmla="*/ 216694 h 311944"/>
                <a:gd name="connsiteX4" fmla="*/ 269133 w 361918"/>
                <a:gd name="connsiteY4" fmla="*/ 311944 h 311944"/>
                <a:gd name="connsiteX5" fmla="*/ 361918 w 361918"/>
                <a:gd name="connsiteY5" fmla="*/ 247602 h 311944"/>
                <a:gd name="connsiteX6" fmla="*/ 357187 w 361918"/>
                <a:gd name="connsiteY6" fmla="*/ 138113 h 311944"/>
                <a:gd name="connsiteX7" fmla="*/ 285750 w 361918"/>
                <a:gd name="connsiteY7" fmla="*/ 0 h 311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61918" h="311944">
                  <a:moveTo>
                    <a:pt x="285750" y="0"/>
                  </a:moveTo>
                  <a:lnTo>
                    <a:pt x="0" y="102394"/>
                  </a:lnTo>
                  <a:cubicBezTo>
                    <a:pt x="1587" y="117475"/>
                    <a:pt x="62704" y="111128"/>
                    <a:pt x="4762" y="147638"/>
                  </a:cubicBezTo>
                  <a:cubicBezTo>
                    <a:pt x="26985" y="189710"/>
                    <a:pt x="6350" y="193675"/>
                    <a:pt x="7144" y="216694"/>
                  </a:cubicBezTo>
                  <a:lnTo>
                    <a:pt x="269133" y="311944"/>
                  </a:lnTo>
                  <a:lnTo>
                    <a:pt x="361918" y="247602"/>
                  </a:lnTo>
                  <a:lnTo>
                    <a:pt x="357187" y="138113"/>
                  </a:lnTo>
                  <a:lnTo>
                    <a:pt x="285750" y="0"/>
                  </a:lnTo>
                  <a:close/>
                </a:path>
              </a:pathLst>
            </a:custGeom>
            <a:solidFill>
              <a:srgbClr val="F7D6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олилиния 16"/>
            <p:cNvSpPr/>
            <p:nvPr/>
          </p:nvSpPr>
          <p:spPr>
            <a:xfrm>
              <a:off x="7038975" y="2921794"/>
              <a:ext cx="152400" cy="302419"/>
            </a:xfrm>
            <a:custGeom>
              <a:avLst/>
              <a:gdLst>
                <a:gd name="connsiteX0" fmla="*/ 88106 w 152400"/>
                <a:gd name="connsiteY0" fmla="*/ 0 h 302419"/>
                <a:gd name="connsiteX1" fmla="*/ 152400 w 152400"/>
                <a:gd name="connsiteY1" fmla="*/ 78581 h 302419"/>
                <a:gd name="connsiteX2" fmla="*/ 150019 w 152400"/>
                <a:gd name="connsiteY2" fmla="*/ 226219 h 302419"/>
                <a:gd name="connsiteX3" fmla="*/ 71438 w 152400"/>
                <a:gd name="connsiteY3" fmla="*/ 302419 h 302419"/>
                <a:gd name="connsiteX4" fmla="*/ 0 w 152400"/>
                <a:gd name="connsiteY4" fmla="*/ 230981 h 302419"/>
                <a:gd name="connsiteX5" fmla="*/ 0 w 152400"/>
                <a:gd name="connsiteY5" fmla="*/ 59531 h 302419"/>
                <a:gd name="connsiteX6" fmla="*/ 88106 w 152400"/>
                <a:gd name="connsiteY6" fmla="*/ 0 h 302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2400" h="302419">
                  <a:moveTo>
                    <a:pt x="88106" y="0"/>
                  </a:moveTo>
                  <a:lnTo>
                    <a:pt x="152400" y="78581"/>
                  </a:lnTo>
                  <a:cubicBezTo>
                    <a:pt x="151606" y="127794"/>
                    <a:pt x="150813" y="177006"/>
                    <a:pt x="150019" y="226219"/>
                  </a:cubicBezTo>
                  <a:lnTo>
                    <a:pt x="71438" y="302419"/>
                  </a:lnTo>
                  <a:lnTo>
                    <a:pt x="0" y="230981"/>
                  </a:lnTo>
                  <a:lnTo>
                    <a:pt x="0" y="59531"/>
                  </a:lnTo>
                  <a:lnTo>
                    <a:pt x="88106" y="0"/>
                  </a:lnTo>
                  <a:close/>
                </a:path>
              </a:pathLst>
            </a:custGeom>
            <a:solidFill>
              <a:srgbClr val="F7D6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олилиния 18"/>
            <p:cNvSpPr/>
            <p:nvPr/>
          </p:nvSpPr>
          <p:spPr>
            <a:xfrm>
              <a:off x="5169694" y="2919413"/>
              <a:ext cx="1957387" cy="304800"/>
            </a:xfrm>
            <a:custGeom>
              <a:avLst/>
              <a:gdLst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57387" h="304800">
                  <a:moveTo>
                    <a:pt x="2381" y="0"/>
                  </a:moveTo>
                  <a:cubicBezTo>
                    <a:pt x="3175" y="34131"/>
                    <a:pt x="56352" y="49215"/>
                    <a:pt x="4762" y="102393"/>
                  </a:cubicBezTo>
                  <a:cubicBezTo>
                    <a:pt x="3175" y="141287"/>
                    <a:pt x="63496" y="203996"/>
                    <a:pt x="0" y="219075"/>
                  </a:cubicBezTo>
                  <a:cubicBezTo>
                    <a:pt x="53177" y="279402"/>
                    <a:pt x="6350" y="273050"/>
                    <a:pt x="9525" y="300037"/>
                  </a:cubicBezTo>
                  <a:lnTo>
                    <a:pt x="1938337" y="304800"/>
                  </a:lnTo>
                  <a:lnTo>
                    <a:pt x="1897856" y="250031"/>
                  </a:lnTo>
                  <a:lnTo>
                    <a:pt x="1893094" y="85725"/>
                  </a:lnTo>
                  <a:lnTo>
                    <a:pt x="1957387" y="7143"/>
                  </a:lnTo>
                  <a:lnTo>
                    <a:pt x="2381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20000"/>
                    <a:lumOff val="80000"/>
                  </a:schemeClr>
                </a:gs>
                <a:gs pos="13000">
                  <a:schemeClr val="accent1">
                    <a:lumMod val="60000"/>
                    <a:lumOff val="40000"/>
                  </a:schemeClr>
                </a:gs>
                <a:gs pos="21001">
                  <a:schemeClr val="accent1">
                    <a:lumMod val="75000"/>
                  </a:schemeClr>
                </a:gs>
                <a:gs pos="63000">
                  <a:srgbClr val="FFFFFF"/>
                </a:gs>
                <a:gs pos="67000">
                  <a:schemeClr val="accent1">
                    <a:lumMod val="50000"/>
                  </a:schemeClr>
                </a:gs>
                <a:gs pos="69000">
                  <a:schemeClr val="accent1">
                    <a:lumMod val="75000"/>
                  </a:schemeClr>
                </a:gs>
                <a:gs pos="82001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Овал 19"/>
            <p:cNvSpPr/>
            <p:nvPr/>
          </p:nvSpPr>
          <p:spPr>
            <a:xfrm>
              <a:off x="7103291" y="3045619"/>
              <a:ext cx="45719" cy="7143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1" name="TextBox 20"/>
          <p:cNvSpPr txBox="1"/>
          <p:nvPr/>
        </p:nvSpPr>
        <p:spPr>
          <a:xfrm rot="20751448">
            <a:off x="1544835" y="2532387"/>
            <a:ext cx="1857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solidFill>
                  <a:schemeClr val="bg1"/>
                </a:solidFill>
              </a:rPr>
              <a:t>9 клас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395536" y="1340768"/>
            <a:ext cx="8291264" cy="5088628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 smtClean="0"/>
              <a:t>Враховуючи те, що </a:t>
            </a:r>
            <a:r>
              <a:rPr lang="uk-UA" i="1" dirty="0" smtClean="0"/>
              <a:t>а</a:t>
            </a:r>
            <a:r>
              <a:rPr lang="en-US" i="1" baseline="-25000" dirty="0" smtClean="0"/>
              <a:t>n</a:t>
            </a:r>
            <a:r>
              <a:rPr lang="uk-UA" i="1" dirty="0" smtClean="0"/>
              <a:t> = а</a:t>
            </a:r>
            <a:r>
              <a:rPr lang="uk-UA" i="1" baseline="-25000" dirty="0" smtClean="0"/>
              <a:t>1</a:t>
            </a:r>
            <a:r>
              <a:rPr lang="uk-UA" i="1" dirty="0" smtClean="0"/>
              <a:t> </a:t>
            </a:r>
            <a:r>
              <a:rPr lang="en-US" i="1" dirty="0" smtClean="0"/>
              <a:t>+d</a:t>
            </a:r>
            <a:r>
              <a:rPr lang="ru-RU" i="1" dirty="0" smtClean="0"/>
              <a:t>(</a:t>
            </a:r>
            <a:r>
              <a:rPr lang="en-US" i="1" dirty="0" smtClean="0"/>
              <a:t>n </a:t>
            </a:r>
            <a:r>
              <a:rPr lang="uk-UA" i="1" dirty="0" smtClean="0"/>
              <a:t>- </a:t>
            </a:r>
            <a:r>
              <a:rPr lang="uk-UA" dirty="0" smtClean="0"/>
              <a:t>1), формулу суми членів арифметичної прогресії можна записати і в такому вигляді:</a:t>
            </a:r>
            <a:endParaRPr lang="ru-RU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uk-UA" dirty="0" smtClean="0"/>
              <a:t>За встановленою формулою суму ста перших натуральних</a:t>
            </a:r>
            <a:r>
              <a:rPr lang="en-US" dirty="0" smtClean="0"/>
              <a:t> </a:t>
            </a:r>
            <a:r>
              <a:rPr lang="uk-UA" dirty="0" smtClean="0"/>
              <a:t>чисел можна обчислити так: </a:t>
            </a:r>
            <a:endParaRPr lang="en-US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611560" y="476672"/>
            <a:ext cx="7704856" cy="79208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Формула суми перших </a:t>
            </a:r>
            <a:r>
              <a:rPr lang="uk-UA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</a:t>
            </a: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членів арифметичної прогресії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5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7585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59632" y="2708920"/>
            <a:ext cx="7022165" cy="792088"/>
          </a:xfrm>
          <a:prstGeom prst="rect">
            <a:avLst/>
          </a:prstGeom>
          <a:noFill/>
        </p:spPr>
      </p:pic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7587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75656" y="4797152"/>
            <a:ext cx="6364399" cy="8640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395536" y="1340768"/>
            <a:ext cx="8291264" cy="5088628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lvl="0" indent="-514350">
              <a:buFont typeface="+mj-lt"/>
              <a:buAutoNum type="arabicParenR"/>
            </a:pPr>
            <a:r>
              <a:rPr lang="uk-UA" dirty="0" smtClean="0"/>
              <a:t>Яку властивість скінченної арифметичної прогресії</a:t>
            </a:r>
            <a:r>
              <a:rPr lang="en-US" dirty="0" smtClean="0"/>
              <a:t> </a:t>
            </a:r>
            <a:r>
              <a:rPr lang="uk-UA" dirty="0" smtClean="0"/>
              <a:t>використовують для встановлення формули суми </a:t>
            </a:r>
            <a:r>
              <a:rPr lang="en-US" i="1" dirty="0" smtClean="0"/>
              <a:t>n </a:t>
            </a:r>
            <a:r>
              <a:rPr lang="uk-UA" dirty="0" smtClean="0"/>
              <a:t>перших її членів?</a:t>
            </a:r>
            <a:endParaRPr lang="ru-RU" dirty="0" smtClean="0"/>
          </a:p>
          <a:p>
            <a:pPr marL="514350" lvl="0" indent="-514350">
              <a:buFont typeface="+mj-lt"/>
              <a:buAutoNum type="arabicParenR"/>
            </a:pPr>
            <a:r>
              <a:rPr lang="uk-UA" dirty="0" smtClean="0"/>
              <a:t>Запишіть у зошиті два варіанти формули суми </a:t>
            </a:r>
            <a:r>
              <a:rPr lang="en-US" i="1" dirty="0" smtClean="0"/>
              <a:t>n</a:t>
            </a:r>
            <a:r>
              <a:rPr lang="uk-UA" i="1" dirty="0" smtClean="0"/>
              <a:t> </a:t>
            </a:r>
            <a:r>
              <a:rPr lang="uk-UA" dirty="0" smtClean="0"/>
              <a:t>перших членів арифметичної прогресії. В якому випадку, на ваш</a:t>
            </a:r>
            <a:r>
              <a:rPr lang="en-US" dirty="0" smtClean="0"/>
              <a:t> </a:t>
            </a:r>
            <a:r>
              <a:rPr lang="uk-UA" dirty="0" smtClean="0"/>
              <a:t>погляд, доцільніше використовувати один з них, а в</a:t>
            </a:r>
            <a:r>
              <a:rPr lang="en-US" dirty="0" smtClean="0"/>
              <a:t> </a:t>
            </a:r>
            <a:r>
              <a:rPr lang="uk-UA" dirty="0" smtClean="0"/>
              <a:t>якому випадку — інший?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611560" y="476672"/>
            <a:ext cx="7704856" cy="5760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Запитання для самоперевірки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611560" y="476672"/>
            <a:ext cx="7704856" cy="5760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Первинне закріплення вивченого матеріалу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539552" y="1628800"/>
            <a:ext cx="381642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ru-RU" sz="3200" dirty="0" smtClean="0"/>
              <a:t>1. В </a:t>
            </a:r>
            <a:r>
              <a:rPr lang="ru-RU" sz="3200" dirty="0" err="1" smtClean="0"/>
              <a:t>послідовності</a:t>
            </a:r>
            <a:r>
              <a:rPr lang="ru-RU" sz="3200" dirty="0" smtClean="0"/>
              <a:t> (</a:t>
            </a:r>
            <a:r>
              <a:rPr lang="ru-RU" sz="3200" dirty="0" err="1" smtClean="0"/>
              <a:t>х</a:t>
            </a:r>
            <a:r>
              <a:rPr lang="en-US" sz="3200" i="1" baseline="-25000" dirty="0" smtClean="0"/>
              <a:t>n</a:t>
            </a:r>
            <a:r>
              <a:rPr lang="ru-RU" sz="3200" dirty="0" smtClean="0"/>
              <a:t>):</a:t>
            </a:r>
          </a:p>
          <a:p>
            <a:pPr>
              <a:buFont typeface="Wingdings" pitchFamily="2" charset="2"/>
              <a:buNone/>
            </a:pPr>
            <a:r>
              <a:rPr lang="ru-RU" sz="3200" dirty="0" smtClean="0"/>
              <a:t>		</a:t>
            </a:r>
            <a:endParaRPr lang="en-US" sz="3200" dirty="0" smtClean="0"/>
          </a:p>
          <a:p>
            <a:pPr>
              <a:buFont typeface="Wingdings" pitchFamily="2" charset="2"/>
              <a:buNone/>
            </a:pPr>
            <a:r>
              <a:rPr lang="ru-RU" sz="3200" dirty="0" smtClean="0"/>
              <a:t>3; 0; -3; -6; -9; -12;...</a:t>
            </a:r>
            <a:endParaRPr lang="en-US" sz="3200" dirty="0" smtClean="0"/>
          </a:p>
          <a:p>
            <a:pPr>
              <a:buFont typeface="Wingdings" pitchFamily="2" charset="2"/>
              <a:buNone/>
            </a:pPr>
            <a:r>
              <a:rPr lang="en-US" sz="3200" dirty="0" smtClean="0"/>
              <a:t>		</a:t>
            </a:r>
          </a:p>
          <a:p>
            <a:pPr>
              <a:buFont typeface="Wingdings" pitchFamily="2" charset="2"/>
              <a:buNone/>
            </a:pPr>
            <a:r>
              <a:rPr lang="uk-UA" sz="3200" dirty="0" smtClean="0"/>
              <a:t>вкажіть</a:t>
            </a:r>
            <a:r>
              <a:rPr lang="ru-RU" sz="3200" dirty="0" smtClean="0"/>
              <a:t> перший, </a:t>
            </a:r>
            <a:r>
              <a:rPr lang="ru-RU" sz="3200" dirty="0" err="1" smtClean="0"/>
              <a:t>третій</a:t>
            </a:r>
            <a:r>
              <a:rPr lang="ru-RU" sz="3200" dirty="0" smtClean="0"/>
              <a:t> </a:t>
            </a:r>
            <a:r>
              <a:rPr lang="ru-RU" sz="3200" dirty="0" err="1" smtClean="0"/>
              <a:t>і</a:t>
            </a:r>
            <a:r>
              <a:rPr lang="ru-RU" sz="3200" dirty="0" smtClean="0"/>
              <a:t> </a:t>
            </a:r>
            <a:r>
              <a:rPr lang="ru-RU" sz="3200" dirty="0" err="1" smtClean="0"/>
              <a:t>шостий</a:t>
            </a:r>
            <a:r>
              <a:rPr lang="ru-RU" sz="3200" dirty="0" smtClean="0"/>
              <a:t> члени.</a:t>
            </a:r>
            <a:endParaRPr lang="ru-RU" sz="320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3923928" y="1124744"/>
            <a:ext cx="1319464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dirty="0" err="1" smtClean="0"/>
              <a:t>Усні</a:t>
            </a:r>
            <a:r>
              <a:rPr lang="ru-RU" dirty="0" smtClean="0"/>
              <a:t> </a:t>
            </a:r>
            <a:r>
              <a:rPr lang="ru-RU" dirty="0" err="1" smtClean="0"/>
              <a:t>вправи</a:t>
            </a:r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4860032" y="1772816"/>
            <a:ext cx="392392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ru-RU" sz="3200" dirty="0" smtClean="0"/>
              <a:t>2. </a:t>
            </a:r>
            <a:r>
              <a:rPr lang="ru-RU" sz="3200" dirty="0" err="1" smtClean="0"/>
              <a:t>Послідовність</a:t>
            </a:r>
            <a:r>
              <a:rPr lang="ru-RU" sz="3200" dirty="0" smtClean="0"/>
              <a:t> (а</a:t>
            </a:r>
            <a:r>
              <a:rPr lang="en-US" sz="3200" i="1" baseline="-25000" dirty="0" smtClean="0"/>
              <a:t>n</a:t>
            </a:r>
            <a:r>
              <a:rPr lang="ru-RU" sz="3200" dirty="0" smtClean="0"/>
              <a:t>) задана формулою  </a:t>
            </a:r>
            <a:r>
              <a:rPr lang="en-US" sz="3200" i="1" dirty="0" smtClean="0"/>
              <a:t>				</a:t>
            </a:r>
            <a:r>
              <a:rPr lang="ru-RU" sz="3200" i="1" dirty="0" smtClean="0"/>
              <a:t>а</a:t>
            </a:r>
            <a:r>
              <a:rPr lang="en-US" sz="3200" i="1" baseline="-25000" dirty="0" smtClean="0"/>
              <a:t>n </a:t>
            </a:r>
            <a:r>
              <a:rPr lang="ru-RU" sz="3200" dirty="0" smtClean="0"/>
              <a:t>=</a:t>
            </a:r>
            <a:r>
              <a:rPr lang="en-US" sz="3200" dirty="0" smtClean="0"/>
              <a:t> </a:t>
            </a:r>
            <a:r>
              <a:rPr lang="ru-RU" sz="3200" dirty="0" smtClean="0"/>
              <a:t>6</a:t>
            </a:r>
            <a:r>
              <a:rPr lang="en-US" sz="3200" i="1" dirty="0" smtClean="0"/>
              <a:t>n </a:t>
            </a:r>
            <a:r>
              <a:rPr lang="ru-RU" sz="3200" dirty="0" smtClean="0"/>
              <a:t>-</a:t>
            </a:r>
            <a:r>
              <a:rPr lang="en-US" sz="3200" dirty="0" smtClean="0"/>
              <a:t> </a:t>
            </a:r>
            <a:r>
              <a:rPr lang="ru-RU" sz="3200" dirty="0" smtClean="0"/>
              <a:t>1. </a:t>
            </a:r>
            <a:endParaRPr lang="en-US" sz="3200" dirty="0" smtClean="0"/>
          </a:p>
          <a:p>
            <a:pPr>
              <a:buFont typeface="Wingdings" pitchFamily="2" charset="2"/>
              <a:buNone/>
            </a:pPr>
            <a:r>
              <a:rPr lang="uk-UA" sz="3200" dirty="0" smtClean="0"/>
              <a:t>Знайдіть</a:t>
            </a:r>
            <a:r>
              <a:rPr lang="ru-RU" sz="3200" dirty="0" smtClean="0"/>
              <a:t> </a:t>
            </a:r>
            <a:r>
              <a:rPr lang="en-US" sz="3200" i="1" dirty="0" smtClean="0"/>
              <a:t>a</a:t>
            </a:r>
            <a:r>
              <a:rPr lang="ru-RU" sz="3200" baseline="-25000" dirty="0" smtClean="0"/>
              <a:t>1</a:t>
            </a:r>
            <a:r>
              <a:rPr lang="ru-RU" sz="3200" dirty="0" smtClean="0"/>
              <a:t>, </a:t>
            </a:r>
            <a:r>
              <a:rPr lang="ru-RU" sz="3200" i="1" dirty="0" smtClean="0"/>
              <a:t>а</a:t>
            </a:r>
            <a:r>
              <a:rPr lang="ru-RU" sz="3200" baseline="-25000" dirty="0" smtClean="0"/>
              <a:t>2</a:t>
            </a:r>
            <a:r>
              <a:rPr lang="ru-RU" sz="3200" dirty="0" smtClean="0"/>
              <a:t>, </a:t>
            </a:r>
            <a:r>
              <a:rPr lang="en-US" sz="3200" dirty="0" smtClean="0"/>
              <a:t>a</a:t>
            </a:r>
            <a:r>
              <a:rPr lang="en-US" sz="3200" baseline="-25000" dirty="0" smtClean="0"/>
              <a:t>3 </a:t>
            </a:r>
            <a:r>
              <a:rPr lang="en-US" sz="3200" dirty="0" smtClean="0"/>
              <a:t>; </a:t>
            </a:r>
            <a:r>
              <a:rPr lang="ru-RU" sz="3200" i="1" dirty="0" smtClean="0"/>
              <a:t>а</a:t>
            </a:r>
            <a:r>
              <a:rPr lang="ru-RU" sz="3200" baseline="-25000" dirty="0" smtClean="0"/>
              <a:t>20</a:t>
            </a:r>
            <a:r>
              <a:rPr lang="ru-RU" sz="3200" dirty="0" smtClean="0"/>
              <a:t>, </a:t>
            </a:r>
            <a:r>
              <a:rPr lang="ru-RU" sz="3200" i="1" dirty="0" smtClean="0"/>
              <a:t>а</a:t>
            </a:r>
            <a:r>
              <a:rPr lang="ru-RU" sz="3200" baseline="-25000" dirty="0" smtClean="0"/>
              <a:t>100</a:t>
            </a:r>
            <a:r>
              <a:rPr lang="ru-RU" sz="3200" dirty="0" smtClean="0"/>
              <a:t>, </a:t>
            </a:r>
            <a:r>
              <a:rPr lang="ru-RU" sz="3200" i="1" dirty="0" smtClean="0"/>
              <a:t>а</a:t>
            </a:r>
            <a:r>
              <a:rPr lang="en-US" sz="3200" baseline="-25000" dirty="0" smtClean="0"/>
              <a:t>k</a:t>
            </a:r>
            <a:r>
              <a:rPr lang="ru-RU" sz="3200" dirty="0" smtClean="0"/>
              <a:t>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611560" y="476672"/>
            <a:ext cx="7704856" cy="5760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Первинне закріплення вивченого матеріалу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539552" y="1628800"/>
            <a:ext cx="381642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ru-RU" sz="3200" dirty="0" smtClean="0"/>
              <a:t>3. </a:t>
            </a:r>
            <a:r>
              <a:rPr lang="ru-RU" sz="3200" dirty="0" err="1" smtClean="0"/>
              <a:t>Назвіть</a:t>
            </a:r>
            <a:r>
              <a:rPr lang="ru-RU" sz="3200" dirty="0" smtClean="0"/>
              <a:t> </a:t>
            </a:r>
            <a:r>
              <a:rPr lang="ru-RU" sz="3200" dirty="0" err="1" smtClean="0"/>
              <a:t>п</a:t>
            </a:r>
            <a:r>
              <a:rPr lang="en-US" sz="3200" dirty="0" smtClean="0"/>
              <a:t>’</a:t>
            </a:r>
            <a:r>
              <a:rPr lang="ru-RU" sz="3200" dirty="0" smtClean="0"/>
              <a:t>ять  пер</a:t>
            </a:r>
            <a:r>
              <a:rPr lang="uk-UA" sz="3200" dirty="0" err="1" smtClean="0"/>
              <a:t>ши</a:t>
            </a:r>
            <a:r>
              <a:rPr lang="ru-RU" sz="3200" dirty="0" err="1" smtClean="0"/>
              <a:t>х</a:t>
            </a:r>
            <a:r>
              <a:rPr lang="ru-RU" sz="3200" dirty="0" smtClean="0"/>
              <a:t> </a:t>
            </a:r>
            <a:r>
              <a:rPr lang="ru-RU" sz="3200" dirty="0" err="1" smtClean="0"/>
              <a:t>членів</a:t>
            </a:r>
            <a:r>
              <a:rPr lang="ru-RU" sz="3200" dirty="0" smtClean="0"/>
              <a:t> </a:t>
            </a:r>
            <a:r>
              <a:rPr lang="ru-RU" sz="3200" dirty="0" err="1" smtClean="0"/>
              <a:t>послідовності</a:t>
            </a:r>
            <a:r>
              <a:rPr lang="ru-RU" sz="3200" dirty="0" smtClean="0"/>
              <a:t> (с</a:t>
            </a:r>
            <a:r>
              <a:rPr lang="en-US" sz="3200" i="1" baseline="-25000" dirty="0" smtClean="0"/>
              <a:t>n</a:t>
            </a:r>
            <a:r>
              <a:rPr lang="ru-RU" sz="3200" dirty="0" smtClean="0"/>
              <a:t>), </a:t>
            </a:r>
            <a:r>
              <a:rPr lang="ru-RU" sz="3200" dirty="0" err="1" smtClean="0"/>
              <a:t>якщо</a:t>
            </a:r>
            <a:r>
              <a:rPr lang="ru-RU" sz="3200" dirty="0" smtClean="0"/>
              <a:t>:</a:t>
            </a:r>
          </a:p>
          <a:p>
            <a:pPr>
              <a:buFont typeface="Wingdings" pitchFamily="2" charset="2"/>
              <a:buNone/>
            </a:pPr>
            <a:endParaRPr lang="en-US" sz="3200" dirty="0" smtClean="0"/>
          </a:p>
          <a:p>
            <a:pPr>
              <a:buFont typeface="Wingdings" pitchFamily="2" charset="2"/>
              <a:buNone/>
            </a:pPr>
            <a:r>
              <a:rPr lang="ru-RU" sz="3200" dirty="0" smtClean="0"/>
              <a:t>с</a:t>
            </a:r>
            <a:r>
              <a:rPr lang="ru-RU" sz="3200" baseline="-25000" dirty="0" smtClean="0"/>
              <a:t>1</a:t>
            </a:r>
            <a:r>
              <a:rPr lang="ru-RU" sz="3200" dirty="0" smtClean="0"/>
              <a:t> = 32; </a:t>
            </a:r>
            <a:r>
              <a:rPr lang="en-US" sz="3200" dirty="0" smtClean="0"/>
              <a:t>	</a:t>
            </a:r>
            <a:r>
              <a:rPr lang="ru-RU" sz="3200" dirty="0" smtClean="0"/>
              <a:t>с</a:t>
            </a:r>
            <a:r>
              <a:rPr lang="en-US" sz="3200" i="1" baseline="-25000" dirty="0" smtClean="0"/>
              <a:t>n</a:t>
            </a:r>
            <a:r>
              <a:rPr lang="ru-RU" sz="3200" baseline="-25000" dirty="0" smtClean="0"/>
              <a:t>+1</a:t>
            </a:r>
            <a:r>
              <a:rPr lang="ru-RU" sz="3200" dirty="0" smtClean="0"/>
              <a:t> = 0,5с</a:t>
            </a:r>
            <a:r>
              <a:rPr lang="en-US" sz="3200" i="1" baseline="-25000" dirty="0" smtClean="0"/>
              <a:t>n</a:t>
            </a:r>
            <a:endParaRPr lang="ru-RU" sz="320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3923928" y="1124744"/>
            <a:ext cx="1319464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dirty="0" err="1" smtClean="0"/>
              <a:t>Усні</a:t>
            </a:r>
            <a:r>
              <a:rPr lang="ru-RU" dirty="0" smtClean="0"/>
              <a:t> </a:t>
            </a:r>
            <a:r>
              <a:rPr lang="ru-RU" dirty="0" err="1" smtClean="0"/>
              <a:t>вправи</a:t>
            </a:r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4644008" y="1772816"/>
            <a:ext cx="413995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 smtClean="0"/>
              <a:t>4. </a:t>
            </a:r>
            <a:r>
              <a:rPr lang="ru-RU" sz="3200" dirty="0" err="1" smtClean="0"/>
              <a:t>Продовжіть</a:t>
            </a:r>
            <a:r>
              <a:rPr lang="ru-RU" sz="3200" dirty="0" smtClean="0"/>
              <a:t> </a:t>
            </a:r>
            <a:r>
              <a:rPr lang="ru-RU" sz="3200" dirty="0" err="1" smtClean="0"/>
              <a:t>дану</a:t>
            </a:r>
            <a:r>
              <a:rPr lang="ru-RU" sz="3200" dirty="0" smtClean="0"/>
              <a:t> </a:t>
            </a:r>
            <a:r>
              <a:rPr lang="ru-RU" sz="3200" dirty="0" err="1" smtClean="0"/>
              <a:t>послідовність</a:t>
            </a:r>
            <a:r>
              <a:rPr lang="ru-RU" sz="3200" dirty="0" smtClean="0"/>
              <a:t>:</a:t>
            </a:r>
          </a:p>
          <a:p>
            <a:endParaRPr lang="ru-RU" sz="3200" dirty="0" smtClean="0"/>
          </a:p>
          <a:p>
            <a:pPr>
              <a:buFont typeface="Wingdings" pitchFamily="2" charset="2"/>
              <a:buNone/>
            </a:pPr>
            <a:r>
              <a:rPr lang="ru-RU" sz="3200" dirty="0" smtClean="0"/>
              <a:t>а)1; 5; 9; 13; 17; …</a:t>
            </a:r>
          </a:p>
          <a:p>
            <a:r>
              <a:rPr lang="ru-RU" sz="3200" dirty="0" smtClean="0"/>
              <a:t>б)1; 5; 9; 13; 17; 21; 25; 29; 33;…</a:t>
            </a:r>
          </a:p>
          <a:p>
            <a:pPr>
              <a:buFont typeface="Wingdings" pitchFamily="2" charset="2"/>
              <a:buNone/>
            </a:pPr>
            <a:endParaRPr lang="ru-RU" sz="3200" dirty="0" smtClean="0"/>
          </a:p>
          <a:p>
            <a:pPr>
              <a:buFont typeface="Wingdings" pitchFamily="2" charset="2"/>
              <a:buNone/>
            </a:pPr>
            <a:endParaRPr lang="ru-RU" sz="320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899592" y="5013176"/>
            <a:ext cx="2448272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200" i="1" baseline="-25000" dirty="0" smtClean="0">
                <a:solidFill>
                  <a:srgbClr val="C00000"/>
                </a:solidFill>
              </a:rPr>
              <a:t>32;16; 8; 4; 2; …</a:t>
            </a:r>
            <a:endParaRPr lang="ru-RU" sz="32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611560" y="476672"/>
            <a:ext cx="7704856" cy="5760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Первинне закріплення вивченого матеріалу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683568" y="1988840"/>
            <a:ext cx="38164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uk-UA" sz="3200" dirty="0" smtClean="0"/>
              <a:t>5</a:t>
            </a:r>
            <a:r>
              <a:rPr lang="en-US" sz="3200" dirty="0" smtClean="0"/>
              <a:t>. </a:t>
            </a:r>
            <a:r>
              <a:rPr lang="uk-UA" sz="3200" dirty="0" smtClean="0"/>
              <a:t>Відомо</a:t>
            </a:r>
            <a:r>
              <a:rPr lang="ru-RU" sz="3200" dirty="0" smtClean="0"/>
              <a:t>, </a:t>
            </a:r>
            <a:r>
              <a:rPr lang="ru-RU" sz="3200" dirty="0" err="1" smtClean="0"/>
              <a:t>що</a:t>
            </a:r>
            <a:r>
              <a:rPr lang="ru-RU" sz="3200" dirty="0" smtClean="0"/>
              <a:t> </a:t>
            </a:r>
            <a:r>
              <a:rPr lang="ru-RU" sz="3200" i="1" dirty="0" smtClean="0"/>
              <a:t>а</a:t>
            </a:r>
            <a:r>
              <a:rPr lang="ru-RU" sz="3200" baseline="-25000" dirty="0" smtClean="0"/>
              <a:t>1</a:t>
            </a:r>
            <a:r>
              <a:rPr lang="ru-RU" sz="3200" dirty="0" smtClean="0"/>
              <a:t> = 1, </a:t>
            </a:r>
            <a:r>
              <a:rPr lang="en-US" sz="3200" i="1" dirty="0" smtClean="0"/>
              <a:t>d</a:t>
            </a:r>
            <a:r>
              <a:rPr lang="ru-RU" sz="3200" dirty="0" smtClean="0"/>
              <a:t> = 1. Задайте </a:t>
            </a:r>
            <a:r>
              <a:rPr lang="ru-RU" sz="3200" dirty="0" err="1" smtClean="0"/>
              <a:t>цю</a:t>
            </a:r>
            <a:r>
              <a:rPr lang="ru-RU" sz="3200" dirty="0" smtClean="0"/>
              <a:t> </a:t>
            </a:r>
            <a:r>
              <a:rPr lang="ru-RU" sz="3200" dirty="0" err="1" smtClean="0"/>
              <a:t>прогресію</a:t>
            </a:r>
            <a:endParaRPr lang="ru-RU" sz="320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3923928" y="1124744"/>
            <a:ext cx="1319464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dirty="0" err="1" smtClean="0"/>
              <a:t>Усні</a:t>
            </a:r>
            <a:r>
              <a:rPr lang="ru-RU" dirty="0" smtClean="0"/>
              <a:t> </a:t>
            </a:r>
            <a:r>
              <a:rPr lang="ru-RU" dirty="0" err="1" smtClean="0"/>
              <a:t>вправи</a:t>
            </a:r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4644008" y="1988840"/>
            <a:ext cx="413995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 smtClean="0"/>
              <a:t>6. Відомо</a:t>
            </a:r>
            <a:r>
              <a:rPr lang="ru-RU" sz="3200" dirty="0" smtClean="0"/>
              <a:t>, </a:t>
            </a:r>
            <a:r>
              <a:rPr lang="ru-RU" sz="3200" dirty="0" err="1" smtClean="0"/>
              <a:t>що</a:t>
            </a:r>
            <a:r>
              <a:rPr lang="ru-RU" sz="3200" dirty="0" smtClean="0"/>
              <a:t> </a:t>
            </a:r>
            <a:r>
              <a:rPr lang="ru-RU" sz="3200" i="1" dirty="0" smtClean="0"/>
              <a:t>а</a:t>
            </a:r>
            <a:r>
              <a:rPr lang="ru-RU" sz="3200" baseline="-25000" dirty="0" smtClean="0"/>
              <a:t>1</a:t>
            </a:r>
            <a:r>
              <a:rPr lang="ru-RU" sz="3200" dirty="0" smtClean="0"/>
              <a:t> = 1, </a:t>
            </a:r>
          </a:p>
          <a:p>
            <a:r>
              <a:rPr lang="en-US" sz="3200" i="1" dirty="0" smtClean="0"/>
              <a:t>d</a:t>
            </a:r>
            <a:r>
              <a:rPr lang="ru-RU" sz="3200" dirty="0" smtClean="0"/>
              <a:t> = 2. Задайте </a:t>
            </a:r>
            <a:r>
              <a:rPr lang="ru-RU" sz="3200" dirty="0" err="1" smtClean="0"/>
              <a:t>цю</a:t>
            </a:r>
            <a:r>
              <a:rPr lang="ru-RU" sz="3200" dirty="0" smtClean="0"/>
              <a:t> </a:t>
            </a:r>
            <a:r>
              <a:rPr lang="ru-RU" sz="3200" dirty="0" err="1" smtClean="0"/>
              <a:t>прогресію</a:t>
            </a:r>
            <a:endParaRPr lang="ru-RU" sz="3200" dirty="0" smtClean="0"/>
          </a:p>
          <a:p>
            <a:pPr>
              <a:buFont typeface="Wingdings" pitchFamily="2" charset="2"/>
              <a:buNone/>
            </a:pP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611560" y="476672"/>
            <a:ext cx="7704856" cy="5760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Первинне закріплення вивченого матеріалу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683568" y="1988840"/>
            <a:ext cx="7848872" cy="206210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200" dirty="0" smtClean="0"/>
              <a:t>7. </a:t>
            </a:r>
            <a:r>
              <a:rPr lang="ru-RU" sz="3200" dirty="0" err="1" smtClean="0"/>
              <a:t>Послідовність</a:t>
            </a:r>
            <a:r>
              <a:rPr lang="ru-RU" sz="3200" dirty="0" smtClean="0"/>
              <a:t>(а</a:t>
            </a:r>
            <a:r>
              <a:rPr lang="en-US" sz="3200" baseline="-25000" dirty="0" smtClean="0"/>
              <a:t>n</a:t>
            </a:r>
            <a:r>
              <a:rPr lang="ru-RU" sz="3200" dirty="0" smtClean="0"/>
              <a:t>) – </a:t>
            </a:r>
            <a:r>
              <a:rPr lang="ru-RU" sz="3200" dirty="0" err="1" smtClean="0"/>
              <a:t>арифметична</a:t>
            </a:r>
            <a:r>
              <a:rPr lang="ru-RU" sz="3200" dirty="0" smtClean="0"/>
              <a:t> </a:t>
            </a:r>
            <a:r>
              <a:rPr lang="ru-RU" sz="3200" dirty="0" err="1" smtClean="0"/>
              <a:t>прогресія</a:t>
            </a:r>
            <a:r>
              <a:rPr lang="ru-RU" sz="3200" dirty="0" smtClean="0"/>
              <a:t>, в </a:t>
            </a:r>
            <a:r>
              <a:rPr lang="ru-RU" sz="3200" dirty="0" err="1" smtClean="0"/>
              <a:t>якій</a:t>
            </a:r>
            <a:endParaRPr lang="ru-RU" sz="3200" dirty="0" smtClean="0"/>
          </a:p>
          <a:p>
            <a:r>
              <a:rPr lang="ru-RU" sz="3200" dirty="0" smtClean="0"/>
              <a:t>а</a:t>
            </a:r>
            <a:r>
              <a:rPr lang="ru-RU" sz="3200" baseline="-25000" dirty="0" smtClean="0"/>
              <a:t>1</a:t>
            </a:r>
            <a:r>
              <a:rPr lang="ru-RU" sz="3200" dirty="0" smtClean="0"/>
              <a:t> = 4; </a:t>
            </a:r>
            <a:r>
              <a:rPr lang="en-US" sz="3200" dirty="0" smtClean="0"/>
              <a:t>d</a:t>
            </a:r>
            <a:r>
              <a:rPr lang="ru-RU" sz="3200" dirty="0" smtClean="0"/>
              <a:t> = 2. </a:t>
            </a:r>
          </a:p>
          <a:p>
            <a:r>
              <a:rPr lang="ru-RU" sz="3200" dirty="0" err="1" smtClean="0"/>
              <a:t>Знайдіть</a:t>
            </a:r>
            <a:r>
              <a:rPr lang="ru-RU" sz="3200" dirty="0" smtClean="0"/>
              <a:t> 50-ий член </a:t>
            </a:r>
            <a:r>
              <a:rPr lang="ru-RU" sz="3200" dirty="0" err="1" smtClean="0"/>
              <a:t>цієї</a:t>
            </a:r>
            <a:r>
              <a:rPr lang="ru-RU" sz="3200" dirty="0" smtClean="0"/>
              <a:t> </a:t>
            </a:r>
            <a:r>
              <a:rPr lang="ru-RU" sz="3200" dirty="0" err="1" smtClean="0"/>
              <a:t>прогресії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3923928" y="1124744"/>
            <a:ext cx="1319464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dirty="0" err="1" smtClean="0"/>
              <a:t>Усні</a:t>
            </a:r>
            <a:r>
              <a:rPr lang="ru-RU" dirty="0" smtClean="0"/>
              <a:t> </a:t>
            </a:r>
            <a:r>
              <a:rPr lang="ru-RU" dirty="0" err="1" smtClean="0"/>
              <a:t>вправи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611560" y="476672"/>
            <a:ext cx="7704856" cy="5760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Первинне закріплення вивченого матеріалу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3923928" y="1124744"/>
            <a:ext cx="1319464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dirty="0" err="1" smtClean="0"/>
              <a:t>Усні</a:t>
            </a:r>
            <a:r>
              <a:rPr lang="ru-RU" dirty="0" smtClean="0"/>
              <a:t> </a:t>
            </a:r>
            <a:r>
              <a:rPr lang="ru-RU" dirty="0" err="1" smtClean="0"/>
              <a:t>вправи</a:t>
            </a:r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4644008" y="1628800"/>
            <a:ext cx="413995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000" dirty="0" smtClean="0"/>
              <a:t>8. </a:t>
            </a:r>
            <a:r>
              <a:rPr lang="ru-RU" sz="3000" dirty="0" smtClean="0"/>
              <a:t>Бригада </a:t>
            </a:r>
            <a:r>
              <a:rPr lang="ru-RU" sz="3000" dirty="0" err="1" smtClean="0"/>
              <a:t>стіклодувів</a:t>
            </a:r>
            <a:r>
              <a:rPr lang="ru-RU" sz="3000" dirty="0" smtClean="0"/>
              <a:t> в</a:t>
            </a:r>
            <a:r>
              <a:rPr lang="uk-UA" sz="3000" dirty="0" smtClean="0"/>
              <a:t>и</a:t>
            </a:r>
            <a:r>
              <a:rPr lang="ru-RU" sz="3000" dirty="0" smtClean="0"/>
              <a:t>готовила в </a:t>
            </a:r>
            <a:r>
              <a:rPr lang="ru-RU" sz="3000" dirty="0" err="1" smtClean="0"/>
              <a:t>січні</a:t>
            </a:r>
            <a:r>
              <a:rPr lang="ru-RU" sz="3000" dirty="0" smtClean="0"/>
              <a:t> 80 </a:t>
            </a:r>
            <a:r>
              <a:rPr lang="ru-RU" sz="3000" dirty="0" err="1" smtClean="0"/>
              <a:t>виробів</a:t>
            </a:r>
            <a:r>
              <a:rPr lang="ru-RU" sz="3000" dirty="0" smtClean="0"/>
              <a:t>, а кожного </a:t>
            </a:r>
            <a:r>
              <a:rPr lang="ru-RU" sz="3000" dirty="0" err="1" smtClean="0"/>
              <a:t>наступного</a:t>
            </a:r>
            <a:r>
              <a:rPr lang="ru-RU" sz="3000" dirty="0" smtClean="0"/>
              <a:t> </a:t>
            </a:r>
            <a:r>
              <a:rPr lang="ru-RU" sz="3000" dirty="0" err="1" smtClean="0"/>
              <a:t>місяця</a:t>
            </a:r>
            <a:r>
              <a:rPr lang="ru-RU" sz="3000" dirty="0" smtClean="0"/>
              <a:t> </a:t>
            </a:r>
            <a:r>
              <a:rPr lang="ru-RU" sz="3000" dirty="0" err="1" smtClean="0"/>
              <a:t>виготовляла</a:t>
            </a:r>
            <a:r>
              <a:rPr lang="ru-RU" sz="3000" dirty="0" smtClean="0"/>
              <a:t> на 17 </a:t>
            </a:r>
            <a:r>
              <a:rPr lang="ru-RU" sz="3000" dirty="0" err="1" smtClean="0"/>
              <a:t>виробів</a:t>
            </a:r>
            <a:r>
              <a:rPr lang="ru-RU" sz="3000" dirty="0" smtClean="0"/>
              <a:t> </a:t>
            </a:r>
            <a:r>
              <a:rPr lang="ru-RU" sz="3000" dirty="0" err="1" smtClean="0"/>
              <a:t>більше</a:t>
            </a:r>
            <a:r>
              <a:rPr lang="ru-RU" sz="3000" dirty="0" smtClean="0"/>
              <a:t>, </a:t>
            </a:r>
            <a:r>
              <a:rPr lang="ru-RU" sz="3000" dirty="0" err="1" smtClean="0"/>
              <a:t>ніж</a:t>
            </a:r>
            <a:r>
              <a:rPr lang="ru-RU" sz="3000" dirty="0" smtClean="0"/>
              <a:t> за </a:t>
            </a:r>
            <a:r>
              <a:rPr lang="ru-RU" sz="3000" dirty="0" err="1" smtClean="0"/>
              <a:t>попередній</a:t>
            </a:r>
            <a:r>
              <a:rPr lang="ru-RU" sz="3000" dirty="0" smtClean="0"/>
              <a:t>. </a:t>
            </a:r>
            <a:r>
              <a:rPr lang="ru-RU" sz="3000" dirty="0" err="1" smtClean="0"/>
              <a:t>Скільки</a:t>
            </a:r>
            <a:r>
              <a:rPr lang="ru-RU" sz="3000" dirty="0" smtClean="0"/>
              <a:t> </a:t>
            </a:r>
            <a:r>
              <a:rPr lang="ru-RU" sz="3000" dirty="0" err="1" smtClean="0"/>
              <a:t>виробів</a:t>
            </a:r>
            <a:r>
              <a:rPr lang="ru-RU" sz="3000" dirty="0" smtClean="0"/>
              <a:t> </a:t>
            </a:r>
            <a:r>
              <a:rPr lang="ru-RU" sz="3000" dirty="0" err="1" smtClean="0"/>
              <a:t>виготовила</a:t>
            </a:r>
            <a:r>
              <a:rPr lang="ru-RU" sz="3000" dirty="0" smtClean="0"/>
              <a:t> бригада в </a:t>
            </a:r>
            <a:r>
              <a:rPr lang="ru-RU" sz="3000" dirty="0" err="1" smtClean="0"/>
              <a:t>червні</a:t>
            </a:r>
            <a:r>
              <a:rPr lang="ru-RU" sz="3000" dirty="0" smtClean="0"/>
              <a:t>?</a:t>
            </a:r>
            <a:endParaRPr lang="ru-RU" sz="3000" dirty="0"/>
          </a:p>
        </p:txBody>
      </p:sp>
      <p:pic>
        <p:nvPicPr>
          <p:cNvPr id="7373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3352" y="2060848"/>
            <a:ext cx="4003724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latin typeface="+mn-lt"/>
              </a:rPr>
              <a:t>1</a:t>
            </a:r>
            <a:r>
              <a:rPr lang="ru-RU" sz="5400" dirty="0" smtClean="0">
                <a:latin typeface="+mn-lt"/>
              </a:rPr>
              <a:t>. </a:t>
            </a:r>
            <a:r>
              <a:rPr lang="ru-RU" dirty="0" smtClean="0">
                <a:latin typeface="+mn-lt"/>
              </a:rPr>
              <a:t>Дайте о</a:t>
            </a:r>
            <a:r>
              <a:rPr lang="uk-UA" dirty="0" smtClean="0">
                <a:latin typeface="+mn-lt"/>
              </a:rPr>
              <a:t>значення</a:t>
            </a:r>
            <a:r>
              <a:rPr lang="ru-RU" dirty="0" smtClean="0">
                <a:latin typeface="+mn-lt"/>
              </a:rPr>
              <a:t> арифметичної  прогресії.</a:t>
            </a:r>
            <a:endParaRPr lang="ru-RU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24000"/>
            <a:ext cx="8229600" cy="4525963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4400" i="1" dirty="0" err="1" smtClean="0">
                <a:solidFill>
                  <a:schemeClr val="tx2"/>
                </a:solidFill>
              </a:rPr>
              <a:t>Відповідь</a:t>
            </a:r>
            <a:r>
              <a:rPr lang="ru-RU" sz="4400" i="1" dirty="0" smtClean="0">
                <a:solidFill>
                  <a:schemeClr val="tx2"/>
                </a:solidFill>
              </a:rPr>
              <a:t>:</a:t>
            </a:r>
            <a:r>
              <a:rPr lang="ru-RU" sz="4400" i="1" dirty="0" smtClean="0">
                <a:solidFill>
                  <a:srgbClr val="FF3300"/>
                </a:solidFill>
              </a:rPr>
              <a:t> </a:t>
            </a:r>
            <a:r>
              <a:rPr lang="ru-RU" i="1" dirty="0" err="1" smtClean="0"/>
              <a:t>Арифметичною</a:t>
            </a:r>
            <a:r>
              <a:rPr lang="ru-RU" i="1" dirty="0" smtClean="0"/>
              <a:t> </a:t>
            </a:r>
            <a:r>
              <a:rPr lang="ru-RU" i="1" dirty="0" err="1" smtClean="0"/>
              <a:t>прогресією</a:t>
            </a:r>
            <a:r>
              <a:rPr lang="ru-RU" i="1" dirty="0" smtClean="0"/>
              <a:t> </a:t>
            </a:r>
            <a:r>
              <a:rPr lang="ru-RU" i="1" dirty="0" err="1" smtClean="0"/>
              <a:t>називається</a:t>
            </a:r>
            <a:r>
              <a:rPr lang="ru-RU" i="1" dirty="0" smtClean="0"/>
              <a:t> </a:t>
            </a:r>
            <a:r>
              <a:rPr lang="ru-RU" i="1" dirty="0" err="1" smtClean="0"/>
              <a:t>числова</a:t>
            </a:r>
            <a:r>
              <a:rPr lang="ru-RU" i="1" dirty="0" smtClean="0"/>
              <a:t> </a:t>
            </a:r>
            <a:r>
              <a:rPr lang="ru-RU" i="1" dirty="0" err="1" smtClean="0"/>
              <a:t>послідовність</a:t>
            </a:r>
            <a:r>
              <a:rPr lang="ru-RU" i="1" dirty="0" smtClean="0"/>
              <a:t>, </a:t>
            </a:r>
            <a:r>
              <a:rPr lang="ru-RU" i="1" dirty="0" err="1" smtClean="0"/>
              <a:t>кожний</a:t>
            </a:r>
            <a:r>
              <a:rPr lang="ru-RU" i="1" dirty="0" smtClean="0"/>
              <a:t> член </a:t>
            </a:r>
            <a:r>
              <a:rPr lang="ru-RU" i="1" dirty="0" err="1" smtClean="0"/>
              <a:t>якої</a:t>
            </a:r>
            <a:r>
              <a:rPr lang="ru-RU" i="1" dirty="0" smtClean="0"/>
              <a:t>, </a:t>
            </a:r>
            <a:r>
              <a:rPr lang="ru-RU" i="1" dirty="0" err="1" smtClean="0"/>
              <a:t>начинаючи</a:t>
            </a:r>
            <a:r>
              <a:rPr lang="ru-RU" i="1" dirty="0" smtClean="0"/>
              <a:t> </a:t>
            </a:r>
            <a:r>
              <a:rPr lang="ru-RU" i="1" dirty="0" err="1" smtClean="0"/>
              <a:t>з</a:t>
            </a:r>
            <a:r>
              <a:rPr lang="ru-RU" i="1" dirty="0" smtClean="0"/>
              <a:t> другого, </a:t>
            </a:r>
            <a:r>
              <a:rPr lang="ru-RU" i="1" dirty="0" err="1" smtClean="0"/>
              <a:t>дорівнює</a:t>
            </a:r>
            <a:r>
              <a:rPr lang="ru-RU" i="1" dirty="0" smtClean="0"/>
              <a:t> </a:t>
            </a:r>
            <a:r>
              <a:rPr lang="ru-RU" i="1" dirty="0" err="1" smtClean="0"/>
              <a:t>попередньому</a:t>
            </a:r>
            <a:r>
              <a:rPr lang="ru-RU" i="1" dirty="0" smtClean="0"/>
              <a:t>, до </a:t>
            </a:r>
            <a:r>
              <a:rPr lang="ru-RU" i="1" dirty="0" err="1" smtClean="0"/>
              <a:t>якого</a:t>
            </a:r>
            <a:r>
              <a:rPr lang="ru-RU" i="1" dirty="0" smtClean="0"/>
              <a:t> </a:t>
            </a:r>
            <a:r>
              <a:rPr lang="ru-RU" i="1" dirty="0" err="1" smtClean="0"/>
              <a:t>додається</a:t>
            </a:r>
            <a:r>
              <a:rPr lang="ru-RU" i="1" dirty="0" smtClean="0"/>
              <a:t> </a:t>
            </a:r>
            <a:r>
              <a:rPr lang="ru-RU" i="1" dirty="0" err="1" smtClean="0"/>
              <a:t>одне</a:t>
            </a:r>
            <a:r>
              <a:rPr lang="ru-RU" i="1" dirty="0" smtClean="0"/>
              <a:t> </a:t>
            </a:r>
            <a:r>
              <a:rPr lang="ru-RU" i="1" dirty="0" err="1" smtClean="0"/>
              <a:t>й</a:t>
            </a:r>
            <a:r>
              <a:rPr lang="ru-RU" i="1" dirty="0" smtClean="0"/>
              <a:t> те ж число.</a:t>
            </a:r>
          </a:p>
          <a:p>
            <a:pPr eaLnBrk="1" hangingPunct="1"/>
            <a:endParaRPr lang="ru-RU" dirty="0" smtClean="0"/>
          </a:p>
        </p:txBody>
      </p:sp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1524000" y="4724400"/>
          <a:ext cx="3744913" cy="1296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Microsoft Equation 3.0" r:id="rId3" imgW="838200" imgH="228600" progId="Equation.3">
                  <p:embed/>
                </p:oleObj>
              </mc:Choice>
              <mc:Fallback>
                <p:oleObj name="Microsoft Equation 3.0" r:id="rId3" imgW="8382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724400"/>
                        <a:ext cx="3744913" cy="1296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0" name="Picture 19" descr="294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5000" y="3708400"/>
            <a:ext cx="3276600" cy="284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140176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latin typeface="+mn-lt"/>
              </a:rPr>
              <a:t>2. Що називають різницею арифметичної прогресії? Як позначають?</a:t>
            </a:r>
            <a:endParaRPr lang="ru-RU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2057400"/>
            <a:ext cx="8153400" cy="3078163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ru-RU" dirty="0" smtClean="0"/>
          </a:p>
          <a:p>
            <a:pPr eaLnBrk="1" hangingPunct="1">
              <a:buFont typeface="Wingdings 2" pitchFamily="18" charset="2"/>
              <a:buNone/>
            </a:pPr>
            <a:r>
              <a:rPr lang="ru-RU" sz="4400" i="1" dirty="0" err="1" smtClean="0">
                <a:solidFill>
                  <a:schemeClr val="tx2"/>
                </a:solidFill>
              </a:rPr>
              <a:t>Відповідь</a:t>
            </a:r>
            <a:r>
              <a:rPr lang="ru-RU" sz="4400" i="1" dirty="0" smtClean="0">
                <a:solidFill>
                  <a:schemeClr val="tx2"/>
                </a:solidFill>
              </a:rPr>
              <a:t>:</a:t>
            </a:r>
            <a:r>
              <a:rPr lang="ru-RU" sz="4400" i="1" dirty="0" smtClean="0"/>
              <a:t>  </a:t>
            </a:r>
            <a:r>
              <a:rPr lang="ru-RU" i="1" dirty="0" err="1" smtClean="0"/>
              <a:t>це</a:t>
            </a:r>
            <a:r>
              <a:rPr lang="ru-RU" i="1" dirty="0" smtClean="0"/>
              <a:t> число, яке </a:t>
            </a:r>
            <a:r>
              <a:rPr lang="ru-RU" i="1" dirty="0" err="1" smtClean="0"/>
              <a:t>показує</a:t>
            </a:r>
            <a:r>
              <a:rPr lang="ru-RU" i="1" dirty="0" smtClean="0"/>
              <a:t> на </a:t>
            </a:r>
            <a:r>
              <a:rPr lang="ru-RU" i="1" dirty="0" err="1" smtClean="0"/>
              <a:t>скільки</a:t>
            </a:r>
            <a:r>
              <a:rPr lang="ru-RU" i="1" dirty="0" smtClean="0"/>
              <a:t> </a:t>
            </a:r>
            <a:r>
              <a:rPr lang="ru-RU" i="1" dirty="0" err="1" smtClean="0"/>
              <a:t>кожний</a:t>
            </a:r>
            <a:r>
              <a:rPr lang="ru-RU" i="1" dirty="0" smtClean="0"/>
              <a:t> </a:t>
            </a:r>
            <a:r>
              <a:rPr lang="ru-RU" i="1" dirty="0" err="1" smtClean="0"/>
              <a:t>наступний</a:t>
            </a:r>
            <a:r>
              <a:rPr lang="ru-RU" i="1" dirty="0" smtClean="0"/>
              <a:t> член </a:t>
            </a:r>
            <a:r>
              <a:rPr lang="ru-RU" i="1" dirty="0" err="1" smtClean="0"/>
              <a:t>більший</a:t>
            </a:r>
            <a:r>
              <a:rPr lang="ru-RU" i="1" dirty="0" smtClean="0"/>
              <a:t> </a:t>
            </a:r>
            <a:r>
              <a:rPr lang="ru-RU" i="1" dirty="0" err="1" smtClean="0"/>
              <a:t>або</a:t>
            </a:r>
            <a:r>
              <a:rPr lang="ru-RU" i="1" dirty="0" smtClean="0"/>
              <a:t> </a:t>
            </a:r>
            <a:r>
              <a:rPr lang="ru-RU" i="1" dirty="0" err="1" smtClean="0"/>
              <a:t>менший</a:t>
            </a:r>
            <a:r>
              <a:rPr lang="ru-RU" i="1" dirty="0" smtClean="0"/>
              <a:t> </a:t>
            </a:r>
            <a:r>
              <a:rPr lang="ru-RU" i="1" dirty="0" err="1" smtClean="0"/>
              <a:t>попереднього</a:t>
            </a:r>
            <a:r>
              <a:rPr lang="ru-RU" i="1" dirty="0" smtClean="0"/>
              <a:t>. </a:t>
            </a:r>
            <a:r>
              <a:rPr lang="ru-RU" i="1" dirty="0" err="1" smtClean="0"/>
              <a:t>Позначають</a:t>
            </a:r>
            <a:r>
              <a:rPr lang="ru-RU" i="1" dirty="0" smtClean="0"/>
              <a:t> буквою </a:t>
            </a:r>
            <a:r>
              <a:rPr lang="en-US" i="1" dirty="0" smtClean="0"/>
              <a:t>d</a:t>
            </a:r>
            <a:r>
              <a:rPr lang="ru-RU" i="1" dirty="0" smtClean="0"/>
              <a:t>.</a:t>
            </a:r>
          </a:p>
        </p:txBody>
      </p:sp>
      <p:pic>
        <p:nvPicPr>
          <p:cNvPr id="10244" name="Picture 19" descr="294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4114800"/>
            <a:ext cx="2895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latin typeface="+mn-lt"/>
              </a:rPr>
              <a:t>3. Назвати формулу</a:t>
            </a:r>
            <a:r>
              <a:rPr lang="en-US" dirty="0" smtClean="0">
                <a:latin typeface="+mn-lt"/>
              </a:rPr>
              <a:t> n</a:t>
            </a:r>
            <a:r>
              <a:rPr lang="ru-RU" dirty="0" smtClean="0">
                <a:latin typeface="+mn-lt"/>
              </a:rPr>
              <a:t>-ого члена арифметичної прогресії. </a:t>
            </a:r>
            <a:endParaRPr lang="ru-RU" dirty="0">
              <a:latin typeface="+mn-lt"/>
            </a:endParaRPr>
          </a:p>
        </p:txBody>
      </p:sp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381000" y="2133600"/>
          <a:ext cx="8353425" cy="160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Формула" r:id="rId3" imgW="1193800" imgH="228600" progId="Equation.3">
                  <p:embed/>
                </p:oleObj>
              </mc:Choice>
              <mc:Fallback>
                <p:oleObj name="Формула" r:id="rId3" imgW="119380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133600"/>
                        <a:ext cx="8353425" cy="160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3" name="Picture 19" descr="294"/>
          <p:cNvPicPr>
            <a:picLocks noGrp="1" noChangeAspect="1" noChangeArrowheads="1" noCrop="1"/>
          </p:cNvPicPr>
          <p:nvPr>
            <p:ph idx="1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2971800" y="3657600"/>
            <a:ext cx="3352800" cy="2933700"/>
          </a:xfrm>
          <a:noFill/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17"/>
          <p:cNvGrpSpPr/>
          <p:nvPr/>
        </p:nvGrpSpPr>
        <p:grpSpPr>
          <a:xfrm>
            <a:off x="285720" y="28572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98236" y="613520"/>
            <a:ext cx="3857652" cy="1100968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r>
              <a:rPr lang="ru-RU" sz="3600" b="1" dirty="0" err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Готуємося</a:t>
            </a:r>
            <a:r>
              <a:rPr lang="ru-RU" sz="3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 до уроку</a:t>
            </a:r>
            <a:endParaRPr lang="ru-RU" sz="36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20" name="Содержимое 19" descr="22ecdb766c09.png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lum bright="12000" contrast="-19000"/>
          </a:blip>
          <a:stretch>
            <a:fillRect/>
          </a:stretch>
        </p:blipFill>
        <p:spPr>
          <a:xfrm>
            <a:off x="571472" y="1785926"/>
            <a:ext cx="3820146" cy="4286280"/>
          </a:xfrm>
        </p:spPr>
      </p:pic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4813078" y="613520"/>
            <a:ext cx="3895724" cy="5715040"/>
          </a:xfrm>
        </p:spPr>
        <p:txBody>
          <a:bodyPr anchor="t" anchorCtr="0">
            <a:normAutofit/>
          </a:bodyPr>
          <a:lstStyle/>
          <a:p>
            <a:pPr>
              <a:buNone/>
            </a:pPr>
            <a:endParaRPr lang="uk-UA" sz="1800" dirty="0" smtClean="0"/>
          </a:p>
          <a:p>
            <a:pPr>
              <a:buNone/>
            </a:pPr>
            <a:endParaRPr lang="uk-UA" sz="1800" dirty="0" smtClean="0"/>
          </a:p>
          <a:p>
            <a:pPr>
              <a:buNone/>
            </a:pPr>
            <a:endParaRPr lang="uk-UA" sz="1800" dirty="0" smtClean="0"/>
          </a:p>
          <a:p>
            <a:pPr>
              <a:buNone/>
            </a:pPr>
            <a:endParaRPr lang="uk-UA" sz="1800" dirty="0" smtClean="0"/>
          </a:p>
          <a:p>
            <a:pPr>
              <a:buNone/>
            </a:pPr>
            <a:endParaRPr lang="uk-UA" sz="1800" dirty="0" smtClean="0"/>
          </a:p>
          <a:p>
            <a:pPr marL="0" indent="0">
              <a:buNone/>
            </a:pPr>
            <a:r>
              <a:rPr lang="uk-UA" sz="1800" dirty="0" smtClean="0"/>
              <a:t>Використано матеріали  Бібліотеки електронних </a:t>
            </a:r>
            <a:r>
              <a:rPr lang="uk-UA" sz="1800" dirty="0" err="1" smtClean="0"/>
              <a:t>наочностей</a:t>
            </a:r>
            <a:r>
              <a:rPr lang="uk-UA" sz="1800" dirty="0" smtClean="0"/>
              <a:t> </a:t>
            </a:r>
            <a:r>
              <a:rPr lang="uk-UA" sz="1800" dirty="0" err="1" smtClean="0"/>
              <a:t>“Алгебра</a:t>
            </a:r>
            <a:r>
              <a:rPr lang="uk-UA" sz="1800" dirty="0" smtClean="0"/>
              <a:t> 7-9 </a:t>
            </a:r>
            <a:r>
              <a:rPr lang="uk-UA" sz="1800" dirty="0" err="1" smtClean="0"/>
              <a:t>клас”</a:t>
            </a:r>
            <a:r>
              <a:rPr lang="uk-UA" sz="1800" dirty="0" smtClean="0"/>
              <a:t>.</a:t>
            </a:r>
          </a:p>
          <a:p>
            <a:pPr>
              <a:buNone/>
            </a:pPr>
            <a:endParaRPr lang="uk-UA" sz="1800" dirty="0" smtClean="0"/>
          </a:p>
          <a:p>
            <a:pPr>
              <a:buNone/>
            </a:pPr>
            <a:r>
              <a:rPr lang="uk-UA" sz="1800" dirty="0" smtClean="0"/>
              <a:t>Робота вчителя СЗОШ І- ІІІ ступенів </a:t>
            </a:r>
          </a:p>
          <a:p>
            <a:pPr>
              <a:buNone/>
            </a:pPr>
            <a:r>
              <a:rPr lang="uk-UA" sz="1800" dirty="0" smtClean="0"/>
              <a:t>№ 8 м. Хмельницького Кравчук Г.Т.</a:t>
            </a:r>
          </a:p>
          <a:p>
            <a:pPr>
              <a:buNone/>
            </a:pPr>
            <a:endParaRPr lang="ru-RU" sz="1800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4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Заголовок 13"/>
          <p:cNvSpPr txBox="1">
            <a:spLocks/>
          </p:cNvSpPr>
          <p:nvPr/>
        </p:nvSpPr>
        <p:spPr>
          <a:xfrm>
            <a:off x="4786314" y="642918"/>
            <a:ext cx="4000528" cy="12438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smtClean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Мультимедійні технології на уроках алгебри</a:t>
            </a:r>
            <a:endParaRPr kumimoji="0" lang="ru-RU" sz="3200" b="1" i="0" u="none" strike="noStrike" kern="1200" cap="none" spc="0" normalizeH="0" baseline="0" noProof="0" dirty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857356" y="6072206"/>
            <a:ext cx="1714512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2011 рік</a:t>
            </a:r>
            <a:endParaRPr lang="ru-RU" b="1" dirty="0"/>
          </a:p>
        </p:txBody>
      </p:sp>
      <p:pic>
        <p:nvPicPr>
          <p:cNvPr id="29" name="Рисунок 28" descr="Galina_K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857884" y="4214818"/>
            <a:ext cx="1828800" cy="21305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latin typeface="+mn-lt"/>
              </a:rPr>
              <a:t>4. Які властивості арифметичної прогресії?</a:t>
            </a:r>
            <a:endParaRPr lang="ru-RU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z="4400" i="1" smtClean="0">
                <a:solidFill>
                  <a:schemeClr val="tx2"/>
                </a:solidFill>
              </a:rPr>
              <a:t>Відповідь:</a:t>
            </a:r>
            <a:r>
              <a:rPr lang="ru-RU" i="1" smtClean="0"/>
              <a:t> Кожний член арифметичної прогресії, починаючи з другого дорівнює середньому арифметичному двох сусідніх з ним членів.</a:t>
            </a:r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5029200" y="3962400"/>
          <a:ext cx="3033713" cy="1339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Формула" r:id="rId3" imgW="952200" imgH="419040" progId="Equation.3">
                  <p:embed/>
                </p:oleObj>
              </mc:Choice>
              <mc:Fallback>
                <p:oleObj name="Формула" r:id="rId3" imgW="952200" imgH="4190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3962400"/>
                        <a:ext cx="3033713" cy="1339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8" name="Picture 19" descr="294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38200" y="4114800"/>
            <a:ext cx="2895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latin typeface="+mn-lt"/>
              </a:rPr>
              <a:t>4. Які властивості арифметичної прогресії?</a:t>
            </a:r>
            <a:endParaRPr lang="ru-RU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z="4400" i="1" smtClean="0">
                <a:solidFill>
                  <a:schemeClr val="tx2"/>
                </a:solidFill>
              </a:rPr>
              <a:t>Відповідь:</a:t>
            </a:r>
            <a:r>
              <a:rPr lang="ru-RU" i="1" smtClean="0"/>
              <a:t> Сума будь-яких двох членів скінченної арифметичної прогресії, які рівновіддалені від її крайніх членів, дорівнює сумі крайніх членів цієї прогресії.</a:t>
            </a:r>
          </a:p>
        </p:txBody>
      </p:sp>
      <p:pic>
        <p:nvPicPr>
          <p:cNvPr id="11268" name="Picture 19" descr="294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2188" y="3886200"/>
            <a:ext cx="3529012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latin typeface="+mn-lt"/>
              </a:rPr>
              <a:t>6. Які бувають арифметичні прогрес</a:t>
            </a:r>
            <a:r>
              <a:rPr lang="uk-UA" dirty="0" smtClean="0">
                <a:latin typeface="+mn-lt"/>
              </a:rPr>
              <a:t>ії</a:t>
            </a:r>
            <a:r>
              <a:rPr lang="ru-RU" dirty="0" smtClean="0">
                <a:latin typeface="+mn-lt"/>
              </a:rPr>
              <a:t>?</a:t>
            </a:r>
            <a:endParaRPr lang="ru-RU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8006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4400" smtClean="0">
                <a:solidFill>
                  <a:schemeClr val="tx2"/>
                </a:solidFill>
              </a:rPr>
              <a:t> </a:t>
            </a:r>
            <a:r>
              <a:rPr lang="ru-RU" sz="4400" i="1" smtClean="0">
                <a:solidFill>
                  <a:schemeClr val="tx2"/>
                </a:solidFill>
              </a:rPr>
              <a:t>Відповідь: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i="1" smtClean="0"/>
              <a:t>         Якщо в арифметичній прогресії різниця      </a:t>
            </a:r>
            <a:r>
              <a:rPr lang="en-US" i="1" smtClean="0"/>
              <a:t>d &gt; 0</a:t>
            </a:r>
            <a:r>
              <a:rPr lang="ru-RU" i="1" smtClean="0"/>
              <a:t>, то прогресія є </a:t>
            </a:r>
            <a:r>
              <a:rPr lang="ru-RU" b="1" i="1" smtClean="0"/>
              <a:t>зростаючою.</a:t>
            </a:r>
            <a:r>
              <a:rPr lang="ru-RU" i="1" smtClean="0"/>
              <a:t>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i="1" smtClean="0"/>
              <a:t>   Якщо в арифметичній прогресії різниця      </a:t>
            </a:r>
            <a:r>
              <a:rPr lang="en-US" i="1" smtClean="0"/>
              <a:t> d &lt;0</a:t>
            </a:r>
            <a:r>
              <a:rPr lang="ru-RU" i="1" smtClean="0"/>
              <a:t>, то прогресія є </a:t>
            </a:r>
            <a:r>
              <a:rPr lang="ru-RU" b="1" i="1" smtClean="0"/>
              <a:t>спадною</a:t>
            </a:r>
            <a:r>
              <a:rPr lang="ru-RU" i="1" smtClean="0"/>
              <a:t>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i="1" smtClean="0"/>
              <a:t>    Якщо в арифметичній прогресії </a:t>
            </a:r>
            <a:r>
              <a:rPr lang="en-US" i="1" smtClean="0"/>
              <a:t> d = 0</a:t>
            </a:r>
            <a:r>
              <a:rPr lang="ru-RU" i="1" smtClean="0"/>
              <a:t>,  то прогресія є </a:t>
            </a:r>
            <a:r>
              <a:rPr lang="ru-RU" b="1" i="1" smtClean="0"/>
              <a:t>сталою.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Які із послідовностей є арифметичними прогресіями?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latin typeface="+mj-lt"/>
              </a:rPr>
              <a:t>3, 6, 9, 12,…..                         </a:t>
            </a:r>
            <a:r>
              <a:rPr lang="en-US" dirty="0" smtClean="0">
                <a:latin typeface="+mj-lt"/>
              </a:rPr>
              <a:t> </a:t>
            </a:r>
            <a:endParaRPr lang="ru-RU" dirty="0" smtClean="0"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latin typeface="+mj-lt"/>
              </a:rPr>
              <a:t>5, 12, 18, 24, 30,…..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latin typeface="+mj-lt"/>
              </a:rPr>
              <a:t>7, 14, 28, 35, 49,….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latin typeface="+mj-lt"/>
              </a:rPr>
              <a:t>5, 15, 25,….,95….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latin typeface="+mj-lt"/>
              </a:rPr>
              <a:t>1000, 1001, 1002, 1003,….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latin typeface="+mj-lt"/>
              </a:rPr>
              <a:t>1, 2, 4, 7, 9, 11…..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latin typeface="+mj-lt"/>
              </a:rPr>
              <a:t>5, 4, 3, 2, 1, 0, -1, -2,….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>
              <a:latin typeface="+mj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05000" y="381000"/>
            <a:ext cx="4772461" cy="101566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>
                <a:ln w="11430"/>
                <a:solidFill>
                  <a:srgbClr val="92D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Перевір себе!</a:t>
            </a:r>
          </a:p>
        </p:txBody>
      </p:sp>
      <p:sp>
        <p:nvSpPr>
          <p:cNvPr id="6" name="Облако 5"/>
          <p:cNvSpPr/>
          <p:nvPr/>
        </p:nvSpPr>
        <p:spPr>
          <a:xfrm>
            <a:off x="3581400" y="2819400"/>
            <a:ext cx="1371600" cy="381000"/>
          </a:xfrm>
          <a:prstGeom prst="cloud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d = 3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Умножение 6"/>
          <p:cNvSpPr/>
          <p:nvPr/>
        </p:nvSpPr>
        <p:spPr>
          <a:xfrm>
            <a:off x="3733800" y="3200400"/>
            <a:ext cx="457200" cy="5334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Умножение 7"/>
          <p:cNvSpPr/>
          <p:nvPr/>
        </p:nvSpPr>
        <p:spPr>
          <a:xfrm>
            <a:off x="3733800" y="3657600"/>
            <a:ext cx="457200" cy="5334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Облако 8"/>
          <p:cNvSpPr/>
          <p:nvPr/>
        </p:nvSpPr>
        <p:spPr>
          <a:xfrm>
            <a:off x="3352800" y="4267200"/>
            <a:ext cx="1371600" cy="381000"/>
          </a:xfrm>
          <a:prstGeom prst="cloud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d = 10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Облако 9"/>
          <p:cNvSpPr/>
          <p:nvPr/>
        </p:nvSpPr>
        <p:spPr>
          <a:xfrm>
            <a:off x="4191000" y="4724400"/>
            <a:ext cx="1371600" cy="381000"/>
          </a:xfrm>
          <a:prstGeom prst="cloud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d = 1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Умножение 10"/>
          <p:cNvSpPr/>
          <p:nvPr/>
        </p:nvSpPr>
        <p:spPr>
          <a:xfrm>
            <a:off x="4038600" y="5181600"/>
            <a:ext cx="457200" cy="5334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Облако 11"/>
          <p:cNvSpPr/>
          <p:nvPr/>
        </p:nvSpPr>
        <p:spPr>
          <a:xfrm>
            <a:off x="3810000" y="5715000"/>
            <a:ext cx="1371600" cy="381000"/>
          </a:xfrm>
          <a:prstGeom prst="cloud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d = - 1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 rtlCol="0">
            <a:normAutofit/>
          </a:bodyPr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b="1" i="1" dirty="0" smtClean="0"/>
              <a:t>Знайти різницю арифметичної прогресії: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800" dirty="0" smtClean="0">
                <a:latin typeface="+mj-lt"/>
              </a:rPr>
              <a:t>1; 5; 9………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2800" dirty="0" smtClean="0"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800" dirty="0" smtClean="0">
                <a:latin typeface="+mj-lt"/>
              </a:rPr>
              <a:t>105; 100….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2400" dirty="0" smtClean="0"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400" dirty="0" smtClean="0">
                <a:latin typeface="+mj-lt"/>
              </a:rPr>
              <a:t>-</a:t>
            </a:r>
            <a:r>
              <a:rPr lang="ru-RU" sz="2800" dirty="0" smtClean="0">
                <a:latin typeface="+mj-lt"/>
              </a:rPr>
              <a:t>13; -15; -17……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2800" dirty="0" smtClean="0"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800" dirty="0" smtClean="0">
                <a:latin typeface="+mj-lt"/>
              </a:rPr>
              <a:t>11</a:t>
            </a:r>
            <a:r>
              <a:rPr lang="ru-RU" sz="2800" dirty="0" smtClean="0"/>
              <a:t>;       ; 19,….</a:t>
            </a:r>
            <a:endParaRPr lang="ru-RU" sz="2800" dirty="0" smtClean="0"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2800" dirty="0" smtClean="0"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2800" dirty="0" smtClean="0"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2800" b="1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2800" b="1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2400" dirty="0" smtClean="0"/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b="1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057400" y="304800"/>
            <a:ext cx="5011244" cy="101566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 err="1">
                <a:ln w="11430"/>
                <a:solidFill>
                  <a:srgbClr val="92D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Обчисли</a:t>
            </a:r>
            <a:r>
              <a:rPr lang="ru-RU" sz="6000" b="1" dirty="0">
                <a:ln w="11430"/>
                <a:solidFill>
                  <a:srgbClr val="92D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 </a:t>
            </a:r>
            <a:r>
              <a:rPr lang="ru-RU" sz="6000" b="1" dirty="0" err="1">
                <a:ln w="11430"/>
                <a:solidFill>
                  <a:srgbClr val="92D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усно</a:t>
            </a:r>
            <a:r>
              <a:rPr lang="ru-RU" sz="6000" b="1" dirty="0">
                <a:ln w="11430"/>
                <a:solidFill>
                  <a:srgbClr val="92D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!</a:t>
            </a:r>
          </a:p>
        </p:txBody>
      </p:sp>
      <p:pic>
        <p:nvPicPr>
          <p:cNvPr id="14340" name="Picture 2" descr="C:\Documents and Settings\alena\Рабочий стол\27938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2636912"/>
            <a:ext cx="2995613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pic>
        <p:nvPicPr>
          <p:cNvPr id="14342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20072" y="2996952"/>
            <a:ext cx="4445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4" name="Picture 4" descr="Рисунок1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788" y="1412875"/>
            <a:ext cx="1568450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7596188" y="188913"/>
            <a:ext cx="1219200" cy="1373187"/>
          </a:xfrm>
          <a:prstGeom prst="cloudCallout">
            <a:avLst>
              <a:gd name="adj1" fmla="val -70157"/>
              <a:gd name="adj2" fmla="val 67806"/>
            </a:avLst>
          </a:prstGeom>
          <a:gradFill rotWithShape="1">
            <a:gsLst>
              <a:gs pos="0">
                <a:srgbClr val="FFFFFF">
                  <a:alpha val="82001"/>
                </a:srgbClr>
              </a:gs>
              <a:gs pos="100000">
                <a:srgbClr val="BBE0E3">
                  <a:alpha val="87000"/>
                </a:srgbClr>
              </a:gs>
            </a:gsLst>
            <a:path path="rect">
              <a:fillToRect l="50000" t="50000" r="50000" b="50000"/>
            </a:path>
          </a:gra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pic>
        <p:nvPicPr>
          <p:cNvPr id="25606" name="Picture 6" descr="000044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12088" y="476250"/>
            <a:ext cx="687387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250825" y="2205038"/>
            <a:ext cx="5946775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i="1"/>
              <a:t> </a:t>
            </a:r>
            <a:r>
              <a:rPr lang="ru-RU" sz="3200" i="1">
                <a:latin typeface="Times New Roman" pitchFamily="18" charset="0"/>
              </a:rPr>
              <a:t>1. В арифметичній прогресії</a:t>
            </a:r>
          </a:p>
          <a:p>
            <a:r>
              <a:rPr lang="ru-RU" sz="3200" i="1">
                <a:latin typeface="Times New Roman" pitchFamily="18" charset="0"/>
              </a:rPr>
              <a:t>    2,4; 2,6;… різниця дорівнює  2.</a:t>
            </a:r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250825" y="3573463"/>
            <a:ext cx="77724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i="1">
                <a:latin typeface="Times New Roman" pitchFamily="18" charset="0"/>
              </a:rPr>
              <a:t>2. Четвертий член арифметичної прогресії</a:t>
            </a:r>
          </a:p>
          <a:p>
            <a:r>
              <a:rPr lang="ru-RU" sz="3200" i="1">
                <a:latin typeface="Times New Roman" pitchFamily="18" charset="0"/>
              </a:rPr>
              <a:t>   0,3; 0,7; 1,1,… дорівнює 1,5</a:t>
            </a: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323850" y="4941888"/>
            <a:ext cx="7605713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i="1">
                <a:latin typeface="Times New Roman" pitchFamily="18" charset="0"/>
              </a:rPr>
              <a:t>3. 11-ий член арифметичної прогресії, для </a:t>
            </a:r>
          </a:p>
          <a:p>
            <a:r>
              <a:rPr lang="ru-RU" sz="3200" i="1">
                <a:latin typeface="Times New Roman" pitchFamily="18" charset="0"/>
              </a:rPr>
              <a:t>  якої                             дорівнює 0,2</a:t>
            </a:r>
          </a:p>
        </p:txBody>
      </p:sp>
      <p:graphicFrame>
        <p:nvGraphicFramePr>
          <p:cNvPr id="25611" name="Object 11"/>
          <p:cNvGraphicFramePr>
            <a:graphicFrameLocks noChangeAspect="1"/>
          </p:cNvGraphicFramePr>
          <p:nvPr/>
        </p:nvGraphicFramePr>
        <p:xfrm>
          <a:off x="1447800" y="5486400"/>
          <a:ext cx="273685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Формула" r:id="rId5" imgW="1079280" imgH="215640" progId="Equation.3">
                  <p:embed/>
                </p:oleObj>
              </mc:Choice>
              <mc:Fallback>
                <p:oleObj name="Формула" r:id="rId5" imgW="1079280" imgH="21564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486400"/>
                        <a:ext cx="273685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кутник 9"/>
          <p:cNvSpPr/>
          <p:nvPr/>
        </p:nvSpPr>
        <p:spPr>
          <a:xfrm>
            <a:off x="457200" y="228600"/>
            <a:ext cx="6197530" cy="175432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5400" b="1" dirty="0">
                <a:ln w="11430"/>
                <a:solidFill>
                  <a:srgbClr val="92D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Істинн</a:t>
            </a:r>
            <a:r>
              <a:rPr lang="uk-UA" sz="5400" b="1" dirty="0">
                <a:ln w="11430"/>
                <a:solidFill>
                  <a:srgbClr val="92D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е</a:t>
            </a:r>
            <a:r>
              <a:rPr lang="ru-RU" sz="5400" b="1" dirty="0">
                <a:ln w="11430"/>
                <a:solidFill>
                  <a:srgbClr val="92D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чи хибне </a:t>
            </a:r>
          </a:p>
          <a:p>
            <a:pPr algn="ctr">
              <a:defRPr/>
            </a:pPr>
            <a:r>
              <a:rPr lang="ru-RU" sz="5400" b="1" dirty="0">
                <a:ln w="11430"/>
                <a:solidFill>
                  <a:srgbClr val="92D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твердження</a:t>
            </a:r>
            <a:endParaRPr lang="uk-UA" sz="5400" b="1" dirty="0">
              <a:ln w="11430"/>
              <a:solidFill>
                <a:srgbClr val="92D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 animBg="1"/>
      <p:bldP spid="25608" grpId="0"/>
      <p:bldP spid="25609" grpId="0"/>
      <p:bldP spid="2561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ru-RU" smtClean="0"/>
              <a:t>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latin typeface="+mj-lt"/>
              </a:rPr>
              <a:t>          Між числами 6 і 21 вставте 4 числа так, щоб разом з даними числами вони утворили арифметичну прогрес</a:t>
            </a:r>
            <a:r>
              <a:rPr lang="uk-UA" dirty="0" smtClean="0">
                <a:latin typeface="+mj-lt"/>
              </a:rPr>
              <a:t>і</a:t>
            </a:r>
            <a:r>
              <a:rPr lang="ru-RU" dirty="0" err="1" smtClean="0">
                <a:latin typeface="+mj-lt"/>
              </a:rPr>
              <a:t>ю</a:t>
            </a:r>
            <a:r>
              <a:rPr lang="ru-RU" dirty="0" smtClean="0">
                <a:latin typeface="+mj-lt"/>
              </a:rPr>
              <a:t>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latin typeface="+mj-lt"/>
              </a:rPr>
              <a:t>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latin typeface="+mj-lt"/>
              </a:rPr>
              <a:t>Розв</a:t>
            </a:r>
            <a:r>
              <a:rPr lang="en-US" dirty="0" smtClean="0">
                <a:latin typeface="+mj-lt"/>
              </a:rPr>
              <a:t>’</a:t>
            </a:r>
            <a:r>
              <a:rPr lang="ru-RU" dirty="0" smtClean="0">
                <a:latin typeface="+mj-lt"/>
              </a:rPr>
              <a:t>язання:      = 6,    </a:t>
            </a:r>
            <a:r>
              <a:rPr lang="en-US" dirty="0" smtClean="0">
                <a:latin typeface="+mj-lt"/>
              </a:rPr>
              <a:t>   </a:t>
            </a:r>
            <a:r>
              <a:rPr lang="ru-RU" dirty="0" smtClean="0">
                <a:latin typeface="+mj-lt"/>
              </a:rPr>
              <a:t> = 21,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>
                <a:latin typeface="+mj-lt"/>
              </a:rPr>
              <a:t>d = (21 – 6)/ (6 – 1)= 3</a:t>
            </a:r>
            <a:r>
              <a:rPr lang="ru-RU" dirty="0" smtClean="0">
                <a:latin typeface="+mj-lt"/>
              </a:rPr>
              <a:t>,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latin typeface="+mj-lt"/>
              </a:rPr>
              <a:t>6, 9, 12, 15, 18, 21.</a:t>
            </a:r>
            <a:endParaRPr lang="ru-RU" dirty="0">
              <a:latin typeface="+mj-lt"/>
            </a:endParaRPr>
          </a:p>
        </p:txBody>
      </p:sp>
      <p:sp>
        <p:nvSpPr>
          <p:cNvPr id="1536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pic>
        <p:nvPicPr>
          <p:cNvPr id="1536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19400" y="3733800"/>
            <a:ext cx="457200" cy="72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pic>
        <p:nvPicPr>
          <p:cNvPr id="1536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38600" y="3733800"/>
            <a:ext cx="533400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2209800" y="228600"/>
            <a:ext cx="3823354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 err="1">
                <a:ln w="11430"/>
                <a:solidFill>
                  <a:srgbClr val="92D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Здогадайся</a:t>
            </a:r>
            <a:r>
              <a:rPr lang="ru-RU" sz="5400" b="1" dirty="0">
                <a:ln w="11430"/>
                <a:solidFill>
                  <a:srgbClr val="92D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:</a:t>
            </a: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06680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latin typeface="+mn-lt"/>
              </a:rPr>
              <a:t> Формула суми </a:t>
            </a:r>
            <a:br>
              <a:rPr lang="ru-RU" dirty="0" smtClean="0">
                <a:latin typeface="+mn-lt"/>
              </a:rPr>
            </a:br>
            <a:r>
              <a:rPr lang="ru-RU" dirty="0" err="1" smtClean="0">
                <a:latin typeface="+mn-lt"/>
              </a:rPr>
              <a:t>n</a:t>
            </a:r>
            <a:r>
              <a:rPr lang="ru-RU" dirty="0" smtClean="0">
                <a:latin typeface="+mn-lt"/>
              </a:rPr>
              <a:t> перших членів арифметичної прогресії. </a:t>
            </a:r>
            <a:endParaRPr lang="ru-RU" dirty="0">
              <a:latin typeface="+mn-lt"/>
            </a:endParaRPr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914400" y="3048000"/>
          <a:ext cx="4464050" cy="186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Формула" r:id="rId3" imgW="977476" imgH="406224" progId="Equation.3">
                  <p:embed/>
                </p:oleObj>
              </mc:Choice>
              <mc:Fallback>
                <p:oleObj name="Формула" r:id="rId3" imgW="977476" imgH="406224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048000"/>
                        <a:ext cx="4464050" cy="1863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 descr="CRTN05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34150" y="4191000"/>
            <a:ext cx="2609850" cy="235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3389804" y="188640"/>
            <a:ext cx="189026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err="1" smtClean="0">
                <a:ln w="11430"/>
                <a:solidFill>
                  <a:srgbClr val="92D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Висновок</a:t>
            </a:r>
            <a:endParaRPr lang="ru-RU" sz="3200" b="1" dirty="0">
              <a:ln w="11430"/>
              <a:solidFill>
                <a:srgbClr val="92D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Группа 17"/>
          <p:cNvGrpSpPr/>
          <p:nvPr/>
        </p:nvGrpSpPr>
        <p:grpSpPr>
          <a:xfrm>
            <a:off x="214282" y="214290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err="1" smtClean="0"/>
                <a:t>Дл</a:t>
              </a:r>
              <a:endParaRPr lang="ru-RU" dirty="0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00034" y="613520"/>
            <a:ext cx="3000396" cy="124384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 sz="4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Зміст</a:t>
            </a:r>
            <a:r>
              <a:rPr lang="uk-UA" sz="3200" b="1" dirty="0" smtClean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</a:rPr>
              <a:t> </a:t>
            </a:r>
            <a:endParaRPr lang="ru-RU" sz="3200" b="1" dirty="0">
              <a:ln>
                <a:solidFill>
                  <a:schemeClr val="tx1"/>
                </a:solidFill>
              </a:ln>
              <a:solidFill>
                <a:srgbClr val="92D050"/>
              </a:solidFill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sz="half" idx="1"/>
          </p:nvPr>
        </p:nvSpPr>
        <p:spPr>
          <a:xfrm>
            <a:off x="598235" y="2357430"/>
            <a:ext cx="3857653" cy="397113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1800" dirty="0" smtClean="0"/>
              <a:t>Для роботи виберіть потрібну тему, в якій  слід вказати тему уроку.</a:t>
            </a:r>
          </a:p>
          <a:p>
            <a:pPr marL="0" indent="0" algn="just">
              <a:buNone/>
            </a:pPr>
            <a:r>
              <a:rPr lang="uk-UA" sz="1800" dirty="0" smtClean="0"/>
              <a:t>Для переходу між слайдами: 1 клік миші, або використати кнопки керування діями </a:t>
            </a:r>
          </a:p>
          <a:p>
            <a:pPr marL="0" indent="0" algn="just">
              <a:buNone/>
            </a:pPr>
            <a:endParaRPr lang="uk-UA" sz="1800" dirty="0" smtClean="0"/>
          </a:p>
          <a:p>
            <a:pPr marL="0" indent="0" algn="just">
              <a:buNone/>
            </a:pPr>
            <a:r>
              <a:rPr lang="uk-UA" sz="1800" dirty="0" smtClean="0"/>
              <a:t>            назад                          на початок                                        </a:t>
            </a:r>
          </a:p>
          <a:p>
            <a:pPr marL="0" indent="0" algn="just">
              <a:buNone/>
            </a:pPr>
            <a:r>
              <a:rPr lang="uk-UA" sz="1800" dirty="0" smtClean="0"/>
              <a:t>           вперед                         на кінець</a:t>
            </a:r>
          </a:p>
          <a:p>
            <a:pPr marL="0" indent="0">
              <a:buNone/>
            </a:pPr>
            <a:r>
              <a:rPr lang="uk-UA" sz="1800" dirty="0" smtClean="0"/>
              <a:t>            на  1 слайд              повернутися         </a:t>
            </a:r>
          </a:p>
          <a:p>
            <a:pPr marL="0" indent="0">
              <a:buNone/>
            </a:pPr>
            <a:r>
              <a:rPr lang="uk-UA" sz="1800" dirty="0" smtClean="0"/>
              <a:t>            (додому)</a:t>
            </a:r>
          </a:p>
          <a:p>
            <a:pPr marL="0" indent="0" algn="just">
              <a:buNone/>
            </a:pPr>
            <a:endParaRPr lang="ru-RU" sz="1800" dirty="0"/>
          </a:p>
        </p:txBody>
      </p:sp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4857752" y="571480"/>
            <a:ext cx="3830888" cy="58873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3" action="ppaction://hlinksldjump"/>
              </a:rPr>
              <a:t>Тема 1. Числові нерівності. Властивості числових нерівностей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4" action="ppaction://hlinksldjump"/>
              </a:rPr>
              <a:t>Тема2. Розв’язування лінійних нерівностей і систем нерівностей з однією змінною 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Тема 3. Функція. Квадратична функція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Тема 4. Квадратні нерівності та системи рівнянь другого степеня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4" action="ppaction://hlinksldjump"/>
              </a:rPr>
              <a:t>Тема 5. Елементи прикладної математики 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3" action="ppaction://hlinksldjump"/>
              </a:rPr>
              <a:t>Тема 6. Арифметична та геометрична прогресії 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ru-RU" sz="1800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5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назад 19">
            <a:hlinkClick r:id="" action="ppaction://hlinkshowjump?jump=previousslide" highlightClick="1"/>
          </p:cNvPr>
          <p:cNvSpPr/>
          <p:nvPr/>
        </p:nvSpPr>
        <p:spPr>
          <a:xfrm>
            <a:off x="785786" y="4000504"/>
            <a:ext cx="357190" cy="35719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Управляющая кнопка: далее 26">
            <a:hlinkClick r:id="" action="ppaction://hlinkshowjump?jump=nextslide" highlightClick="1"/>
          </p:cNvPr>
          <p:cNvSpPr/>
          <p:nvPr/>
        </p:nvSpPr>
        <p:spPr>
          <a:xfrm>
            <a:off x="785786" y="4429132"/>
            <a:ext cx="357190" cy="35719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Управляющая кнопка: домой 27">
            <a:hlinkClick r:id="" action="ppaction://hlinkshowjump?jump=firstslide" highlightClick="1"/>
          </p:cNvPr>
          <p:cNvSpPr/>
          <p:nvPr/>
        </p:nvSpPr>
        <p:spPr>
          <a:xfrm>
            <a:off x="785786" y="4857760"/>
            <a:ext cx="428628" cy="42862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Управляющая кнопка: в начало 28">
            <a:hlinkClick r:id="" action="ppaction://hlinkshowjump?jump=firstslide" highlightClick="1"/>
          </p:cNvPr>
          <p:cNvSpPr/>
          <p:nvPr/>
        </p:nvSpPr>
        <p:spPr>
          <a:xfrm>
            <a:off x="2643174" y="4000504"/>
            <a:ext cx="357190" cy="35719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Управляющая кнопка: в конец 29">
            <a:hlinkClick r:id="" action="ppaction://hlinkshowjump?jump=lastslide" highlightClick="1"/>
          </p:cNvPr>
          <p:cNvSpPr/>
          <p:nvPr/>
        </p:nvSpPr>
        <p:spPr>
          <a:xfrm>
            <a:off x="2643174" y="4429132"/>
            <a:ext cx="357190" cy="35719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Управляющая кнопка: возврат 30">
            <a:hlinkClick r:id="" action="ppaction://hlinkshowjump?jump=lastslideviewed" highlightClick="1"/>
          </p:cNvPr>
          <p:cNvSpPr/>
          <p:nvPr/>
        </p:nvSpPr>
        <p:spPr>
          <a:xfrm>
            <a:off x="2643174" y="4857760"/>
            <a:ext cx="357190" cy="35719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1201" name="Picture 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71802" y="428604"/>
            <a:ext cx="1285884" cy="1828492"/>
          </a:xfrm>
          <a:prstGeom prst="rect">
            <a:avLst/>
          </a:prstGeom>
          <a:noFill/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98236" y="613520"/>
            <a:ext cx="3857652" cy="98903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Тема 6</a:t>
            </a:r>
            <a:endParaRPr lang="ru-RU" sz="48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sz="half" idx="1"/>
          </p:nvPr>
        </p:nvSpPr>
        <p:spPr>
          <a:xfrm>
            <a:off x="598235" y="1680341"/>
            <a:ext cx="3857653" cy="464821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Арифметична та геометрична прогресії </a:t>
            </a:r>
          </a:p>
        </p:txBody>
      </p:sp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4857752" y="571480"/>
            <a:ext cx="3830888" cy="5887314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Числові послідовності. Властивості числових послідовностей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Арифметична прогресія. Формула n-</a:t>
            </a:r>
            <a:r>
              <a:rPr lang="uk-UA" sz="2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го</a:t>
            </a: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члена  арифметичної прогресії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Сума перших </a:t>
            </a:r>
            <a:r>
              <a:rPr lang="uk-UA" sz="2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</a:t>
            </a: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членів арифметичної прогресії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Геометрична прогресія. Формула n-</a:t>
            </a:r>
            <a:r>
              <a:rPr lang="uk-UA" sz="2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го</a:t>
            </a: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члена  геометричної прогресії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Сума перших </a:t>
            </a:r>
            <a:r>
              <a:rPr lang="uk-UA" sz="2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</a:t>
            </a: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членів геометричної прогресії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Нескінченна геометрична прогресія (|q| &lt; 0) та її сума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Розв’язування вправ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ru-RU" sz="1600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Управляющая кнопка: назад 18">
            <a:hlinkClick r:id="" action="ppaction://hlinkshowjump?jump=previousslide" highlightClick="1"/>
          </p:cNvPr>
          <p:cNvSpPr/>
          <p:nvPr/>
        </p:nvSpPr>
        <p:spPr>
          <a:xfrm>
            <a:off x="714348" y="5857892"/>
            <a:ext cx="571504" cy="500066"/>
          </a:xfrm>
          <a:prstGeom prst="actionButtonBackPreviou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1785918" y="5857892"/>
            <a:ext cx="571504" cy="500066"/>
          </a:xfrm>
          <a:prstGeom prst="actionButtonForwardNex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71670" y="3286124"/>
            <a:ext cx="1285884" cy="1828492"/>
          </a:xfrm>
          <a:prstGeom prst="rect">
            <a:avLst/>
          </a:prstGeom>
          <a:noFill/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10.3.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572000" y="571480"/>
            <a:ext cx="4248472" cy="6025872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uk-UA" b="1" dirty="0" smtClean="0"/>
              <a:t>Як рахував </a:t>
            </a:r>
            <a:r>
              <a:rPr lang="uk-UA" b="1" dirty="0" err="1" smtClean="0"/>
              <a:t>Гаусс</a:t>
            </a:r>
            <a:r>
              <a:rPr lang="uk-UA" b="1" dirty="0" smtClean="0"/>
              <a:t>. </a:t>
            </a:r>
          </a:p>
          <a:p>
            <a:pPr marL="0" indent="0">
              <a:buNone/>
            </a:pPr>
            <a:endParaRPr lang="uk-UA" b="1" dirty="0" smtClean="0"/>
          </a:p>
          <a:p>
            <a:pPr marL="0" indent="0">
              <a:buNone/>
            </a:pPr>
            <a:endParaRPr lang="uk-UA" b="1" dirty="0" smtClean="0"/>
          </a:p>
          <a:p>
            <a:pPr marL="0" indent="0">
              <a:buNone/>
            </a:pPr>
            <a:endParaRPr lang="uk-UA" b="1" dirty="0" smtClean="0"/>
          </a:p>
          <a:p>
            <a:pPr marL="0" indent="0">
              <a:buNone/>
            </a:pPr>
            <a:endParaRPr lang="uk-UA" b="1" dirty="0" smtClean="0"/>
          </a:p>
          <a:p>
            <a:pPr marL="0" indent="0">
              <a:buNone/>
            </a:pPr>
            <a:endParaRPr lang="uk-UA" b="1" dirty="0" smtClean="0"/>
          </a:p>
          <a:p>
            <a:pPr marL="0" indent="0">
              <a:buNone/>
            </a:pPr>
            <a:endParaRPr lang="uk-UA" b="1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361950">
              <a:buNone/>
            </a:pPr>
            <a:r>
              <a:rPr lang="uk-UA" dirty="0" smtClean="0"/>
              <a:t>Розповідають, що незвичайні здібності видатного німецького математика Карла Фрідріха </a:t>
            </a:r>
            <a:r>
              <a:rPr lang="uk-UA" dirty="0" err="1" smtClean="0"/>
              <a:t>Гаусса</a:t>
            </a:r>
            <a:r>
              <a:rPr lang="uk-UA" dirty="0" smtClean="0"/>
              <a:t> (1777-1855) почали виявлятися вже в ранньому віці. </a:t>
            </a:r>
          </a:p>
          <a:p>
            <a:pPr marL="0" indent="361950">
              <a:buNone/>
            </a:pPr>
            <a:r>
              <a:rPr lang="uk-UA" dirty="0" smtClean="0"/>
              <a:t>Якось він здивував учителя, миттєво обчисливши суму перших ста натуральних чисел. </a:t>
            </a:r>
          </a:p>
          <a:p>
            <a:pPr marL="0" indent="361950">
              <a:buNone/>
            </a:pPr>
            <a:r>
              <a:rPr lang="uk-UA" dirty="0" smtClean="0"/>
              <a:t>Він, очевидно, помітив, що в послідовності</a:t>
            </a:r>
          </a:p>
          <a:p>
            <a:pPr marL="0" indent="361950">
              <a:buNone/>
            </a:pPr>
            <a:r>
              <a:rPr lang="uk-UA" dirty="0" smtClean="0"/>
              <a:t> 1; 2; 3; 4; ...; 97; 98; 99; 100 </a:t>
            </a:r>
          </a:p>
          <a:p>
            <a:pPr marL="0" indent="0">
              <a:buNone/>
            </a:pPr>
            <a:r>
              <a:rPr lang="uk-UA" dirty="0" smtClean="0"/>
              <a:t>сума першого і останнього числа дорівнює </a:t>
            </a:r>
          </a:p>
          <a:p>
            <a:pPr marL="0" indent="0">
              <a:buNone/>
            </a:pPr>
            <a:r>
              <a:rPr lang="uk-UA" dirty="0" smtClean="0"/>
              <a:t>101 (1 + 100 = 101), </a:t>
            </a:r>
          </a:p>
          <a:p>
            <a:pPr marL="0" indent="0">
              <a:buNone/>
            </a:pPr>
            <a:r>
              <a:rPr lang="uk-UA" dirty="0" smtClean="0"/>
              <a:t>другого і передостаннього — теж </a:t>
            </a:r>
          </a:p>
          <a:p>
            <a:pPr marL="0" indent="0">
              <a:buNone/>
            </a:pPr>
            <a:r>
              <a:rPr lang="uk-UA" dirty="0" smtClean="0"/>
              <a:t>101 (2 + 99 = 101), </a:t>
            </a:r>
          </a:p>
          <a:p>
            <a:pPr marL="0" indent="0">
              <a:buNone/>
            </a:pPr>
            <a:r>
              <a:rPr lang="uk-UA" dirty="0" smtClean="0"/>
              <a:t>третього від початку і третього від кінця — теж </a:t>
            </a:r>
          </a:p>
          <a:p>
            <a:pPr marL="0" indent="0">
              <a:buNone/>
            </a:pPr>
            <a:r>
              <a:rPr lang="uk-UA" dirty="0" smtClean="0"/>
              <a:t>101 (3 + 98 = 101) і т.д. </a:t>
            </a:r>
          </a:p>
          <a:p>
            <a:pPr marL="0" indent="0">
              <a:buNone/>
            </a:pPr>
            <a:r>
              <a:rPr lang="uk-UA" dirty="0" smtClean="0"/>
              <a:t>Всього таких сум можна утворити 50 (остання — 50 + 51). Отже, сума перших ста натуральних чисел дорівнює </a:t>
            </a:r>
          </a:p>
          <a:p>
            <a:pPr marL="0" indent="0">
              <a:buNone/>
            </a:pPr>
            <a:r>
              <a:rPr lang="uk-UA" dirty="0" smtClean="0"/>
              <a:t>101 • 50 = 5050.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1252736"/>
          </a:xfrm>
        </p:spPr>
        <p:txBody>
          <a:bodyPr>
            <a:normAutofit fontScale="47500" lnSpcReduction="20000"/>
          </a:bodyPr>
          <a:lstStyle/>
          <a:p>
            <a:pPr algn="ctr">
              <a:buNone/>
            </a:pPr>
            <a:r>
              <a:rPr lang="uk-U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Сума перших </a:t>
            </a:r>
            <a:r>
              <a:rPr lang="uk-UA" sz="36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</a:t>
            </a:r>
            <a:r>
              <a:rPr lang="uk-U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членів арифметичної прогресії</a:t>
            </a:r>
            <a:endParaRPr lang="ru-RU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539552" y="2708920"/>
            <a:ext cx="403244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indent="-266700"/>
            <a:r>
              <a:rPr lang="uk-UA" b="1" dirty="0" smtClean="0"/>
              <a:t>Пригадайте</a:t>
            </a:r>
            <a:endParaRPr lang="en-US" b="1" dirty="0" smtClean="0"/>
          </a:p>
          <a:p>
            <a:pPr marL="266700" indent="-266700"/>
            <a:r>
              <a:rPr lang="en-US" dirty="0" smtClean="0"/>
              <a:t>1)</a:t>
            </a:r>
            <a:r>
              <a:rPr lang="uk-UA" dirty="0" smtClean="0"/>
              <a:t>. Який вигляд має формула загального члена арифметичної прогресії?</a:t>
            </a:r>
          </a:p>
          <a:p>
            <a:pPr marL="266700" indent="-266700"/>
            <a:r>
              <a:rPr lang="uk-UA" dirty="0" smtClean="0"/>
              <a:t>2). Як виразити через </a:t>
            </a:r>
            <a:r>
              <a:rPr lang="uk-UA" i="1" dirty="0" smtClean="0"/>
              <a:t>а</a:t>
            </a:r>
            <a:r>
              <a:rPr lang="uk-UA" i="1" baseline="-25000" dirty="0" smtClean="0"/>
              <a:t>1</a:t>
            </a:r>
            <a:r>
              <a:rPr lang="uk-UA" i="1" dirty="0" smtClean="0"/>
              <a:t> </a:t>
            </a:r>
            <a:r>
              <a:rPr lang="uk-UA" dirty="0" smtClean="0"/>
              <a:t>і </a:t>
            </a:r>
            <a:r>
              <a:rPr lang="en-US" i="1" dirty="0" smtClean="0"/>
              <a:t>d</a:t>
            </a:r>
            <a:r>
              <a:rPr lang="uk-UA" i="1" dirty="0" smtClean="0"/>
              <a:t> </a:t>
            </a:r>
            <a:r>
              <a:rPr lang="uk-UA" dirty="0" smtClean="0"/>
              <a:t>член арифметичної прогресії, номер якого дорівнює </a:t>
            </a:r>
            <a:r>
              <a:rPr lang="en-US" dirty="0" smtClean="0"/>
              <a:t>n-k</a:t>
            </a:r>
            <a:r>
              <a:rPr lang="uk-UA" dirty="0" smtClean="0"/>
              <a:t>?</a:t>
            </a:r>
            <a:endParaRPr lang="ru-RU" dirty="0" smtClean="0"/>
          </a:p>
        </p:txBody>
      </p:sp>
      <p:pic>
        <p:nvPicPr>
          <p:cNvPr id="32769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8024" y="836712"/>
            <a:ext cx="1714500" cy="232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4" descr="220px-Carl_Friedrich_Gaus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0"/>
            <a:ext cx="2586038" cy="331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 Box 5"/>
          <p:cNvSpPr txBox="1">
            <a:spLocks noChangeArrowheads="1"/>
          </p:cNvSpPr>
          <p:nvPr/>
        </p:nvSpPr>
        <p:spPr bwMode="auto">
          <a:xfrm>
            <a:off x="3657600" y="1143000"/>
            <a:ext cx="35337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800" b="1" dirty="0">
                <a:solidFill>
                  <a:srgbClr val="FF0000"/>
                </a:solidFill>
                <a:latin typeface="Tahoma" pitchFamily="34" charset="0"/>
              </a:rPr>
              <a:t>Карл  </a:t>
            </a:r>
            <a:r>
              <a:rPr lang="ru-RU" sz="4800" b="1" dirty="0" err="1">
                <a:solidFill>
                  <a:srgbClr val="FF0000"/>
                </a:solidFill>
                <a:latin typeface="Tahoma" pitchFamily="34" charset="0"/>
              </a:rPr>
              <a:t>Гаус</a:t>
            </a:r>
            <a:endParaRPr lang="ru-RU" sz="4800" b="1" dirty="0">
              <a:solidFill>
                <a:srgbClr val="FF0000"/>
              </a:solidFill>
              <a:latin typeface="Tahoma" pitchFamily="34" charset="0"/>
            </a:endParaRPr>
          </a:p>
        </p:txBody>
      </p:sp>
      <p:sp>
        <p:nvSpPr>
          <p:cNvPr id="19460" name="Text Box 6"/>
          <p:cNvSpPr txBox="1">
            <a:spLocks noChangeArrowheads="1"/>
          </p:cNvSpPr>
          <p:nvPr/>
        </p:nvSpPr>
        <p:spPr bwMode="auto">
          <a:xfrm>
            <a:off x="3505200" y="1905000"/>
            <a:ext cx="3632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rgbClr val="6600FF"/>
                </a:solidFill>
              </a:rPr>
              <a:t>( 1777 – 1855 )</a:t>
            </a:r>
          </a:p>
        </p:txBody>
      </p:sp>
      <p:sp>
        <p:nvSpPr>
          <p:cNvPr id="38919" name="Text Box 7"/>
          <p:cNvSpPr txBox="1">
            <a:spLocks noChangeArrowheads="1"/>
          </p:cNvSpPr>
          <p:nvPr/>
        </p:nvSpPr>
        <p:spPr bwMode="auto">
          <a:xfrm>
            <a:off x="304800" y="3886200"/>
            <a:ext cx="853281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i="1" dirty="0">
                <a:latin typeface="Times New Roman" pitchFamily="18" charset="0"/>
              </a:rPr>
              <a:t>           </a:t>
            </a:r>
            <a:r>
              <a:rPr lang="ru-RU" sz="2800" i="1" dirty="0" err="1">
                <a:latin typeface="Times New Roman" pitchFamily="18" charset="0"/>
              </a:rPr>
              <a:t>Німецький</a:t>
            </a:r>
            <a:r>
              <a:rPr lang="ru-RU" sz="2800" i="1" dirty="0">
                <a:latin typeface="Times New Roman" pitchFamily="18" charset="0"/>
              </a:rPr>
              <a:t> математик, астроном, геодезист, </a:t>
            </a:r>
            <a:r>
              <a:rPr lang="ru-RU" sz="2800" i="1" dirty="0" err="1">
                <a:latin typeface="Times New Roman" pitchFamily="18" charset="0"/>
              </a:rPr>
              <a:t>фізик</a:t>
            </a:r>
            <a:r>
              <a:rPr lang="ru-RU" sz="2800" i="1" dirty="0">
                <a:latin typeface="Times New Roman" pitchFamily="18" charset="0"/>
              </a:rPr>
              <a:t>, </a:t>
            </a:r>
            <a:r>
              <a:rPr lang="ru-RU" sz="2800" i="1" dirty="0" err="1">
                <a:latin typeface="Times New Roman" pitchFamily="18" charset="0"/>
              </a:rPr>
              <a:t>вважається</a:t>
            </a:r>
            <a:r>
              <a:rPr lang="ru-RU" sz="2800" i="1" dirty="0">
                <a:latin typeface="Times New Roman" pitchFamily="18" charset="0"/>
              </a:rPr>
              <a:t>  «королем математики».</a:t>
            </a:r>
            <a:r>
              <a:rPr lang="ru-RU" sz="2800" dirty="0">
                <a:latin typeface="Times New Roman" pitchFamily="18" charset="0"/>
              </a:rPr>
              <a:t> </a:t>
            </a:r>
          </a:p>
        </p:txBody>
      </p:sp>
      <p:sp>
        <p:nvSpPr>
          <p:cNvPr id="38921" name="Text Box 9"/>
          <p:cNvSpPr txBox="1">
            <a:spLocks noChangeArrowheads="1"/>
          </p:cNvSpPr>
          <p:nvPr/>
        </p:nvSpPr>
        <p:spPr bwMode="auto">
          <a:xfrm>
            <a:off x="3127375" y="2590800"/>
            <a:ext cx="601662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i="1" dirty="0">
                <a:solidFill>
                  <a:srgbClr val="6600FF"/>
                </a:solidFill>
                <a:latin typeface="Times New Roman" pitchFamily="18" charset="0"/>
              </a:rPr>
              <a:t>«Математика – </a:t>
            </a:r>
            <a:r>
              <a:rPr lang="ru-RU" sz="2800" i="1" dirty="0" err="1">
                <a:solidFill>
                  <a:srgbClr val="6600FF"/>
                </a:solidFill>
                <a:latin typeface="Times New Roman" pitchFamily="18" charset="0"/>
              </a:rPr>
              <a:t>цариця</a:t>
            </a:r>
            <a:r>
              <a:rPr lang="ru-RU" sz="2800" i="1" dirty="0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ru-RU" sz="2800" i="1" dirty="0" err="1">
                <a:solidFill>
                  <a:srgbClr val="6600FF"/>
                </a:solidFill>
                <a:latin typeface="Times New Roman" pitchFamily="18" charset="0"/>
              </a:rPr>
              <a:t>всіх</a:t>
            </a:r>
            <a:r>
              <a:rPr lang="ru-RU" sz="2800" i="1" dirty="0">
                <a:solidFill>
                  <a:srgbClr val="6600FF"/>
                </a:solidFill>
                <a:latin typeface="Times New Roman" pitchFamily="18" charset="0"/>
              </a:rPr>
              <a:t> наук,</a:t>
            </a:r>
          </a:p>
          <a:p>
            <a:r>
              <a:rPr lang="ru-RU" sz="2800" i="1" dirty="0">
                <a:solidFill>
                  <a:srgbClr val="6600FF"/>
                </a:solidFill>
                <a:latin typeface="Times New Roman" pitchFamily="18" charset="0"/>
              </a:rPr>
              <a:t>  арифметика – </a:t>
            </a:r>
            <a:r>
              <a:rPr lang="ru-RU" sz="2800" i="1" dirty="0" err="1">
                <a:solidFill>
                  <a:srgbClr val="6600FF"/>
                </a:solidFill>
                <a:latin typeface="Times New Roman" pitchFamily="18" charset="0"/>
              </a:rPr>
              <a:t>цариця</a:t>
            </a:r>
            <a:r>
              <a:rPr lang="ru-RU" sz="2800" i="1" dirty="0">
                <a:solidFill>
                  <a:srgbClr val="6600FF"/>
                </a:solidFill>
                <a:latin typeface="Times New Roman" pitchFamily="18" charset="0"/>
              </a:rPr>
              <a:t> математики»</a:t>
            </a:r>
          </a:p>
        </p:txBody>
      </p:sp>
      <p:sp>
        <p:nvSpPr>
          <p:cNvPr id="38922" name="Text Box 10"/>
          <p:cNvSpPr txBox="1">
            <a:spLocks noChangeArrowheads="1"/>
          </p:cNvSpPr>
          <p:nvPr/>
        </p:nvSpPr>
        <p:spPr bwMode="auto">
          <a:xfrm>
            <a:off x="250825" y="5013325"/>
            <a:ext cx="853757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i="1" dirty="0">
                <a:latin typeface="Times New Roman" pitchFamily="18" charset="0"/>
              </a:rPr>
              <a:t>         </a:t>
            </a:r>
            <a:r>
              <a:rPr lang="ru-RU" sz="2800" i="1" dirty="0" err="1">
                <a:latin typeface="Times New Roman" pitchFamily="18" charset="0"/>
              </a:rPr>
              <a:t>Народився</a:t>
            </a:r>
            <a:r>
              <a:rPr lang="ru-RU" sz="2800" i="1" dirty="0">
                <a:latin typeface="Times New Roman" pitchFamily="18" charset="0"/>
              </a:rPr>
              <a:t> 30 </a:t>
            </a:r>
            <a:r>
              <a:rPr lang="ru-RU" sz="2800" i="1" dirty="0" err="1">
                <a:latin typeface="Times New Roman" pitchFamily="18" charset="0"/>
              </a:rPr>
              <a:t>квітня</a:t>
            </a:r>
            <a:r>
              <a:rPr lang="ru-RU" sz="2800" i="1" dirty="0">
                <a:latin typeface="Times New Roman" pitchFamily="18" charset="0"/>
              </a:rPr>
              <a:t> 1777 року в </a:t>
            </a:r>
            <a:r>
              <a:rPr lang="ru-RU" sz="2800" i="1" dirty="0" err="1">
                <a:latin typeface="Times New Roman" pitchFamily="18" charset="0"/>
              </a:rPr>
              <a:t>герцогстві</a:t>
            </a:r>
            <a:r>
              <a:rPr lang="ru-RU" sz="2800" i="1" dirty="0">
                <a:latin typeface="Times New Roman" pitchFamily="18" charset="0"/>
              </a:rPr>
              <a:t> </a:t>
            </a:r>
          </a:p>
          <a:p>
            <a:r>
              <a:rPr lang="ru-RU" sz="2800" i="1" dirty="0" err="1">
                <a:latin typeface="Times New Roman" pitchFamily="18" charset="0"/>
              </a:rPr>
              <a:t>Брауншвейг</a:t>
            </a:r>
            <a:r>
              <a:rPr lang="ru-RU" sz="2800" i="1" dirty="0">
                <a:latin typeface="Times New Roman" pitchFamily="18" charset="0"/>
              </a:rPr>
              <a:t>  у с</a:t>
            </a:r>
            <a:r>
              <a:rPr lang="uk-UA" sz="2800" i="1" dirty="0">
                <a:latin typeface="Times New Roman" pitchFamily="18" charset="0"/>
              </a:rPr>
              <a:t>і</a:t>
            </a:r>
            <a:r>
              <a:rPr lang="ru-RU" sz="2800" i="1" dirty="0" smtClean="0">
                <a:latin typeface="Times New Roman" pitchFamily="18" charset="0"/>
              </a:rPr>
              <a:t>м</a:t>
            </a:r>
            <a:r>
              <a:rPr lang="en-US" sz="2800" i="1" dirty="0" smtClean="0">
                <a:latin typeface="Times New Roman" pitchFamily="18" charset="0"/>
              </a:rPr>
              <a:t>’</a:t>
            </a:r>
            <a:r>
              <a:rPr lang="ru-RU" sz="2800" i="1" dirty="0" err="1" smtClean="0">
                <a:latin typeface="Times New Roman" pitchFamily="18" charset="0"/>
              </a:rPr>
              <a:t>ї</a:t>
            </a:r>
            <a:r>
              <a:rPr lang="ru-RU" sz="2800" i="1" dirty="0" smtClean="0">
                <a:latin typeface="Times New Roman" pitchFamily="18" charset="0"/>
              </a:rPr>
              <a:t>  </a:t>
            </a:r>
            <a:r>
              <a:rPr lang="ru-RU" sz="2800" i="1" dirty="0" err="1">
                <a:latin typeface="Times New Roman" pitchFamily="18" charset="0"/>
              </a:rPr>
              <a:t>садівника</a:t>
            </a:r>
            <a:r>
              <a:rPr lang="ru-RU" sz="2800" i="1" dirty="0">
                <a:latin typeface="Times New Roman" pitchFamily="18" charset="0"/>
              </a:rPr>
              <a:t>. </a:t>
            </a:r>
            <a:r>
              <a:rPr lang="ru-RU" sz="2800" i="1" dirty="0" err="1">
                <a:latin typeface="Times New Roman" pitchFamily="18" charset="0"/>
              </a:rPr>
              <a:t>Видатні</a:t>
            </a:r>
            <a:r>
              <a:rPr lang="ru-RU" sz="2800" i="1" dirty="0">
                <a:latin typeface="Times New Roman" pitchFamily="18" charset="0"/>
              </a:rPr>
              <a:t> </a:t>
            </a:r>
            <a:r>
              <a:rPr lang="ru-RU" sz="2800" i="1" dirty="0" err="1">
                <a:latin typeface="Times New Roman" pitchFamily="18" charset="0"/>
              </a:rPr>
              <a:t>математичні</a:t>
            </a:r>
            <a:r>
              <a:rPr lang="ru-RU" sz="2800" i="1" dirty="0">
                <a:latin typeface="Times New Roman" pitchFamily="18" charset="0"/>
              </a:rPr>
              <a:t> </a:t>
            </a:r>
          </a:p>
          <a:p>
            <a:r>
              <a:rPr lang="ru-RU" sz="2800" i="1" dirty="0" err="1">
                <a:latin typeface="Times New Roman" pitchFamily="18" charset="0"/>
              </a:rPr>
              <a:t>здібності</a:t>
            </a:r>
            <a:r>
              <a:rPr lang="ru-RU" sz="2800" i="1" dirty="0">
                <a:latin typeface="Times New Roman" pitchFamily="18" charset="0"/>
              </a:rPr>
              <a:t> проявив </a:t>
            </a:r>
            <a:r>
              <a:rPr lang="ru-RU" sz="2800" i="1" dirty="0" err="1">
                <a:latin typeface="Times New Roman" pitchFamily="18" charset="0"/>
              </a:rPr>
              <a:t>вже</a:t>
            </a:r>
            <a:r>
              <a:rPr lang="ru-RU" sz="2800" i="1" dirty="0">
                <a:latin typeface="Times New Roman" pitchFamily="18" charset="0"/>
              </a:rPr>
              <a:t> у </a:t>
            </a:r>
            <a:r>
              <a:rPr lang="ru-RU" sz="2800" i="1" dirty="0" err="1">
                <a:latin typeface="Times New Roman" pitchFamily="18" charset="0"/>
              </a:rPr>
              <a:t>ранньому</a:t>
            </a:r>
            <a:r>
              <a:rPr lang="ru-RU" sz="2800" i="1" dirty="0">
                <a:latin typeface="Times New Roman" pitchFamily="18" charset="0"/>
              </a:rPr>
              <a:t> </a:t>
            </a:r>
            <a:r>
              <a:rPr lang="ru-RU" sz="2800" i="1" dirty="0" err="1">
                <a:latin typeface="Times New Roman" pitchFamily="18" charset="0"/>
              </a:rPr>
              <a:t>дитинстві</a:t>
            </a:r>
            <a:r>
              <a:rPr lang="ru-RU" sz="2800" i="1" dirty="0">
                <a:latin typeface="Times New Roman" pitchFamily="18" charset="0"/>
              </a:rPr>
              <a:t>.</a:t>
            </a:r>
          </a:p>
        </p:txBody>
      </p:sp>
      <p:sp>
        <p:nvSpPr>
          <p:cNvPr id="8" name="Прямокутник 7"/>
          <p:cNvSpPr/>
          <p:nvPr/>
        </p:nvSpPr>
        <p:spPr>
          <a:xfrm>
            <a:off x="3733800" y="304800"/>
            <a:ext cx="3791807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uk-UA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Німеччина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572000" y="404664"/>
            <a:ext cx="4248472" cy="61926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800" dirty="0" smtClean="0"/>
              <a:t>Доведення</a:t>
            </a:r>
          </a:p>
          <a:p>
            <a:pPr marL="0" indent="0">
              <a:buNone/>
            </a:pPr>
            <a:r>
              <a:rPr lang="uk-UA" sz="1800" dirty="0" smtClean="0"/>
              <a:t>Нехай маємо скінченну арифметичну прогресію</a:t>
            </a:r>
          </a:p>
          <a:p>
            <a:pPr marL="0" indent="0">
              <a:buNone/>
            </a:pPr>
            <a:r>
              <a:rPr lang="en-US" sz="1800" i="1" dirty="0" smtClean="0"/>
              <a:t>a</a:t>
            </a:r>
            <a:r>
              <a:rPr lang="uk-UA" sz="1800" i="1" baseline="-25000" dirty="0" smtClean="0"/>
              <a:t>1 </a:t>
            </a:r>
            <a:r>
              <a:rPr lang="uk-UA" sz="1800" i="1" dirty="0" smtClean="0"/>
              <a:t>, </a:t>
            </a:r>
            <a:r>
              <a:rPr lang="en-US" sz="1800" i="1" dirty="0" smtClean="0"/>
              <a:t>a</a:t>
            </a:r>
            <a:r>
              <a:rPr lang="uk-UA" sz="1800" i="1" baseline="-25000" dirty="0" smtClean="0"/>
              <a:t>2</a:t>
            </a:r>
            <a:r>
              <a:rPr lang="uk-UA" sz="1800" i="1" dirty="0" smtClean="0"/>
              <a:t>, </a:t>
            </a:r>
            <a:r>
              <a:rPr lang="en-US" sz="1800" i="1" dirty="0" smtClean="0"/>
              <a:t>a</a:t>
            </a:r>
            <a:r>
              <a:rPr lang="uk-UA" sz="1800" i="1" baseline="-25000" dirty="0" smtClean="0"/>
              <a:t>3</a:t>
            </a:r>
            <a:r>
              <a:rPr lang="uk-UA" sz="1800" i="1" dirty="0" smtClean="0"/>
              <a:t>, …, </a:t>
            </a:r>
            <a:r>
              <a:rPr lang="en-US" sz="1800" i="1" dirty="0" smtClean="0"/>
              <a:t>a</a:t>
            </a:r>
            <a:r>
              <a:rPr lang="en-US" sz="1800" i="1" baseline="-25000" dirty="0" smtClean="0"/>
              <a:t>n-2 </a:t>
            </a:r>
            <a:r>
              <a:rPr lang="uk-UA" sz="1800" i="1" dirty="0" smtClean="0"/>
              <a:t>, </a:t>
            </a:r>
            <a:r>
              <a:rPr lang="en-US" sz="1800" i="1" dirty="0" smtClean="0"/>
              <a:t>a</a:t>
            </a:r>
            <a:r>
              <a:rPr lang="en-US" sz="1800" i="1" baseline="-25000" dirty="0" smtClean="0"/>
              <a:t>n-1 </a:t>
            </a:r>
            <a:r>
              <a:rPr lang="uk-UA" sz="1800" i="1" dirty="0" smtClean="0"/>
              <a:t>, </a:t>
            </a:r>
            <a:r>
              <a:rPr lang="en-US" sz="1800" i="1" dirty="0" smtClean="0"/>
              <a:t>a</a:t>
            </a:r>
            <a:r>
              <a:rPr lang="en-US" sz="1800" i="1" baseline="-25000" dirty="0" smtClean="0"/>
              <a:t>n</a:t>
            </a:r>
            <a:r>
              <a:rPr lang="uk-UA" sz="1800" i="1" dirty="0" smtClean="0"/>
              <a:t> </a:t>
            </a:r>
            <a:r>
              <a:rPr lang="en-US" sz="1800" i="1" dirty="0" smtClean="0"/>
              <a:t>.</a:t>
            </a:r>
          </a:p>
          <a:p>
            <a:pPr marL="0" indent="0">
              <a:buNone/>
            </a:pPr>
            <a:r>
              <a:rPr lang="uk-UA" sz="1800" dirty="0" smtClean="0"/>
              <a:t>Запишемо у загальному вигляді два довільні члени прогресії, які рівновіддалені від її крайніх членів, наприклад, стоять на </a:t>
            </a:r>
            <a:r>
              <a:rPr lang="uk-UA" sz="1800" dirty="0" err="1" smtClean="0"/>
              <a:t>на</a:t>
            </a:r>
            <a:r>
              <a:rPr lang="uk-UA" sz="1800" dirty="0" smtClean="0"/>
              <a:t> </a:t>
            </a:r>
            <a:r>
              <a:rPr lang="en-US" sz="1800" dirty="0" smtClean="0"/>
              <a:t>k</a:t>
            </a:r>
            <a:r>
              <a:rPr lang="ru-RU" sz="1800" dirty="0" smtClean="0"/>
              <a:t>-</a:t>
            </a:r>
            <a:r>
              <a:rPr lang="ru-RU" sz="1800" dirty="0" err="1" smtClean="0"/>
              <a:t>му</a:t>
            </a:r>
            <a:r>
              <a:rPr lang="ru-RU" sz="1800" dirty="0" smtClean="0"/>
              <a:t> </a:t>
            </a:r>
            <a:r>
              <a:rPr lang="ru-RU" sz="1800" dirty="0" err="1" smtClean="0"/>
              <a:t>місці</a:t>
            </a:r>
            <a:r>
              <a:rPr lang="ru-RU" sz="1800" dirty="0" smtClean="0"/>
              <a:t> </a:t>
            </a:r>
            <a:r>
              <a:rPr lang="ru-RU" sz="1800" dirty="0" err="1" smtClean="0"/>
              <a:t>від</a:t>
            </a:r>
            <a:r>
              <a:rPr lang="ru-RU" sz="1800" dirty="0" smtClean="0"/>
              <a:t> початку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від</a:t>
            </a:r>
            <a:r>
              <a:rPr lang="ru-RU" sz="1800" dirty="0" smtClean="0"/>
              <a:t> </a:t>
            </a:r>
            <a:r>
              <a:rPr lang="ru-RU" sz="1800" dirty="0" err="1" smtClean="0"/>
              <a:t>кінця</a:t>
            </a:r>
            <a:r>
              <a:rPr lang="ru-RU" sz="1800" dirty="0" smtClean="0"/>
              <a:t>. </a:t>
            </a:r>
          </a:p>
          <a:p>
            <a:pPr marL="0" indent="0">
              <a:buNone/>
            </a:pPr>
            <a:r>
              <a:rPr lang="uk-UA" sz="1800" i="1" baseline="-25000" dirty="0" smtClean="0"/>
              <a:t> </a:t>
            </a:r>
            <a:r>
              <a:rPr lang="uk-UA" sz="1800" dirty="0" smtClean="0"/>
              <a:t>На  </a:t>
            </a:r>
            <a:r>
              <a:rPr lang="en-US" sz="1800" dirty="0" smtClean="0"/>
              <a:t>k</a:t>
            </a:r>
            <a:r>
              <a:rPr lang="ru-RU" sz="1800" dirty="0" smtClean="0"/>
              <a:t>- </a:t>
            </a:r>
            <a:r>
              <a:rPr lang="ru-RU" sz="1800" dirty="0" err="1" smtClean="0"/>
              <a:t>му</a:t>
            </a:r>
            <a:r>
              <a:rPr lang="ru-RU" sz="1800" dirty="0" smtClean="0"/>
              <a:t> </a:t>
            </a:r>
            <a:r>
              <a:rPr lang="ru-RU" sz="1800" dirty="0" err="1" smtClean="0"/>
              <a:t>місці</a:t>
            </a:r>
            <a:r>
              <a:rPr lang="ru-RU" sz="1800" dirty="0" smtClean="0"/>
              <a:t> </a:t>
            </a:r>
            <a:r>
              <a:rPr lang="ru-RU" sz="1800" dirty="0" err="1" smtClean="0"/>
              <a:t>від</a:t>
            </a:r>
            <a:r>
              <a:rPr lang="ru-RU" sz="1800" dirty="0" smtClean="0"/>
              <a:t> початку </a:t>
            </a:r>
            <a:r>
              <a:rPr lang="ru-RU" sz="1800" dirty="0" err="1" smtClean="0"/>
              <a:t>прогресії</a:t>
            </a:r>
            <a:r>
              <a:rPr lang="ru-RU" sz="1800" dirty="0" smtClean="0"/>
              <a:t> </a:t>
            </a:r>
            <a:r>
              <a:rPr lang="ru-RU" sz="1800" dirty="0" err="1" smtClean="0"/>
              <a:t>знаходиться</a:t>
            </a:r>
            <a:r>
              <a:rPr lang="ru-RU" sz="1800" dirty="0" smtClean="0"/>
              <a:t> </a:t>
            </a:r>
            <a:r>
              <a:rPr lang="uk-UA" sz="1800" dirty="0" smtClean="0"/>
              <a:t>член </a:t>
            </a:r>
            <a:r>
              <a:rPr lang="en-US" sz="1800" i="1" dirty="0" err="1" smtClean="0"/>
              <a:t>a</a:t>
            </a:r>
            <a:r>
              <a:rPr lang="en-US" sz="1800" i="1" baseline="-25000" dirty="0" err="1" smtClean="0"/>
              <a:t>k</a:t>
            </a:r>
            <a:r>
              <a:rPr lang="uk-UA" sz="1800" i="1" dirty="0" smtClean="0"/>
              <a:t> </a:t>
            </a:r>
            <a:r>
              <a:rPr lang="en-US" sz="1800" i="1" dirty="0" smtClean="0"/>
              <a:t>.</a:t>
            </a:r>
          </a:p>
          <a:p>
            <a:pPr marL="0" indent="0">
              <a:buNone/>
            </a:pPr>
            <a:r>
              <a:rPr lang="uk-UA" sz="1800" dirty="0" smtClean="0"/>
              <a:t>Тепер встановимо номер</a:t>
            </a:r>
            <a:r>
              <a:rPr lang="en-US" sz="1800" dirty="0" smtClean="0"/>
              <a:t> </a:t>
            </a:r>
            <a:r>
              <a:rPr lang="uk-UA" sz="1800" dirty="0" smtClean="0"/>
              <a:t> члена, який стоїть на </a:t>
            </a:r>
            <a:r>
              <a:rPr lang="en-US" sz="1800" i="1" dirty="0" smtClean="0"/>
              <a:t>k</a:t>
            </a:r>
            <a:r>
              <a:rPr lang="ru-RU" sz="1800" i="1" dirty="0" smtClean="0"/>
              <a:t>-</a:t>
            </a:r>
            <a:r>
              <a:rPr lang="uk-UA" sz="1800" i="1" dirty="0" smtClean="0"/>
              <a:t>м</a:t>
            </a:r>
            <a:r>
              <a:rPr lang="en-US" sz="1800" i="1" dirty="0" smtClean="0"/>
              <a:t>y</a:t>
            </a:r>
            <a:r>
              <a:rPr lang="uk-UA" sz="1800" i="1" dirty="0" smtClean="0"/>
              <a:t> </a:t>
            </a:r>
            <a:r>
              <a:rPr lang="uk-UA" sz="1800" dirty="0" smtClean="0"/>
              <a:t>місці від кінця прогресії. </a:t>
            </a:r>
          </a:p>
          <a:p>
            <a:pPr marL="0" indent="0">
              <a:buNone/>
            </a:pPr>
            <a:r>
              <a:rPr lang="uk-UA" sz="1800" dirty="0" smtClean="0"/>
              <a:t>Перед цим зауважимо, що</a:t>
            </a:r>
            <a:r>
              <a:rPr lang="uk-UA" sz="1800" b="1" dirty="0" smtClean="0">
                <a:solidFill>
                  <a:srgbClr val="FF0000"/>
                </a:solidFill>
              </a:rPr>
              <a:t> сума номерів крайніх членів і членів, рівновіддалених від крайніх, на 1 більша від кількості </a:t>
            </a:r>
            <a:r>
              <a:rPr lang="en-US" sz="1800" b="1" i="1" dirty="0" smtClean="0">
                <a:solidFill>
                  <a:srgbClr val="FF0000"/>
                </a:solidFill>
              </a:rPr>
              <a:t>n</a:t>
            </a:r>
            <a:r>
              <a:rPr lang="uk-UA" sz="1800" b="1" i="1" dirty="0" smtClean="0">
                <a:solidFill>
                  <a:srgbClr val="FF0000"/>
                </a:solidFill>
              </a:rPr>
              <a:t> </a:t>
            </a:r>
            <a:r>
              <a:rPr lang="uk-UA" sz="1800" b="1" dirty="0" smtClean="0">
                <a:solidFill>
                  <a:srgbClr val="FF0000"/>
                </a:solidFill>
              </a:rPr>
              <a:t>членів прогресії і дорівнює </a:t>
            </a:r>
            <a:r>
              <a:rPr lang="en-US" sz="1800" b="1" i="1" dirty="0" smtClean="0">
                <a:solidFill>
                  <a:srgbClr val="FF0000"/>
                </a:solidFill>
              </a:rPr>
              <a:t>n</a:t>
            </a:r>
            <a:r>
              <a:rPr lang="uk-UA" sz="1800" b="1" i="1" dirty="0" smtClean="0">
                <a:solidFill>
                  <a:srgbClr val="FF0000"/>
                </a:solidFill>
              </a:rPr>
              <a:t> + </a:t>
            </a:r>
            <a:r>
              <a:rPr lang="uk-UA" sz="1800" b="1" dirty="0" smtClean="0">
                <a:solidFill>
                  <a:srgbClr val="FF0000"/>
                </a:solidFill>
              </a:rPr>
              <a:t>1</a:t>
            </a:r>
            <a:r>
              <a:rPr lang="en-US" sz="1800" b="1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1800" i="1" dirty="0" smtClean="0"/>
              <a:t>a</a:t>
            </a:r>
            <a:r>
              <a:rPr lang="uk-UA" sz="1800" i="1" baseline="-25000" dirty="0" smtClean="0"/>
              <a:t>1 </a:t>
            </a:r>
            <a:r>
              <a:rPr lang="uk-UA" sz="1800" i="1" dirty="0" smtClean="0"/>
              <a:t>, </a:t>
            </a:r>
            <a:r>
              <a:rPr lang="en-US" sz="1800" i="1" dirty="0" smtClean="0"/>
              <a:t>a</a:t>
            </a:r>
            <a:r>
              <a:rPr lang="uk-UA" sz="1800" i="1" baseline="-25000" dirty="0" smtClean="0"/>
              <a:t>2</a:t>
            </a:r>
            <a:r>
              <a:rPr lang="uk-UA" sz="1800" i="1" dirty="0" smtClean="0"/>
              <a:t>, </a:t>
            </a:r>
            <a:r>
              <a:rPr lang="en-US" sz="1800" i="1" dirty="0" smtClean="0"/>
              <a:t>a</a:t>
            </a:r>
            <a:r>
              <a:rPr lang="uk-UA" sz="1800" i="1" baseline="-25000" dirty="0" smtClean="0"/>
              <a:t>3</a:t>
            </a:r>
            <a:r>
              <a:rPr lang="uk-UA" sz="1800" i="1" dirty="0" smtClean="0"/>
              <a:t>, …, </a:t>
            </a:r>
            <a:r>
              <a:rPr lang="en-US" sz="1800" i="1" dirty="0" smtClean="0"/>
              <a:t>a</a:t>
            </a:r>
            <a:r>
              <a:rPr lang="en-US" sz="1800" i="1" baseline="-25000" dirty="0" smtClean="0"/>
              <a:t>n-2 </a:t>
            </a:r>
            <a:r>
              <a:rPr lang="uk-UA" sz="1800" i="1" dirty="0" smtClean="0"/>
              <a:t>, </a:t>
            </a:r>
            <a:r>
              <a:rPr lang="en-US" sz="1800" i="1" dirty="0" smtClean="0"/>
              <a:t>a</a:t>
            </a:r>
            <a:r>
              <a:rPr lang="en-US" sz="1800" i="1" baseline="-25000" dirty="0" smtClean="0"/>
              <a:t>n-1 </a:t>
            </a:r>
            <a:r>
              <a:rPr lang="uk-UA" sz="1800" i="1" dirty="0" smtClean="0"/>
              <a:t>, </a:t>
            </a:r>
            <a:r>
              <a:rPr lang="en-US" sz="1800" i="1" dirty="0" smtClean="0"/>
              <a:t>a</a:t>
            </a:r>
            <a:r>
              <a:rPr lang="en-US" sz="1800" i="1" baseline="-25000" dirty="0" smtClean="0"/>
              <a:t>n</a:t>
            </a:r>
            <a:endParaRPr lang="ru-RU" sz="1800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539552" y="764704"/>
            <a:ext cx="4038600" cy="237626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buNone/>
            </a:pPr>
            <a:r>
              <a:rPr lang="uk-UA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Властивість арифметичної </a:t>
            </a:r>
            <a:endParaRPr lang="en-US" sz="3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r>
              <a:rPr lang="uk-UA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прогресії</a:t>
            </a:r>
            <a:endParaRPr lang="en-US" sz="3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r>
              <a:rPr lang="en-US" sz="3200" b="1" i="1" dirty="0" err="1" smtClean="0">
                <a:solidFill>
                  <a:srgbClr val="C00000"/>
                </a:solidFill>
              </a:rPr>
              <a:t>a</a:t>
            </a:r>
            <a:r>
              <a:rPr lang="en-US" sz="3200" b="1" i="1" baseline="-25000" dirty="0" err="1" smtClean="0">
                <a:solidFill>
                  <a:srgbClr val="C00000"/>
                </a:solidFill>
              </a:rPr>
              <a:t>k</a:t>
            </a:r>
            <a:r>
              <a:rPr lang="en-US" sz="3200" b="1" i="1" dirty="0" smtClean="0">
                <a:solidFill>
                  <a:srgbClr val="C00000"/>
                </a:solidFill>
              </a:rPr>
              <a:t> </a:t>
            </a:r>
            <a:r>
              <a:rPr lang="uk-UA" sz="3200" b="1" i="1" dirty="0" smtClean="0">
                <a:solidFill>
                  <a:srgbClr val="C00000"/>
                </a:solidFill>
              </a:rPr>
              <a:t>+ </a:t>
            </a:r>
            <a:r>
              <a:rPr lang="en-US" sz="3200" b="1" i="1" dirty="0" smtClean="0">
                <a:solidFill>
                  <a:srgbClr val="C00000"/>
                </a:solidFill>
              </a:rPr>
              <a:t>a</a:t>
            </a:r>
            <a:r>
              <a:rPr lang="en-US" sz="3200" b="1" i="1" baseline="-25000" dirty="0" smtClean="0">
                <a:solidFill>
                  <a:srgbClr val="C00000"/>
                </a:solidFill>
              </a:rPr>
              <a:t>n-</a:t>
            </a:r>
            <a:r>
              <a:rPr lang="en-US" sz="3200" b="1" i="1" baseline="-25000" dirty="0" err="1" smtClean="0">
                <a:solidFill>
                  <a:srgbClr val="C00000"/>
                </a:solidFill>
              </a:rPr>
              <a:t>k+l</a:t>
            </a:r>
            <a:r>
              <a:rPr lang="en-US" sz="3200" b="1" i="1" dirty="0" smtClean="0">
                <a:solidFill>
                  <a:srgbClr val="C00000"/>
                </a:solidFill>
              </a:rPr>
              <a:t> =</a:t>
            </a:r>
            <a:r>
              <a:rPr lang="uk-UA" sz="3200" b="1" i="1" dirty="0" smtClean="0">
                <a:solidFill>
                  <a:srgbClr val="C00000"/>
                </a:solidFill>
              </a:rPr>
              <a:t> </a:t>
            </a:r>
            <a:r>
              <a:rPr lang="en-US" sz="3200" b="1" i="1" dirty="0" smtClean="0">
                <a:solidFill>
                  <a:srgbClr val="C00000"/>
                </a:solidFill>
              </a:rPr>
              <a:t>a</a:t>
            </a:r>
            <a:r>
              <a:rPr lang="en-US" sz="3200" b="1" i="1" baseline="-25000" dirty="0" smtClean="0">
                <a:solidFill>
                  <a:srgbClr val="C00000"/>
                </a:solidFill>
              </a:rPr>
              <a:t>1</a:t>
            </a:r>
            <a:r>
              <a:rPr lang="uk-UA" sz="3200" b="1" i="1" dirty="0" smtClean="0">
                <a:solidFill>
                  <a:srgbClr val="C00000"/>
                </a:solidFill>
              </a:rPr>
              <a:t> + </a:t>
            </a:r>
            <a:r>
              <a:rPr lang="en-US" sz="3200" b="1" i="1" dirty="0" smtClean="0">
                <a:solidFill>
                  <a:srgbClr val="C00000"/>
                </a:solidFill>
              </a:rPr>
              <a:t>a</a:t>
            </a:r>
            <a:r>
              <a:rPr lang="en-US" sz="3200" b="1" i="1" baseline="-25000" dirty="0" smtClean="0">
                <a:solidFill>
                  <a:srgbClr val="C00000"/>
                </a:solidFill>
              </a:rPr>
              <a:t>n</a:t>
            </a:r>
            <a:r>
              <a:rPr lang="en-US" sz="3200" b="1" i="1" dirty="0" smtClean="0">
                <a:solidFill>
                  <a:srgbClr val="C00000"/>
                </a:solidFill>
              </a:rPr>
              <a:t>. </a:t>
            </a:r>
          </a:p>
          <a:p>
            <a:pPr algn="ctr">
              <a:buNone/>
            </a:pPr>
            <a:endParaRPr lang="ru-RU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67544" y="3356992"/>
            <a:ext cx="388843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Послідовність перших ста натуральних чисел є скінченною арифметичною прогресією, перший і останній члени (або інакше, крайні члени) якої дорівнюють відповідно 1 і 100, </a:t>
            </a:r>
            <a:r>
              <a:rPr lang="uk-UA" b="1" dirty="0" smtClean="0"/>
              <a:t>а </a:t>
            </a:r>
            <a:r>
              <a:rPr lang="uk-UA" dirty="0" smtClean="0"/>
              <a:t>різниця </a:t>
            </a:r>
            <a:r>
              <a:rPr lang="en-US" i="1" dirty="0" smtClean="0"/>
              <a:t>d </a:t>
            </a:r>
            <a:r>
              <a:rPr lang="uk-UA" i="1" dirty="0" smtClean="0"/>
              <a:t>= </a:t>
            </a:r>
            <a:r>
              <a:rPr lang="uk-UA" dirty="0" smtClean="0"/>
              <a:t>1. Вона має властивість, яку і помітив </a:t>
            </a:r>
            <a:r>
              <a:rPr lang="uk-UA" dirty="0" err="1" smtClean="0"/>
              <a:t>Гаусс</a:t>
            </a:r>
            <a:r>
              <a:rPr lang="uk-UA" dirty="0" smtClean="0"/>
              <a:t>: </a:t>
            </a:r>
          </a:p>
          <a:p>
            <a:r>
              <a:rPr lang="uk-UA" b="1" i="1" dirty="0" smtClean="0">
                <a:solidFill>
                  <a:srgbClr val="FF0000"/>
                </a:solidFill>
              </a:rPr>
              <a:t>сума будь-яких двох її членів, рівновіддалених від крайніх членів, дорівнює сумі крайніх членів </a:t>
            </a:r>
            <a:r>
              <a:rPr lang="uk-UA" dirty="0" smtClean="0"/>
              <a:t>(у даному випадку 101)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572000" y="404664"/>
            <a:ext cx="4248472" cy="61926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600" dirty="0" smtClean="0"/>
              <a:t>Справді, сума</a:t>
            </a:r>
            <a:r>
              <a:rPr lang="en-US" sz="1600" dirty="0" smtClean="0"/>
              <a:t>:</a:t>
            </a:r>
            <a:r>
              <a:rPr lang="uk-UA" sz="1600" dirty="0" smtClean="0"/>
              <a:t> </a:t>
            </a:r>
            <a:endParaRPr lang="en-US" sz="1600" dirty="0" smtClean="0"/>
          </a:p>
          <a:p>
            <a:pPr marL="0" indent="0">
              <a:buNone/>
            </a:pPr>
            <a:r>
              <a:rPr lang="uk-UA" sz="1600" dirty="0" smtClean="0"/>
              <a:t>номерів першого (</a:t>
            </a:r>
            <a:r>
              <a:rPr lang="en-US" sz="1600" i="1" dirty="0" smtClean="0"/>
              <a:t>a</a:t>
            </a:r>
            <a:r>
              <a:rPr lang="uk-UA" sz="1600" i="1" baseline="-25000" dirty="0" smtClean="0"/>
              <a:t>1</a:t>
            </a:r>
            <a:r>
              <a:rPr lang="uk-UA" sz="1600" dirty="0" smtClean="0"/>
              <a:t>) і останнього </a:t>
            </a:r>
            <a:r>
              <a:rPr lang="en-US" sz="1600" dirty="0" smtClean="0"/>
              <a:t>(</a:t>
            </a:r>
            <a:r>
              <a:rPr lang="en-US" sz="1600" i="1" dirty="0" smtClean="0"/>
              <a:t>a</a:t>
            </a:r>
            <a:r>
              <a:rPr lang="en-US" sz="1600" i="1" baseline="-25000" dirty="0" smtClean="0"/>
              <a:t>n</a:t>
            </a:r>
            <a:r>
              <a:rPr lang="uk-UA" sz="1600" dirty="0" smtClean="0"/>
              <a:t>) членів дорівнює 1 + </a:t>
            </a:r>
            <a:r>
              <a:rPr lang="en-US" sz="1600" i="1" dirty="0" smtClean="0"/>
              <a:t>n</a:t>
            </a:r>
            <a:r>
              <a:rPr lang="uk-UA" sz="1600" i="1" dirty="0" smtClean="0"/>
              <a:t>; </a:t>
            </a:r>
            <a:endParaRPr lang="en-US" sz="1600" i="1" dirty="0" smtClean="0"/>
          </a:p>
          <a:p>
            <a:pPr marL="0" indent="0">
              <a:buNone/>
            </a:pPr>
            <a:r>
              <a:rPr lang="uk-UA" sz="1600" dirty="0" smtClean="0"/>
              <a:t>другого (а</a:t>
            </a:r>
            <a:r>
              <a:rPr lang="uk-UA" sz="1600" baseline="-25000" dirty="0" smtClean="0"/>
              <a:t>2</a:t>
            </a:r>
            <a:r>
              <a:rPr lang="uk-UA" sz="1600" dirty="0" smtClean="0"/>
              <a:t>) і передостаннього (</a:t>
            </a:r>
            <a:r>
              <a:rPr lang="en-US" sz="1600" i="1" dirty="0" smtClean="0"/>
              <a:t>a</a:t>
            </a:r>
            <a:r>
              <a:rPr lang="en-US" sz="1600" i="1" baseline="-25000" dirty="0" smtClean="0"/>
              <a:t>n-1</a:t>
            </a:r>
            <a:r>
              <a:rPr lang="uk-UA" sz="1600" dirty="0" smtClean="0"/>
              <a:t>) — 2</a:t>
            </a:r>
            <a:r>
              <a:rPr lang="en-US" sz="1600" dirty="0" smtClean="0"/>
              <a:t> </a:t>
            </a:r>
            <a:r>
              <a:rPr lang="uk-UA" sz="1600" dirty="0" smtClean="0"/>
              <a:t>+ </a:t>
            </a:r>
            <a:r>
              <a:rPr lang="en-US" sz="1600" i="1" dirty="0" smtClean="0"/>
              <a:t>n</a:t>
            </a:r>
            <a:r>
              <a:rPr lang="uk-UA" sz="1600" i="1" dirty="0" smtClean="0"/>
              <a:t> - </a:t>
            </a:r>
            <a:r>
              <a:rPr lang="uk-UA" sz="1600" dirty="0" smtClean="0"/>
              <a:t>1 =  </a:t>
            </a:r>
            <a:r>
              <a:rPr lang="en-US" sz="1600" i="1" dirty="0" smtClean="0"/>
              <a:t>n</a:t>
            </a:r>
            <a:r>
              <a:rPr lang="uk-UA" sz="1600" i="1" dirty="0" smtClean="0"/>
              <a:t> + </a:t>
            </a:r>
            <a:r>
              <a:rPr lang="uk-UA" sz="1600" dirty="0" smtClean="0"/>
              <a:t>1; </a:t>
            </a:r>
            <a:endParaRPr lang="en-US" sz="1600" dirty="0" smtClean="0"/>
          </a:p>
          <a:p>
            <a:pPr marL="0" indent="0">
              <a:buNone/>
            </a:pPr>
            <a:r>
              <a:rPr lang="uk-UA" sz="1600" dirty="0" smtClean="0"/>
              <a:t>третього (а</a:t>
            </a:r>
            <a:r>
              <a:rPr lang="uk-UA" sz="1600" baseline="-25000" dirty="0" smtClean="0"/>
              <a:t>3</a:t>
            </a:r>
            <a:r>
              <a:rPr lang="uk-UA" sz="1600" dirty="0" smtClean="0"/>
              <a:t>) і третього від кінця (</a:t>
            </a:r>
            <a:r>
              <a:rPr lang="en-US" sz="1600" i="1" dirty="0" smtClean="0"/>
              <a:t>a</a:t>
            </a:r>
            <a:r>
              <a:rPr lang="en-US" sz="1600" i="1" baseline="-25000" dirty="0" smtClean="0"/>
              <a:t>n-2</a:t>
            </a:r>
            <a:r>
              <a:rPr lang="uk-UA" sz="1600" dirty="0" smtClean="0"/>
              <a:t>) — 3 + </a:t>
            </a:r>
            <a:r>
              <a:rPr lang="en-US" sz="1600" dirty="0" smtClean="0"/>
              <a:t>n </a:t>
            </a:r>
            <a:r>
              <a:rPr lang="uk-UA" sz="1600" dirty="0" smtClean="0"/>
              <a:t>-</a:t>
            </a:r>
            <a:r>
              <a:rPr lang="en-US" sz="1600" dirty="0" smtClean="0"/>
              <a:t> </a:t>
            </a:r>
            <a:r>
              <a:rPr lang="uk-UA" sz="1600" dirty="0" smtClean="0"/>
              <a:t>2 = </a:t>
            </a:r>
            <a:r>
              <a:rPr lang="en-US" sz="1600" dirty="0" smtClean="0"/>
              <a:t>n </a:t>
            </a:r>
            <a:r>
              <a:rPr lang="uk-UA" sz="1600" dirty="0" smtClean="0"/>
              <a:t>+</a:t>
            </a:r>
            <a:r>
              <a:rPr lang="en-US" sz="1600" dirty="0" smtClean="0"/>
              <a:t> </a:t>
            </a:r>
            <a:r>
              <a:rPr lang="uk-UA" sz="1600" dirty="0" smtClean="0"/>
              <a:t>1</a:t>
            </a:r>
            <a:r>
              <a:rPr lang="en-US" sz="1600" dirty="0" smtClean="0"/>
              <a:t> </a:t>
            </a:r>
            <a:r>
              <a:rPr lang="uk-UA" sz="1600" dirty="0" smtClean="0"/>
              <a:t> і</a:t>
            </a:r>
            <a:r>
              <a:rPr lang="en-US" sz="1600" dirty="0" smtClean="0"/>
              <a:t> </a:t>
            </a:r>
            <a:r>
              <a:rPr lang="uk-UA" sz="1600" dirty="0" smtClean="0"/>
              <a:t>т.д.</a:t>
            </a:r>
            <a:endParaRPr lang="ru-RU" sz="1600" dirty="0" smtClean="0"/>
          </a:p>
          <a:p>
            <a:pPr marL="0" indent="0">
              <a:buNone/>
            </a:pPr>
            <a:r>
              <a:rPr lang="uk-UA" sz="1600" dirty="0" smtClean="0"/>
              <a:t>Отже, сума номерів членів прогресії, що стоять на </a:t>
            </a:r>
            <a:r>
              <a:rPr lang="en-US" sz="1600" dirty="0" smtClean="0"/>
              <a:t>k</a:t>
            </a:r>
            <a:r>
              <a:rPr lang="uk-UA" sz="1600" dirty="0" smtClean="0"/>
              <a:t>-му місці від початку і на </a:t>
            </a:r>
            <a:r>
              <a:rPr lang="en-US" sz="1600" dirty="0" smtClean="0"/>
              <a:t>k</a:t>
            </a:r>
            <a:r>
              <a:rPr lang="uk-UA" sz="1600" dirty="0" smtClean="0"/>
              <a:t>-му місці від кінця, теж має дорівнювати </a:t>
            </a:r>
            <a:r>
              <a:rPr lang="en-US" sz="1600" b="1" i="1" dirty="0" smtClean="0"/>
              <a:t>n</a:t>
            </a:r>
            <a:r>
              <a:rPr lang="uk-UA" sz="1600" b="1" i="1" dirty="0" smtClean="0"/>
              <a:t> </a:t>
            </a:r>
            <a:r>
              <a:rPr lang="uk-UA" sz="1600" b="1" dirty="0" smtClean="0"/>
              <a:t>+ </a:t>
            </a:r>
            <a:r>
              <a:rPr lang="en-US" sz="1600" b="1" dirty="0" smtClean="0"/>
              <a:t>1</a:t>
            </a:r>
            <a:r>
              <a:rPr lang="uk-UA" sz="1600" b="1" dirty="0" smtClean="0"/>
              <a:t> </a:t>
            </a:r>
            <a:endParaRPr lang="en-US" sz="1600" b="1" dirty="0" smtClean="0"/>
          </a:p>
          <a:p>
            <a:pPr marL="0" indent="0">
              <a:buNone/>
            </a:pPr>
            <a:r>
              <a:rPr lang="uk-UA" sz="1600" dirty="0" smtClean="0"/>
              <a:t>Порядковий номер члена, що стоїть на </a:t>
            </a:r>
            <a:r>
              <a:rPr lang="en-US" sz="1600" dirty="0" smtClean="0"/>
              <a:t>k</a:t>
            </a:r>
            <a:r>
              <a:rPr lang="uk-UA" sz="1600" dirty="0" smtClean="0"/>
              <a:t>-му місці від початку, дорівнює </a:t>
            </a:r>
            <a:r>
              <a:rPr lang="en-US" sz="1600" i="1" dirty="0" smtClean="0"/>
              <a:t>k</a:t>
            </a:r>
            <a:r>
              <a:rPr lang="uk-UA" sz="1600" i="1" dirty="0" smtClean="0"/>
              <a:t>. </a:t>
            </a:r>
            <a:r>
              <a:rPr lang="uk-UA" sz="1600" dirty="0" smtClean="0"/>
              <a:t>Щоб знайти номер члена, що стоїть на</a:t>
            </a:r>
            <a:r>
              <a:rPr lang="en-US" sz="1600" dirty="0" smtClean="0"/>
              <a:t> k</a:t>
            </a:r>
            <a:r>
              <a:rPr lang="uk-UA" sz="1600" dirty="0" smtClean="0"/>
              <a:t>-му місці від кінця прогресії, треба від </a:t>
            </a:r>
            <a:r>
              <a:rPr lang="en-US" sz="1600" i="1" dirty="0" smtClean="0"/>
              <a:t>n</a:t>
            </a:r>
            <a:r>
              <a:rPr lang="uk-UA" sz="1600" i="1" dirty="0" smtClean="0"/>
              <a:t> + </a:t>
            </a:r>
            <a:r>
              <a:rPr lang="uk-UA" sz="1600" dirty="0" smtClean="0"/>
              <a:t>1 відняти </a:t>
            </a:r>
            <a:r>
              <a:rPr lang="en-US" sz="1600" i="1" dirty="0" smtClean="0"/>
              <a:t>k</a:t>
            </a:r>
            <a:r>
              <a:rPr lang="uk-UA" sz="1600" i="1" dirty="0" smtClean="0"/>
              <a:t>:</a:t>
            </a:r>
            <a:endParaRPr lang="en-US" sz="1600" i="1" dirty="0" smtClean="0"/>
          </a:p>
          <a:p>
            <a:pPr marL="0" indent="0">
              <a:buNone/>
            </a:pPr>
            <a:r>
              <a:rPr lang="uk-UA" sz="1600" i="1" dirty="0" smtClean="0"/>
              <a:t> </a:t>
            </a:r>
            <a:r>
              <a:rPr lang="en-US" sz="1600" i="1" dirty="0" smtClean="0"/>
              <a:t>n</a:t>
            </a:r>
            <a:r>
              <a:rPr lang="uk-UA" sz="1600" i="1" dirty="0" smtClean="0"/>
              <a:t>+</a:t>
            </a:r>
            <a:r>
              <a:rPr lang="en-US" sz="1600" i="1" dirty="0" smtClean="0"/>
              <a:t>1 </a:t>
            </a:r>
            <a:r>
              <a:rPr lang="uk-UA" sz="1600" i="1" dirty="0" smtClean="0"/>
              <a:t>-</a:t>
            </a:r>
            <a:r>
              <a:rPr lang="en-US" sz="1600" i="1" dirty="0" smtClean="0"/>
              <a:t> k </a:t>
            </a:r>
            <a:r>
              <a:rPr lang="uk-UA" sz="1600" i="1" dirty="0" smtClean="0"/>
              <a:t>= </a:t>
            </a:r>
            <a:r>
              <a:rPr lang="en-US" sz="1600" i="1" dirty="0" smtClean="0"/>
              <a:t>n</a:t>
            </a:r>
            <a:r>
              <a:rPr lang="uk-UA" sz="1600" i="1" dirty="0" smtClean="0"/>
              <a:t>-</a:t>
            </a:r>
            <a:r>
              <a:rPr lang="en-US" sz="1600" i="1" dirty="0" smtClean="0"/>
              <a:t>k</a:t>
            </a:r>
            <a:r>
              <a:rPr lang="uk-UA" sz="1600" i="1" dirty="0" smtClean="0"/>
              <a:t>+1.</a:t>
            </a:r>
            <a:endParaRPr lang="ru-RU" sz="1600" dirty="0" smtClean="0"/>
          </a:p>
          <a:p>
            <a:pPr marL="0" indent="0">
              <a:buNone/>
            </a:pPr>
            <a:r>
              <a:rPr lang="uk-UA" sz="1600" dirty="0" smtClean="0"/>
              <a:t>Знайдемо суму членів </a:t>
            </a:r>
            <a:r>
              <a:rPr lang="en-US" sz="1600" i="1" dirty="0" err="1" smtClean="0"/>
              <a:t>a</a:t>
            </a:r>
            <a:r>
              <a:rPr lang="en-US" sz="1600" i="1" baseline="-25000" dirty="0" err="1" smtClean="0"/>
              <a:t>k</a:t>
            </a:r>
            <a:r>
              <a:rPr lang="en-US" sz="1600" i="1" dirty="0" smtClean="0"/>
              <a:t> </a:t>
            </a:r>
            <a:r>
              <a:rPr lang="uk-UA" sz="1600" dirty="0" smtClean="0"/>
              <a:t>і </a:t>
            </a:r>
            <a:r>
              <a:rPr lang="uk-UA" sz="1600" i="1" dirty="0" smtClean="0"/>
              <a:t>а</a:t>
            </a:r>
            <a:r>
              <a:rPr lang="en-US" sz="1600" i="1" baseline="-25000" dirty="0" smtClean="0"/>
              <a:t>n</a:t>
            </a:r>
            <a:r>
              <a:rPr lang="en-US" sz="1600" baseline="-25000" dirty="0" smtClean="0"/>
              <a:t>-k+1</a:t>
            </a:r>
            <a:r>
              <a:rPr lang="ru-RU" sz="1600" dirty="0" smtClean="0"/>
              <a:t>, </a:t>
            </a:r>
            <a:r>
              <a:rPr lang="uk-UA" sz="1600" dirty="0" smtClean="0"/>
              <a:t>скориставшись формулою загального члена арифметичної прогресії. Маємо:</a:t>
            </a:r>
            <a:endParaRPr lang="ru-RU" sz="1600" dirty="0" smtClean="0"/>
          </a:p>
          <a:p>
            <a:pPr marL="0" indent="0">
              <a:buNone/>
            </a:pPr>
            <a:r>
              <a:rPr lang="en-US" sz="1600" i="1" dirty="0" err="1" smtClean="0"/>
              <a:t>a</a:t>
            </a:r>
            <a:r>
              <a:rPr lang="en-US" sz="1600" i="1" baseline="-25000" dirty="0" err="1" smtClean="0"/>
              <a:t>k</a:t>
            </a:r>
            <a:r>
              <a:rPr lang="en-US" sz="1600" i="1" dirty="0" smtClean="0"/>
              <a:t> = a</a:t>
            </a:r>
            <a:r>
              <a:rPr lang="en-US" sz="1600" i="1" baseline="-25000" dirty="0" smtClean="0"/>
              <a:t>1</a:t>
            </a:r>
            <a:r>
              <a:rPr lang="en-US" sz="1600" i="1" dirty="0" smtClean="0"/>
              <a:t> + d(k </a:t>
            </a:r>
            <a:r>
              <a:rPr lang="uk-UA" sz="1600" i="1" dirty="0" smtClean="0"/>
              <a:t>- </a:t>
            </a:r>
            <a:r>
              <a:rPr lang="uk-UA" sz="1600" dirty="0" smtClean="0"/>
              <a:t>1),   </a:t>
            </a:r>
            <a:endParaRPr lang="en-US" sz="1600" dirty="0" smtClean="0"/>
          </a:p>
          <a:p>
            <a:pPr marL="0" indent="0">
              <a:buNone/>
            </a:pPr>
            <a:r>
              <a:rPr lang="uk-UA" sz="1600" i="1" dirty="0" smtClean="0"/>
              <a:t>а</a:t>
            </a:r>
            <a:r>
              <a:rPr lang="en-US" sz="1600" i="1" baseline="-25000" dirty="0" smtClean="0"/>
              <a:t>n-k+1</a:t>
            </a:r>
            <a:r>
              <a:rPr lang="en-US" sz="1600" i="1" dirty="0" smtClean="0"/>
              <a:t> </a:t>
            </a:r>
            <a:r>
              <a:rPr lang="uk-UA" sz="1600" dirty="0" smtClean="0"/>
              <a:t>= </a:t>
            </a:r>
            <a:r>
              <a:rPr lang="uk-UA" sz="1600" i="1" dirty="0" smtClean="0"/>
              <a:t>а</a:t>
            </a:r>
            <a:r>
              <a:rPr lang="en-US" sz="1600" i="1" baseline="-25000" dirty="0" smtClean="0"/>
              <a:t>1</a:t>
            </a:r>
            <a:r>
              <a:rPr lang="uk-UA" sz="1600" i="1" dirty="0" smtClean="0"/>
              <a:t> + </a:t>
            </a:r>
            <a:r>
              <a:rPr lang="en-US" sz="1600" i="1" dirty="0" smtClean="0"/>
              <a:t>d(n </a:t>
            </a:r>
            <a:r>
              <a:rPr lang="uk-UA" sz="1600" i="1" dirty="0" smtClean="0"/>
              <a:t>- </a:t>
            </a:r>
            <a:r>
              <a:rPr lang="en-US" sz="1600" i="1" dirty="0" smtClean="0"/>
              <a:t>k </a:t>
            </a:r>
            <a:r>
              <a:rPr lang="uk-UA" sz="1600" i="1" dirty="0" smtClean="0"/>
              <a:t>+ </a:t>
            </a:r>
            <a:r>
              <a:rPr lang="uk-UA" sz="1600" dirty="0" smtClean="0"/>
              <a:t>1 - 1) = </a:t>
            </a:r>
            <a:r>
              <a:rPr lang="en-US" sz="1600" i="1" dirty="0" smtClean="0"/>
              <a:t>a</a:t>
            </a:r>
            <a:r>
              <a:rPr lang="en-US" sz="1600" i="1" baseline="-25000" dirty="0" smtClean="0"/>
              <a:t>1</a:t>
            </a:r>
            <a:r>
              <a:rPr lang="en-US" sz="1600" i="1" dirty="0" smtClean="0"/>
              <a:t> </a:t>
            </a:r>
            <a:r>
              <a:rPr lang="uk-UA" sz="1600" dirty="0" smtClean="0"/>
              <a:t>+ </a:t>
            </a:r>
            <a:r>
              <a:rPr lang="en-US" sz="1600" i="1" dirty="0" smtClean="0"/>
              <a:t>d(n </a:t>
            </a:r>
            <a:r>
              <a:rPr lang="uk-UA" sz="1600" i="1" dirty="0" smtClean="0"/>
              <a:t>- </a:t>
            </a:r>
            <a:r>
              <a:rPr lang="en-US" sz="1600" i="1" dirty="0" smtClean="0"/>
              <a:t>k);</a:t>
            </a:r>
            <a:endParaRPr lang="ru-RU" sz="1600" dirty="0" smtClean="0"/>
          </a:p>
          <a:p>
            <a:pPr marL="0" indent="0">
              <a:buNone/>
            </a:pPr>
            <a:r>
              <a:rPr lang="en-US" sz="1600" i="1" dirty="0" err="1" smtClean="0"/>
              <a:t>a</a:t>
            </a:r>
            <a:r>
              <a:rPr lang="en-US" sz="1600" i="1" baseline="-25000" dirty="0" err="1" smtClean="0"/>
              <a:t>k</a:t>
            </a:r>
            <a:r>
              <a:rPr lang="en-US" sz="1600" i="1" dirty="0" smtClean="0"/>
              <a:t> </a:t>
            </a:r>
            <a:r>
              <a:rPr lang="uk-UA" sz="1600" i="1" dirty="0" smtClean="0"/>
              <a:t>+ </a:t>
            </a:r>
            <a:r>
              <a:rPr lang="en-US" sz="1600" i="1" dirty="0" smtClean="0"/>
              <a:t>a</a:t>
            </a:r>
            <a:r>
              <a:rPr lang="en-US" sz="1600" i="1" baseline="-25000" dirty="0" smtClean="0"/>
              <a:t>n-k+1</a:t>
            </a:r>
            <a:r>
              <a:rPr lang="en-US" sz="1600" i="1" dirty="0" smtClean="0"/>
              <a:t> =</a:t>
            </a:r>
            <a:r>
              <a:rPr lang="uk-UA" sz="1600" i="1" dirty="0" smtClean="0"/>
              <a:t> </a:t>
            </a:r>
            <a:r>
              <a:rPr lang="en-US" sz="1600" i="1" dirty="0" smtClean="0"/>
              <a:t>a</a:t>
            </a:r>
            <a:r>
              <a:rPr lang="en-US" sz="1600" i="1" baseline="-25000" dirty="0" smtClean="0"/>
              <a:t>1</a:t>
            </a:r>
            <a:r>
              <a:rPr lang="en-US" sz="1600" i="1" dirty="0" smtClean="0"/>
              <a:t> </a:t>
            </a:r>
            <a:r>
              <a:rPr lang="uk-UA" sz="1600" i="1" dirty="0" smtClean="0"/>
              <a:t>+ </a:t>
            </a:r>
            <a:r>
              <a:rPr lang="en-US" sz="1600" i="1" dirty="0" smtClean="0"/>
              <a:t>d(k</a:t>
            </a:r>
            <a:r>
              <a:rPr lang="uk-UA" sz="1600" dirty="0" smtClean="0"/>
              <a:t>- 1) + </a:t>
            </a:r>
            <a:r>
              <a:rPr lang="en-US" sz="1600" i="1" dirty="0" smtClean="0"/>
              <a:t>a</a:t>
            </a:r>
            <a:r>
              <a:rPr lang="en-US" sz="1600" i="1" baseline="-25000" dirty="0" smtClean="0"/>
              <a:t>1</a:t>
            </a:r>
            <a:r>
              <a:rPr lang="en-US" sz="1600" i="1" dirty="0" smtClean="0"/>
              <a:t> </a:t>
            </a:r>
            <a:r>
              <a:rPr lang="uk-UA" sz="1600" i="1" dirty="0" smtClean="0"/>
              <a:t>+ </a:t>
            </a:r>
            <a:r>
              <a:rPr lang="en-US" sz="1600" i="1" dirty="0" smtClean="0"/>
              <a:t>d(n-k) =</a:t>
            </a:r>
            <a:endParaRPr lang="ru-RU" sz="1600" dirty="0" smtClean="0"/>
          </a:p>
          <a:p>
            <a:pPr marL="0" indent="0">
              <a:buNone/>
            </a:pPr>
            <a:r>
              <a:rPr lang="en-US" sz="1600" i="1" dirty="0" smtClean="0"/>
              <a:t>= a</a:t>
            </a:r>
            <a:r>
              <a:rPr lang="en-US" sz="1600" i="1" baseline="-25000" dirty="0" smtClean="0"/>
              <a:t>1</a:t>
            </a:r>
            <a:r>
              <a:rPr lang="en-US" sz="1600" i="1" dirty="0" smtClean="0"/>
              <a:t> + a</a:t>
            </a:r>
            <a:r>
              <a:rPr lang="en-US" sz="1600" i="1" baseline="-25000" dirty="0" smtClean="0"/>
              <a:t>l</a:t>
            </a:r>
            <a:r>
              <a:rPr lang="en-US" sz="1600" i="1" dirty="0" smtClean="0"/>
              <a:t> + d(k-1 + n-k) = a</a:t>
            </a:r>
            <a:r>
              <a:rPr lang="en-US" sz="1600" i="1" baseline="-25000" dirty="0" smtClean="0"/>
              <a:t>1</a:t>
            </a:r>
            <a:r>
              <a:rPr lang="en-US" sz="1600" i="1" dirty="0" smtClean="0"/>
              <a:t>+ </a:t>
            </a:r>
            <a:r>
              <a:rPr lang="uk-UA" sz="1600" dirty="0" smtClean="0"/>
              <a:t>а</a:t>
            </a:r>
            <a:r>
              <a:rPr lang="en-US" sz="1600" baseline="-25000" dirty="0" smtClean="0"/>
              <a:t>1</a:t>
            </a:r>
            <a:r>
              <a:rPr lang="uk-UA" sz="1600" dirty="0" smtClean="0"/>
              <a:t>+</a:t>
            </a:r>
            <a:r>
              <a:rPr lang="en-US" sz="1600" dirty="0" smtClean="0"/>
              <a:t>d</a:t>
            </a:r>
            <a:r>
              <a:rPr lang="uk-UA" sz="1600" dirty="0" smtClean="0"/>
              <a:t>(</a:t>
            </a:r>
            <a:r>
              <a:rPr lang="en-US" sz="1600" dirty="0" smtClean="0"/>
              <a:t>n-1</a:t>
            </a:r>
            <a:r>
              <a:rPr lang="uk-UA" sz="1600" dirty="0" smtClean="0"/>
              <a:t>) = </a:t>
            </a:r>
            <a:r>
              <a:rPr lang="en-US" sz="1600" i="1" dirty="0" smtClean="0"/>
              <a:t>a</a:t>
            </a:r>
            <a:r>
              <a:rPr lang="en-US" sz="1600" i="1" baseline="-25000" dirty="0" smtClean="0"/>
              <a:t>1</a:t>
            </a:r>
            <a:r>
              <a:rPr lang="en-US" sz="1600" i="1" dirty="0" smtClean="0"/>
              <a:t> </a:t>
            </a:r>
            <a:r>
              <a:rPr lang="uk-UA" sz="1600" i="1" dirty="0" smtClean="0"/>
              <a:t>+ </a:t>
            </a:r>
            <a:r>
              <a:rPr lang="en-US" sz="1600" i="1" dirty="0" smtClean="0"/>
              <a:t>a</a:t>
            </a:r>
            <a:r>
              <a:rPr lang="en-US" sz="1600" i="1" baseline="-25000" dirty="0" smtClean="0"/>
              <a:t>n</a:t>
            </a:r>
            <a:r>
              <a:rPr lang="en-US" sz="1600" i="1" dirty="0" smtClean="0"/>
              <a:t>. </a:t>
            </a:r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539552" y="836712"/>
            <a:ext cx="4038600" cy="165618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buNone/>
            </a:pPr>
            <a:r>
              <a:rPr lang="uk-UA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Властивість арифметичної </a:t>
            </a:r>
            <a:endParaRPr lang="en-US" sz="3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r>
              <a:rPr lang="uk-UA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прогресії</a:t>
            </a:r>
            <a:endParaRPr lang="en-US" sz="3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endParaRPr lang="ru-RU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702334" y="3645024"/>
            <a:ext cx="3403497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buNone/>
            </a:pPr>
            <a:r>
              <a:rPr lang="en-US" sz="3200" b="1" i="1" dirty="0" err="1" smtClean="0">
                <a:solidFill>
                  <a:srgbClr val="C00000"/>
                </a:solidFill>
              </a:rPr>
              <a:t>a</a:t>
            </a:r>
            <a:r>
              <a:rPr lang="en-US" sz="3200" b="1" i="1" baseline="-25000" dirty="0" err="1" smtClean="0">
                <a:solidFill>
                  <a:srgbClr val="C00000"/>
                </a:solidFill>
              </a:rPr>
              <a:t>k</a:t>
            </a:r>
            <a:r>
              <a:rPr lang="en-US" sz="3200" b="1" i="1" dirty="0" smtClean="0">
                <a:solidFill>
                  <a:srgbClr val="C00000"/>
                </a:solidFill>
              </a:rPr>
              <a:t> </a:t>
            </a:r>
            <a:r>
              <a:rPr lang="uk-UA" sz="3200" b="1" i="1" dirty="0" smtClean="0">
                <a:solidFill>
                  <a:srgbClr val="C00000"/>
                </a:solidFill>
              </a:rPr>
              <a:t>+ </a:t>
            </a:r>
            <a:r>
              <a:rPr lang="en-US" sz="3200" b="1" i="1" dirty="0" smtClean="0">
                <a:solidFill>
                  <a:srgbClr val="C00000"/>
                </a:solidFill>
              </a:rPr>
              <a:t>a</a:t>
            </a:r>
            <a:r>
              <a:rPr lang="en-US" sz="3200" b="1" i="1" baseline="-25000" dirty="0" smtClean="0">
                <a:solidFill>
                  <a:srgbClr val="C00000"/>
                </a:solidFill>
              </a:rPr>
              <a:t>n-k+</a:t>
            </a:r>
            <a:r>
              <a:rPr lang="uk-UA" sz="3200" b="1" i="1" baseline="-25000" dirty="0" smtClean="0">
                <a:solidFill>
                  <a:srgbClr val="C00000"/>
                </a:solidFill>
              </a:rPr>
              <a:t>1</a:t>
            </a:r>
            <a:r>
              <a:rPr lang="en-US" sz="3200" b="1" i="1" dirty="0" smtClean="0">
                <a:solidFill>
                  <a:srgbClr val="C00000"/>
                </a:solidFill>
              </a:rPr>
              <a:t> =</a:t>
            </a:r>
            <a:r>
              <a:rPr lang="uk-UA" sz="3200" b="1" i="1" dirty="0" smtClean="0">
                <a:solidFill>
                  <a:srgbClr val="C00000"/>
                </a:solidFill>
              </a:rPr>
              <a:t> </a:t>
            </a:r>
            <a:r>
              <a:rPr lang="en-US" sz="3200" b="1" i="1" dirty="0" smtClean="0">
                <a:solidFill>
                  <a:srgbClr val="C00000"/>
                </a:solidFill>
              </a:rPr>
              <a:t>a</a:t>
            </a:r>
            <a:r>
              <a:rPr lang="en-US" sz="3200" b="1" i="1" baseline="-25000" dirty="0" smtClean="0">
                <a:solidFill>
                  <a:srgbClr val="C00000"/>
                </a:solidFill>
              </a:rPr>
              <a:t>1</a:t>
            </a:r>
            <a:r>
              <a:rPr lang="uk-UA" sz="3200" b="1" i="1" dirty="0" smtClean="0">
                <a:solidFill>
                  <a:srgbClr val="C00000"/>
                </a:solidFill>
              </a:rPr>
              <a:t> + </a:t>
            </a:r>
            <a:r>
              <a:rPr lang="en-US" sz="3200" b="1" i="1" dirty="0" smtClean="0">
                <a:solidFill>
                  <a:srgbClr val="C00000"/>
                </a:solidFill>
              </a:rPr>
              <a:t>a</a:t>
            </a:r>
            <a:r>
              <a:rPr lang="en-US" sz="3200" b="1" i="1" baseline="-25000" dirty="0" smtClean="0">
                <a:solidFill>
                  <a:srgbClr val="C00000"/>
                </a:solidFill>
              </a:rPr>
              <a:t>n</a:t>
            </a:r>
            <a:r>
              <a:rPr lang="en-US" sz="3200" b="1" i="1" dirty="0" smtClean="0">
                <a:solidFill>
                  <a:srgbClr val="C000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395536" y="1268760"/>
            <a:ext cx="8424936" cy="5328592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uk-UA" sz="1600" dirty="0" smtClean="0"/>
              <a:t>Доведену  властивість можна використати для встановлення формули обчислення суми </a:t>
            </a:r>
            <a:r>
              <a:rPr lang="en-US" sz="1600" i="1" dirty="0" smtClean="0"/>
              <a:t>n</a:t>
            </a:r>
            <a:r>
              <a:rPr lang="uk-UA" sz="1600" i="1" dirty="0" smtClean="0"/>
              <a:t> </a:t>
            </a:r>
            <a:r>
              <a:rPr lang="uk-UA" sz="1600" dirty="0" smtClean="0"/>
              <a:t>перших членів арифметичної прогресії.</a:t>
            </a:r>
            <a:endParaRPr lang="ru-RU" sz="1600" dirty="0" smtClean="0"/>
          </a:p>
          <a:p>
            <a:pPr marL="0" indent="0">
              <a:buNone/>
            </a:pPr>
            <a:r>
              <a:rPr lang="uk-UA" sz="1600" dirty="0" smtClean="0"/>
              <a:t>Нехай треба знайти суму членів арифметичної прогресії: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i="1" dirty="0" smtClean="0"/>
              <a:t>a</a:t>
            </a:r>
            <a:r>
              <a:rPr lang="uk-UA" sz="1600" i="1" baseline="-25000" dirty="0" smtClean="0"/>
              <a:t>1 </a:t>
            </a:r>
            <a:r>
              <a:rPr lang="uk-UA" sz="1600" i="1" dirty="0" smtClean="0"/>
              <a:t>, </a:t>
            </a:r>
            <a:r>
              <a:rPr lang="en-US" sz="1600" i="1" dirty="0" smtClean="0"/>
              <a:t>a</a:t>
            </a:r>
            <a:r>
              <a:rPr lang="uk-UA" sz="1600" i="1" baseline="-25000" dirty="0" smtClean="0"/>
              <a:t>2</a:t>
            </a:r>
            <a:r>
              <a:rPr lang="uk-UA" sz="1600" i="1" dirty="0" smtClean="0"/>
              <a:t>, </a:t>
            </a:r>
            <a:r>
              <a:rPr lang="en-US" sz="1600" i="1" dirty="0" smtClean="0"/>
              <a:t>a</a:t>
            </a:r>
            <a:r>
              <a:rPr lang="uk-UA" sz="1600" i="1" baseline="-25000" dirty="0" smtClean="0"/>
              <a:t>3</a:t>
            </a:r>
            <a:r>
              <a:rPr lang="uk-UA" sz="1600" i="1" dirty="0" smtClean="0"/>
              <a:t>, …, </a:t>
            </a:r>
            <a:r>
              <a:rPr lang="en-US" sz="1600" i="1" dirty="0" smtClean="0"/>
              <a:t>a</a:t>
            </a:r>
            <a:r>
              <a:rPr lang="en-US" sz="1600" i="1" baseline="-25000" dirty="0" smtClean="0"/>
              <a:t>n-2 </a:t>
            </a:r>
            <a:r>
              <a:rPr lang="uk-UA" sz="1600" i="1" dirty="0" smtClean="0"/>
              <a:t>, </a:t>
            </a:r>
            <a:r>
              <a:rPr lang="en-US" sz="1600" i="1" dirty="0" smtClean="0"/>
              <a:t>a</a:t>
            </a:r>
            <a:r>
              <a:rPr lang="en-US" sz="1600" i="1" baseline="-25000" dirty="0" smtClean="0"/>
              <a:t>n-1 </a:t>
            </a:r>
            <a:r>
              <a:rPr lang="uk-UA" sz="1600" i="1" dirty="0" smtClean="0"/>
              <a:t>, </a:t>
            </a:r>
            <a:r>
              <a:rPr lang="en-US" sz="1600" i="1" dirty="0" smtClean="0"/>
              <a:t>a</a:t>
            </a:r>
            <a:r>
              <a:rPr lang="en-US" sz="1600" i="1" baseline="-25000" dirty="0" smtClean="0"/>
              <a:t>n</a:t>
            </a:r>
            <a:r>
              <a:rPr lang="uk-UA" sz="1600" i="1" dirty="0" smtClean="0"/>
              <a:t> </a:t>
            </a:r>
            <a:r>
              <a:rPr lang="en-US" sz="1600" i="1" dirty="0" smtClean="0"/>
              <a:t>.</a:t>
            </a:r>
          </a:p>
          <a:p>
            <a:pPr marL="0" indent="0">
              <a:buNone/>
            </a:pPr>
            <a:r>
              <a:rPr lang="uk-UA" sz="1600" dirty="0" smtClean="0"/>
              <a:t>Позначають таку суму зазвичай </a:t>
            </a:r>
            <a:r>
              <a:rPr lang="en-US" sz="1600" b="1" i="1" dirty="0" err="1" smtClean="0"/>
              <a:t>S</a:t>
            </a:r>
            <a:r>
              <a:rPr lang="en-US" sz="1600" b="1" i="1" baseline="-25000" dirty="0" err="1" smtClean="0"/>
              <a:t>n</a:t>
            </a:r>
            <a:r>
              <a:rPr lang="ru-RU" sz="1600" i="1" dirty="0" smtClean="0"/>
              <a:t>.</a:t>
            </a:r>
            <a:endParaRPr lang="ru-RU" sz="1600" dirty="0" smtClean="0"/>
          </a:p>
          <a:p>
            <a:pPr marL="0" indent="0">
              <a:buNone/>
            </a:pPr>
            <a:r>
              <a:rPr lang="uk-UA" sz="1600" dirty="0" smtClean="0"/>
              <a:t>Запишемо цю суму двома способами: у прямому і зворотному порядку розміщення доданків.</a:t>
            </a:r>
            <a:endParaRPr lang="ru-RU" sz="1600" dirty="0" smtClean="0"/>
          </a:p>
          <a:p>
            <a:pPr marL="0" indent="0">
              <a:buNone/>
            </a:pPr>
            <a:r>
              <a:rPr lang="uk-UA" sz="1600" dirty="0" smtClean="0"/>
              <a:t>Маємо:</a:t>
            </a:r>
            <a:endParaRPr lang="ru-RU" sz="1600" dirty="0" smtClean="0"/>
          </a:p>
          <a:p>
            <a:pPr marL="0" indent="0">
              <a:buNone/>
            </a:pPr>
            <a:r>
              <a:rPr lang="en-US" sz="1600" b="1" i="1" dirty="0" err="1" smtClean="0"/>
              <a:t>S</a:t>
            </a:r>
            <a:r>
              <a:rPr lang="en-US" sz="1600" b="1" i="1" baseline="-25000" dirty="0" err="1" smtClean="0"/>
              <a:t>n</a:t>
            </a:r>
            <a:r>
              <a:rPr lang="en-US" sz="1600" b="1" i="1" dirty="0" smtClean="0"/>
              <a:t> </a:t>
            </a:r>
            <a:r>
              <a:rPr lang="uk-UA" sz="1600" b="1" i="1" dirty="0" smtClean="0"/>
              <a:t>= </a:t>
            </a:r>
            <a:r>
              <a:rPr lang="en-US" sz="1600" b="1" i="1" dirty="0" smtClean="0"/>
              <a:t>a</a:t>
            </a:r>
            <a:r>
              <a:rPr lang="uk-UA" sz="1600" b="1" i="1" baseline="-25000" dirty="0" smtClean="0"/>
              <a:t>1 </a:t>
            </a:r>
            <a:r>
              <a:rPr lang="en-US" sz="1600" b="1" i="1" dirty="0" smtClean="0"/>
              <a:t>+</a:t>
            </a:r>
            <a:r>
              <a:rPr lang="uk-UA" sz="1600" b="1" i="1" dirty="0" smtClean="0"/>
              <a:t> </a:t>
            </a:r>
            <a:r>
              <a:rPr lang="en-US" sz="1600" b="1" i="1" dirty="0" smtClean="0"/>
              <a:t>a</a:t>
            </a:r>
            <a:r>
              <a:rPr lang="uk-UA" sz="1600" b="1" i="1" baseline="-25000" dirty="0" smtClean="0"/>
              <a:t>2</a:t>
            </a:r>
            <a:r>
              <a:rPr lang="en-US" sz="1600" b="1" i="1" dirty="0" smtClean="0"/>
              <a:t>+</a:t>
            </a:r>
            <a:r>
              <a:rPr lang="uk-UA" sz="1600" b="1" i="1" dirty="0" smtClean="0"/>
              <a:t> </a:t>
            </a:r>
            <a:r>
              <a:rPr lang="en-US" sz="1600" b="1" i="1" dirty="0" smtClean="0"/>
              <a:t>a</a:t>
            </a:r>
            <a:r>
              <a:rPr lang="uk-UA" sz="1600" b="1" i="1" baseline="-25000" dirty="0" smtClean="0"/>
              <a:t>3</a:t>
            </a:r>
            <a:r>
              <a:rPr lang="en-US" sz="1600" b="1" i="1" dirty="0" smtClean="0"/>
              <a:t>+</a:t>
            </a:r>
            <a:r>
              <a:rPr lang="uk-UA" sz="1600" b="1" i="1" dirty="0" smtClean="0"/>
              <a:t> …</a:t>
            </a:r>
            <a:r>
              <a:rPr lang="en-US" sz="1600" b="1" i="1" dirty="0" smtClean="0"/>
              <a:t>+</a:t>
            </a:r>
            <a:r>
              <a:rPr lang="uk-UA" sz="1600" b="1" i="1" dirty="0" smtClean="0"/>
              <a:t> </a:t>
            </a:r>
            <a:r>
              <a:rPr lang="en-US" sz="1600" b="1" i="1" dirty="0" smtClean="0"/>
              <a:t>a</a:t>
            </a:r>
            <a:r>
              <a:rPr lang="en-US" sz="1600" b="1" i="1" baseline="-25000" dirty="0" smtClean="0"/>
              <a:t>n-2 </a:t>
            </a:r>
            <a:r>
              <a:rPr lang="en-US" sz="1600" b="1" i="1" dirty="0" smtClean="0"/>
              <a:t>+</a:t>
            </a:r>
            <a:r>
              <a:rPr lang="uk-UA" sz="1600" b="1" i="1" dirty="0" smtClean="0"/>
              <a:t> </a:t>
            </a:r>
            <a:r>
              <a:rPr lang="en-US" sz="1600" b="1" i="1" dirty="0" smtClean="0"/>
              <a:t>a</a:t>
            </a:r>
            <a:r>
              <a:rPr lang="en-US" sz="1600" b="1" i="1" baseline="-25000" dirty="0" smtClean="0"/>
              <a:t>n-1 </a:t>
            </a:r>
            <a:r>
              <a:rPr lang="en-US" sz="1600" b="1" i="1" dirty="0" smtClean="0"/>
              <a:t>+</a:t>
            </a:r>
            <a:r>
              <a:rPr lang="uk-UA" sz="1600" b="1" i="1" dirty="0" smtClean="0"/>
              <a:t> </a:t>
            </a:r>
            <a:r>
              <a:rPr lang="en-US" sz="1600" b="1" i="1" dirty="0" smtClean="0"/>
              <a:t>a</a:t>
            </a:r>
            <a:r>
              <a:rPr lang="en-US" sz="1600" b="1" i="1" baseline="-25000" dirty="0" smtClean="0"/>
              <a:t>n</a:t>
            </a:r>
            <a:r>
              <a:rPr lang="uk-UA" sz="1600" b="1" i="1" dirty="0" smtClean="0"/>
              <a:t> </a:t>
            </a:r>
            <a:r>
              <a:rPr lang="en-US" sz="1600" b="1" i="1" dirty="0" smtClean="0"/>
              <a:t>.</a:t>
            </a:r>
          </a:p>
          <a:p>
            <a:pPr marL="0" indent="0">
              <a:buNone/>
            </a:pPr>
            <a:r>
              <a:rPr lang="en-US" sz="1600" b="1" i="1" dirty="0" err="1" smtClean="0"/>
              <a:t>S</a:t>
            </a:r>
            <a:r>
              <a:rPr lang="en-US" sz="1600" b="1" i="1" baseline="-25000" dirty="0" err="1" smtClean="0"/>
              <a:t>n</a:t>
            </a:r>
            <a:r>
              <a:rPr lang="en-US" sz="1600" b="1" i="1" dirty="0" smtClean="0"/>
              <a:t> = a</a:t>
            </a:r>
            <a:r>
              <a:rPr lang="en-US" sz="1600" b="1" i="1" baseline="-25000" dirty="0" smtClean="0"/>
              <a:t>n</a:t>
            </a:r>
            <a:r>
              <a:rPr lang="en-US" sz="1600" b="1" i="1" dirty="0" smtClean="0"/>
              <a:t> + a</a:t>
            </a:r>
            <a:r>
              <a:rPr lang="en-US" sz="1600" b="1" i="1" baseline="-25000" dirty="0" smtClean="0"/>
              <a:t>n-1</a:t>
            </a:r>
            <a:r>
              <a:rPr lang="en-US" sz="1600" b="1" i="1" dirty="0" smtClean="0"/>
              <a:t> + a</a:t>
            </a:r>
            <a:r>
              <a:rPr lang="en-US" sz="1600" b="1" i="1" baseline="-25000" dirty="0" smtClean="0"/>
              <a:t>n-2</a:t>
            </a:r>
            <a:r>
              <a:rPr lang="en-US" sz="1600" b="1" i="1" dirty="0" smtClean="0"/>
              <a:t>+... </a:t>
            </a:r>
            <a:r>
              <a:rPr lang="ru-RU" sz="1600" b="1" i="1" dirty="0" smtClean="0"/>
              <a:t>+ </a:t>
            </a:r>
            <a:r>
              <a:rPr lang="en-US" sz="1600" b="1" i="1" dirty="0" smtClean="0"/>
              <a:t>a</a:t>
            </a:r>
            <a:r>
              <a:rPr lang="ru-RU" sz="1600" b="1" i="1" baseline="-25000" dirty="0" smtClean="0"/>
              <a:t>3</a:t>
            </a:r>
            <a:r>
              <a:rPr lang="ru-RU" sz="1600" b="1" i="1" dirty="0" smtClean="0"/>
              <a:t> + </a:t>
            </a:r>
            <a:r>
              <a:rPr lang="en-US" sz="1600" b="1" i="1" dirty="0" smtClean="0"/>
              <a:t>a</a:t>
            </a:r>
            <a:r>
              <a:rPr lang="ru-RU" sz="1600" b="1" i="1" baseline="-25000" dirty="0" smtClean="0"/>
              <a:t>2</a:t>
            </a:r>
            <a:r>
              <a:rPr lang="ru-RU" sz="1600" b="1" i="1" dirty="0" smtClean="0"/>
              <a:t> + </a:t>
            </a:r>
            <a:r>
              <a:rPr lang="en-US" sz="1600" b="1" i="1" dirty="0" smtClean="0"/>
              <a:t>a</a:t>
            </a:r>
            <a:r>
              <a:rPr lang="en-US" sz="1600" b="1" i="1" baseline="-25000" dirty="0" smtClean="0"/>
              <a:t>1</a:t>
            </a:r>
            <a:r>
              <a:rPr lang="ru-RU" sz="1600" b="1" i="1" dirty="0" smtClean="0"/>
              <a:t>,</a:t>
            </a:r>
            <a:endParaRPr lang="ru-RU" sz="1600" dirty="0" smtClean="0"/>
          </a:p>
          <a:p>
            <a:pPr marL="0" indent="0">
              <a:buNone/>
            </a:pPr>
            <a:r>
              <a:rPr lang="uk-UA" sz="1600" dirty="0" smtClean="0"/>
              <a:t>Додамо </a:t>
            </a:r>
            <a:r>
              <a:rPr lang="uk-UA" sz="1600" dirty="0" err="1" smtClean="0"/>
              <a:t>почленно</a:t>
            </a:r>
            <a:r>
              <a:rPr lang="uk-UA" sz="1600" dirty="0" smtClean="0"/>
              <a:t> ці дві рівності.</a:t>
            </a:r>
            <a:endParaRPr lang="en-US" sz="1600" dirty="0" smtClean="0"/>
          </a:p>
          <a:p>
            <a:pPr marL="0" indent="0">
              <a:buNone/>
            </a:pPr>
            <a:r>
              <a:rPr lang="uk-UA" sz="1600" dirty="0" smtClean="0"/>
              <a:t> Маємо: </a:t>
            </a:r>
            <a:endParaRPr lang="en-US" sz="1600" dirty="0" smtClean="0"/>
          </a:p>
          <a:p>
            <a:pPr marL="0" indent="0">
              <a:buNone/>
            </a:pPr>
            <a:r>
              <a:rPr lang="ru-RU" sz="1600" b="1" i="1" dirty="0" smtClean="0"/>
              <a:t>2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S</a:t>
            </a:r>
            <a:r>
              <a:rPr lang="en-US" sz="1600" b="1" i="1" baseline="-25000" dirty="0" err="1" smtClean="0"/>
              <a:t>n</a:t>
            </a:r>
            <a:r>
              <a:rPr lang="en-US" sz="1600" b="1" i="1" dirty="0" smtClean="0"/>
              <a:t> </a:t>
            </a:r>
            <a:r>
              <a:rPr lang="uk-UA" sz="1600" b="1" dirty="0" smtClean="0"/>
              <a:t>= </a:t>
            </a:r>
            <a:r>
              <a:rPr lang="uk-UA" sz="1600" b="1" i="1" dirty="0" smtClean="0"/>
              <a:t>(а</a:t>
            </a:r>
            <a:r>
              <a:rPr lang="en-US" sz="1600" b="1" i="1" baseline="-25000" dirty="0" smtClean="0"/>
              <a:t>1</a:t>
            </a:r>
            <a:r>
              <a:rPr lang="uk-UA" sz="1600" b="1" i="1" dirty="0" smtClean="0"/>
              <a:t> + </a:t>
            </a:r>
            <a:r>
              <a:rPr lang="uk-UA" sz="1600" b="1" dirty="0" smtClean="0"/>
              <a:t>а</a:t>
            </a:r>
            <a:r>
              <a:rPr lang="en-US" sz="1600" b="1" baseline="-25000" dirty="0" smtClean="0"/>
              <a:t>n</a:t>
            </a:r>
            <a:r>
              <a:rPr lang="uk-UA" sz="1600" b="1" dirty="0" smtClean="0"/>
              <a:t>) + (</a:t>
            </a:r>
            <a:r>
              <a:rPr lang="en-US" sz="1600" b="1" dirty="0" smtClean="0"/>
              <a:t>a</a:t>
            </a:r>
            <a:r>
              <a:rPr lang="uk-UA" sz="1600" b="1" baseline="-25000" dirty="0" smtClean="0"/>
              <a:t>2</a:t>
            </a:r>
            <a:r>
              <a:rPr lang="uk-UA" sz="1600" b="1" dirty="0" smtClean="0"/>
              <a:t> + </a:t>
            </a:r>
            <a:r>
              <a:rPr lang="uk-UA" sz="1600" b="1" i="1" dirty="0" smtClean="0"/>
              <a:t>а</a:t>
            </a:r>
            <a:r>
              <a:rPr lang="en-US" sz="1600" b="1" i="1" baseline="-25000" dirty="0" smtClean="0"/>
              <a:t>n-1</a:t>
            </a:r>
            <a:r>
              <a:rPr lang="uk-UA" sz="1600" b="1" i="1" dirty="0" smtClean="0"/>
              <a:t>) + </a:t>
            </a:r>
            <a:r>
              <a:rPr lang="uk-UA" sz="1600" b="1" dirty="0" smtClean="0"/>
              <a:t>(</a:t>
            </a:r>
            <a:r>
              <a:rPr lang="en-US" sz="1600" b="1" dirty="0" smtClean="0"/>
              <a:t>a</a:t>
            </a:r>
            <a:r>
              <a:rPr lang="en-US" sz="1600" b="1" baseline="-25000" dirty="0" smtClean="0"/>
              <a:t>3</a:t>
            </a:r>
            <a:r>
              <a:rPr lang="uk-UA" sz="1600" b="1" dirty="0" smtClean="0"/>
              <a:t> + </a:t>
            </a:r>
            <a:r>
              <a:rPr lang="en-US" sz="1600" b="1" i="1" dirty="0" smtClean="0"/>
              <a:t>a</a:t>
            </a:r>
            <a:r>
              <a:rPr lang="en-US" sz="1600" b="1" i="1" baseline="-25000" dirty="0" smtClean="0"/>
              <a:t>n-2</a:t>
            </a:r>
            <a:r>
              <a:rPr lang="en-US" sz="1600" b="1" dirty="0" smtClean="0"/>
              <a:t>)</a:t>
            </a:r>
            <a:r>
              <a:rPr lang="uk-UA" sz="1600" b="1" dirty="0" smtClean="0"/>
              <a:t>+ ... +</a:t>
            </a:r>
            <a:r>
              <a:rPr lang="en-US" sz="1600" b="1" dirty="0" smtClean="0"/>
              <a:t>(</a:t>
            </a:r>
            <a:r>
              <a:rPr lang="en-US" sz="1600" b="1" i="1" dirty="0" smtClean="0"/>
              <a:t>a</a:t>
            </a:r>
            <a:r>
              <a:rPr lang="en-US" sz="1600" b="1" i="1" baseline="-25000" dirty="0" smtClean="0"/>
              <a:t>n-2</a:t>
            </a:r>
            <a:r>
              <a:rPr lang="en-US" sz="1600" b="1" i="1" dirty="0" smtClean="0"/>
              <a:t> </a:t>
            </a:r>
            <a:r>
              <a:rPr lang="en-US" sz="1600" b="1" dirty="0" smtClean="0"/>
              <a:t>+ a</a:t>
            </a:r>
            <a:r>
              <a:rPr lang="en-US" sz="1600" b="1" baseline="-25000" dirty="0" smtClean="0"/>
              <a:t>3</a:t>
            </a:r>
            <a:r>
              <a:rPr lang="en-US" sz="1600" b="1" dirty="0" smtClean="0"/>
              <a:t>)</a:t>
            </a:r>
            <a:r>
              <a:rPr lang="uk-UA" sz="1600" b="1" dirty="0" smtClean="0"/>
              <a:t>+</a:t>
            </a:r>
            <a:r>
              <a:rPr lang="en-US" sz="1600" b="1" dirty="0" smtClean="0"/>
              <a:t> (</a:t>
            </a:r>
            <a:r>
              <a:rPr lang="uk-UA" sz="1600" b="1" i="1" dirty="0" smtClean="0"/>
              <a:t>а</a:t>
            </a:r>
            <a:r>
              <a:rPr lang="en-US" sz="1600" b="1" i="1" baseline="-25000" dirty="0" smtClean="0"/>
              <a:t>n-1 </a:t>
            </a:r>
            <a:r>
              <a:rPr lang="en-US" sz="1600" b="1" dirty="0" smtClean="0"/>
              <a:t>+ a</a:t>
            </a:r>
            <a:r>
              <a:rPr lang="uk-UA" sz="1600" b="1" baseline="-25000" dirty="0" smtClean="0"/>
              <a:t>2</a:t>
            </a:r>
            <a:r>
              <a:rPr lang="uk-UA" sz="1600" b="1" dirty="0" smtClean="0"/>
              <a:t> </a:t>
            </a:r>
            <a:r>
              <a:rPr lang="en-US" sz="1600" b="1" dirty="0" smtClean="0"/>
              <a:t>)+(</a:t>
            </a:r>
            <a:r>
              <a:rPr lang="uk-UA" sz="1600" b="1" dirty="0" smtClean="0"/>
              <a:t>а</a:t>
            </a:r>
            <a:r>
              <a:rPr lang="en-US" sz="1600" b="1" baseline="-25000" dirty="0" smtClean="0"/>
              <a:t>n </a:t>
            </a:r>
            <a:r>
              <a:rPr lang="en-US" sz="1600" b="1" dirty="0" smtClean="0"/>
              <a:t>+</a:t>
            </a:r>
            <a:r>
              <a:rPr lang="uk-UA" sz="1600" b="1" i="1" dirty="0" smtClean="0"/>
              <a:t> а</a:t>
            </a:r>
            <a:r>
              <a:rPr lang="en-US" sz="1600" b="1" i="1" baseline="-25000" dirty="0" smtClean="0"/>
              <a:t>1</a:t>
            </a:r>
            <a:r>
              <a:rPr lang="en-US" sz="1600" b="1" dirty="0" smtClean="0"/>
              <a:t>).</a:t>
            </a:r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r>
              <a:rPr lang="uk-UA" sz="1600" dirty="0" smtClean="0"/>
              <a:t>За доведеною властивістю кожна із сум у дужках дорівнює </a:t>
            </a:r>
            <a:r>
              <a:rPr lang="uk-UA" sz="1600" i="1" dirty="0" smtClean="0"/>
              <a:t>а</a:t>
            </a:r>
            <a:r>
              <a:rPr lang="en-US" sz="1600" i="1" baseline="-25000" dirty="0" smtClean="0"/>
              <a:t>1</a:t>
            </a:r>
            <a:r>
              <a:rPr lang="uk-UA" sz="1600" i="1" dirty="0" smtClean="0"/>
              <a:t> + </a:t>
            </a:r>
            <a:r>
              <a:rPr lang="uk-UA" sz="1600" dirty="0" smtClean="0"/>
              <a:t>а</a:t>
            </a:r>
            <a:r>
              <a:rPr lang="en-US" sz="1600" baseline="-25000" dirty="0" smtClean="0"/>
              <a:t>n </a:t>
            </a:r>
            <a:endParaRPr lang="ru-RU" sz="1600" dirty="0" smtClean="0"/>
          </a:p>
          <a:p>
            <a:pPr marL="0" indent="0">
              <a:buNone/>
            </a:pPr>
            <a:r>
              <a:rPr lang="uk-UA" sz="1600" dirty="0" smtClean="0"/>
              <a:t>Кількість таких сум дорівнює </a:t>
            </a:r>
            <a:r>
              <a:rPr lang="en-US" sz="1600" dirty="0" smtClean="0"/>
              <a:t>n</a:t>
            </a:r>
            <a:r>
              <a:rPr lang="uk-UA" sz="1600" i="1" dirty="0" smtClean="0"/>
              <a:t>. </a:t>
            </a:r>
            <a:endParaRPr lang="en-US" sz="1600" i="1" dirty="0" smtClean="0"/>
          </a:p>
          <a:p>
            <a:pPr marL="0" indent="0">
              <a:buNone/>
            </a:pPr>
            <a:r>
              <a:rPr lang="uk-UA" sz="1600" dirty="0" smtClean="0"/>
              <a:t>Отже, </a:t>
            </a:r>
            <a:r>
              <a:rPr lang="ru-RU" sz="1600" b="1" i="1" dirty="0" smtClean="0"/>
              <a:t>2</a:t>
            </a:r>
            <a:r>
              <a:rPr lang="en-US" sz="1600" b="1" i="1" dirty="0" err="1" smtClean="0"/>
              <a:t>S</a:t>
            </a:r>
            <a:r>
              <a:rPr lang="en-US" sz="1600" b="1" i="1" baseline="-25000" dirty="0" err="1" smtClean="0"/>
              <a:t>n</a:t>
            </a:r>
            <a:r>
              <a:rPr lang="en-US" sz="1600" b="1" i="1" dirty="0" smtClean="0"/>
              <a:t> </a:t>
            </a:r>
            <a:r>
              <a:rPr lang="uk-UA" sz="1600" b="1" dirty="0" smtClean="0"/>
              <a:t> = (</a:t>
            </a:r>
            <a:r>
              <a:rPr lang="uk-UA" sz="1600" b="1" i="1" dirty="0" smtClean="0"/>
              <a:t>а</a:t>
            </a:r>
            <a:r>
              <a:rPr lang="en-US" sz="1600" b="1" i="1" baseline="-25000" dirty="0" smtClean="0"/>
              <a:t>1</a:t>
            </a:r>
            <a:r>
              <a:rPr lang="uk-UA" sz="1600" b="1" i="1" dirty="0" smtClean="0"/>
              <a:t> + </a:t>
            </a:r>
            <a:r>
              <a:rPr lang="uk-UA" sz="1600" b="1" dirty="0" smtClean="0"/>
              <a:t>а</a:t>
            </a:r>
            <a:r>
              <a:rPr lang="en-US" sz="1600" b="1" baseline="-25000" dirty="0" smtClean="0"/>
              <a:t>n</a:t>
            </a:r>
            <a:r>
              <a:rPr lang="uk-UA" sz="1600" b="1" dirty="0" smtClean="0"/>
              <a:t>)</a:t>
            </a:r>
            <a:r>
              <a:rPr lang="en-US" sz="1600" b="1" dirty="0" smtClean="0"/>
              <a:t>n.</a:t>
            </a:r>
            <a:endParaRPr lang="ru-RU" sz="1600" b="1" dirty="0" smtClean="0"/>
          </a:p>
          <a:p>
            <a:pPr marL="0" indent="0">
              <a:buNone/>
            </a:pPr>
            <a:r>
              <a:rPr lang="uk-UA" sz="1600" dirty="0" smtClean="0"/>
              <a:t>Звідси:</a:t>
            </a:r>
            <a:endParaRPr lang="ru-RU" sz="1600" dirty="0" smtClean="0"/>
          </a:p>
          <a:p>
            <a:pPr marL="0" indent="0">
              <a:buNone/>
            </a:pPr>
            <a:endParaRPr lang="ru-RU" sz="1600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611560" y="404664"/>
            <a:ext cx="7704856" cy="79208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Формула суми перших </a:t>
            </a:r>
            <a:r>
              <a:rPr lang="uk-UA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</a:t>
            </a: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членів арифметичної прогресії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8673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95736" y="6093296"/>
            <a:ext cx="1447800" cy="476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uma-pershih-n-chlen-v-arifmetichnoi-progres-i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BCB18F9-059F-4C8B-A8FB-49CB2997528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suma-pershih-n-chlen-v-arifmetichnoi-progres-i</Template>
  <TotalTime>0</TotalTime>
  <Words>1834</Words>
  <Application>Microsoft Office PowerPoint</Application>
  <PresentationFormat>Экран (4:3)</PresentationFormat>
  <Paragraphs>246</Paragraphs>
  <Slides>27</Slides>
  <Notes>14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27</vt:i4>
      </vt:variant>
    </vt:vector>
  </HeadingPairs>
  <TitlesOfParts>
    <vt:vector size="30" baseType="lpstr">
      <vt:lpstr>suma-pershih-n-chlen-v-arifmetichnoi-progres-i</vt:lpstr>
      <vt:lpstr>Microsoft Equation 3.0</vt:lpstr>
      <vt:lpstr>Формула</vt:lpstr>
      <vt:lpstr>Матеріали до уроків</vt:lpstr>
      <vt:lpstr>Готуємося до уроку</vt:lpstr>
      <vt:lpstr>Зміст </vt:lpstr>
      <vt:lpstr>Тема 6</vt:lpstr>
      <vt:lpstr>Пункт 10.3.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1. Дайте означення арифметичної  прогресії.</vt:lpstr>
      <vt:lpstr>2. Що називають різницею арифметичної прогресії? Як позначають?</vt:lpstr>
      <vt:lpstr>3. Назвати формулу n-ого члена арифметичної прогресії. </vt:lpstr>
      <vt:lpstr>4. Які властивості арифметичної прогресії?</vt:lpstr>
      <vt:lpstr>4. Які властивості арифметичної прогресії?</vt:lpstr>
      <vt:lpstr>6. Які бувають арифметичні прогресії?</vt:lpstr>
      <vt:lpstr>Презентация PowerPoint</vt:lpstr>
      <vt:lpstr>Презентация PowerPoint</vt:lpstr>
      <vt:lpstr>Презентация PowerPoint</vt:lpstr>
      <vt:lpstr> </vt:lpstr>
      <vt:lpstr> Формула суми  n перших членів арифметичної прогресії.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Матеріали до уроків</dc:title>
  <dc:creator>Ира</dc:creator>
  <cp:lastModifiedBy>Ира</cp:lastModifiedBy>
  <cp:revision>1</cp:revision>
  <dcterms:created xsi:type="dcterms:W3CDTF">2014-10-01T15:08:33Z</dcterms:created>
  <dcterms:modified xsi:type="dcterms:W3CDTF">2014-10-01T15:08:39Z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TC030009628</vt:lpwstr>
  </property>
</Properties>
</file>