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32"/>
  </p:notesMasterIdLst>
  <p:sldIdLst>
    <p:sldId id="256" r:id="rId3"/>
    <p:sldId id="259" r:id="rId4"/>
    <p:sldId id="257" r:id="rId5"/>
    <p:sldId id="266" r:id="rId6"/>
    <p:sldId id="307" r:id="rId7"/>
    <p:sldId id="308" r:id="rId8"/>
    <p:sldId id="309" r:id="rId9"/>
    <p:sldId id="303" r:id="rId10"/>
    <p:sldId id="310" r:id="rId11"/>
    <p:sldId id="311" r:id="rId12"/>
    <p:sldId id="312" r:id="rId13"/>
    <p:sldId id="327" r:id="rId14"/>
    <p:sldId id="332" r:id="rId15"/>
    <p:sldId id="333" r:id="rId16"/>
    <p:sldId id="334" r:id="rId17"/>
    <p:sldId id="335" r:id="rId18"/>
    <p:sldId id="336" r:id="rId19"/>
    <p:sldId id="337" r:id="rId20"/>
    <p:sldId id="313" r:id="rId21"/>
    <p:sldId id="314" r:id="rId22"/>
    <p:sldId id="315" r:id="rId23"/>
    <p:sldId id="316" r:id="rId24"/>
    <p:sldId id="317" r:id="rId25"/>
    <p:sldId id="318" r:id="rId26"/>
    <p:sldId id="319" r:id="rId27"/>
    <p:sldId id="320" r:id="rId28"/>
    <p:sldId id="321" r:id="rId29"/>
    <p:sldId id="322" r:id="rId30"/>
    <p:sldId id="323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F0EB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4" Type="http://schemas.openxmlformats.org/officeDocument/2006/relationships/image" Target="../media/image5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36.wmf"/><Relationship Id="rId4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5" Type="http://schemas.openxmlformats.org/officeDocument/2006/relationships/image" Target="../media/image48.wmf"/><Relationship Id="rId4" Type="http://schemas.openxmlformats.org/officeDocument/2006/relationships/image" Target="../media/image47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5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0C456-E38A-4500-8D08-47E7A23A2AF0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1E1F8-1696-4966-BF37-D1E5014835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903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D5AB27-C08C-40B1-BD3D-F4BDCC63D192}" type="slidenum">
              <a:rPr lang="ru-RU" smtClean="0"/>
              <a:pPr/>
              <a:t>20</a:t>
            </a:fld>
            <a:endParaRPr lang="ru-RU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4E9E6E-C91E-4ECC-8C0E-B0C81AE64EA9}" type="slidenum">
              <a:rPr lang="ru-RU" smtClean="0"/>
              <a:pPr/>
              <a:t>23</a:t>
            </a:fld>
            <a:endParaRPr lang="ru-RU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1E1F8-1696-4966-BF37-D1E501483550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і 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2"/>
          </p:nvPr>
        </p:nvSpPr>
        <p:spPr>
          <a:xfrm>
            <a:off x="4953000" y="1752600"/>
            <a:ext cx="37338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3"/>
          </p:nvPr>
        </p:nvSpPr>
        <p:spPr>
          <a:xfrm>
            <a:off x="4953000" y="3886200"/>
            <a:ext cx="37338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5CB0F-3263-46A3-8738-80F64E77BC3F}" type="datetime1">
              <a:rPr lang="ru-RU"/>
              <a:pPr>
                <a:defRPr/>
              </a:pPr>
              <a:t>01.10.2014</a:t>
            </a:fld>
            <a:endParaRPr lang="ru-RU"/>
          </a:p>
        </p:txBody>
      </p:sp>
      <p:sp>
        <p:nvSpPr>
          <p:cNvPr id="7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9A3F2-C5F6-44AE-9E6F-8C05039F2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DB000-616E-4953-9F48-13C51CFDED56}" type="datetime1">
              <a:rPr lang="ru-RU"/>
              <a:pPr>
                <a:defRPr/>
              </a:pPr>
              <a:t>01.10.2014</a:t>
            </a:fld>
            <a:endParaRPr lang="ru-RU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DBC40-B48F-41C0-AA23-DC5F048978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великий об'єкт і два маленьких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2"/>
          </p:nvPr>
        </p:nvSpPr>
        <p:spPr>
          <a:xfrm>
            <a:off x="4953000" y="1752600"/>
            <a:ext cx="37338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3"/>
          </p:nvPr>
        </p:nvSpPr>
        <p:spPr>
          <a:xfrm>
            <a:off x="4953000" y="3886200"/>
            <a:ext cx="37338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4944D-1155-4C0B-B388-C1649CBA409A}" type="datetime1">
              <a:rPr lang="ru-RU"/>
              <a:pPr>
                <a:defRPr/>
              </a:pPr>
              <a:t>01.10.2014</a:t>
            </a:fld>
            <a:endParaRPr lang="ru-RU"/>
          </a:p>
        </p:txBody>
      </p:sp>
      <p:sp>
        <p:nvSpPr>
          <p:cNvPr id="7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C3591-B0E1-4C33-BC50-E37834BE85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і чотири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1066800" y="1752600"/>
            <a:ext cx="37338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2"/>
          </p:nvPr>
        </p:nvSpPr>
        <p:spPr>
          <a:xfrm>
            <a:off x="4953000" y="1752600"/>
            <a:ext cx="37338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3"/>
          </p:nvPr>
        </p:nvSpPr>
        <p:spPr>
          <a:xfrm>
            <a:off x="1066800" y="3886200"/>
            <a:ext cx="37338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953000" y="3886200"/>
            <a:ext cx="37338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F6FAF-67AC-4974-B590-551E7F6B8A0D}" type="datetime1">
              <a:rPr lang="ru-RU"/>
              <a:pPr>
                <a:defRPr/>
              </a:pPr>
              <a:t>01.10.2014</a:t>
            </a:fld>
            <a:endParaRPr lang="ru-RU"/>
          </a:p>
        </p:txBody>
      </p:sp>
      <p:sp>
        <p:nvSpPr>
          <p:cNvPr id="8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8DDD6-7259-496A-AF3D-09FD031D70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2158C-029E-41A6-8269-2DCE93178C56}" type="datetimeFigureOut">
              <a:rPr lang="ru-RU" smtClean="0"/>
              <a:pPr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A7BC9-E4F2-4751-A187-527374566E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slide" Target="slide3.xml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6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35.jpeg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1.wmf"/><Relationship Id="rId11" Type="http://schemas.openxmlformats.org/officeDocument/2006/relationships/image" Target="../media/image34.gi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10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36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41.wmf"/><Relationship Id="rId5" Type="http://schemas.openxmlformats.org/officeDocument/2006/relationships/image" Target="../media/image38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40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37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20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48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47.e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25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50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0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51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57.wmf"/><Relationship Id="rId4" Type="http://schemas.openxmlformats.org/officeDocument/2006/relationships/image" Target="../media/image54.wmf"/><Relationship Id="rId9" Type="http://schemas.openxmlformats.org/officeDocument/2006/relationships/oleObject" Target="../embeddings/oleObject3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slide" Target="slide3.xml"/><Relationship Id="rId5" Type="http://schemas.openxmlformats.org/officeDocument/2006/relationships/slide" Target="slide26.xml"/><Relationship Id="rId4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Группа 21"/>
          <p:cNvGrpSpPr/>
          <p:nvPr/>
        </p:nvGrpSpPr>
        <p:grpSpPr>
          <a:xfrm>
            <a:off x="426908" y="208455"/>
            <a:ext cx="3930778" cy="6506693"/>
            <a:chOff x="1149677" y="-220173"/>
            <a:chExt cx="3889109" cy="6506693"/>
          </a:xfrm>
        </p:grpSpPr>
        <p:sp>
          <p:nvSpPr>
            <p:cNvPr id="14" name="Прямоугольник 13"/>
            <p:cNvSpPr/>
            <p:nvPr/>
          </p:nvSpPr>
          <p:spPr>
            <a:xfrm rot="20773993">
              <a:off x="1243613" y="134706"/>
              <a:ext cx="3786214" cy="5929354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scene3d>
              <a:camera prst="perspectiveRelaxedModerately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 rot="20773993">
              <a:off x="1182685" y="-155774"/>
              <a:ext cx="3786214" cy="5929354"/>
            </a:xfrm>
            <a:prstGeom prst="rect">
              <a:avLst/>
            </a:prstGeom>
            <a:solidFill>
              <a:schemeClr val="bg1"/>
            </a:solidFill>
            <a:ln cap="sq">
              <a:solidFill>
                <a:schemeClr val="bg1"/>
              </a:solidFill>
            </a:ln>
            <a:scene3d>
              <a:camera prst="perspectiveRelaxedModerately"/>
              <a:lightRig rig="threePt" dir="t"/>
            </a:scene3d>
            <a:sp3d extrusionH="76200" contourW="12700" prstMaterial="powder">
              <a:bevelT h="457200"/>
              <a:extrusionClr>
                <a:schemeClr val="bg1"/>
              </a:extrusionClr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 rot="16200000" flipH="1">
              <a:off x="1485880" y="6057920"/>
              <a:ext cx="357190" cy="10001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Прямоугольник 11"/>
            <p:cNvSpPr/>
            <p:nvPr/>
          </p:nvSpPr>
          <p:spPr>
            <a:xfrm rot="20773993">
              <a:off x="1149677" y="-220173"/>
              <a:ext cx="3889109" cy="5929354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  <a:scene3d>
              <a:camera prst="perspectiveRelaxedModerately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 rot="20706627">
              <a:off x="1166482" y="896865"/>
              <a:ext cx="3215834" cy="1035432"/>
            </a:xfrm>
            <a:prstGeom prst="rect">
              <a:avLst/>
            </a:prstGeom>
            <a:noFill/>
          </p:spPr>
          <p:txBody>
            <a:bodyPr wrap="square" rtlCol="0">
              <a:prstTxWarp prst="textFadeUp">
                <a:avLst>
                  <a:gd name="adj" fmla="val 5781"/>
                </a:avLst>
              </a:prstTxWarp>
              <a:spAutoFit/>
            </a:bodyPr>
            <a:lstStyle/>
            <a:p>
              <a:r>
                <a:rPr lang="uk-UA" sz="6600" b="1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innerShdw blurRad="38100" dist="25400" dir="16200000">
                      <a:prstClr val="black"/>
                    </a:innerShdw>
                  </a:effectLst>
                </a:rPr>
                <a:t>Алгебра</a:t>
              </a:r>
              <a:endParaRPr lang="ru-RU" sz="66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innerShdw blurRad="38100" dist="25400" dir="16200000">
                    <a:prstClr val="black"/>
                  </a:innerShdw>
                </a:effectLst>
              </a:endParaRPr>
            </a:p>
          </p:txBody>
        </p:sp>
      </p:grp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857620" y="642918"/>
            <a:ext cx="5286380" cy="1643074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uk-UA" sz="6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Матеріали до уроків</a:t>
            </a:r>
            <a:endParaRPr lang="ru-RU" sz="6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286380" y="2857496"/>
            <a:ext cx="3857620" cy="264320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підручником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«Алгебра.  9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клас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 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Ю.І. </a:t>
            </a:r>
            <a:r>
              <a:rPr lang="ru-RU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Мальованого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Г.М. Литвиненко, </a:t>
            </a:r>
          </a:p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Г.М. Возняк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6286512" y="5786454"/>
            <a:ext cx="2438348" cy="311944"/>
            <a:chOff x="4753027" y="2914650"/>
            <a:chExt cx="2438348" cy="311944"/>
          </a:xfrm>
          <a:effectLst>
            <a:outerShdw blurRad="114300" dist="38100" dir="18900000" sy="23000" kx="-1200000" algn="bl" rotWithShape="0">
              <a:prstClr val="black">
                <a:alpha val="69000"/>
              </a:prstClr>
            </a:outerShdw>
          </a:effectLst>
        </p:grpSpPr>
        <p:sp>
          <p:nvSpPr>
            <p:cNvPr id="11" name="Полилиния 10"/>
            <p:cNvSpPr/>
            <p:nvPr/>
          </p:nvSpPr>
          <p:spPr>
            <a:xfrm>
              <a:off x="4753027" y="3000372"/>
              <a:ext cx="222988" cy="142877"/>
            </a:xfrm>
            <a:custGeom>
              <a:avLst/>
              <a:gdLst>
                <a:gd name="connsiteX0" fmla="*/ 142875 w 168275"/>
                <a:gd name="connsiteY0" fmla="*/ 15875 h 153987"/>
                <a:gd name="connsiteX1" fmla="*/ 0 w 168275"/>
                <a:gd name="connsiteY1" fmla="*/ 58737 h 153987"/>
                <a:gd name="connsiteX2" fmla="*/ 0 w 168275"/>
                <a:gd name="connsiteY2" fmla="*/ 108744 h 153987"/>
                <a:gd name="connsiteX3" fmla="*/ 152400 w 168275"/>
                <a:gd name="connsiteY3" fmla="*/ 153987 h 153987"/>
                <a:gd name="connsiteX4" fmla="*/ 142875 w 168275"/>
                <a:gd name="connsiteY4" fmla="*/ 15875 h 153987"/>
                <a:gd name="connsiteX0" fmla="*/ 197588 w 222988"/>
                <a:gd name="connsiteY0" fmla="*/ 15875 h 153987"/>
                <a:gd name="connsiteX1" fmla="*/ 54713 w 222988"/>
                <a:gd name="connsiteY1" fmla="*/ 58737 h 153987"/>
                <a:gd name="connsiteX2" fmla="*/ 54713 w 222988"/>
                <a:gd name="connsiteY2" fmla="*/ 108744 h 153987"/>
                <a:gd name="connsiteX3" fmla="*/ 207113 w 222988"/>
                <a:gd name="connsiteY3" fmla="*/ 153987 h 153987"/>
                <a:gd name="connsiteX4" fmla="*/ 197588 w 222988"/>
                <a:gd name="connsiteY4" fmla="*/ 15875 h 153987"/>
                <a:gd name="connsiteX0" fmla="*/ 197588 w 222988"/>
                <a:gd name="connsiteY0" fmla="*/ 15875 h 153987"/>
                <a:gd name="connsiteX1" fmla="*/ 54713 w 222988"/>
                <a:gd name="connsiteY1" fmla="*/ 58737 h 153987"/>
                <a:gd name="connsiteX2" fmla="*/ 54713 w 222988"/>
                <a:gd name="connsiteY2" fmla="*/ 108744 h 153987"/>
                <a:gd name="connsiteX3" fmla="*/ 207113 w 222988"/>
                <a:gd name="connsiteY3" fmla="*/ 153987 h 153987"/>
                <a:gd name="connsiteX4" fmla="*/ 197588 w 222988"/>
                <a:gd name="connsiteY4" fmla="*/ 15875 h 153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988" h="153987">
                  <a:moveTo>
                    <a:pt x="197588" y="15875"/>
                  </a:moveTo>
                  <a:cubicBezTo>
                    <a:pt x="172188" y="0"/>
                    <a:pt x="102338" y="44450"/>
                    <a:pt x="54713" y="58737"/>
                  </a:cubicBezTo>
                  <a:cubicBezTo>
                    <a:pt x="0" y="86054"/>
                    <a:pt x="20708" y="97507"/>
                    <a:pt x="54713" y="108744"/>
                  </a:cubicBezTo>
                  <a:lnTo>
                    <a:pt x="207113" y="153987"/>
                  </a:lnTo>
                  <a:cubicBezTo>
                    <a:pt x="199926" y="24607"/>
                    <a:pt x="222988" y="31750"/>
                    <a:pt x="197588" y="1587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4907756" y="2914650"/>
              <a:ext cx="361918" cy="311944"/>
            </a:xfrm>
            <a:custGeom>
              <a:avLst/>
              <a:gdLst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90512 w 357187"/>
                <a:gd name="connsiteY4" fmla="*/ 319088 h 319088"/>
                <a:gd name="connsiteX5" fmla="*/ 357187 w 357187"/>
                <a:gd name="connsiteY5" fmla="*/ 138113 h 319088"/>
                <a:gd name="connsiteX6" fmla="*/ 285750 w 357187"/>
                <a:gd name="connsiteY6" fmla="*/ 0 h 319088"/>
                <a:gd name="connsiteX0" fmla="*/ 285750 w 357187"/>
                <a:gd name="connsiteY0" fmla="*/ 0 h 319088"/>
                <a:gd name="connsiteX1" fmla="*/ 0 w 357187"/>
                <a:gd name="connsiteY1" fmla="*/ 102394 h 319088"/>
                <a:gd name="connsiteX2" fmla="*/ 4762 w 357187"/>
                <a:gd name="connsiteY2" fmla="*/ 147638 h 319088"/>
                <a:gd name="connsiteX3" fmla="*/ 7144 w 357187"/>
                <a:gd name="connsiteY3" fmla="*/ 216694 h 319088"/>
                <a:gd name="connsiteX4" fmla="*/ 269133 w 357187"/>
                <a:gd name="connsiteY4" fmla="*/ 311944 h 319088"/>
                <a:gd name="connsiteX5" fmla="*/ 290512 w 357187"/>
                <a:gd name="connsiteY5" fmla="*/ 319088 h 319088"/>
                <a:gd name="connsiteX6" fmla="*/ 357187 w 357187"/>
                <a:gd name="connsiteY6" fmla="*/ 138113 h 319088"/>
                <a:gd name="connsiteX7" fmla="*/ 285750 w 357187"/>
                <a:gd name="connsiteY7" fmla="*/ 0 h 319088"/>
                <a:gd name="connsiteX0" fmla="*/ 285750 w 361918"/>
                <a:gd name="connsiteY0" fmla="*/ 0 h 319064"/>
                <a:gd name="connsiteX1" fmla="*/ 0 w 361918"/>
                <a:gd name="connsiteY1" fmla="*/ 102394 h 319064"/>
                <a:gd name="connsiteX2" fmla="*/ 4762 w 361918"/>
                <a:gd name="connsiteY2" fmla="*/ 147638 h 319064"/>
                <a:gd name="connsiteX3" fmla="*/ 7144 w 361918"/>
                <a:gd name="connsiteY3" fmla="*/ 216694 h 319064"/>
                <a:gd name="connsiteX4" fmla="*/ 269133 w 361918"/>
                <a:gd name="connsiteY4" fmla="*/ 311944 h 319064"/>
                <a:gd name="connsiteX5" fmla="*/ 361918 w 361918"/>
                <a:gd name="connsiteY5" fmla="*/ 319064 h 319064"/>
                <a:gd name="connsiteX6" fmla="*/ 357187 w 361918"/>
                <a:gd name="connsiteY6" fmla="*/ 138113 h 319064"/>
                <a:gd name="connsiteX7" fmla="*/ 285750 w 361918"/>
                <a:gd name="connsiteY7" fmla="*/ 0 h 319064"/>
                <a:gd name="connsiteX0" fmla="*/ 285750 w 361918"/>
                <a:gd name="connsiteY0" fmla="*/ 0 h 311944"/>
                <a:gd name="connsiteX1" fmla="*/ 0 w 361918"/>
                <a:gd name="connsiteY1" fmla="*/ 102394 h 311944"/>
                <a:gd name="connsiteX2" fmla="*/ 4762 w 361918"/>
                <a:gd name="connsiteY2" fmla="*/ 147638 h 311944"/>
                <a:gd name="connsiteX3" fmla="*/ 7144 w 361918"/>
                <a:gd name="connsiteY3" fmla="*/ 216694 h 311944"/>
                <a:gd name="connsiteX4" fmla="*/ 269133 w 361918"/>
                <a:gd name="connsiteY4" fmla="*/ 311944 h 311944"/>
                <a:gd name="connsiteX5" fmla="*/ 361918 w 361918"/>
                <a:gd name="connsiteY5" fmla="*/ 247602 h 311944"/>
                <a:gd name="connsiteX6" fmla="*/ 357187 w 361918"/>
                <a:gd name="connsiteY6" fmla="*/ 138113 h 311944"/>
                <a:gd name="connsiteX7" fmla="*/ 285750 w 361918"/>
                <a:gd name="connsiteY7" fmla="*/ 0 h 311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1918" h="311944">
                  <a:moveTo>
                    <a:pt x="285750" y="0"/>
                  </a:moveTo>
                  <a:lnTo>
                    <a:pt x="0" y="102394"/>
                  </a:lnTo>
                  <a:cubicBezTo>
                    <a:pt x="1587" y="117475"/>
                    <a:pt x="62704" y="111128"/>
                    <a:pt x="4762" y="147638"/>
                  </a:cubicBezTo>
                  <a:cubicBezTo>
                    <a:pt x="26985" y="189710"/>
                    <a:pt x="6350" y="193675"/>
                    <a:pt x="7144" y="216694"/>
                  </a:cubicBezTo>
                  <a:lnTo>
                    <a:pt x="269133" y="311944"/>
                  </a:lnTo>
                  <a:lnTo>
                    <a:pt x="361918" y="247602"/>
                  </a:lnTo>
                  <a:lnTo>
                    <a:pt x="357187" y="138113"/>
                  </a:lnTo>
                  <a:lnTo>
                    <a:pt x="285750" y="0"/>
                  </a:lnTo>
                  <a:close/>
                </a:path>
              </a:pathLst>
            </a:custGeom>
            <a:solidFill>
              <a:srgbClr val="F7D6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7038975" y="2921794"/>
              <a:ext cx="152400" cy="302419"/>
            </a:xfrm>
            <a:custGeom>
              <a:avLst/>
              <a:gdLst>
                <a:gd name="connsiteX0" fmla="*/ 88106 w 152400"/>
                <a:gd name="connsiteY0" fmla="*/ 0 h 302419"/>
                <a:gd name="connsiteX1" fmla="*/ 152400 w 152400"/>
                <a:gd name="connsiteY1" fmla="*/ 78581 h 302419"/>
                <a:gd name="connsiteX2" fmla="*/ 150019 w 152400"/>
                <a:gd name="connsiteY2" fmla="*/ 226219 h 302419"/>
                <a:gd name="connsiteX3" fmla="*/ 71438 w 152400"/>
                <a:gd name="connsiteY3" fmla="*/ 302419 h 302419"/>
                <a:gd name="connsiteX4" fmla="*/ 0 w 152400"/>
                <a:gd name="connsiteY4" fmla="*/ 230981 h 302419"/>
                <a:gd name="connsiteX5" fmla="*/ 0 w 152400"/>
                <a:gd name="connsiteY5" fmla="*/ 59531 h 302419"/>
                <a:gd name="connsiteX6" fmla="*/ 88106 w 152400"/>
                <a:gd name="connsiteY6" fmla="*/ 0 h 302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400" h="302419">
                  <a:moveTo>
                    <a:pt x="88106" y="0"/>
                  </a:moveTo>
                  <a:lnTo>
                    <a:pt x="152400" y="78581"/>
                  </a:lnTo>
                  <a:cubicBezTo>
                    <a:pt x="151606" y="127794"/>
                    <a:pt x="150813" y="177006"/>
                    <a:pt x="150019" y="226219"/>
                  </a:cubicBezTo>
                  <a:lnTo>
                    <a:pt x="71438" y="302419"/>
                  </a:lnTo>
                  <a:lnTo>
                    <a:pt x="0" y="230981"/>
                  </a:lnTo>
                  <a:lnTo>
                    <a:pt x="0" y="59531"/>
                  </a:lnTo>
                  <a:lnTo>
                    <a:pt x="88106" y="0"/>
                  </a:lnTo>
                  <a:close/>
                </a:path>
              </a:pathLst>
            </a:custGeom>
            <a:solidFill>
              <a:srgbClr val="F7D6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5169694" y="2919413"/>
              <a:ext cx="1957387" cy="304800"/>
            </a:xfrm>
            <a:custGeom>
              <a:avLst/>
              <a:gdLst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  <a:gd name="connsiteX0" fmla="*/ 2381 w 1957387"/>
                <a:gd name="connsiteY0" fmla="*/ 0 h 304800"/>
                <a:gd name="connsiteX1" fmla="*/ 4762 w 1957387"/>
                <a:gd name="connsiteY1" fmla="*/ 102393 h 304800"/>
                <a:gd name="connsiteX2" fmla="*/ 0 w 1957387"/>
                <a:gd name="connsiteY2" fmla="*/ 219075 h 304800"/>
                <a:gd name="connsiteX3" fmla="*/ 9525 w 1957387"/>
                <a:gd name="connsiteY3" fmla="*/ 300037 h 304800"/>
                <a:gd name="connsiteX4" fmla="*/ 1938337 w 1957387"/>
                <a:gd name="connsiteY4" fmla="*/ 304800 h 304800"/>
                <a:gd name="connsiteX5" fmla="*/ 1897856 w 1957387"/>
                <a:gd name="connsiteY5" fmla="*/ 250031 h 304800"/>
                <a:gd name="connsiteX6" fmla="*/ 1893094 w 1957387"/>
                <a:gd name="connsiteY6" fmla="*/ 85725 h 304800"/>
                <a:gd name="connsiteX7" fmla="*/ 1957387 w 1957387"/>
                <a:gd name="connsiteY7" fmla="*/ 7143 h 304800"/>
                <a:gd name="connsiteX8" fmla="*/ 2381 w 1957387"/>
                <a:gd name="connsiteY8" fmla="*/ 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57387" h="304800">
                  <a:moveTo>
                    <a:pt x="2381" y="0"/>
                  </a:moveTo>
                  <a:cubicBezTo>
                    <a:pt x="3175" y="34131"/>
                    <a:pt x="56352" y="49215"/>
                    <a:pt x="4762" y="102393"/>
                  </a:cubicBezTo>
                  <a:cubicBezTo>
                    <a:pt x="3175" y="141287"/>
                    <a:pt x="63496" y="203996"/>
                    <a:pt x="0" y="219075"/>
                  </a:cubicBezTo>
                  <a:cubicBezTo>
                    <a:pt x="53177" y="279402"/>
                    <a:pt x="6350" y="273050"/>
                    <a:pt x="9525" y="300037"/>
                  </a:cubicBezTo>
                  <a:lnTo>
                    <a:pt x="1938337" y="304800"/>
                  </a:lnTo>
                  <a:lnTo>
                    <a:pt x="1897856" y="250031"/>
                  </a:lnTo>
                  <a:lnTo>
                    <a:pt x="1893094" y="85725"/>
                  </a:lnTo>
                  <a:lnTo>
                    <a:pt x="1957387" y="7143"/>
                  </a:lnTo>
                  <a:lnTo>
                    <a:pt x="2381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13000">
                  <a:schemeClr val="accent1">
                    <a:lumMod val="60000"/>
                    <a:lumOff val="40000"/>
                  </a:schemeClr>
                </a:gs>
                <a:gs pos="21001">
                  <a:schemeClr val="accent1">
                    <a:lumMod val="75000"/>
                  </a:schemeClr>
                </a:gs>
                <a:gs pos="63000">
                  <a:srgbClr val="FFFFFF"/>
                </a:gs>
                <a:gs pos="67000">
                  <a:schemeClr val="accent1">
                    <a:lumMod val="50000"/>
                  </a:schemeClr>
                </a:gs>
                <a:gs pos="69000">
                  <a:schemeClr val="accent1">
                    <a:lumMod val="75000"/>
                  </a:schemeClr>
                </a:gs>
                <a:gs pos="82001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7103291" y="3045619"/>
              <a:ext cx="45719" cy="7143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" name="TextBox 20"/>
          <p:cNvSpPr txBox="1"/>
          <p:nvPr/>
        </p:nvSpPr>
        <p:spPr>
          <a:xfrm rot="20751448">
            <a:off x="1544835" y="2532387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solidFill>
                  <a:schemeClr val="bg1"/>
                </a:solidFill>
              </a:rPr>
              <a:t>9 клас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721"/>
          <p:cNvSpPr txBox="1">
            <a:spLocks noChangeArrowheads="1"/>
          </p:cNvSpPr>
          <p:nvPr/>
        </p:nvSpPr>
        <p:spPr bwMode="auto">
          <a:xfrm>
            <a:off x="6705600" y="2514600"/>
            <a:ext cx="1841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pSp>
        <p:nvGrpSpPr>
          <p:cNvPr id="2" name="Group 1738"/>
          <p:cNvGrpSpPr>
            <a:grpSpLocks/>
          </p:cNvGrpSpPr>
          <p:nvPr/>
        </p:nvGrpSpPr>
        <p:grpSpPr bwMode="auto">
          <a:xfrm>
            <a:off x="1127125" y="838200"/>
            <a:ext cx="809625" cy="842963"/>
            <a:chOff x="710" y="528"/>
            <a:chExt cx="510" cy="531"/>
          </a:xfrm>
        </p:grpSpPr>
        <p:sp>
          <p:nvSpPr>
            <p:cNvPr id="18440" name="Text Box 1735"/>
            <p:cNvSpPr txBox="1">
              <a:spLocks noChangeArrowheads="1"/>
            </p:cNvSpPr>
            <p:nvPr/>
          </p:nvSpPr>
          <p:spPr bwMode="auto">
            <a:xfrm>
              <a:off x="1035" y="630"/>
              <a:ext cx="116" cy="23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endParaRPr lang="ru-RU" sz="1800"/>
            </a:p>
          </p:txBody>
        </p:sp>
        <p:grpSp>
          <p:nvGrpSpPr>
            <p:cNvPr id="3" name="Group 1737"/>
            <p:cNvGrpSpPr>
              <a:grpSpLocks/>
            </p:cNvGrpSpPr>
            <p:nvPr/>
          </p:nvGrpSpPr>
          <p:grpSpPr bwMode="auto">
            <a:xfrm>
              <a:off x="710" y="528"/>
              <a:ext cx="510" cy="531"/>
              <a:chOff x="710" y="528"/>
              <a:chExt cx="510" cy="531"/>
            </a:xfrm>
          </p:grpSpPr>
          <p:sp>
            <p:nvSpPr>
              <p:cNvPr id="18442" name="Text Box 1729"/>
              <p:cNvSpPr txBox="1">
                <a:spLocks noChangeArrowheads="1"/>
              </p:cNvSpPr>
              <p:nvPr/>
            </p:nvSpPr>
            <p:spPr bwMode="auto">
              <a:xfrm>
                <a:off x="710" y="666"/>
                <a:ext cx="116" cy="29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8443" name="Text Box 1730"/>
              <p:cNvSpPr txBox="1">
                <a:spLocks noChangeArrowheads="1"/>
              </p:cNvSpPr>
              <p:nvPr/>
            </p:nvSpPr>
            <p:spPr bwMode="auto">
              <a:xfrm>
                <a:off x="1104" y="528"/>
                <a:ext cx="116" cy="29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8444" name="Text Box 1734"/>
              <p:cNvSpPr txBox="1">
                <a:spLocks noChangeArrowheads="1"/>
              </p:cNvSpPr>
              <p:nvPr/>
            </p:nvSpPr>
            <p:spPr bwMode="auto">
              <a:xfrm>
                <a:off x="1104" y="768"/>
                <a:ext cx="116" cy="29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endParaRPr lang="ru-RU"/>
              </a:p>
            </p:txBody>
          </p:sp>
        </p:grpSp>
      </p:grpSp>
      <p:sp>
        <p:nvSpPr>
          <p:cNvPr id="18436" name="Text Box 1756"/>
          <p:cNvSpPr txBox="1">
            <a:spLocks noChangeArrowheads="1"/>
          </p:cNvSpPr>
          <p:nvPr/>
        </p:nvSpPr>
        <p:spPr bwMode="auto">
          <a:xfrm>
            <a:off x="1279525" y="4460875"/>
            <a:ext cx="1841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8437" name="Text Box 1758"/>
          <p:cNvSpPr txBox="1">
            <a:spLocks noChangeArrowheads="1"/>
          </p:cNvSpPr>
          <p:nvPr/>
        </p:nvSpPr>
        <p:spPr bwMode="auto">
          <a:xfrm>
            <a:off x="1828800" y="2362200"/>
            <a:ext cx="1841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8438" name="Прямоугольник 384"/>
          <p:cNvSpPr>
            <a:spLocks noChangeArrowheads="1"/>
          </p:cNvSpPr>
          <p:nvPr/>
        </p:nvSpPr>
        <p:spPr bwMode="auto">
          <a:xfrm>
            <a:off x="1928813" y="142875"/>
            <a:ext cx="492918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solidFill>
                  <a:srgbClr val="FF0000"/>
                </a:solidFill>
              </a:rPr>
              <a:t>Перевір себе !</a:t>
            </a:r>
          </a:p>
        </p:txBody>
      </p:sp>
      <p:sp>
        <p:nvSpPr>
          <p:cNvPr id="18439" name="Прямоугольник 385"/>
          <p:cNvSpPr>
            <a:spLocks noChangeArrowheads="1"/>
          </p:cNvSpPr>
          <p:nvPr/>
        </p:nvSpPr>
        <p:spPr bwMode="auto">
          <a:xfrm>
            <a:off x="2357438" y="928688"/>
            <a:ext cx="2786062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/>
              <a:t>1. 1/4</a:t>
            </a:r>
          </a:p>
          <a:p>
            <a:endParaRPr lang="ru-RU" sz="3600"/>
          </a:p>
          <a:p>
            <a:r>
              <a:rPr lang="ru-RU" sz="3600"/>
              <a:t>2. 96</a:t>
            </a:r>
          </a:p>
          <a:p>
            <a:endParaRPr lang="ru-RU" sz="3600"/>
          </a:p>
          <a:p>
            <a:r>
              <a:rPr lang="ru-RU" sz="3600"/>
              <a:t>3. 1/5</a:t>
            </a:r>
          </a:p>
          <a:p>
            <a:endParaRPr lang="ru-RU" sz="3600"/>
          </a:p>
          <a:p>
            <a:r>
              <a:rPr lang="ru-RU" sz="3600"/>
              <a:t>4. 189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>
                <a:solidFill>
                  <a:srgbClr val="00FF00"/>
                </a:solidFill>
              </a:rPr>
              <a:t>Знайти знаменник геометричної прогресії: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r" eaLnBrk="1" hangingPunct="1">
              <a:buFontTx/>
              <a:buNone/>
            </a:pPr>
            <a:endParaRPr lang="ru-RU" sz="2800" smtClean="0"/>
          </a:p>
          <a:p>
            <a:pPr algn="r" eaLnBrk="1" hangingPunct="1">
              <a:buFontTx/>
              <a:buNone/>
            </a:pPr>
            <a:endParaRPr lang="ru-RU" sz="2800" smtClean="0"/>
          </a:p>
          <a:p>
            <a:pPr algn="r" eaLnBrk="1" hangingPunct="1">
              <a:buFontTx/>
              <a:buNone/>
            </a:pPr>
            <a:endParaRPr lang="ru-RU" sz="2800" smtClean="0"/>
          </a:p>
        </p:txBody>
      </p:sp>
      <p:graphicFrame>
        <p:nvGraphicFramePr>
          <p:cNvPr id="59397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016125" y="1989138"/>
          <a:ext cx="3598863" cy="123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Формула" r:id="rId3" imgW="1143000" imgH="393480" progId="Equation.3">
                  <p:embed/>
                </p:oleObj>
              </mc:Choice>
              <mc:Fallback>
                <p:oleObj name="Формула" r:id="rId3" imgW="114300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25" y="1989138"/>
                        <a:ext cx="3598863" cy="1239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2" name="Object 10"/>
          <p:cNvGraphicFramePr>
            <a:graphicFrameLocks noChangeAspect="1"/>
          </p:cNvGraphicFramePr>
          <p:nvPr/>
        </p:nvGraphicFramePr>
        <p:xfrm>
          <a:off x="6877050" y="2060575"/>
          <a:ext cx="1184275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Формула" r:id="rId5" imgW="380880" imgH="393480" progId="Equation.3">
                  <p:embed/>
                </p:oleObj>
              </mc:Choice>
              <mc:Fallback>
                <p:oleObj name="Формула" r:id="rId5" imgW="380880" imgH="393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7050" y="2060575"/>
                        <a:ext cx="1184275" cy="1223963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3" name="Object 11"/>
          <p:cNvGraphicFramePr>
            <a:graphicFrameLocks noChangeAspect="1"/>
          </p:cNvGraphicFramePr>
          <p:nvPr/>
        </p:nvGraphicFramePr>
        <p:xfrm>
          <a:off x="1908175" y="4149725"/>
          <a:ext cx="3927475" cy="123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Формула" r:id="rId7" imgW="1041120" imgH="393480" progId="Equation.3">
                  <p:embed/>
                </p:oleObj>
              </mc:Choice>
              <mc:Fallback>
                <p:oleObj name="Формула" r:id="rId7" imgW="1041120" imgH="393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4149725"/>
                        <a:ext cx="3927475" cy="1239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404" name="Object 12"/>
          <p:cNvGraphicFramePr>
            <a:graphicFrameLocks noChangeAspect="1"/>
          </p:cNvGraphicFramePr>
          <p:nvPr/>
        </p:nvGraphicFramePr>
        <p:xfrm>
          <a:off x="7019925" y="4437063"/>
          <a:ext cx="1184275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Формула" r:id="rId9" imgW="380880" imgH="393480" progId="Equation.3">
                  <p:embed/>
                </p:oleObj>
              </mc:Choice>
              <mc:Fallback>
                <p:oleObj name="Формула" r:id="rId9" imgW="380880" imgH="393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4437063"/>
                        <a:ext cx="1184275" cy="1223962"/>
                      </a:xfrm>
                      <a:prstGeom prst="rect">
                        <a:avLst/>
                      </a:prstGeom>
                      <a:solidFill>
                        <a:srgbClr val="00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571480"/>
            <a:ext cx="4043362" cy="84615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Пункт 11.3.</a:t>
            </a:r>
            <a:endParaRPr lang="ru-RU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2919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Нескінченна геометрична прогресія </a:t>
            </a:r>
          </a:p>
          <a:p>
            <a:pPr algn="ctr">
              <a:buNone/>
            </a:pP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(|q| &lt; 0) та її сума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4648200" y="620688"/>
            <a:ext cx="4172272" cy="597666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dirty="0" smtClean="0"/>
              <a:t>Розглянемо геометричні прогресії: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Усі вони — нескінченні, і знаменник </a:t>
            </a:r>
            <a:r>
              <a:rPr lang="en-US" dirty="0" smtClean="0"/>
              <a:t>q </a:t>
            </a:r>
            <a:r>
              <a:rPr lang="uk-UA" dirty="0" smtClean="0"/>
              <a:t>кожної з них такий, що</a:t>
            </a:r>
            <a:r>
              <a:rPr lang="uk-UA" b="1" i="1" dirty="0" smtClean="0"/>
              <a:t> </a:t>
            </a:r>
            <a:r>
              <a:rPr lang="en-US" b="1" dirty="0" smtClean="0"/>
              <a:t>|q|</a:t>
            </a:r>
            <a:r>
              <a:rPr lang="ru-RU" b="1" dirty="0" smtClean="0"/>
              <a:t> </a:t>
            </a:r>
            <a:r>
              <a:rPr lang="uk-UA" b="1" dirty="0" smtClean="0"/>
              <a:t>&lt; 1.</a:t>
            </a:r>
            <a:endParaRPr lang="ru-RU" dirty="0" smtClean="0"/>
          </a:p>
          <a:p>
            <a:pPr marL="0" indent="0">
              <a:buNone/>
            </a:pPr>
            <a:r>
              <a:rPr lang="uk-UA" dirty="0" smtClean="0"/>
              <a:t>Їхньою особливістю є те, що зі збільшенням номера члена прогресії його значення дедалі менше відрізняється від нуля (кажуть: </a:t>
            </a:r>
            <a:r>
              <a:rPr lang="en-US" dirty="0" smtClean="0"/>
              <a:t> “</a:t>
            </a:r>
            <a:r>
              <a:rPr lang="uk-UA" dirty="0" smtClean="0"/>
              <a:t>значення членів прогресії </a:t>
            </a:r>
            <a:r>
              <a:rPr lang="en-US" dirty="0" err="1" smtClean="0"/>
              <a:t>b</a:t>
            </a:r>
            <a:r>
              <a:rPr lang="en-US" i="1" baseline="-25000" dirty="0" err="1" smtClean="0"/>
              <a:t>n</a:t>
            </a:r>
            <a:r>
              <a:rPr lang="uk-UA" i="1" dirty="0" smtClean="0"/>
              <a:t> </a:t>
            </a:r>
            <a:r>
              <a:rPr lang="uk-UA" dirty="0" smtClean="0"/>
              <a:t>прямують до нуля при необмеженому зростанні </a:t>
            </a:r>
            <a:r>
              <a:rPr lang="en-US" dirty="0" smtClean="0"/>
              <a:t>n”</a:t>
            </a:r>
            <a:r>
              <a:rPr lang="uk-UA" dirty="0" smtClean="0"/>
              <a:t>, а записують так: </a:t>
            </a:r>
            <a:endParaRPr lang="en-US" dirty="0" smtClean="0"/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3249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980728"/>
            <a:ext cx="2705100" cy="495300"/>
          </a:xfrm>
          <a:prstGeom prst="rect">
            <a:avLst/>
          </a:prstGeom>
          <a:noFill/>
        </p:spPr>
      </p:pic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1556792"/>
            <a:ext cx="2809875" cy="495300"/>
          </a:xfrm>
          <a:prstGeom prst="rect">
            <a:avLst/>
          </a:prstGeom>
          <a:noFill/>
        </p:spPr>
      </p:pic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3253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2060848"/>
            <a:ext cx="3800475" cy="495300"/>
          </a:xfrm>
          <a:prstGeom prst="rect">
            <a:avLst/>
          </a:prstGeom>
          <a:noFill/>
        </p:spPr>
      </p:pic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3255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5733256"/>
            <a:ext cx="2089398" cy="3482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539552" y="476672"/>
            <a:ext cx="7787208" cy="122413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Нескінченна геометрична прогресія </a:t>
            </a:r>
          </a:p>
          <a:p>
            <a:pPr algn="ctr">
              <a:buNone/>
            </a:pP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(|q| &lt; 0) та її сума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611560" y="1772816"/>
            <a:ext cx="8136904" cy="446449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/>
              <a:t>Розглянемо, що відбувається із сумою </a:t>
            </a:r>
            <a:r>
              <a:rPr lang="en-US" dirty="0" smtClean="0"/>
              <a:t>n</a:t>
            </a:r>
            <a:r>
              <a:rPr lang="uk-UA" i="1" dirty="0" smtClean="0"/>
              <a:t> </a:t>
            </a:r>
            <a:r>
              <a:rPr lang="uk-UA" dirty="0" smtClean="0"/>
              <a:t>перших членів таких прогресій при необмеженому зростанні </a:t>
            </a:r>
            <a:r>
              <a:rPr lang="en-US" dirty="0" smtClean="0"/>
              <a:t>n</a:t>
            </a:r>
            <a:r>
              <a:rPr lang="uk-UA" i="1" dirty="0" smtClean="0"/>
              <a:t>. </a:t>
            </a:r>
            <a:endParaRPr lang="en-US" i="1" dirty="0" smtClean="0"/>
          </a:p>
          <a:p>
            <a:pPr marL="0" indent="0">
              <a:buNone/>
            </a:pPr>
            <a:r>
              <a:rPr lang="uk-UA" dirty="0" smtClean="0"/>
              <a:t>За відомою формулою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9393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3573016"/>
            <a:ext cx="4901597" cy="576064"/>
          </a:xfrm>
          <a:prstGeom prst="rect">
            <a:avLst/>
          </a:prstGeom>
          <a:noFill/>
        </p:spPr>
      </p:pic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4365104"/>
            <a:ext cx="2706508" cy="360040"/>
          </a:xfrm>
          <a:prstGeom prst="rect">
            <a:avLst/>
          </a:prstGeom>
          <a:noFill/>
        </p:spPr>
      </p:pic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9397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4869160"/>
            <a:ext cx="2470428" cy="576064"/>
          </a:xfrm>
          <a:prstGeom prst="rect">
            <a:avLst/>
          </a:prstGeom>
          <a:noFill/>
        </p:spPr>
      </p:pic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9399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5445224"/>
            <a:ext cx="4531085" cy="6149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539552" y="476672"/>
            <a:ext cx="7787208" cy="122413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Нескінченна геометрична прогресія </a:t>
            </a:r>
          </a:p>
          <a:p>
            <a:pPr algn="ctr">
              <a:buNone/>
            </a:pP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(|q| &lt; 0) та її сума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611560" y="1772816"/>
            <a:ext cx="8136904" cy="446449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2000" dirty="0" smtClean="0"/>
              <a:t>Вираз      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uk-UA" sz="2000" dirty="0" smtClean="0"/>
              <a:t>вважають </a:t>
            </a:r>
            <a:r>
              <a:rPr lang="uk-UA" sz="2000" i="1" dirty="0" smtClean="0"/>
              <a:t>сумою нескінченної геометричної прогресії </a:t>
            </a:r>
            <a:r>
              <a:rPr lang="uk-UA" sz="2000" dirty="0" smtClean="0"/>
              <a:t>з першим членом </a:t>
            </a:r>
            <a:r>
              <a:rPr lang="en-US" sz="2000" dirty="0" smtClean="0"/>
              <a:t>b</a:t>
            </a:r>
            <a:r>
              <a:rPr lang="en-US" sz="2000" baseline="-25000" dirty="0" smtClean="0"/>
              <a:t>1</a:t>
            </a:r>
            <a:r>
              <a:rPr lang="uk-UA" sz="2000" i="1" dirty="0" smtClean="0"/>
              <a:t> </a:t>
            </a:r>
            <a:r>
              <a:rPr lang="uk-UA" sz="2000" dirty="0" smtClean="0"/>
              <a:t>і знаменником </a:t>
            </a:r>
            <a:r>
              <a:rPr lang="en-US" sz="2000" i="1" dirty="0" smtClean="0"/>
              <a:t>q</a:t>
            </a:r>
            <a:r>
              <a:rPr lang="ru-RU" sz="2000" i="1" dirty="0" smtClean="0"/>
              <a:t>, </a:t>
            </a:r>
            <a:r>
              <a:rPr lang="uk-UA" sz="2000" dirty="0" smtClean="0"/>
              <a:t>де |</a:t>
            </a:r>
            <a:r>
              <a:rPr lang="en-US" sz="2000" dirty="0" smtClean="0"/>
              <a:t>q</a:t>
            </a:r>
            <a:r>
              <a:rPr lang="uk-UA" sz="2000" dirty="0" smtClean="0"/>
              <a:t>| &lt; 1. </a:t>
            </a:r>
            <a:endParaRPr lang="en-US" sz="2000" dirty="0" smtClean="0"/>
          </a:p>
          <a:p>
            <a:pPr marL="0" indent="0">
              <a:buNone/>
            </a:pPr>
            <a:r>
              <a:rPr lang="uk-UA" sz="2000" dirty="0" smtClean="0"/>
              <a:t>Позначивши цю суму буквою </a:t>
            </a:r>
            <a:r>
              <a:rPr lang="en-US" sz="2000" i="1" dirty="0" smtClean="0"/>
              <a:t>S</a:t>
            </a:r>
            <a:r>
              <a:rPr lang="ru-RU" sz="2000" i="1" dirty="0" smtClean="0"/>
              <a:t>, </a:t>
            </a:r>
            <a:r>
              <a:rPr lang="uk-UA" sz="2000" dirty="0" smtClean="0"/>
              <a:t>можна записати:</a:t>
            </a:r>
            <a:endParaRPr lang="ru-RU" sz="2000" dirty="0" smtClean="0"/>
          </a:p>
          <a:p>
            <a:pPr marL="0" indent="0">
              <a:buNone/>
            </a:pPr>
            <a:r>
              <a:rPr lang="uk-UA" dirty="0" smtClean="0"/>
              <a:t>  </a:t>
            </a:r>
            <a:endParaRPr lang="ru-RU" dirty="0"/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41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1916832"/>
            <a:ext cx="504056" cy="563357"/>
          </a:xfrm>
          <a:prstGeom prst="rect">
            <a:avLst/>
          </a:prstGeom>
          <a:noFill/>
        </p:spPr>
      </p:pic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3600808"/>
            <a:ext cx="1512168" cy="9471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539552" y="476672"/>
            <a:ext cx="7787208" cy="122413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Нескінченна геометрична прогресія </a:t>
            </a:r>
          </a:p>
          <a:p>
            <a:pPr algn="ctr">
              <a:buNone/>
            </a:pP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(|q| &lt; 0) та її сума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611560" y="1772816"/>
            <a:ext cx="8136904" cy="446449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2000" b="1" dirty="0" smtClean="0"/>
              <a:t>Приклад 1. </a:t>
            </a:r>
            <a:endParaRPr lang="en-US" sz="2000" b="1" dirty="0" smtClean="0"/>
          </a:p>
          <a:p>
            <a:pPr marL="0" indent="0">
              <a:buNone/>
            </a:pPr>
            <a:r>
              <a:rPr lang="uk-UA" sz="2000" dirty="0" smtClean="0"/>
              <a:t>Обчислити суму – </a:t>
            </a:r>
            <a:endParaRPr lang="ru-RU" sz="2000" dirty="0" smtClean="0"/>
          </a:p>
          <a:p>
            <a:pPr marL="457200" indent="-457200">
              <a:buNone/>
            </a:pPr>
            <a:endParaRPr lang="en-US" sz="2000" i="1" dirty="0" smtClean="0"/>
          </a:p>
          <a:p>
            <a:pPr marL="0" indent="0">
              <a:buNone/>
            </a:pPr>
            <a:r>
              <a:rPr lang="uk-UA" sz="2000" i="1" dirty="0" smtClean="0"/>
              <a:t>Розв'язання. </a:t>
            </a:r>
          </a:p>
          <a:p>
            <a:pPr marL="0" indent="0">
              <a:buNone/>
            </a:pPr>
            <a:r>
              <a:rPr lang="uk-UA" sz="2000" dirty="0" smtClean="0"/>
              <a:t>Маємо суму членів нескінченної геометричної прогресії, в якої </a:t>
            </a:r>
            <a:r>
              <a:rPr lang="en-US" sz="2000" dirty="0" smtClean="0"/>
              <a:t> </a:t>
            </a:r>
          </a:p>
          <a:p>
            <a:pPr marL="457200" indent="-457200">
              <a:buNone/>
            </a:pPr>
            <a:endParaRPr lang="uk-UA" sz="2000" dirty="0" smtClean="0"/>
          </a:p>
          <a:p>
            <a:pPr marL="457200" indent="-457200">
              <a:buNone/>
            </a:pPr>
            <a:endParaRPr lang="uk-UA" sz="2000" dirty="0" smtClean="0"/>
          </a:p>
          <a:p>
            <a:pPr marL="457200" indent="-457200">
              <a:buNone/>
            </a:pPr>
            <a:r>
              <a:rPr lang="uk-UA" sz="2000" dirty="0" smtClean="0"/>
              <a:t>Скориставшись формулою</a:t>
            </a:r>
            <a:r>
              <a:rPr lang="en-US" sz="2000" i="1" dirty="0" smtClean="0"/>
              <a:t>  </a:t>
            </a:r>
            <a:r>
              <a:rPr lang="uk-UA" sz="2000" i="1" dirty="0" smtClean="0"/>
              <a:t>    </a:t>
            </a:r>
            <a:r>
              <a:rPr lang="en-US" sz="2000" i="1" dirty="0" smtClean="0"/>
              <a:t>        </a:t>
            </a:r>
            <a:r>
              <a:rPr lang="uk-UA" sz="2000" i="1" dirty="0" smtClean="0"/>
              <a:t>      </a:t>
            </a:r>
            <a:r>
              <a:rPr lang="en-US" sz="2000" i="1" dirty="0" smtClean="0"/>
              <a:t> , </a:t>
            </a:r>
            <a:r>
              <a:rPr lang="uk-UA" sz="2000" i="1" dirty="0" smtClean="0"/>
              <a:t>   </a:t>
            </a:r>
            <a:r>
              <a:rPr lang="uk-UA" sz="2000" dirty="0" smtClean="0"/>
              <a:t>маємо:</a:t>
            </a:r>
            <a:endParaRPr lang="en-US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en-US" sz="2000" i="1" dirty="0" smtClean="0"/>
          </a:p>
          <a:p>
            <a:pPr marL="0" indent="0">
              <a:buNone/>
            </a:pPr>
            <a:r>
              <a:rPr lang="uk-UA" sz="2000" dirty="0" smtClean="0"/>
              <a:t>Отже,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3489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1988840"/>
            <a:ext cx="2171317" cy="504056"/>
          </a:xfrm>
          <a:prstGeom prst="rect">
            <a:avLst/>
          </a:prstGeom>
          <a:noFill/>
        </p:spPr>
      </p:pic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3" y="3501008"/>
            <a:ext cx="1440161" cy="542670"/>
          </a:xfrm>
          <a:prstGeom prst="rect">
            <a:avLst/>
          </a:prstGeom>
          <a:noFill/>
        </p:spPr>
      </p:pic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3493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3933056"/>
            <a:ext cx="919681" cy="576064"/>
          </a:xfrm>
          <a:prstGeom prst="rect">
            <a:avLst/>
          </a:prstGeom>
          <a:noFill/>
        </p:spPr>
      </p:pic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3495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3861048"/>
            <a:ext cx="1296144" cy="860872"/>
          </a:xfrm>
          <a:prstGeom prst="rect">
            <a:avLst/>
          </a:prstGeom>
          <a:noFill/>
        </p:spPr>
      </p:pic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3497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4941168"/>
            <a:ext cx="2966176" cy="582042"/>
          </a:xfrm>
          <a:prstGeom prst="rect">
            <a:avLst/>
          </a:prstGeom>
          <a:noFill/>
        </p:spPr>
      </p:pic>
      <p:sp>
        <p:nvSpPr>
          <p:cNvPr id="635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35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35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35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35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539552" y="476672"/>
            <a:ext cx="7787208" cy="122413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Нескінченна геометрична прогресія </a:t>
            </a:r>
          </a:p>
          <a:p>
            <a:pPr algn="ctr">
              <a:buNone/>
            </a:pP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(|q| &lt; 0) та її сума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611560" y="1772816"/>
            <a:ext cx="8136904" cy="446449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2000" b="1" dirty="0" smtClean="0"/>
              <a:t>Приклад 2.</a:t>
            </a:r>
            <a:r>
              <a:rPr lang="uk-UA" sz="2000" dirty="0" smtClean="0"/>
              <a:t> </a:t>
            </a:r>
          </a:p>
          <a:p>
            <a:pPr marL="0" indent="0">
              <a:buNone/>
            </a:pPr>
            <a:r>
              <a:rPr lang="uk-UA" sz="2000" dirty="0" smtClean="0"/>
              <a:t>Періодичний дріб 0,151515… записати у вигляді суми членів нескінченної геометричної прогресії і знайти цю суму.</a:t>
            </a:r>
          </a:p>
          <a:p>
            <a:pPr marL="0" indent="0">
              <a:buNone/>
            </a:pPr>
            <a:r>
              <a:rPr lang="uk-UA" sz="2000" i="1" dirty="0" smtClean="0"/>
              <a:t>Розв'язання. </a:t>
            </a:r>
            <a:r>
              <a:rPr lang="uk-UA" sz="2000" dirty="0" smtClean="0"/>
              <a:t>Маємо: 0,(15) = </a:t>
            </a:r>
          </a:p>
          <a:p>
            <a:pPr marL="0" indent="0">
              <a:buNone/>
            </a:pPr>
            <a:r>
              <a:rPr lang="uk-UA" sz="2000" dirty="0" smtClean="0"/>
              <a:t>У прогресії    </a:t>
            </a:r>
          </a:p>
          <a:p>
            <a:pPr marL="0" indent="0">
              <a:buNone/>
            </a:pPr>
            <a:endParaRPr lang="uk-UA" sz="2000" dirty="0" smtClean="0"/>
          </a:p>
          <a:p>
            <a:pPr marL="0" indent="0">
              <a:buNone/>
            </a:pPr>
            <a:r>
              <a:rPr lang="uk-UA" sz="2000" dirty="0" smtClean="0"/>
              <a:t>Отже, 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35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3499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2708920"/>
            <a:ext cx="2153394" cy="379581"/>
          </a:xfrm>
          <a:prstGeom prst="rect">
            <a:avLst/>
          </a:prstGeom>
          <a:noFill/>
        </p:spPr>
      </p:pic>
      <p:sp>
        <p:nvSpPr>
          <p:cNvPr id="635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35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3503" name="Picture 1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3212976"/>
            <a:ext cx="3376786" cy="380896"/>
          </a:xfrm>
          <a:prstGeom prst="rect">
            <a:avLst/>
          </a:prstGeom>
          <a:noFill/>
        </p:spPr>
      </p:pic>
      <p:sp>
        <p:nvSpPr>
          <p:cNvPr id="635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35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5537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3789040"/>
            <a:ext cx="2495550" cy="523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одержимое 26"/>
          <p:cNvSpPr>
            <a:spLocks noGrp="1"/>
          </p:cNvSpPr>
          <p:nvPr>
            <p:ph sz="half" idx="1"/>
          </p:nvPr>
        </p:nvSpPr>
        <p:spPr>
          <a:xfrm>
            <a:off x="539552" y="476672"/>
            <a:ext cx="7787208" cy="122413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Нескінченна геометрична прогресія </a:t>
            </a:r>
          </a:p>
          <a:p>
            <a:pPr algn="ctr">
              <a:buNone/>
            </a:pPr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(|q| &lt; 0) та її сума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18"/>
          <p:cNvSpPr>
            <a:spLocks noGrp="1"/>
          </p:cNvSpPr>
          <p:nvPr>
            <p:ph sz="half" idx="2"/>
          </p:nvPr>
        </p:nvSpPr>
        <p:spPr>
          <a:xfrm>
            <a:off x="611560" y="1772816"/>
            <a:ext cx="8136904" cy="446449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endParaRPr lang="uk-UA" sz="2000" dirty="0" smtClean="0"/>
          </a:p>
          <a:p>
            <a:pPr marL="0" indent="0">
              <a:buNone/>
            </a:pPr>
            <a:r>
              <a:rPr lang="uk-UA" sz="2000" b="1" dirty="0" smtClean="0"/>
              <a:t>Приклад 3</a:t>
            </a:r>
            <a:r>
              <a:rPr lang="uk-UA" sz="2000" dirty="0" smtClean="0"/>
              <a:t>. Періодичний дріб 0,2777... перетворити у звичайний.</a:t>
            </a:r>
            <a:endParaRPr lang="ru-RU" sz="2000" dirty="0" smtClean="0"/>
          </a:p>
          <a:p>
            <a:pPr marL="0" indent="0">
              <a:buNone/>
            </a:pPr>
            <a:endParaRPr lang="uk-UA" sz="2000" i="1" dirty="0" smtClean="0"/>
          </a:p>
          <a:p>
            <a:pPr marL="0" indent="0">
              <a:buNone/>
            </a:pPr>
            <a:r>
              <a:rPr lang="uk-UA" sz="2000" i="1" dirty="0" smtClean="0"/>
              <a:t>Розв'язання. </a:t>
            </a:r>
            <a:r>
              <a:rPr lang="uk-UA" sz="2000" dirty="0" smtClean="0"/>
              <a:t>0,2777 = </a:t>
            </a:r>
            <a:endParaRPr lang="ru-RU" sz="2000" dirty="0" smtClean="0"/>
          </a:p>
          <a:p>
            <a:pPr marL="0" indent="0">
              <a:buNone/>
            </a:pPr>
            <a:endParaRPr lang="uk-UA" sz="2000" dirty="0" smtClean="0"/>
          </a:p>
          <a:p>
            <a:pPr marL="0" indent="0">
              <a:buNone/>
            </a:pPr>
            <a:r>
              <a:rPr lang="uk-UA" sz="2000" dirty="0" smtClean="0"/>
              <a:t>Розглянуті приклади 2 і 3 показують, як періодичні десяткові дроби можна записати у вигляді звичайних.</a:t>
            </a: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350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350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350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350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350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3507" name="Picture 1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2708920"/>
            <a:ext cx="5040560" cy="733456"/>
          </a:xfrm>
          <a:prstGeom prst="rect">
            <a:avLst/>
          </a:prstGeom>
          <a:noFill/>
        </p:spPr>
      </p:pic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88" y="642938"/>
            <a:ext cx="76200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err="1" smtClean="0"/>
              <a:t>Узагальнююче</a:t>
            </a:r>
            <a:r>
              <a:rPr lang="ru-RU" sz="4000" dirty="0" smtClean="0"/>
              <a:t> </a:t>
            </a:r>
            <a:r>
              <a:rPr lang="ru-RU" sz="4000" dirty="0" err="1" smtClean="0"/>
              <a:t>повторення</a:t>
            </a:r>
            <a:r>
              <a:rPr lang="ru-RU" sz="4000" dirty="0" smtClean="0"/>
              <a:t> </a:t>
            </a:r>
            <a:r>
              <a:rPr lang="ru-RU" sz="4000" dirty="0" err="1" smtClean="0"/>
              <a:t>вивченого</a:t>
            </a:r>
            <a:r>
              <a:rPr lang="ru-RU" sz="4000" dirty="0" smtClean="0"/>
              <a:t> </a:t>
            </a:r>
            <a:r>
              <a:rPr lang="ru-RU" sz="4000" dirty="0" err="1" smtClean="0"/>
              <a:t>матеріалу</a:t>
            </a:r>
            <a:endParaRPr lang="ru-RU" sz="4000" dirty="0" smtClean="0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88" y="642938"/>
            <a:ext cx="76200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Геометрична прогресія називається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752600"/>
            <a:ext cx="7105650" cy="2108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/>
              <a:t>   </a:t>
            </a:r>
            <a:r>
              <a:rPr lang="ru-RU" sz="3600" smtClean="0">
                <a:solidFill>
                  <a:srgbClr val="00FF00"/>
                </a:solidFill>
              </a:rPr>
              <a:t>нескінченно спадною, </a:t>
            </a:r>
            <a:r>
              <a:rPr lang="ru-RU" sz="3600" smtClean="0"/>
              <a:t>якщо модуль знаменника менший за одиницю.</a:t>
            </a:r>
          </a:p>
        </p:txBody>
      </p:sp>
      <p:graphicFrame>
        <p:nvGraphicFramePr>
          <p:cNvPr id="11162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995738" y="4005263"/>
          <a:ext cx="1368350" cy="1079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Формула" r:id="rId3" imgW="266400" imgH="253800" progId="Equation.3">
                  <p:embed/>
                </p:oleObj>
              </mc:Choice>
              <mc:Fallback>
                <p:oleObj name="Формула" r:id="rId3" imgW="266400" imgH="253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4005263"/>
                        <a:ext cx="1368350" cy="10799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/>
      <p:bldP spid="11161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7"/>
          <p:cNvGrpSpPr/>
          <p:nvPr/>
        </p:nvGrpSpPr>
        <p:grpSpPr>
          <a:xfrm>
            <a:off x="285720" y="28572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98236" y="613520"/>
            <a:ext cx="3857652" cy="110096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3600" b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Готуємося</a:t>
            </a:r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до уроку</a:t>
            </a:r>
            <a:endParaRPr lang="ru-RU" sz="3600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20" name="Содержимое 19" descr="22ecdb766c09.png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lum bright="12000" contrast="-19000"/>
          </a:blip>
          <a:stretch>
            <a:fillRect/>
          </a:stretch>
        </p:blipFill>
        <p:spPr>
          <a:xfrm>
            <a:off x="571472" y="1785926"/>
            <a:ext cx="3820146" cy="4286280"/>
          </a:xfrm>
        </p:spPr>
      </p:pic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4813078" y="613520"/>
            <a:ext cx="3895724" cy="5715040"/>
          </a:xfrm>
        </p:spPr>
        <p:txBody>
          <a:bodyPr anchor="t" anchorCtr="0">
            <a:normAutofit/>
          </a:bodyPr>
          <a:lstStyle/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endParaRPr lang="uk-UA" sz="1800" dirty="0" smtClean="0"/>
          </a:p>
          <a:p>
            <a:pPr marL="0" indent="0">
              <a:buNone/>
            </a:pPr>
            <a:r>
              <a:rPr lang="uk-UA" sz="1800" dirty="0" smtClean="0"/>
              <a:t>Використано матеріали  Бібліотеки електронних </a:t>
            </a:r>
            <a:r>
              <a:rPr lang="uk-UA" sz="1800" dirty="0" err="1" smtClean="0"/>
              <a:t>наочностей</a:t>
            </a:r>
            <a:r>
              <a:rPr lang="uk-UA" sz="1800" dirty="0" smtClean="0"/>
              <a:t> </a:t>
            </a:r>
            <a:r>
              <a:rPr lang="uk-UA" sz="1800" dirty="0" err="1" smtClean="0"/>
              <a:t>“Алгебра</a:t>
            </a:r>
            <a:r>
              <a:rPr lang="uk-UA" sz="1800" dirty="0" smtClean="0"/>
              <a:t> 7-9 </a:t>
            </a:r>
            <a:r>
              <a:rPr lang="uk-UA" sz="1800" dirty="0" err="1" smtClean="0"/>
              <a:t>клас”</a:t>
            </a:r>
            <a:r>
              <a:rPr lang="uk-UA" sz="1800" dirty="0" smtClean="0"/>
              <a:t>.</a:t>
            </a:r>
          </a:p>
          <a:p>
            <a:pPr>
              <a:buNone/>
            </a:pPr>
            <a:endParaRPr lang="uk-UA" sz="1800" dirty="0" smtClean="0"/>
          </a:p>
          <a:p>
            <a:pPr>
              <a:buNone/>
            </a:pPr>
            <a:r>
              <a:rPr lang="uk-UA" sz="1800" dirty="0" smtClean="0"/>
              <a:t>Робота вчителя СЗОШ І- ІІІ ступенів </a:t>
            </a:r>
          </a:p>
          <a:p>
            <a:pPr>
              <a:buNone/>
            </a:pPr>
            <a:r>
              <a:rPr lang="uk-UA" sz="1800" dirty="0" smtClean="0"/>
              <a:t>№ 8 м. Хмельницького Кравчук Г.Т.</a:t>
            </a:r>
          </a:p>
          <a:p>
            <a:pPr>
              <a:buNone/>
            </a:pPr>
            <a:endParaRPr lang="ru-RU" sz="1800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4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Заголовок 13"/>
          <p:cNvSpPr txBox="1">
            <a:spLocks/>
          </p:cNvSpPr>
          <p:nvPr/>
        </p:nvSpPr>
        <p:spPr>
          <a:xfrm>
            <a:off x="4786314" y="642918"/>
            <a:ext cx="4000528" cy="12438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Мультимедійні технології на уроках алгебри</a:t>
            </a:r>
            <a:endParaRPr kumimoji="0" lang="ru-RU" sz="3200" b="1" i="0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rgbClr val="92D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57356" y="6072206"/>
            <a:ext cx="171451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2011 рік</a:t>
            </a:r>
            <a:endParaRPr lang="ru-RU" b="1" dirty="0"/>
          </a:p>
        </p:txBody>
      </p:sp>
      <p:pic>
        <p:nvPicPr>
          <p:cNvPr id="29" name="Рисунок 28" descr="Galina_K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57884" y="4214818"/>
            <a:ext cx="1828800" cy="21305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i="1" u="sng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3200" b="1" i="1" u="sng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3200" b="1" i="1" u="sng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3074" name="Object 27"/>
          <p:cNvGraphicFramePr>
            <a:graphicFrameLocks noGrp="1" noChangeAspect="1"/>
          </p:cNvGraphicFramePr>
          <p:nvPr>
            <p:ph sz="half" idx="1"/>
          </p:nvPr>
        </p:nvGraphicFramePr>
        <p:xfrm>
          <a:off x="3995738" y="2205038"/>
          <a:ext cx="1163637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Формула" r:id="rId4" imgW="495000" imgH="393480" progId="Equation.3">
                  <p:embed/>
                </p:oleObj>
              </mc:Choice>
              <mc:Fallback>
                <p:oleObj name="Формула" r:id="rId4" imgW="495000" imgH="39348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2205038"/>
                        <a:ext cx="1163637" cy="925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Text Box 26" descr="Зеленый мрамор"/>
          <p:cNvSpPr txBox="1">
            <a:spLocks noChangeArrowheads="1"/>
          </p:cNvSpPr>
          <p:nvPr/>
        </p:nvSpPr>
        <p:spPr bwMode="auto">
          <a:xfrm>
            <a:off x="1763713" y="1700213"/>
            <a:ext cx="6337300" cy="18018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800" dirty="0"/>
              <a:t>Довести,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геометрична</a:t>
            </a:r>
            <a:r>
              <a:rPr lang="ru-RU" sz="2800" dirty="0"/>
              <a:t>  </a:t>
            </a:r>
          </a:p>
          <a:p>
            <a:pPr algn="l">
              <a:spcBef>
                <a:spcPct val="50000"/>
              </a:spcBef>
            </a:pPr>
            <a:r>
              <a:rPr lang="ru-RU" sz="2800" dirty="0" err="1"/>
              <a:t>прогресія</a:t>
            </a:r>
            <a:r>
              <a:rPr lang="ru-RU" sz="2800" dirty="0"/>
              <a:t>   </a:t>
            </a:r>
            <a:r>
              <a:rPr lang="ru-RU" sz="2800" dirty="0" smtClean="0"/>
              <a:t>                        </a:t>
            </a:r>
            <a:r>
              <a:rPr lang="ru-RU" sz="2800" dirty="0" err="1"/>
              <a:t>є</a:t>
            </a:r>
            <a:r>
              <a:rPr lang="ru-RU" sz="2800" dirty="0"/>
              <a:t> </a:t>
            </a:r>
            <a:r>
              <a:rPr lang="ru-RU" sz="2800" dirty="0" err="1"/>
              <a:t>нескінченно</a:t>
            </a:r>
            <a:endParaRPr lang="ru-RU" sz="2800" dirty="0"/>
          </a:p>
          <a:p>
            <a:pPr algn="l">
              <a:spcBef>
                <a:spcPct val="50000"/>
              </a:spcBef>
            </a:pPr>
            <a:r>
              <a:rPr lang="ru-RU" sz="2800" dirty="0"/>
              <a:t> </a:t>
            </a:r>
            <a:r>
              <a:rPr lang="ru-RU" sz="2800" dirty="0" err="1"/>
              <a:t>спадною</a:t>
            </a:r>
            <a:r>
              <a:rPr lang="ru-RU" sz="2800" dirty="0"/>
              <a:t>.</a:t>
            </a:r>
          </a:p>
        </p:txBody>
      </p:sp>
      <p:sp>
        <p:nvSpPr>
          <p:cNvPr id="3077" name="Text Box 29" descr="Зеленый мрамор"/>
          <p:cNvSpPr txBox="1">
            <a:spLocks noChangeArrowheads="1"/>
          </p:cNvSpPr>
          <p:nvPr/>
        </p:nvSpPr>
        <p:spPr bwMode="auto">
          <a:xfrm>
            <a:off x="3203575" y="4508500"/>
            <a:ext cx="295116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Доведення.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716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547813" y="404813"/>
          <a:ext cx="1295400" cy="1255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Формула" r:id="rId3" imgW="406080" imgH="393480" progId="Equation.3">
                  <p:embed/>
                </p:oleObj>
              </mc:Choice>
              <mc:Fallback>
                <p:oleObj name="Формула" r:id="rId3" imgW="40608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404813"/>
                        <a:ext cx="1295400" cy="1255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19" name="Object 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403350" y="1700213"/>
          <a:ext cx="1655763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Формула" r:id="rId5" imgW="507960" imgH="393480" progId="Equation.3">
                  <p:embed/>
                </p:oleObj>
              </mc:Choice>
              <mc:Fallback>
                <p:oleObj name="Формула" r:id="rId5" imgW="50796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700213"/>
                        <a:ext cx="1655763" cy="128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23" name="Object 11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787900" y="549275"/>
          <a:ext cx="3384550" cy="213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Формула" r:id="rId7" imgW="685800" imgH="431640" progId="Equation.3">
                  <p:embed/>
                </p:oleObj>
              </mc:Choice>
              <mc:Fallback>
                <p:oleObj name="Формула" r:id="rId7" imgW="685800" imgH="431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549275"/>
                        <a:ext cx="3384550" cy="213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28" name="Object 16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1547813" y="3716338"/>
          <a:ext cx="2087562" cy="165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Формула" r:id="rId9" imgW="495000" imgH="393480" progId="Equation.3">
                  <p:embed/>
                </p:oleObj>
              </mc:Choice>
              <mc:Fallback>
                <p:oleObj name="Формула" r:id="rId9" imgW="495000" imgH="3934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3716338"/>
                        <a:ext cx="2087562" cy="165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5722" name="Picture 10" descr="10000001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708400" y="4292600"/>
            <a:ext cx="936625" cy="4683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15726" name="Line 14"/>
          <p:cNvSpPr>
            <a:spLocks noChangeShapeType="1"/>
          </p:cNvSpPr>
          <p:nvPr/>
        </p:nvSpPr>
        <p:spPr bwMode="auto">
          <a:xfrm>
            <a:off x="3348038" y="476250"/>
            <a:ext cx="0" cy="2952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5727" name="AutoShape 15" descr="Зеленый мрамор"/>
          <p:cNvSpPr>
            <a:spLocks noChangeArrowheads="1"/>
          </p:cNvSpPr>
          <p:nvPr/>
        </p:nvSpPr>
        <p:spPr bwMode="auto">
          <a:xfrm>
            <a:off x="3492500" y="1484313"/>
            <a:ext cx="1079500" cy="287337"/>
          </a:xfrm>
          <a:prstGeom prst="rightArrow">
            <a:avLst>
              <a:gd name="adj1" fmla="val 50000"/>
              <a:gd name="adj2" fmla="val 93923"/>
            </a:avLst>
          </a:prstGeom>
          <a:blipFill dpi="0" rotWithShape="0">
            <a:blip r:embed="rId12" cstate="print"/>
            <a:srcRect/>
            <a:tile tx="0" ty="0" sx="100000" sy="100000" flip="none" algn="tl"/>
          </a:blip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115731" name="Text Box 19" descr="Зеленый мрамор"/>
          <p:cNvSpPr txBox="1">
            <a:spLocks noChangeArrowheads="1"/>
          </p:cNvSpPr>
          <p:nvPr/>
        </p:nvSpPr>
        <p:spPr bwMode="auto">
          <a:xfrm>
            <a:off x="4427538" y="3644900"/>
            <a:ext cx="3960812" cy="20621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Геометрична прогресія є нескінченно спадною.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5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5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5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5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5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1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26" grpId="0" animBg="1"/>
      <p:bldP spid="115727" grpId="0" animBg="1"/>
      <p:bldP spid="11573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54" name="Rectangle 10" descr="Зеленый мрамор"/>
          <p:cNvSpPr>
            <a:spLocks noChangeArrowheads="1"/>
          </p:cNvSpPr>
          <p:nvPr/>
        </p:nvSpPr>
        <p:spPr bwMode="auto">
          <a:xfrm>
            <a:off x="2428875" y="2857500"/>
            <a:ext cx="4824413" cy="2376488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  <p:sp>
        <p:nvSpPr>
          <p:cNvPr id="5125" name="Rectangle 8"/>
          <p:cNvSpPr>
            <a:spLocks noGrp="1" noChangeArrowheads="1"/>
          </p:cNvSpPr>
          <p:nvPr>
            <p:ph type="title"/>
          </p:nvPr>
        </p:nvSpPr>
        <p:spPr>
          <a:xfrm>
            <a:off x="500063" y="100012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800" smtClean="0">
                <a:solidFill>
                  <a:srgbClr val="00FF00"/>
                </a:solidFill>
              </a:rPr>
              <a:t>Сума нескінченно спадної</a:t>
            </a:r>
            <a:br>
              <a:rPr lang="ru-RU" sz="4800" smtClean="0">
                <a:solidFill>
                  <a:srgbClr val="00FF00"/>
                </a:solidFill>
              </a:rPr>
            </a:br>
            <a:r>
              <a:rPr lang="ru-RU" sz="4800" smtClean="0">
                <a:solidFill>
                  <a:srgbClr val="00FF00"/>
                </a:solidFill>
              </a:rPr>
              <a:t>геометричної прогресії</a:t>
            </a:r>
          </a:p>
        </p:txBody>
      </p:sp>
      <p:graphicFrame>
        <p:nvGraphicFramePr>
          <p:cNvPr id="5122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3000375" y="3214688"/>
          <a:ext cx="1868488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Формула" r:id="rId3" imgW="253800" imgH="177480" progId="Equation.3">
                  <p:embed/>
                </p:oleObj>
              </mc:Choice>
              <mc:Fallback>
                <p:oleObj name="Формула" r:id="rId3" imgW="25380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75" y="3214688"/>
                        <a:ext cx="1868488" cy="130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4929188" y="2857500"/>
          <a:ext cx="1758950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Формула" r:id="rId5" imgW="330120" imgH="419040" progId="Equation.3">
                  <p:embed/>
                </p:oleObj>
              </mc:Choice>
              <mc:Fallback>
                <p:oleObj name="Формула" r:id="rId5" imgW="330120" imgH="419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88" y="2857500"/>
                        <a:ext cx="1758950" cy="223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/>
              <a:t>     </a:t>
            </a:r>
          </a:p>
        </p:txBody>
      </p:sp>
      <p:graphicFrame>
        <p:nvGraphicFramePr>
          <p:cNvPr id="17415" name="Object 1031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619250" y="361950"/>
          <a:ext cx="3732213" cy="168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Формула" r:id="rId4" imgW="1409400" imgH="634680" progId="Equation.3">
                  <p:embed/>
                </p:oleObj>
              </mc:Choice>
              <mc:Fallback>
                <p:oleObj name="Формула" r:id="rId4" imgW="1409400" imgH="634680" progId="Equation.3">
                  <p:embed/>
                  <p:pic>
                    <p:nvPicPr>
                      <p:cNvPr id="0" name="Object 10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61950"/>
                        <a:ext cx="3732213" cy="168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8" name="Object 103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698625" y="1647825"/>
          <a:ext cx="2435225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Формула" r:id="rId6" imgW="723600" imgH="177480" progId="Equation.3">
                  <p:embed/>
                </p:oleObj>
              </mc:Choice>
              <mc:Fallback>
                <p:oleObj name="Формула" r:id="rId6" imgW="723600" imgH="177480" progId="Equation.3">
                  <p:embed/>
                  <p:pic>
                    <p:nvPicPr>
                      <p:cNvPr id="0" name="Object 10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8625" y="1647825"/>
                        <a:ext cx="2435225" cy="598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1" name="Object 1037"/>
          <p:cNvGraphicFramePr>
            <a:graphicFrameLocks noChangeAspect="1"/>
          </p:cNvGraphicFramePr>
          <p:nvPr/>
        </p:nvGraphicFramePr>
        <p:xfrm>
          <a:off x="3500438" y="2428875"/>
          <a:ext cx="2573337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Формула" r:id="rId8" imgW="838080" imgH="177480" progId="Equation.3">
                  <p:embed/>
                </p:oleObj>
              </mc:Choice>
              <mc:Fallback>
                <p:oleObj name="Формула" r:id="rId8" imgW="838080" imgH="177480" progId="Equation.3">
                  <p:embed/>
                  <p:pic>
                    <p:nvPicPr>
                      <p:cNvPr id="0" name="Object 10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8" y="2428875"/>
                        <a:ext cx="2573337" cy="54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30" name="Object 1046"/>
          <p:cNvGraphicFramePr>
            <a:graphicFrameLocks noChangeAspect="1"/>
          </p:cNvGraphicFramePr>
          <p:nvPr/>
        </p:nvGraphicFramePr>
        <p:xfrm>
          <a:off x="2124075" y="3141663"/>
          <a:ext cx="4314825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Формула" r:id="rId10" imgW="1333440" imgH="431640" progId="Equation.3">
                  <p:embed/>
                </p:oleObj>
              </mc:Choice>
              <mc:Fallback>
                <p:oleObj name="Формула" r:id="rId10" imgW="1333440" imgH="431640" progId="Equation.3">
                  <p:embed/>
                  <p:pic>
                    <p:nvPicPr>
                      <p:cNvPr id="0" name="Object 10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3141663"/>
                        <a:ext cx="4314825" cy="139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18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331913" y="3068638"/>
          <a:ext cx="2125662" cy="148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Формула" r:id="rId3" imgW="253800" imgH="177480" progId="Equation.3">
                  <p:embed/>
                </p:oleObj>
              </mc:Choice>
              <mc:Fallback>
                <p:oleObj name="Формула" r:id="rId3" imgW="253800" imgH="1774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068638"/>
                        <a:ext cx="2125662" cy="1487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924300" y="2636838"/>
          <a:ext cx="3525838" cy="248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Формула" r:id="rId5" imgW="1079280" imgH="761760" progId="Equation.3">
                  <p:embed/>
                </p:oleObj>
              </mc:Choice>
              <mc:Fallback>
                <p:oleObj name="Формула" r:id="rId5" imgW="1079280" imgH="7617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2636838"/>
                        <a:ext cx="3525838" cy="248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42" name="Object 1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868144" y="5153610"/>
          <a:ext cx="3024336" cy="1401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Формула" r:id="rId7" imgW="850680" imgH="393480" progId="Equation.3">
                  <p:embed/>
                </p:oleObj>
              </mc:Choice>
              <mc:Fallback>
                <p:oleObj name="Формула" r:id="rId7" imgW="850680" imgH="393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5153610"/>
                        <a:ext cx="3024336" cy="14014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13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3276600" y="549275"/>
          <a:ext cx="1474788" cy="187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Формула" r:id="rId9" imgW="330120" imgH="419040" progId="Equation.3">
                  <p:embed/>
                </p:oleObj>
              </mc:Choice>
              <mc:Fallback>
                <p:oleObj name="Формула" r:id="rId9" imgW="330120" imgH="4190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49275"/>
                        <a:ext cx="1474788" cy="1871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16"/>
          <p:cNvGraphicFramePr>
            <a:graphicFrameLocks noChangeAspect="1"/>
          </p:cNvGraphicFramePr>
          <p:nvPr/>
        </p:nvGraphicFramePr>
        <p:xfrm>
          <a:off x="1258888" y="692150"/>
          <a:ext cx="1868487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Формула" r:id="rId11" imgW="253800" imgH="177480" progId="Equation.3">
                  <p:embed/>
                </p:oleObj>
              </mc:Choice>
              <mc:Fallback>
                <p:oleObj name="Формула" r:id="rId11" imgW="253800" imgH="1774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692150"/>
                        <a:ext cx="1868487" cy="130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0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590" name="Object 6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619250" y="476250"/>
          <a:ext cx="4032250" cy="181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Формула" r:id="rId3" imgW="1295280" imgH="583920" progId="Equation.3">
                  <p:embed/>
                </p:oleObj>
              </mc:Choice>
              <mc:Fallback>
                <p:oleObj name="Формула" r:id="rId3" imgW="1295280" imgH="5839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76250"/>
                        <a:ext cx="4032250" cy="181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2" name="Object 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286250" y="2143125"/>
          <a:ext cx="2517775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Формула" r:id="rId5" imgW="838080" imgH="177480" progId="Equation.3">
                  <p:embed/>
                </p:oleObj>
              </mc:Choice>
              <mc:Fallback>
                <p:oleObj name="Формула" r:id="rId5" imgW="838080" imgH="177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0" y="2143125"/>
                        <a:ext cx="2517775" cy="534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8" name="Object 1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411413" y="3213100"/>
          <a:ext cx="4032250" cy="204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Формула" r:id="rId7" imgW="927000" imgH="469800" progId="Equation.3">
                  <p:embed/>
                </p:oleObj>
              </mc:Choice>
              <mc:Fallback>
                <p:oleObj name="Формула" r:id="rId7" imgW="927000" imgH="4698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3213100"/>
                        <a:ext cx="4032250" cy="2043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Text Box 5" descr="Зеленый мрамор"/>
          <p:cNvSpPr txBox="1">
            <a:spLocks noChangeArrowheads="1"/>
          </p:cNvSpPr>
          <p:nvPr/>
        </p:nvSpPr>
        <p:spPr bwMode="auto">
          <a:xfrm>
            <a:off x="1619250" y="2060575"/>
            <a:ext cx="5976938" cy="579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 sz="3200"/>
          </a:p>
        </p:txBody>
      </p:sp>
      <p:graphicFrame>
        <p:nvGraphicFramePr>
          <p:cNvPr id="67603" name="Object 19"/>
          <p:cNvGraphicFramePr>
            <a:graphicFrameLocks noChangeAspect="1"/>
          </p:cNvGraphicFramePr>
          <p:nvPr/>
        </p:nvGraphicFramePr>
        <p:xfrm>
          <a:off x="2627313" y="2636838"/>
          <a:ext cx="2952750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Формула" r:id="rId9" imgW="774360" imgH="241200" progId="Equation.3">
                  <p:embed/>
                </p:oleObj>
              </mc:Choice>
              <mc:Fallback>
                <p:oleObj name="Формула" r:id="rId9" imgW="774360" imgH="2412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2636838"/>
                        <a:ext cx="2952750" cy="920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04" name="Object 20"/>
          <p:cNvGraphicFramePr>
            <a:graphicFrameLocks noChangeAspect="1"/>
          </p:cNvGraphicFramePr>
          <p:nvPr/>
        </p:nvGraphicFramePr>
        <p:xfrm>
          <a:off x="2803525" y="5000625"/>
          <a:ext cx="2700338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Формула" r:id="rId11" imgW="520560" imgH="215640" progId="Equation.3">
                  <p:embed/>
                </p:oleObj>
              </mc:Choice>
              <mc:Fallback>
                <p:oleObj name="Формула" r:id="rId11" imgW="520560" imgH="2156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3525" y="5000625"/>
                        <a:ext cx="2700338" cy="1120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7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7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7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7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7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7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7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7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67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547813" y="981075"/>
          <a:ext cx="1477962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Формула" r:id="rId3" imgW="253800" imgH="177480" progId="Equation.3">
                  <p:embed/>
                </p:oleObj>
              </mc:Choice>
              <mc:Fallback>
                <p:oleObj name="Формула" r:id="rId3" imgW="25380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981075"/>
                        <a:ext cx="1477962" cy="103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203575" y="620713"/>
          <a:ext cx="1589088" cy="201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Формула" r:id="rId5" imgW="330120" imgH="419040" progId="Equation.3">
                  <p:embed/>
                </p:oleObj>
              </mc:Choice>
              <mc:Fallback>
                <p:oleObj name="Формула" r:id="rId5" imgW="330120" imgH="419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620713"/>
                        <a:ext cx="1589088" cy="201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38" name="Object 1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835150" y="2997200"/>
          <a:ext cx="3313113" cy="267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Формула" r:id="rId7" imgW="723600" imgH="583920" progId="Equation.3">
                  <p:embed/>
                </p:oleObj>
              </mc:Choice>
              <mc:Fallback>
                <p:oleObj name="Формула" r:id="rId7" imgW="723600" imgH="58392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2997200"/>
                        <a:ext cx="3313113" cy="2673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41" name="Object 13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5338763" y="2924175"/>
          <a:ext cx="2109787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Формула" r:id="rId9" imgW="419040" imgH="393480" progId="Equation.3">
                  <p:embed/>
                </p:oleObj>
              </mc:Choice>
              <mc:Fallback>
                <p:oleObj name="Формула" r:id="rId9" imgW="419040" imgH="393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8763" y="2924175"/>
                        <a:ext cx="2109787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4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4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752600"/>
            <a:ext cx="7643192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dirty="0" err="1" smtClean="0"/>
              <a:t>Записати</a:t>
            </a:r>
            <a:r>
              <a:rPr lang="ru-RU" dirty="0" smtClean="0"/>
              <a:t> </a:t>
            </a:r>
            <a:r>
              <a:rPr lang="ru-RU" dirty="0" err="1" smtClean="0"/>
              <a:t>нескінченний</a:t>
            </a:r>
            <a:r>
              <a:rPr lang="ru-RU" dirty="0" smtClean="0"/>
              <a:t> </a:t>
            </a:r>
            <a:r>
              <a:rPr lang="ru-RU" dirty="0" err="1" smtClean="0"/>
              <a:t>періодичний</a:t>
            </a:r>
            <a:r>
              <a:rPr lang="ru-RU" dirty="0" smtClean="0"/>
              <a:t> </a:t>
            </a:r>
            <a:r>
              <a:rPr lang="ru-RU" dirty="0" err="1" smtClean="0"/>
              <a:t>десятковий</a:t>
            </a:r>
            <a:r>
              <a:rPr lang="ru-RU" dirty="0" smtClean="0"/>
              <a:t> </a:t>
            </a:r>
            <a:r>
              <a:rPr lang="ru-RU" dirty="0" err="1" smtClean="0"/>
              <a:t>дріб</a:t>
            </a:r>
            <a:r>
              <a:rPr lang="ru-RU" dirty="0" smtClean="0"/>
              <a:t>  </a:t>
            </a:r>
          </a:p>
          <a:p>
            <a:pPr marL="0" indent="0" eaLnBrk="1" hangingPunct="1">
              <a:buFontTx/>
              <a:buNone/>
            </a:pPr>
            <a:r>
              <a:rPr lang="ru-RU" dirty="0" smtClean="0"/>
              <a:t> 0,(15) = 0,151515…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звичайного</a:t>
            </a:r>
            <a:r>
              <a:rPr lang="ru-RU" dirty="0" smtClean="0"/>
              <a:t> </a:t>
            </a:r>
            <a:r>
              <a:rPr lang="ru-RU" dirty="0" err="1" smtClean="0"/>
              <a:t>дробу</a:t>
            </a:r>
            <a:r>
              <a:rPr lang="ru-RU" dirty="0" smtClean="0"/>
              <a:t>.</a:t>
            </a:r>
          </a:p>
          <a:p>
            <a:pPr eaLnBrk="1" hangingPunct="1">
              <a:buFontTx/>
              <a:buNone/>
            </a:pPr>
            <a:r>
              <a:rPr lang="ru-RU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0,(15) = 0,151515…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484313"/>
            <a:ext cx="7250112" cy="955675"/>
          </a:xfrm>
        </p:spPr>
        <p:txBody>
          <a:bodyPr/>
          <a:lstStyle/>
          <a:p>
            <a:pPr eaLnBrk="1" hangingPunct="1">
              <a:buNone/>
            </a:pPr>
            <a:r>
              <a:rPr lang="ru-RU" sz="2800" dirty="0" err="1" smtClean="0"/>
              <a:t>Складемо</a:t>
            </a:r>
            <a:r>
              <a:rPr lang="ru-RU" sz="2800" dirty="0" smtClean="0"/>
              <a:t> </a:t>
            </a:r>
            <a:r>
              <a:rPr lang="ru-RU" sz="2800" dirty="0" err="1" smtClean="0"/>
              <a:t>послідовність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наближених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значень</a:t>
            </a:r>
            <a:r>
              <a:rPr lang="ru-RU" sz="2800" dirty="0" smtClean="0"/>
              <a:t> :</a:t>
            </a:r>
          </a:p>
        </p:txBody>
      </p:sp>
      <p:graphicFrame>
        <p:nvGraphicFramePr>
          <p:cNvPr id="13210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214688" y="2071688"/>
          <a:ext cx="1766887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Формула" r:id="rId3" imgW="685800" imgH="393480" progId="Equation.3">
                  <p:embed/>
                </p:oleObj>
              </mc:Choice>
              <mc:Fallback>
                <p:oleObj name="Формула" r:id="rId3" imgW="68580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88" y="2071688"/>
                        <a:ext cx="1766887" cy="1014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102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643063" y="3071813"/>
          <a:ext cx="6156325" cy="110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Формула" r:id="rId5" imgW="2184120" imgH="393480" progId="Equation.3">
                  <p:embed/>
                </p:oleObj>
              </mc:Choice>
              <mc:Fallback>
                <p:oleObj name="Формула" r:id="rId5" imgW="218412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3071813"/>
                        <a:ext cx="6156325" cy="1109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104" name="Object 8"/>
          <p:cNvGraphicFramePr>
            <a:graphicFrameLocks noChangeAspect="1"/>
          </p:cNvGraphicFramePr>
          <p:nvPr/>
        </p:nvGraphicFramePr>
        <p:xfrm>
          <a:off x="1935163" y="4214813"/>
          <a:ext cx="5824537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Формула" r:id="rId7" imgW="1866600" imgH="393480" progId="Equation.3">
                  <p:embed/>
                </p:oleObj>
              </mc:Choice>
              <mc:Fallback>
                <p:oleObj name="Формула" r:id="rId7" imgW="186660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5163" y="4214813"/>
                        <a:ext cx="5824537" cy="1228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5172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643188" y="642938"/>
          <a:ext cx="4230687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Формула" r:id="rId3" imgW="1587240" imgH="393480" progId="Equation.3">
                  <p:embed/>
                </p:oleObj>
              </mc:Choice>
              <mc:Fallback>
                <p:oleObj name="Формула" r:id="rId3" imgW="158724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88" y="642938"/>
                        <a:ext cx="4230687" cy="1049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5" name="Object 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500313" y="3348038"/>
          <a:ext cx="4756150" cy="172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Формула" r:id="rId5" imgW="2095200" imgH="761760" progId="Equation.3">
                  <p:embed/>
                </p:oleObj>
              </mc:Choice>
              <mc:Fallback>
                <p:oleObj name="Формула" r:id="rId5" imgW="2095200" imgH="7617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313" y="3348038"/>
                        <a:ext cx="4756150" cy="172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8" name="Object 1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446338" y="1844675"/>
          <a:ext cx="4970462" cy="134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Формула" r:id="rId7" imgW="1600200" imgH="431640" progId="Equation.3">
                  <p:embed/>
                </p:oleObj>
              </mc:Choice>
              <mc:Fallback>
                <p:oleObj name="Формула" r:id="rId7" imgW="1600200" imgH="4316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6338" y="1844675"/>
                        <a:ext cx="4970462" cy="1341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81" name="Object 13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6228184" y="5229200"/>
          <a:ext cx="2230511" cy="947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Формула" r:id="rId9" imgW="927000" imgH="393480" progId="Equation.3">
                  <p:embed/>
                </p:oleObj>
              </mc:Choice>
              <mc:Fallback>
                <p:oleObj name="Формула" r:id="rId9" imgW="927000" imgH="393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5229200"/>
                        <a:ext cx="2230511" cy="9475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5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214282" y="214290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Дл</a:t>
              </a:r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00034" y="613520"/>
            <a:ext cx="3000396" cy="124384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Зміст</a:t>
            </a:r>
            <a:r>
              <a:rPr lang="uk-UA" sz="3200" b="1" dirty="0" smtClean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</a:rPr>
              <a:t> </a:t>
            </a:r>
            <a:endParaRPr lang="ru-RU" sz="3200" b="1" dirty="0">
              <a:ln>
                <a:solidFill>
                  <a:schemeClr val="tx1"/>
                </a:solidFill>
              </a:ln>
              <a:solidFill>
                <a:srgbClr val="92D050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half" idx="1"/>
          </p:nvPr>
        </p:nvSpPr>
        <p:spPr>
          <a:xfrm>
            <a:off x="598235" y="2357430"/>
            <a:ext cx="3857653" cy="39711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1800" dirty="0" smtClean="0"/>
              <a:t>Для роботи виберіть потрібну тему, в якій  слід вказати тему уроку.</a:t>
            </a:r>
          </a:p>
          <a:p>
            <a:pPr marL="0" indent="0" algn="just">
              <a:buNone/>
            </a:pPr>
            <a:r>
              <a:rPr lang="uk-UA" sz="1800" dirty="0" smtClean="0"/>
              <a:t>Для переходу між слайдами: 1 клік миші, або використати кнопки керування діями </a:t>
            </a:r>
          </a:p>
          <a:p>
            <a:pPr marL="0" indent="0" algn="just">
              <a:buNone/>
            </a:pPr>
            <a:endParaRPr lang="uk-UA" sz="1800" dirty="0" smtClean="0"/>
          </a:p>
          <a:p>
            <a:pPr marL="0" indent="0" algn="just">
              <a:buNone/>
            </a:pPr>
            <a:r>
              <a:rPr lang="uk-UA" sz="1800" dirty="0" smtClean="0"/>
              <a:t>            назад                          на початок                                        </a:t>
            </a:r>
          </a:p>
          <a:p>
            <a:pPr marL="0" indent="0" algn="just">
              <a:buNone/>
            </a:pPr>
            <a:r>
              <a:rPr lang="uk-UA" sz="1800" dirty="0" smtClean="0"/>
              <a:t>           вперед                         на кінець</a:t>
            </a:r>
          </a:p>
          <a:p>
            <a:pPr marL="0" indent="0">
              <a:buNone/>
            </a:pPr>
            <a:r>
              <a:rPr lang="uk-UA" sz="1800" dirty="0" smtClean="0"/>
              <a:t>            на  1 слайд              повернутися         </a:t>
            </a:r>
          </a:p>
          <a:p>
            <a:pPr marL="0" indent="0">
              <a:buNone/>
            </a:pPr>
            <a:r>
              <a:rPr lang="uk-UA" sz="1800" dirty="0" smtClean="0"/>
              <a:t>            (додому)</a:t>
            </a:r>
          </a:p>
          <a:p>
            <a:pPr marL="0" indent="0" algn="just">
              <a:buNone/>
            </a:pPr>
            <a:endParaRPr lang="ru-RU" sz="1800" dirty="0"/>
          </a:p>
        </p:txBody>
      </p:sp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4857752" y="571480"/>
            <a:ext cx="3830888" cy="58873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Тема 1. Числові нерівності. Властивості числових нерівностей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4" action="ppaction://hlinksldjump"/>
              </a:rPr>
              <a:t>Тема2. Розв’язування лінійних нерівностей і систем нерівностей з однією змінною 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5" action="ppaction://hlinksldjump"/>
              </a:rPr>
              <a:t>Тема 3. Функція. Квадратична функція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Тема 4. Квадратні нерівності та системи рівнянь другого степеня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" action="ppaction://noaction"/>
              </a:rPr>
              <a:t>Тема 5. Елементи прикладної математики 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0" indent="0">
              <a:buNone/>
            </a:pPr>
            <a:r>
              <a:rPr lang="uk-UA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 action="ppaction://hlinksldjump"/>
              </a:rPr>
              <a:t>Тема 6. Арифметична та геометрична прогресії </a:t>
            </a:r>
            <a:endParaRPr lang="uk-UA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ru-RU" sz="1800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6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назад 19">
            <a:hlinkClick r:id="" action="ppaction://hlinkshowjump?jump=previousslide" highlightClick="1"/>
          </p:cNvPr>
          <p:cNvSpPr/>
          <p:nvPr/>
        </p:nvSpPr>
        <p:spPr>
          <a:xfrm>
            <a:off x="785786" y="4000504"/>
            <a:ext cx="357190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Управляющая кнопка: далее 26">
            <a:hlinkClick r:id="" action="ppaction://hlinkshowjump?jump=nextslide" highlightClick="1"/>
          </p:cNvPr>
          <p:cNvSpPr/>
          <p:nvPr/>
        </p:nvSpPr>
        <p:spPr>
          <a:xfrm>
            <a:off x="785786" y="4429132"/>
            <a:ext cx="35719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Управляющая кнопка: домой 27">
            <a:hlinkClick r:id="" action="ppaction://hlinkshowjump?jump=firstslide" highlightClick="1"/>
          </p:cNvPr>
          <p:cNvSpPr/>
          <p:nvPr/>
        </p:nvSpPr>
        <p:spPr>
          <a:xfrm>
            <a:off x="785786" y="4857760"/>
            <a:ext cx="42862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Управляющая кнопка: в начало 28">
            <a:hlinkClick r:id="" action="ppaction://hlinkshowjump?jump=firstslide" highlightClick="1"/>
          </p:cNvPr>
          <p:cNvSpPr/>
          <p:nvPr/>
        </p:nvSpPr>
        <p:spPr>
          <a:xfrm>
            <a:off x="2643174" y="4000504"/>
            <a:ext cx="357190" cy="35719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Управляющая кнопка: в конец 29">
            <a:hlinkClick r:id="" action="ppaction://hlinkshowjump?jump=lastslide" highlightClick="1"/>
          </p:cNvPr>
          <p:cNvSpPr/>
          <p:nvPr/>
        </p:nvSpPr>
        <p:spPr>
          <a:xfrm>
            <a:off x="2643174" y="4429132"/>
            <a:ext cx="357190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Управляющая кнопка: возврат 30">
            <a:hlinkClick r:id="" action="ppaction://hlinkshowjump?jump=lastslideviewed" highlightClick="1"/>
          </p:cNvPr>
          <p:cNvSpPr/>
          <p:nvPr/>
        </p:nvSpPr>
        <p:spPr>
          <a:xfrm>
            <a:off x="2643174" y="4857760"/>
            <a:ext cx="357190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71802" y="428604"/>
            <a:ext cx="1285884" cy="1828492"/>
          </a:xfrm>
          <a:prstGeom prst="rect">
            <a:avLst/>
          </a:prstGeom>
          <a:noFill/>
          <a:ln w="9525">
            <a:solidFill>
              <a:schemeClr val="accent1">
                <a:shade val="5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98236" y="613520"/>
            <a:ext cx="3857652" cy="98903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Тема 6</a:t>
            </a: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half" idx="1"/>
          </p:nvPr>
        </p:nvSpPr>
        <p:spPr>
          <a:xfrm>
            <a:off x="598235" y="1680341"/>
            <a:ext cx="3857653" cy="464821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Арифметична та геометрична прогресії </a:t>
            </a:r>
          </a:p>
        </p:txBody>
      </p:sp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4857752" y="571480"/>
            <a:ext cx="3830888" cy="5887314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Числові послідовності. Властивості числових послідовностей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Арифметична прогресія. Формула n-</a:t>
            </a:r>
            <a:r>
              <a:rPr lang="uk-UA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</a:t>
            </a: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члена  арифметичної прогресії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Сума перших </a:t>
            </a:r>
            <a:r>
              <a:rPr lang="uk-UA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</a:t>
            </a: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членів арифметичної прогресії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Геометрична прогресія. Формула n-</a:t>
            </a:r>
            <a:r>
              <a:rPr lang="uk-UA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</a:t>
            </a: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члена  геометричної прогресії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Сума перших </a:t>
            </a:r>
            <a:r>
              <a:rPr lang="uk-UA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</a:t>
            </a: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членів геометричної прогресії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Нескінченна геометрична прогресія (|q| &lt; 0) та її сума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+mj-lt"/>
              <a:buAutoNum type="arabicPeriod"/>
            </a:pPr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Розв’язування вправ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ru-RU" sz="1600" dirty="0" smtClean="0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назад 18">
            <a:hlinkClick r:id="" action="ppaction://hlinkshowjump?jump=previousslide" highlightClick="1"/>
          </p:cNvPr>
          <p:cNvSpPr/>
          <p:nvPr/>
        </p:nvSpPr>
        <p:spPr>
          <a:xfrm>
            <a:off x="714348" y="5857892"/>
            <a:ext cx="571504" cy="500066"/>
          </a:xfrm>
          <a:prstGeom prst="actionButtonBackPrevio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1785918" y="5857892"/>
            <a:ext cx="571504" cy="500066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71670" y="3286124"/>
            <a:ext cx="1285884" cy="1828492"/>
          </a:xfrm>
          <a:prstGeom prst="rect">
            <a:avLst/>
          </a:prstGeom>
          <a:noFill/>
          <a:ln w="9525">
            <a:solidFill>
              <a:schemeClr val="accent1">
                <a:shade val="5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3357563" y="1071563"/>
            <a:ext cx="2949575" cy="11763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sz="3200"/>
              <a:t> Види числових</a:t>
            </a:r>
          </a:p>
          <a:p>
            <a:r>
              <a:rPr lang="ru-RU" sz="3200"/>
              <a:t>послідовностей</a:t>
            </a:r>
          </a:p>
        </p:txBody>
      </p:sp>
      <p:sp>
        <p:nvSpPr>
          <p:cNvPr id="4109" name="Text Box 14"/>
          <p:cNvSpPr txBox="1">
            <a:spLocks noChangeArrowheads="1"/>
          </p:cNvSpPr>
          <p:nvPr/>
        </p:nvSpPr>
        <p:spPr bwMode="auto">
          <a:xfrm>
            <a:off x="785813" y="3071813"/>
            <a:ext cx="2925762" cy="1311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sz="3600"/>
              <a:t>Арифметична</a:t>
            </a:r>
            <a:endParaRPr lang="ru-RU" sz="3600" dirty="0"/>
          </a:p>
          <a:p>
            <a:r>
              <a:rPr lang="ru-RU" sz="3600" dirty="0"/>
              <a:t>    </a:t>
            </a:r>
            <a:r>
              <a:rPr lang="ru-RU" sz="3600" dirty="0" err="1"/>
              <a:t>прогресія</a:t>
            </a:r>
            <a:endParaRPr lang="ru-RU" sz="3600" dirty="0"/>
          </a:p>
        </p:txBody>
      </p:sp>
      <p:sp>
        <p:nvSpPr>
          <p:cNvPr id="4110" name="Line 15"/>
          <p:cNvSpPr>
            <a:spLocks noChangeShapeType="1"/>
          </p:cNvSpPr>
          <p:nvPr/>
        </p:nvSpPr>
        <p:spPr bwMode="auto">
          <a:xfrm flipH="1">
            <a:off x="2928938" y="2357438"/>
            <a:ext cx="685800" cy="7620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111" name="Line 17"/>
          <p:cNvSpPr>
            <a:spLocks noChangeShapeType="1"/>
          </p:cNvSpPr>
          <p:nvPr/>
        </p:nvSpPr>
        <p:spPr bwMode="auto">
          <a:xfrm>
            <a:off x="5643563" y="2357438"/>
            <a:ext cx="428625" cy="85725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0980" name="Text Box 20"/>
          <p:cNvSpPr txBox="1">
            <a:spLocks noChangeArrowheads="1"/>
          </p:cNvSpPr>
          <p:nvPr/>
        </p:nvSpPr>
        <p:spPr bwMode="auto">
          <a:xfrm>
            <a:off x="6000750" y="3143250"/>
            <a:ext cx="2711450" cy="1311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sz="3600"/>
              <a:t>Геометрична</a:t>
            </a:r>
          </a:p>
          <a:p>
            <a:r>
              <a:rPr lang="ru-RU" sz="3600"/>
              <a:t>   прогресія</a:t>
            </a:r>
          </a:p>
        </p:txBody>
      </p:sp>
      <p:sp>
        <p:nvSpPr>
          <p:cNvPr id="40981" name="Line 21"/>
          <p:cNvSpPr>
            <a:spLocks noChangeShapeType="1"/>
          </p:cNvSpPr>
          <p:nvPr/>
        </p:nvSpPr>
        <p:spPr bwMode="auto">
          <a:xfrm flipH="1">
            <a:off x="4714875" y="2286000"/>
            <a:ext cx="46038" cy="2500313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0982" name="Text Box 22"/>
          <p:cNvSpPr txBox="1">
            <a:spLocks noChangeArrowheads="1"/>
          </p:cNvSpPr>
          <p:nvPr/>
        </p:nvSpPr>
        <p:spPr bwMode="auto">
          <a:xfrm>
            <a:off x="3786188" y="4714875"/>
            <a:ext cx="3001962" cy="1311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sz="3600"/>
              <a:t>Послідовність</a:t>
            </a:r>
          </a:p>
          <a:p>
            <a:r>
              <a:rPr lang="ru-RU" sz="3600"/>
              <a:t>     Фібоначчі</a:t>
            </a:r>
          </a:p>
        </p:txBody>
      </p:sp>
      <p:sp>
        <p:nvSpPr>
          <p:cNvPr id="16" name="Прямокутник 15"/>
          <p:cNvSpPr/>
          <p:nvPr/>
        </p:nvSpPr>
        <p:spPr>
          <a:xfrm>
            <a:off x="897543" y="214290"/>
            <a:ext cx="7435241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ЧИСЛОВІ   ПОСЛІДОВНОСТІ</a:t>
            </a:r>
            <a:endParaRPr lang="uk-UA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4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09" grpId="0"/>
      <p:bldP spid="4110" grpId="0" animBg="1"/>
      <p:bldP spid="4111" grpId="0" animBg="1"/>
      <p:bldP spid="40980" grpId="0" autoUpdateAnimBg="0"/>
      <p:bldP spid="40981" grpId="0" animBg="1"/>
      <p:bldP spid="4098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4275138" y="3198813"/>
            <a:ext cx="1841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643313" y="785813"/>
            <a:ext cx="5500687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61950" eaLnBrk="0" hangingPunct="0">
              <a:buClr>
                <a:schemeClr val="hlink"/>
              </a:buClr>
              <a:defRPr/>
            </a:pPr>
            <a:r>
              <a:rPr lang="ru-RU" sz="28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Італійський</a:t>
            </a:r>
            <a:r>
              <a:rPr lang="ru-RU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</a:t>
            </a:r>
            <a:r>
              <a:rPr lang="ru-RU" sz="2800" kern="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купець</a:t>
            </a:r>
            <a:r>
              <a:rPr lang="ru-RU" sz="28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 </a:t>
            </a:r>
            <a:r>
              <a:rPr lang="ru-RU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і  мандрівник , син  міського писаря ,Леонардо із Пізи (1180-1240р.) , більш відомий  під прізвищем Фібоначчі ,був одним із  найвідоміших  математиків середньовіччя. Роль його книг  у розвитку  математики  і  поширенню  у  Європі математичних  знань  важко переоцінити.</a:t>
            </a:r>
            <a:r>
              <a:rPr lang="ru-RU" sz="28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Життя  і  наукова кар</a:t>
            </a:r>
            <a:r>
              <a:rPr lang="en-US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’</a:t>
            </a:r>
            <a:r>
              <a:rPr lang="uk-UA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є</a:t>
            </a:r>
            <a:r>
              <a:rPr lang="ru-RU" sz="28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ра</a:t>
            </a:r>
            <a:r>
              <a:rPr lang="ru-RU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Леонардо тісно  пов</a:t>
            </a:r>
            <a:r>
              <a:rPr lang="en-US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’</a:t>
            </a:r>
            <a:r>
              <a:rPr lang="ru-RU" sz="28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язані</a:t>
            </a:r>
            <a:r>
              <a:rPr lang="ru-RU" sz="28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 з розвитком  європейської  культури і науки. </a:t>
            </a:r>
          </a:p>
        </p:txBody>
      </p:sp>
      <p:sp>
        <p:nvSpPr>
          <p:cNvPr id="15364" name="Прямоугольник 4"/>
          <p:cNvSpPr>
            <a:spLocks noChangeArrowheads="1"/>
          </p:cNvSpPr>
          <p:nvPr/>
        </p:nvSpPr>
        <p:spPr bwMode="auto">
          <a:xfrm>
            <a:off x="357188" y="0"/>
            <a:ext cx="87868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/>
              <a:t>Леонардо Пізанський (Фібоначчі)</a:t>
            </a:r>
          </a:p>
        </p:txBody>
      </p:sp>
      <p:sp>
        <p:nvSpPr>
          <p:cNvPr id="15365" name="Прямоугольник 5"/>
          <p:cNvSpPr>
            <a:spLocks noChangeArrowheads="1"/>
          </p:cNvSpPr>
          <p:nvPr/>
        </p:nvSpPr>
        <p:spPr bwMode="auto">
          <a:xfrm>
            <a:off x="0" y="1857375"/>
            <a:ext cx="457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15366" name="Picture 5" descr="i?id=63771303&amp;tov=5"/>
          <p:cNvPicPr>
            <a:picLocks noChangeAspect="1" noChangeArrowheads="1"/>
          </p:cNvPicPr>
          <p:nvPr/>
        </p:nvPicPr>
        <p:blipFill>
          <a:blip r:embed="rId2" cstate="print">
            <a:lum bright="-12000"/>
          </a:blip>
          <a:srcRect/>
          <a:stretch>
            <a:fillRect/>
          </a:stretch>
        </p:blipFill>
        <p:spPr bwMode="auto">
          <a:xfrm>
            <a:off x="142875" y="1214438"/>
            <a:ext cx="3478213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"/>
          <p:cNvSpPr>
            <a:spLocks noChangeArrowheads="1"/>
          </p:cNvSpPr>
          <p:nvPr/>
        </p:nvSpPr>
        <p:spPr bwMode="auto">
          <a:xfrm>
            <a:off x="714375" y="242888"/>
            <a:ext cx="807243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i="1" dirty="0"/>
              <a:t>        При розв</a:t>
            </a:r>
            <a:r>
              <a:rPr lang="en-US" sz="3200" b="1" i="1" dirty="0"/>
              <a:t>’</a:t>
            </a:r>
            <a:r>
              <a:rPr lang="ru-RU" sz="3200" b="1" i="1" dirty="0"/>
              <a:t>язуванні однієї  задачі про можливість кількості народження кроликів від однієї  пари через рік, він одержав  </a:t>
            </a:r>
            <a:r>
              <a:rPr lang="ru-RU" sz="3200" b="1" i="1" dirty="0">
                <a:solidFill>
                  <a:srgbClr val="FF0000"/>
                </a:solidFill>
              </a:rPr>
              <a:t>ряд чисел:1,1,2,3,5,8,13,21,34,55….</a:t>
            </a:r>
          </a:p>
          <a:p>
            <a:pPr>
              <a:defRPr/>
            </a:pPr>
            <a:r>
              <a:rPr lang="ru-RU" sz="3200" b="1" i="1" dirty="0"/>
              <a:t>       Особливістю цієї послідовності чисел є те, що кожний її член, починаючи з третього, дорівнює сумі двох попередніх, а відношення  сусідніх чисел ряду наближається  до відношення золотого перерізу, який </a:t>
            </a:r>
            <a:r>
              <a:rPr lang="ru-RU" sz="3200" b="1" i="1" dirty="0" err="1"/>
              <a:t>дуже</a:t>
            </a:r>
            <a:r>
              <a:rPr lang="ru-RU" sz="3200" b="1" i="1" dirty="0"/>
              <a:t>  </a:t>
            </a:r>
            <a:r>
              <a:rPr lang="ru-RU" sz="3200" b="1" i="1" dirty="0" err="1"/>
              <a:t>хвилював</a:t>
            </a:r>
            <a:r>
              <a:rPr lang="ru-RU" sz="3200" b="1" i="1" dirty="0"/>
              <a:t> </a:t>
            </a:r>
            <a:r>
              <a:rPr lang="ru-RU" sz="3200" b="1" i="1" dirty="0" err="1"/>
              <a:t>голови</a:t>
            </a:r>
            <a:r>
              <a:rPr lang="ru-RU" sz="3200" b="1" i="1" dirty="0"/>
              <a:t> того часу. </a:t>
            </a:r>
            <a:endParaRPr lang="ru-RU" sz="3200" b="1" i="1" dirty="0" smtClean="0"/>
          </a:p>
          <a:p>
            <a:pPr>
              <a:defRPr/>
            </a:pPr>
            <a:r>
              <a:rPr lang="ru-RU" sz="3200" b="1" i="1" dirty="0" smtClean="0"/>
              <a:t>Так</a:t>
            </a:r>
            <a:r>
              <a:rPr lang="ru-RU" sz="3200" b="1" i="1" dirty="0"/>
              <a:t>, </a:t>
            </a:r>
            <a:r>
              <a:rPr lang="ru-RU" sz="3200" b="1" i="1" dirty="0">
                <a:solidFill>
                  <a:schemeClr val="tx2">
                    <a:lumMod val="10000"/>
                  </a:schemeClr>
                </a:solidFill>
              </a:rPr>
              <a:t>21:34=0,617, а 34:55=0,618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7"/>
          <p:cNvGrpSpPr/>
          <p:nvPr/>
        </p:nvGrpSpPr>
        <p:grpSpPr>
          <a:xfrm>
            <a:off x="241046" y="304778"/>
            <a:ext cx="8715436" cy="6429420"/>
            <a:chOff x="357158" y="172250"/>
            <a:chExt cx="8715436" cy="642942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57158" y="172250"/>
              <a:ext cx="8715436" cy="6429420"/>
            </a:xfrm>
            <a:prstGeom prst="roundRect">
              <a:avLst>
                <a:gd name="adj" fmla="val 2118"/>
              </a:avLst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0636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721181" y="285728"/>
              <a:ext cx="4250545" cy="6215082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82000">
                  <a:schemeClr val="bg1"/>
                </a:gs>
                <a:gs pos="100000">
                  <a:srgbClr val="F0EBE0"/>
                </a:gs>
              </a:gsLst>
              <a:lin ang="10800000" scaled="1"/>
              <a:tileRect/>
            </a:gradFill>
            <a:ln w="63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олилиния 10"/>
          <p:cNvSpPr/>
          <p:nvPr/>
        </p:nvSpPr>
        <p:spPr>
          <a:xfrm>
            <a:off x="8598694" y="418278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flipH="1">
            <a:off x="357158" y="418256"/>
            <a:ext cx="261937" cy="554831"/>
          </a:xfrm>
          <a:custGeom>
            <a:avLst/>
            <a:gdLst>
              <a:gd name="connsiteX0" fmla="*/ 0 w 261937"/>
              <a:gd name="connsiteY0" fmla="*/ 0 h 554831"/>
              <a:gd name="connsiteX1" fmla="*/ 259556 w 261937"/>
              <a:gd name="connsiteY1" fmla="*/ 554831 h 554831"/>
              <a:gd name="connsiteX2" fmla="*/ 261937 w 261937"/>
              <a:gd name="connsiteY2" fmla="*/ 0 h 554831"/>
              <a:gd name="connsiteX3" fmla="*/ 0 w 261937"/>
              <a:gd name="connsiteY3" fmla="*/ 0 h 554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937" h="554831">
                <a:moveTo>
                  <a:pt x="0" y="0"/>
                </a:moveTo>
                <a:lnTo>
                  <a:pt x="259556" y="554831"/>
                </a:lnTo>
                <a:cubicBezTo>
                  <a:pt x="260350" y="369887"/>
                  <a:pt x="261143" y="184944"/>
                  <a:pt x="261937" y="0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/>
              </a:gs>
              <a:gs pos="65000">
                <a:schemeClr val="bg1"/>
              </a:gs>
              <a:gs pos="57000">
                <a:srgbClr val="F0EBE0"/>
              </a:gs>
            </a:gsLst>
            <a:lin ang="189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двумя скругленными соседними углами 20"/>
          <p:cNvSpPr/>
          <p:nvPr/>
        </p:nvSpPr>
        <p:spPr>
          <a:xfrm>
            <a:off x="4000496" y="214290"/>
            <a:ext cx="500066" cy="214314"/>
          </a:xfrm>
          <a:prstGeom prst="round2Same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с двумя скругленными соседними углами 21">
            <a:hlinkClick r:id="rId3" action="ppaction://hlinksldjump"/>
          </p:cNvPr>
          <p:cNvSpPr/>
          <p:nvPr/>
        </p:nvSpPr>
        <p:spPr>
          <a:xfrm>
            <a:off x="3500430" y="214290"/>
            <a:ext cx="500066" cy="214314"/>
          </a:xfrm>
          <a:prstGeom prst="round2Same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с двумя скругленными соседними углами 22">
            <a:hlinkClick r:id="" action="ppaction://hlinkshowjump?jump=firstslide"/>
          </p:cNvPr>
          <p:cNvSpPr/>
          <p:nvPr/>
        </p:nvSpPr>
        <p:spPr>
          <a:xfrm>
            <a:off x="3000364" y="214290"/>
            <a:ext cx="500066" cy="214314"/>
          </a:xfrm>
          <a:prstGeom prst="round2Same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4714876" y="214290"/>
            <a:ext cx="500066" cy="214314"/>
          </a:xfrm>
          <a:prstGeom prst="round2Same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двумя скругленными соседними углами 24">
            <a:hlinkClick r:id="" action="ppaction://hlinkshowjump?jump=lastslide"/>
          </p:cNvPr>
          <p:cNvSpPr/>
          <p:nvPr/>
        </p:nvSpPr>
        <p:spPr>
          <a:xfrm>
            <a:off x="5214942" y="214290"/>
            <a:ext cx="500066" cy="214314"/>
          </a:xfrm>
          <a:prstGeom prst="round2Same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двумя скругленными соседними углами 25">
            <a:hlinkClick r:id="" action="ppaction://hlinkshowjump?jump=endshow"/>
          </p:cNvPr>
          <p:cNvSpPr/>
          <p:nvPr/>
        </p:nvSpPr>
        <p:spPr>
          <a:xfrm>
            <a:off x="5715008" y="214290"/>
            <a:ext cx="500066" cy="214314"/>
          </a:xfrm>
          <a:prstGeom prst="round2Same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>
            <a:hlinkClick r:id="" action="ppaction://hlinkshowjump?jump=nextslide"/>
          </p:cNvPr>
          <p:cNvSpPr/>
          <p:nvPr/>
        </p:nvSpPr>
        <p:spPr>
          <a:xfrm>
            <a:off x="8365928" y="418256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>
            <a:hlinkClick r:id="" action="ppaction://hlinkshowjump?jump=previousslide"/>
          </p:cNvPr>
          <p:cNvSpPr/>
          <p:nvPr/>
        </p:nvSpPr>
        <p:spPr>
          <a:xfrm flipH="1">
            <a:off x="353983" y="415081"/>
            <a:ext cx="500066" cy="571504"/>
          </a:xfrm>
          <a:custGeom>
            <a:avLst/>
            <a:gdLst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271752"/>
              <a:gd name="connsiteY0" fmla="*/ 536028 h 1166648"/>
              <a:gd name="connsiteX1" fmla="*/ 1271752 w 1271752"/>
              <a:gd name="connsiteY1" fmla="*/ 1166648 h 1166648"/>
              <a:gd name="connsiteX2" fmla="*/ 283779 w 1271752"/>
              <a:gd name="connsiteY2" fmla="*/ 0 h 1166648"/>
              <a:gd name="connsiteX3" fmla="*/ 0 w 1271752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593697"/>
              <a:gd name="connsiteY0" fmla="*/ 536028 h 1166648"/>
              <a:gd name="connsiteX1" fmla="*/ 1593697 w 1593697"/>
              <a:gd name="connsiteY1" fmla="*/ 1166648 h 1166648"/>
              <a:gd name="connsiteX2" fmla="*/ 605724 w 1593697"/>
              <a:gd name="connsiteY2" fmla="*/ 0 h 1166648"/>
              <a:gd name="connsiteX3" fmla="*/ 0 w 1593697"/>
              <a:gd name="connsiteY3" fmla="*/ 5360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  <a:gd name="connsiteX0" fmla="*/ 0 w 1841752"/>
              <a:gd name="connsiteY0" fmla="*/ 393128 h 1166648"/>
              <a:gd name="connsiteX1" fmla="*/ 1841752 w 1841752"/>
              <a:gd name="connsiteY1" fmla="*/ 1166648 h 1166648"/>
              <a:gd name="connsiteX2" fmla="*/ 853779 w 1841752"/>
              <a:gd name="connsiteY2" fmla="*/ 0 h 1166648"/>
              <a:gd name="connsiteX3" fmla="*/ 0 w 1841752"/>
              <a:gd name="connsiteY3" fmla="*/ 393128 h 116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1752" h="1166648">
                <a:moveTo>
                  <a:pt x="0" y="393128"/>
                </a:moveTo>
                <a:cubicBezTo>
                  <a:pt x="669063" y="673495"/>
                  <a:pt x="1417835" y="956441"/>
                  <a:pt x="1841752" y="1166648"/>
                </a:cubicBezTo>
                <a:lnTo>
                  <a:pt x="853779" y="0"/>
                </a:lnTo>
                <a:cubicBezTo>
                  <a:pt x="800710" y="372155"/>
                  <a:pt x="408264" y="307282"/>
                  <a:pt x="0" y="393128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/>
              </a:gs>
              <a:gs pos="65000">
                <a:schemeClr val="bg1"/>
              </a:gs>
              <a:gs pos="40000">
                <a:srgbClr val="F0EBE0"/>
              </a:gs>
            </a:gsLst>
            <a:lin ang="8100000" scaled="1"/>
            <a:tileRect/>
          </a:gradFill>
          <a:ln w="6350"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404664"/>
            <a:ext cx="5256584" cy="6215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1928813" y="2428875"/>
            <a:ext cx="1381125" cy="581025"/>
            <a:chOff x="1172" y="1511"/>
            <a:chExt cx="870" cy="366"/>
          </a:xfrm>
        </p:grpSpPr>
        <p:sp>
          <p:nvSpPr>
            <p:cNvPr id="17427" name="Text Box 60"/>
            <p:cNvSpPr txBox="1">
              <a:spLocks noChangeArrowheads="1"/>
            </p:cNvSpPr>
            <p:nvPr/>
          </p:nvSpPr>
          <p:spPr bwMode="auto">
            <a:xfrm>
              <a:off x="1172" y="1511"/>
              <a:ext cx="116" cy="29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endParaRPr lang="ru-RU"/>
            </a:p>
          </p:txBody>
        </p:sp>
        <p:sp>
          <p:nvSpPr>
            <p:cNvPr id="17428" name="Text Box 61"/>
            <p:cNvSpPr txBox="1">
              <a:spLocks noChangeArrowheads="1"/>
            </p:cNvSpPr>
            <p:nvPr/>
          </p:nvSpPr>
          <p:spPr bwMode="auto">
            <a:xfrm>
              <a:off x="1262" y="1646"/>
              <a:ext cx="192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1800"/>
            </a:p>
          </p:txBody>
        </p:sp>
        <p:sp>
          <p:nvSpPr>
            <p:cNvPr id="17429" name="Text Box 62"/>
            <p:cNvSpPr txBox="1">
              <a:spLocks noChangeArrowheads="1"/>
            </p:cNvSpPr>
            <p:nvPr/>
          </p:nvSpPr>
          <p:spPr bwMode="auto">
            <a:xfrm>
              <a:off x="1802" y="1646"/>
              <a:ext cx="240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1800"/>
            </a:p>
          </p:txBody>
        </p:sp>
      </p:grpSp>
      <p:sp>
        <p:nvSpPr>
          <p:cNvPr id="17411" name="Text Box 63"/>
          <p:cNvSpPr txBox="1">
            <a:spLocks noChangeArrowheads="1"/>
          </p:cNvSpPr>
          <p:nvPr/>
        </p:nvSpPr>
        <p:spPr bwMode="auto">
          <a:xfrm>
            <a:off x="4724400" y="2362200"/>
            <a:ext cx="1600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grpSp>
        <p:nvGrpSpPr>
          <p:cNvPr id="3" name="Group 84"/>
          <p:cNvGrpSpPr>
            <a:grpSpLocks/>
          </p:cNvGrpSpPr>
          <p:nvPr/>
        </p:nvGrpSpPr>
        <p:grpSpPr bwMode="auto">
          <a:xfrm>
            <a:off x="5286375" y="2428875"/>
            <a:ext cx="1882775" cy="522288"/>
            <a:chOff x="3024" y="1488"/>
            <a:chExt cx="1186" cy="329"/>
          </a:xfrm>
        </p:grpSpPr>
        <p:sp>
          <p:nvSpPr>
            <p:cNvPr id="17425" name="Text Box 64"/>
            <p:cNvSpPr txBox="1">
              <a:spLocks noChangeArrowheads="1"/>
            </p:cNvSpPr>
            <p:nvPr/>
          </p:nvSpPr>
          <p:spPr bwMode="auto">
            <a:xfrm>
              <a:off x="3024" y="1488"/>
              <a:ext cx="1186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/>
            </a:p>
          </p:txBody>
        </p:sp>
        <p:sp>
          <p:nvSpPr>
            <p:cNvPr id="17426" name="Text Box 66"/>
            <p:cNvSpPr txBox="1">
              <a:spLocks noChangeArrowheads="1"/>
            </p:cNvSpPr>
            <p:nvPr/>
          </p:nvSpPr>
          <p:spPr bwMode="auto">
            <a:xfrm>
              <a:off x="3696" y="1584"/>
              <a:ext cx="116" cy="23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endParaRPr lang="ru-RU" sz="1800"/>
            </a:p>
          </p:txBody>
        </p:sp>
      </p:grpSp>
      <p:grpSp>
        <p:nvGrpSpPr>
          <p:cNvPr id="4" name="Group 81"/>
          <p:cNvGrpSpPr>
            <a:grpSpLocks/>
          </p:cNvGrpSpPr>
          <p:nvPr/>
        </p:nvGrpSpPr>
        <p:grpSpPr bwMode="auto">
          <a:xfrm>
            <a:off x="1857375" y="4286250"/>
            <a:ext cx="327025" cy="584200"/>
            <a:chOff x="1170" y="2700"/>
            <a:chExt cx="206" cy="368"/>
          </a:xfrm>
        </p:grpSpPr>
        <p:sp>
          <p:nvSpPr>
            <p:cNvPr id="17423" name="Text Box 75"/>
            <p:cNvSpPr txBox="1">
              <a:spLocks noChangeArrowheads="1"/>
            </p:cNvSpPr>
            <p:nvPr/>
          </p:nvSpPr>
          <p:spPr bwMode="auto">
            <a:xfrm>
              <a:off x="1170" y="2700"/>
              <a:ext cx="116" cy="29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endParaRPr lang="ru-RU"/>
            </a:p>
          </p:txBody>
        </p:sp>
        <p:sp>
          <p:nvSpPr>
            <p:cNvPr id="17424" name="Text Box 76"/>
            <p:cNvSpPr txBox="1">
              <a:spLocks noChangeArrowheads="1"/>
            </p:cNvSpPr>
            <p:nvPr/>
          </p:nvSpPr>
          <p:spPr bwMode="auto">
            <a:xfrm>
              <a:off x="1260" y="2835"/>
              <a:ext cx="116" cy="23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endParaRPr lang="ru-RU" sz="1800"/>
            </a:p>
          </p:txBody>
        </p:sp>
      </p:grpSp>
      <p:sp>
        <p:nvSpPr>
          <p:cNvPr id="17414" name="Text Box 77"/>
          <p:cNvSpPr txBox="1">
            <a:spLocks noChangeArrowheads="1"/>
          </p:cNvSpPr>
          <p:nvPr/>
        </p:nvSpPr>
        <p:spPr bwMode="auto">
          <a:xfrm>
            <a:off x="4648200" y="4038600"/>
            <a:ext cx="1841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pSp>
        <p:nvGrpSpPr>
          <p:cNvPr id="5" name="Group 102"/>
          <p:cNvGrpSpPr>
            <a:grpSpLocks/>
          </p:cNvGrpSpPr>
          <p:nvPr/>
        </p:nvGrpSpPr>
        <p:grpSpPr bwMode="auto">
          <a:xfrm>
            <a:off x="4800600" y="4572000"/>
            <a:ext cx="1174750" cy="766763"/>
            <a:chOff x="3024" y="2880"/>
            <a:chExt cx="740" cy="483"/>
          </a:xfrm>
        </p:grpSpPr>
        <p:sp>
          <p:nvSpPr>
            <p:cNvPr id="17418" name="Text Box 98"/>
            <p:cNvSpPr txBox="1">
              <a:spLocks noChangeArrowheads="1"/>
            </p:cNvSpPr>
            <p:nvPr/>
          </p:nvSpPr>
          <p:spPr bwMode="auto">
            <a:xfrm>
              <a:off x="3648" y="3072"/>
              <a:ext cx="116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endParaRPr lang="ru-RU"/>
            </a:p>
          </p:txBody>
        </p:sp>
        <p:grpSp>
          <p:nvGrpSpPr>
            <p:cNvPr id="6" name="Group 101"/>
            <p:cNvGrpSpPr>
              <a:grpSpLocks/>
            </p:cNvGrpSpPr>
            <p:nvPr/>
          </p:nvGrpSpPr>
          <p:grpSpPr bwMode="auto">
            <a:xfrm>
              <a:off x="3024" y="2880"/>
              <a:ext cx="644" cy="483"/>
              <a:chOff x="3024" y="2880"/>
              <a:chExt cx="644" cy="483"/>
            </a:xfrm>
          </p:grpSpPr>
          <p:sp>
            <p:nvSpPr>
              <p:cNvPr id="17420" name="Text Box 94"/>
              <p:cNvSpPr txBox="1">
                <a:spLocks noChangeArrowheads="1"/>
              </p:cNvSpPr>
              <p:nvPr/>
            </p:nvSpPr>
            <p:spPr bwMode="auto">
              <a:xfrm>
                <a:off x="3024" y="2976"/>
                <a:ext cx="576" cy="28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ru-RU"/>
              </a:p>
            </p:txBody>
          </p:sp>
          <p:sp>
            <p:nvSpPr>
              <p:cNvPr id="17421" name="Text Box 95"/>
              <p:cNvSpPr txBox="1">
                <a:spLocks noChangeArrowheads="1"/>
              </p:cNvSpPr>
              <p:nvPr/>
            </p:nvSpPr>
            <p:spPr bwMode="auto">
              <a:xfrm>
                <a:off x="3552" y="2880"/>
                <a:ext cx="116" cy="29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7422" name="Text Box 99"/>
              <p:cNvSpPr txBox="1">
                <a:spLocks noChangeArrowheads="1"/>
              </p:cNvSpPr>
              <p:nvPr/>
            </p:nvSpPr>
            <p:spPr bwMode="auto">
              <a:xfrm>
                <a:off x="3552" y="3072"/>
                <a:ext cx="116" cy="29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endParaRPr lang="ru-RU"/>
              </a:p>
            </p:txBody>
          </p:sp>
        </p:grpSp>
      </p:grpSp>
      <p:sp>
        <p:nvSpPr>
          <p:cNvPr id="17416" name="Прямоугольник 34"/>
          <p:cNvSpPr>
            <a:spLocks noChangeArrowheads="1"/>
          </p:cNvSpPr>
          <p:nvPr/>
        </p:nvSpPr>
        <p:spPr bwMode="auto">
          <a:xfrm>
            <a:off x="1785938" y="0"/>
            <a:ext cx="5284787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FF0000"/>
                </a:solidFill>
              </a:rPr>
              <a:t>Математичний диктант</a:t>
            </a:r>
          </a:p>
          <a:p>
            <a:endParaRPr lang="ru-RU" sz="4000"/>
          </a:p>
        </p:txBody>
      </p:sp>
      <p:sp>
        <p:nvSpPr>
          <p:cNvPr id="17417" name="Прямоугольник 35"/>
          <p:cNvSpPr>
            <a:spLocks noChangeArrowheads="1"/>
          </p:cNvSpPr>
          <p:nvPr/>
        </p:nvSpPr>
        <p:spPr bwMode="auto">
          <a:xfrm>
            <a:off x="179512" y="714375"/>
            <a:ext cx="871296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1950" indent="-276225"/>
            <a:r>
              <a:rPr lang="ru-RU" sz="2800" dirty="0"/>
              <a:t>1.У </a:t>
            </a:r>
            <a:r>
              <a:rPr lang="ru-RU" sz="2800" dirty="0" err="1"/>
              <a:t>геометричній</a:t>
            </a:r>
            <a:r>
              <a:rPr lang="ru-RU" sz="2800" dirty="0"/>
              <a:t> </a:t>
            </a:r>
            <a:r>
              <a:rPr lang="ru-RU" sz="2800" dirty="0" err="1"/>
              <a:t>прогресії</a:t>
            </a:r>
            <a:r>
              <a:rPr lang="ru-RU" sz="2800" dirty="0"/>
              <a:t> перший член </a:t>
            </a:r>
            <a:r>
              <a:rPr lang="ru-RU" sz="2800" dirty="0" err="1"/>
              <a:t>дорівнює</a:t>
            </a:r>
            <a:r>
              <a:rPr lang="ru-RU" sz="2800" dirty="0"/>
              <a:t> 32, </a:t>
            </a:r>
            <a:r>
              <a:rPr lang="ru-RU" sz="2800" dirty="0" err="1"/>
              <a:t>другий</a:t>
            </a:r>
            <a:r>
              <a:rPr lang="ru-RU" sz="2800" dirty="0"/>
              <a:t>  </a:t>
            </a:r>
            <a:r>
              <a:rPr lang="ru-RU" sz="2800" dirty="0" err="1"/>
              <a:t>дорівнює</a:t>
            </a:r>
            <a:r>
              <a:rPr lang="ru-RU" sz="2800" dirty="0"/>
              <a:t> 8. </a:t>
            </a:r>
            <a:r>
              <a:rPr lang="ru-RU" sz="2800" dirty="0" err="1"/>
              <a:t>Знайти</a:t>
            </a:r>
            <a:r>
              <a:rPr lang="ru-RU" sz="2800" dirty="0"/>
              <a:t> </a:t>
            </a:r>
            <a:r>
              <a:rPr lang="ru-RU" sz="2800" dirty="0" err="1"/>
              <a:t>знаменник</a:t>
            </a:r>
            <a:r>
              <a:rPr lang="ru-RU" sz="2800" dirty="0"/>
              <a:t> </a:t>
            </a:r>
            <a:r>
              <a:rPr lang="ru-RU" sz="2800" dirty="0" err="1"/>
              <a:t>цієї</a:t>
            </a:r>
            <a:r>
              <a:rPr lang="ru-RU" sz="2800" dirty="0"/>
              <a:t> </a:t>
            </a:r>
            <a:r>
              <a:rPr lang="ru-RU" sz="2800" dirty="0" err="1"/>
              <a:t>прогресії</a:t>
            </a:r>
            <a:r>
              <a:rPr lang="ru-RU" sz="2800" dirty="0"/>
              <a:t>.</a:t>
            </a:r>
          </a:p>
          <a:p>
            <a:pPr marL="361950" indent="-276225"/>
            <a:r>
              <a:rPr lang="ru-RU" sz="2800" dirty="0"/>
              <a:t>2. </a:t>
            </a:r>
            <a:r>
              <a:rPr lang="ru-RU" sz="2800" dirty="0" err="1"/>
              <a:t>Знайти</a:t>
            </a:r>
            <a:r>
              <a:rPr lang="ru-RU" sz="2800" dirty="0"/>
              <a:t> </a:t>
            </a:r>
            <a:r>
              <a:rPr lang="ru-RU" sz="2800" dirty="0" err="1"/>
              <a:t>шостий</a:t>
            </a:r>
            <a:r>
              <a:rPr lang="ru-RU" sz="2800" dirty="0"/>
              <a:t> член </a:t>
            </a:r>
            <a:r>
              <a:rPr lang="ru-RU" sz="2800" dirty="0" err="1"/>
              <a:t>геометричної</a:t>
            </a:r>
            <a:r>
              <a:rPr lang="ru-RU" sz="2800" dirty="0"/>
              <a:t> </a:t>
            </a:r>
            <a:r>
              <a:rPr lang="ru-RU" sz="2800" dirty="0" err="1"/>
              <a:t>прогресії</a:t>
            </a:r>
            <a:r>
              <a:rPr lang="ru-RU" sz="2800" dirty="0"/>
              <a:t>, </a:t>
            </a:r>
            <a:r>
              <a:rPr lang="ru-RU" sz="2800" dirty="0" err="1"/>
              <a:t>знаючи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її</a:t>
            </a:r>
            <a:r>
              <a:rPr lang="ru-RU" sz="2800" dirty="0"/>
              <a:t> перший член </a:t>
            </a:r>
            <a:r>
              <a:rPr lang="ru-RU" sz="2800" dirty="0" err="1"/>
              <a:t>дорівнює</a:t>
            </a:r>
            <a:r>
              <a:rPr lang="ru-RU" sz="2800" dirty="0"/>
              <a:t> 3, а  </a:t>
            </a:r>
            <a:r>
              <a:rPr lang="ru-RU" sz="2800" dirty="0" err="1"/>
              <a:t>знаменник</a:t>
            </a:r>
            <a:r>
              <a:rPr lang="ru-RU" sz="2800" dirty="0"/>
              <a:t> </a:t>
            </a:r>
            <a:r>
              <a:rPr lang="ru-RU" sz="2800" dirty="0" err="1"/>
              <a:t>дорівнює</a:t>
            </a:r>
            <a:r>
              <a:rPr lang="ru-RU" sz="2800" dirty="0"/>
              <a:t> 2.</a:t>
            </a:r>
          </a:p>
          <a:p>
            <a:pPr marL="361950" indent="-276225"/>
            <a:r>
              <a:rPr lang="ru-RU" sz="2800" dirty="0"/>
              <a:t>3. </a:t>
            </a:r>
            <a:r>
              <a:rPr lang="ru-RU" sz="2800" dirty="0" err="1"/>
              <a:t>Знайти</a:t>
            </a:r>
            <a:r>
              <a:rPr lang="ru-RU" sz="2800" dirty="0"/>
              <a:t> перший член </a:t>
            </a:r>
            <a:r>
              <a:rPr lang="ru-RU" sz="2800" dirty="0" err="1"/>
              <a:t>геометричної</a:t>
            </a:r>
            <a:r>
              <a:rPr lang="ru-RU" sz="2800" dirty="0"/>
              <a:t> </a:t>
            </a:r>
            <a:r>
              <a:rPr lang="ru-RU" sz="2800" dirty="0" err="1"/>
              <a:t>прогресії</a:t>
            </a:r>
            <a:r>
              <a:rPr lang="ru-RU" sz="2800" dirty="0"/>
              <a:t>, </a:t>
            </a:r>
            <a:r>
              <a:rPr lang="ru-RU" sz="2800" dirty="0" err="1"/>
              <a:t>якщо</a:t>
            </a:r>
            <a:r>
              <a:rPr lang="ru-RU" sz="2800" dirty="0"/>
              <a:t>, </a:t>
            </a:r>
            <a:r>
              <a:rPr lang="ru-RU" sz="2800" dirty="0" err="1"/>
              <a:t>її</a:t>
            </a:r>
            <a:r>
              <a:rPr lang="ru-RU" sz="2800" dirty="0"/>
              <a:t>  </a:t>
            </a:r>
            <a:r>
              <a:rPr lang="ru-RU" sz="2800" dirty="0" err="1"/>
              <a:t>п</a:t>
            </a:r>
            <a:r>
              <a:rPr lang="en-US" sz="2800" dirty="0"/>
              <a:t>’</a:t>
            </a:r>
            <a:r>
              <a:rPr lang="ru-RU" sz="2800" dirty="0" err="1"/>
              <a:t>ятий</a:t>
            </a:r>
            <a:r>
              <a:rPr lang="ru-RU" sz="2800" dirty="0"/>
              <a:t> член </a:t>
            </a:r>
            <a:r>
              <a:rPr lang="uk-UA" sz="2800" dirty="0"/>
              <a:t>дорівнює </a:t>
            </a:r>
            <a:r>
              <a:rPr lang="ru-RU" sz="2800" dirty="0"/>
              <a:t>125, а </a:t>
            </a:r>
            <a:r>
              <a:rPr lang="ru-RU" sz="2800" dirty="0" err="1"/>
              <a:t>знаменник</a:t>
            </a:r>
            <a:r>
              <a:rPr lang="ru-RU" sz="2800" dirty="0"/>
              <a:t> </a:t>
            </a:r>
            <a:r>
              <a:rPr lang="ru-RU" sz="2800" dirty="0" err="1"/>
              <a:t>дорівнює</a:t>
            </a:r>
            <a:r>
              <a:rPr lang="ru-RU" sz="2800" dirty="0"/>
              <a:t> 5.</a:t>
            </a:r>
          </a:p>
          <a:p>
            <a:pPr marL="361950" indent="-276225"/>
            <a:r>
              <a:rPr lang="ru-RU" sz="2800" dirty="0"/>
              <a:t>4.  </a:t>
            </a:r>
            <a:r>
              <a:rPr lang="ru-RU" sz="2800" b="1" dirty="0">
                <a:solidFill>
                  <a:srgbClr val="FF0000"/>
                </a:solidFill>
              </a:rPr>
              <a:t>3; 6… </a:t>
            </a:r>
            <a:r>
              <a:rPr lang="ru-RU" sz="2800" dirty="0" smtClean="0"/>
              <a:t>-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/>
              <a:t>геометрична</a:t>
            </a:r>
            <a:r>
              <a:rPr lang="ru-RU" sz="2800" dirty="0" smtClean="0"/>
              <a:t> </a:t>
            </a:r>
            <a:r>
              <a:rPr lang="ru-RU" sz="2800" dirty="0" err="1"/>
              <a:t>прогресія</a:t>
            </a:r>
            <a:r>
              <a:rPr lang="ru-RU" sz="2800" dirty="0"/>
              <a:t>. </a:t>
            </a:r>
            <a:r>
              <a:rPr lang="ru-RU" sz="2800" dirty="0" err="1"/>
              <a:t>Знайти</a:t>
            </a:r>
            <a:r>
              <a:rPr lang="ru-RU" sz="2800" dirty="0"/>
              <a:t> суму шести </a:t>
            </a:r>
            <a:r>
              <a:rPr lang="ru-RU" sz="2800" dirty="0" err="1"/>
              <a:t>її</a:t>
            </a:r>
            <a:r>
              <a:rPr lang="ru-RU" sz="2800" dirty="0"/>
              <a:t> </a:t>
            </a:r>
            <a:r>
              <a:rPr lang="ru-RU" sz="2800" dirty="0" err="1"/>
              <a:t>членів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rifmetichna-ta-geometrichna-progres-i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BCB18F9-059F-4C8B-A8FB-49CB299752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arifmetichna-ta-geometrichna-progres-i</Template>
  <TotalTime>0</TotalTime>
  <Words>822</Words>
  <Application>Microsoft Office PowerPoint</Application>
  <PresentationFormat>Экран (4:3)</PresentationFormat>
  <Paragraphs>162</Paragraphs>
  <Slides>29</Slides>
  <Notes>12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1" baseType="lpstr">
      <vt:lpstr>arifmetichna-ta-geometrichna-progres-i</vt:lpstr>
      <vt:lpstr>Формула</vt:lpstr>
      <vt:lpstr>Матеріали до уроків</vt:lpstr>
      <vt:lpstr>Готуємося до уроку</vt:lpstr>
      <vt:lpstr>Зміст </vt:lpstr>
      <vt:lpstr>Тема 6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Знайти знаменник геометричної прогресії:</vt:lpstr>
      <vt:lpstr>Пункт 11.3.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Узагальнююче повторення вивченого матеріалу</vt:lpstr>
      <vt:lpstr>Геометрична прогресія називається</vt:lpstr>
      <vt:lpstr> </vt:lpstr>
      <vt:lpstr>Презентация PowerPoint</vt:lpstr>
      <vt:lpstr>Сума нескінченно спадної геометричної прогресії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0,(15) = 0,151515…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Матеріали до уроків</dc:title>
  <dc:creator>Ира</dc:creator>
  <cp:lastModifiedBy>Ира</cp:lastModifiedBy>
  <cp:revision>1</cp:revision>
  <dcterms:created xsi:type="dcterms:W3CDTF">2014-10-01T15:09:25Z</dcterms:created>
  <dcterms:modified xsi:type="dcterms:W3CDTF">2014-10-01T15:09:31Z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TC030009628</vt:lpwstr>
  </property>
</Properties>
</file>