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32"/>
  </p:notesMasterIdLst>
  <p:sldIdLst>
    <p:sldId id="256" r:id="rId3"/>
    <p:sldId id="259" r:id="rId4"/>
    <p:sldId id="257" r:id="rId5"/>
    <p:sldId id="266" r:id="rId6"/>
    <p:sldId id="307" r:id="rId7"/>
    <p:sldId id="308" r:id="rId8"/>
    <p:sldId id="309" r:id="rId9"/>
    <p:sldId id="303" r:id="rId10"/>
    <p:sldId id="310" r:id="rId11"/>
    <p:sldId id="311" r:id="rId12"/>
    <p:sldId id="312" r:id="rId13"/>
    <p:sldId id="327" r:id="rId14"/>
    <p:sldId id="332" r:id="rId15"/>
    <p:sldId id="333" r:id="rId16"/>
    <p:sldId id="334" r:id="rId17"/>
    <p:sldId id="335" r:id="rId18"/>
    <p:sldId id="336" r:id="rId19"/>
    <p:sldId id="337" r:id="rId20"/>
    <p:sldId id="313" r:id="rId21"/>
    <p:sldId id="314" r:id="rId22"/>
    <p:sldId id="315" r:id="rId23"/>
    <p:sldId id="316" r:id="rId24"/>
    <p:sldId id="317" r:id="rId25"/>
    <p:sldId id="318" r:id="rId26"/>
    <p:sldId id="319" r:id="rId27"/>
    <p:sldId id="320" r:id="rId28"/>
    <p:sldId id="321" r:id="rId29"/>
    <p:sldId id="322" r:id="rId30"/>
    <p:sldId id="323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33"/>
    <a:srgbClr val="F0EB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Relationship Id="rId4" Type="http://schemas.openxmlformats.org/officeDocument/2006/relationships/image" Target="../media/image5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4" Type="http://schemas.openxmlformats.org/officeDocument/2006/relationships/image" Target="../media/image33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4" Type="http://schemas.openxmlformats.org/officeDocument/2006/relationships/image" Target="../media/image4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36.wmf"/><Relationship Id="rId4" Type="http://schemas.openxmlformats.org/officeDocument/2006/relationships/image" Target="../media/image37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5" Type="http://schemas.openxmlformats.org/officeDocument/2006/relationships/image" Target="../media/image48.wmf"/><Relationship Id="rId4" Type="http://schemas.openxmlformats.org/officeDocument/2006/relationships/image" Target="../media/image47.e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4" Type="http://schemas.openxmlformats.org/officeDocument/2006/relationships/image" Target="../media/image5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C0C456-E38A-4500-8D08-47E7A23A2AF0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51E1F8-1696-4966-BF37-D1E50148355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903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D5AB27-C08C-40B1-BD3D-F4BDCC63D192}" type="slidenum">
              <a:rPr lang="ru-RU" smtClean="0"/>
              <a:pPr/>
              <a:t>20</a:t>
            </a:fld>
            <a:endParaRPr lang="ru-RU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4E9E6E-C91E-4ECC-8C0E-B0C81AE64EA9}" type="slidenum">
              <a:rPr lang="ru-RU" smtClean="0"/>
              <a:pPr/>
              <a:t>23</a:t>
            </a:fld>
            <a:endParaRPr lang="ru-RU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і 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6200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quarter" idx="2"/>
          </p:nvPr>
        </p:nvSpPr>
        <p:spPr>
          <a:xfrm>
            <a:off x="4953000" y="1752600"/>
            <a:ext cx="37338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Місце для вмісту 4"/>
          <p:cNvSpPr>
            <a:spLocks noGrp="1"/>
          </p:cNvSpPr>
          <p:nvPr>
            <p:ph sz="quarter" idx="3"/>
          </p:nvPr>
        </p:nvSpPr>
        <p:spPr>
          <a:xfrm>
            <a:off x="4953000" y="3886200"/>
            <a:ext cx="37338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95CB0F-3263-46A3-8738-80F64E77BC3F}" type="datetime1">
              <a:rPr lang="ru-RU"/>
              <a:pPr>
                <a:defRPr/>
              </a:pPr>
              <a:t>01.10.2014</a:t>
            </a:fld>
            <a:endParaRPr lang="ru-RU"/>
          </a:p>
        </p:txBody>
      </p:sp>
      <p:sp>
        <p:nvSpPr>
          <p:cNvPr id="7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79A3F2-C5F6-44AE-9E6F-8C05039F25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6200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CDB000-616E-4953-9F48-13C51CFDED56}" type="datetime1">
              <a:rPr lang="ru-RU"/>
              <a:pPr>
                <a:defRPr/>
              </a:pPr>
              <a:t>01.10.2014</a:t>
            </a:fld>
            <a:endParaRPr lang="ru-RU"/>
          </a:p>
        </p:txBody>
      </p:sp>
      <p:sp>
        <p:nvSpPr>
          <p:cNvPr id="6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9DBC40-B48F-41C0-AA23-DC5F048978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Заголовок, великий об'єкт і два маленьких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6200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quarter" idx="2"/>
          </p:nvPr>
        </p:nvSpPr>
        <p:spPr>
          <a:xfrm>
            <a:off x="4953000" y="1752600"/>
            <a:ext cx="37338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Місце для вмісту 4"/>
          <p:cNvSpPr>
            <a:spLocks noGrp="1"/>
          </p:cNvSpPr>
          <p:nvPr>
            <p:ph sz="quarter" idx="3"/>
          </p:nvPr>
        </p:nvSpPr>
        <p:spPr>
          <a:xfrm>
            <a:off x="4953000" y="3886200"/>
            <a:ext cx="37338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34944D-1155-4C0B-B388-C1649CBA409A}" type="datetime1">
              <a:rPr lang="ru-RU"/>
              <a:pPr>
                <a:defRPr/>
              </a:pPr>
              <a:t>01.10.2014</a:t>
            </a:fld>
            <a:endParaRPr lang="ru-RU"/>
          </a:p>
        </p:txBody>
      </p:sp>
      <p:sp>
        <p:nvSpPr>
          <p:cNvPr id="7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AC3591-B0E1-4C33-BC50-E37834BE85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і чотири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1066800" y="381000"/>
            <a:ext cx="76200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"/>
          </p:nvPr>
        </p:nvSpPr>
        <p:spPr>
          <a:xfrm>
            <a:off x="1066800" y="1752600"/>
            <a:ext cx="37338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quarter" idx="2"/>
          </p:nvPr>
        </p:nvSpPr>
        <p:spPr>
          <a:xfrm>
            <a:off x="4953000" y="1752600"/>
            <a:ext cx="37338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Місце для вмісту 4"/>
          <p:cNvSpPr>
            <a:spLocks noGrp="1"/>
          </p:cNvSpPr>
          <p:nvPr>
            <p:ph sz="quarter" idx="3"/>
          </p:nvPr>
        </p:nvSpPr>
        <p:spPr>
          <a:xfrm>
            <a:off x="1066800" y="3886200"/>
            <a:ext cx="37338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953000" y="3886200"/>
            <a:ext cx="37338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F6FAF-67AC-4974-B590-551E7F6B8A0D}" type="datetime1">
              <a:rPr lang="ru-RU"/>
              <a:pPr>
                <a:defRPr/>
              </a:pPr>
              <a:t>01.10.2014</a:t>
            </a:fld>
            <a:endParaRPr lang="ru-RU"/>
          </a:p>
        </p:txBody>
      </p:sp>
      <p:sp>
        <p:nvSpPr>
          <p:cNvPr id="8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A8DDD6-7259-496A-AF3D-09FD031D70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81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4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slide" Target="slide3.xml"/><Relationship Id="rId7" Type="http://schemas.openxmlformats.org/officeDocument/2006/relationships/image" Target="../media/image2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9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7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8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jpeg"/><Relationship Id="rId4" Type="http://schemas.openxmlformats.org/officeDocument/2006/relationships/slide" Target="slide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29.wmf"/><Relationship Id="rId4" Type="http://schemas.openxmlformats.org/officeDocument/2006/relationships/oleObject" Target="../embeddings/oleObject6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35.jpeg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1.wmf"/><Relationship Id="rId11" Type="http://schemas.openxmlformats.org/officeDocument/2006/relationships/image" Target="../media/image34.gi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10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36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39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41.wmf"/><Relationship Id="rId5" Type="http://schemas.openxmlformats.org/officeDocument/2006/relationships/image" Target="../media/image38.wmf"/><Relationship Id="rId10" Type="http://schemas.openxmlformats.org/officeDocument/2006/relationships/oleObject" Target="../embeddings/oleObject16.bin"/><Relationship Id="rId4" Type="http://schemas.openxmlformats.org/officeDocument/2006/relationships/oleObject" Target="../embeddings/oleObject13.bin"/><Relationship Id="rId9" Type="http://schemas.openxmlformats.org/officeDocument/2006/relationships/image" Target="../media/image40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2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37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20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48.wmf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47.e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25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28.bin"/><Relationship Id="rId10" Type="http://schemas.openxmlformats.org/officeDocument/2006/relationships/image" Target="../media/image50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0.bin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2.wmf"/><Relationship Id="rId5" Type="http://schemas.openxmlformats.org/officeDocument/2006/relationships/oleObject" Target="../embeddings/oleObject32.bin"/><Relationship Id="rId4" Type="http://schemas.openxmlformats.org/officeDocument/2006/relationships/image" Target="../media/image51.w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5.wmf"/><Relationship Id="rId5" Type="http://schemas.openxmlformats.org/officeDocument/2006/relationships/oleObject" Target="../embeddings/oleObject35.bin"/><Relationship Id="rId10" Type="http://schemas.openxmlformats.org/officeDocument/2006/relationships/image" Target="../media/image57.wmf"/><Relationship Id="rId4" Type="http://schemas.openxmlformats.org/officeDocument/2006/relationships/image" Target="../media/image54.wmf"/><Relationship Id="rId9" Type="http://schemas.openxmlformats.org/officeDocument/2006/relationships/oleObject" Target="../embeddings/oleObject37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slide" Target="slide3.xml"/><Relationship Id="rId5" Type="http://schemas.openxmlformats.org/officeDocument/2006/relationships/slide" Target="slide26.xml"/><Relationship Id="rId4" Type="http://schemas.openxmlformats.org/officeDocument/2006/relationships/slide" Target="slide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Группа 21"/>
          <p:cNvGrpSpPr/>
          <p:nvPr/>
        </p:nvGrpSpPr>
        <p:grpSpPr>
          <a:xfrm>
            <a:off x="426908" y="208455"/>
            <a:ext cx="3930778" cy="6506693"/>
            <a:chOff x="1149677" y="-220173"/>
            <a:chExt cx="3889109" cy="6506693"/>
          </a:xfrm>
        </p:grpSpPr>
        <p:sp>
          <p:nvSpPr>
            <p:cNvPr id="14" name="Прямоугольник 13"/>
            <p:cNvSpPr/>
            <p:nvPr/>
          </p:nvSpPr>
          <p:spPr>
            <a:xfrm rot="20773993">
              <a:off x="1243613" y="134706"/>
              <a:ext cx="3786214" cy="5929354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  <a:scene3d>
              <a:camera prst="perspectiveRelaxedModerately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 rot="20773993">
              <a:off x="1182685" y="-155774"/>
              <a:ext cx="3786214" cy="5929354"/>
            </a:xfrm>
            <a:prstGeom prst="rect">
              <a:avLst/>
            </a:prstGeom>
            <a:solidFill>
              <a:schemeClr val="bg1"/>
            </a:solidFill>
            <a:ln cap="sq">
              <a:solidFill>
                <a:schemeClr val="bg1"/>
              </a:solidFill>
            </a:ln>
            <a:scene3d>
              <a:camera prst="perspectiveRelaxedModerately"/>
              <a:lightRig rig="threePt" dir="t"/>
            </a:scene3d>
            <a:sp3d extrusionH="76200" contourW="12700" prstMaterial="powder">
              <a:bevelT h="457200"/>
              <a:extrusionClr>
                <a:schemeClr val="bg1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8" name="Прямая соединительная линия 17"/>
            <p:cNvCxnSpPr/>
            <p:nvPr/>
          </p:nvCxnSpPr>
          <p:spPr>
            <a:xfrm rot="16200000" flipH="1">
              <a:off x="1485880" y="6057920"/>
              <a:ext cx="357190" cy="100010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Прямоугольник 11"/>
            <p:cNvSpPr/>
            <p:nvPr/>
          </p:nvSpPr>
          <p:spPr>
            <a:xfrm rot="20773993">
              <a:off x="1149677" y="-220173"/>
              <a:ext cx="3889109" cy="5929354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  <a:scene3d>
              <a:camera prst="perspectiveRelaxedModerately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TextBox 15"/>
            <p:cNvSpPr txBox="1"/>
            <p:nvPr/>
          </p:nvSpPr>
          <p:spPr>
            <a:xfrm rot="20706627">
              <a:off x="1166482" y="896865"/>
              <a:ext cx="3215834" cy="1035432"/>
            </a:xfrm>
            <a:prstGeom prst="rect">
              <a:avLst/>
            </a:prstGeom>
            <a:noFill/>
          </p:spPr>
          <p:txBody>
            <a:bodyPr wrap="square" rtlCol="0">
              <a:prstTxWarp prst="textFadeUp">
                <a:avLst>
                  <a:gd name="adj" fmla="val 5781"/>
                </a:avLst>
              </a:prstTxWarp>
              <a:spAutoFit/>
            </a:bodyPr>
            <a:lstStyle/>
            <a:p>
              <a:r>
                <a:rPr lang="uk-UA" sz="6600" b="1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effectLst>
                    <a:innerShdw blurRad="38100" dist="25400" dir="16200000">
                      <a:prstClr val="black"/>
                    </a:innerShdw>
                  </a:effectLst>
                </a:rPr>
                <a:t>Алгебра</a:t>
              </a:r>
              <a:endParaRPr lang="ru-RU" sz="6600" b="1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innerShdw blurRad="38100" dist="25400" dir="16200000">
                    <a:prstClr val="black"/>
                  </a:innerShdw>
                </a:effectLst>
              </a:endParaRPr>
            </a:p>
          </p:txBody>
        </p:sp>
      </p:grp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3857620" y="642918"/>
            <a:ext cx="5286380" cy="1643074"/>
          </a:xfrm>
        </p:spPr>
        <p:txBody>
          <a:bodyPr>
            <a:normAutofit fontScale="90000"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uk-UA" sz="60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Матеріали до уроків</a:t>
            </a:r>
            <a:endParaRPr lang="ru-RU" sz="60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286380" y="2857496"/>
            <a:ext cx="3857620" cy="2643206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За </a:t>
            </a:r>
            <a:r>
              <a:rPr lang="ru-RU" sz="2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підручником</a:t>
            </a:r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</a:p>
          <a:p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«Алгебра.  9 </a:t>
            </a:r>
            <a:r>
              <a:rPr lang="ru-RU" sz="2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клас</a:t>
            </a:r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» </a:t>
            </a:r>
          </a:p>
          <a:p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Ю.І. </a:t>
            </a:r>
            <a:r>
              <a:rPr lang="ru-RU" sz="2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Мальованого</a:t>
            </a:r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, </a:t>
            </a:r>
          </a:p>
          <a:p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Г.М. Литвиненко, </a:t>
            </a:r>
          </a:p>
          <a:p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Г.М. Возняк</a:t>
            </a:r>
            <a:endParaRPr lang="ru-RU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6286512" y="5786454"/>
            <a:ext cx="2438348" cy="311944"/>
            <a:chOff x="4753027" y="2914650"/>
            <a:chExt cx="2438348" cy="311944"/>
          </a:xfrm>
          <a:effectLst>
            <a:outerShdw blurRad="114300" dist="38100" dir="18900000" sy="23000" kx="-1200000" algn="bl" rotWithShape="0">
              <a:prstClr val="black">
                <a:alpha val="69000"/>
              </a:prstClr>
            </a:outerShdw>
          </a:effectLst>
        </p:grpSpPr>
        <p:sp>
          <p:nvSpPr>
            <p:cNvPr id="11" name="Полилиния 10"/>
            <p:cNvSpPr/>
            <p:nvPr/>
          </p:nvSpPr>
          <p:spPr>
            <a:xfrm>
              <a:off x="4753027" y="3000372"/>
              <a:ext cx="222988" cy="142877"/>
            </a:xfrm>
            <a:custGeom>
              <a:avLst/>
              <a:gdLst>
                <a:gd name="connsiteX0" fmla="*/ 142875 w 168275"/>
                <a:gd name="connsiteY0" fmla="*/ 15875 h 153987"/>
                <a:gd name="connsiteX1" fmla="*/ 0 w 168275"/>
                <a:gd name="connsiteY1" fmla="*/ 58737 h 153987"/>
                <a:gd name="connsiteX2" fmla="*/ 0 w 168275"/>
                <a:gd name="connsiteY2" fmla="*/ 108744 h 153987"/>
                <a:gd name="connsiteX3" fmla="*/ 152400 w 168275"/>
                <a:gd name="connsiteY3" fmla="*/ 153987 h 153987"/>
                <a:gd name="connsiteX4" fmla="*/ 142875 w 168275"/>
                <a:gd name="connsiteY4" fmla="*/ 15875 h 153987"/>
                <a:gd name="connsiteX0" fmla="*/ 197588 w 222988"/>
                <a:gd name="connsiteY0" fmla="*/ 15875 h 153987"/>
                <a:gd name="connsiteX1" fmla="*/ 54713 w 222988"/>
                <a:gd name="connsiteY1" fmla="*/ 58737 h 153987"/>
                <a:gd name="connsiteX2" fmla="*/ 54713 w 222988"/>
                <a:gd name="connsiteY2" fmla="*/ 108744 h 153987"/>
                <a:gd name="connsiteX3" fmla="*/ 207113 w 222988"/>
                <a:gd name="connsiteY3" fmla="*/ 153987 h 153987"/>
                <a:gd name="connsiteX4" fmla="*/ 197588 w 222988"/>
                <a:gd name="connsiteY4" fmla="*/ 15875 h 153987"/>
                <a:gd name="connsiteX0" fmla="*/ 197588 w 222988"/>
                <a:gd name="connsiteY0" fmla="*/ 15875 h 153987"/>
                <a:gd name="connsiteX1" fmla="*/ 54713 w 222988"/>
                <a:gd name="connsiteY1" fmla="*/ 58737 h 153987"/>
                <a:gd name="connsiteX2" fmla="*/ 54713 w 222988"/>
                <a:gd name="connsiteY2" fmla="*/ 108744 h 153987"/>
                <a:gd name="connsiteX3" fmla="*/ 207113 w 222988"/>
                <a:gd name="connsiteY3" fmla="*/ 153987 h 153987"/>
                <a:gd name="connsiteX4" fmla="*/ 197588 w 222988"/>
                <a:gd name="connsiteY4" fmla="*/ 15875 h 153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2988" h="153987">
                  <a:moveTo>
                    <a:pt x="197588" y="15875"/>
                  </a:moveTo>
                  <a:cubicBezTo>
                    <a:pt x="172188" y="0"/>
                    <a:pt x="102338" y="44450"/>
                    <a:pt x="54713" y="58737"/>
                  </a:cubicBezTo>
                  <a:cubicBezTo>
                    <a:pt x="0" y="86054"/>
                    <a:pt x="20708" y="97507"/>
                    <a:pt x="54713" y="108744"/>
                  </a:cubicBezTo>
                  <a:lnTo>
                    <a:pt x="207113" y="153987"/>
                  </a:lnTo>
                  <a:cubicBezTo>
                    <a:pt x="199926" y="24607"/>
                    <a:pt x="222988" y="31750"/>
                    <a:pt x="197588" y="15875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олилиния 14"/>
            <p:cNvSpPr/>
            <p:nvPr/>
          </p:nvSpPr>
          <p:spPr>
            <a:xfrm>
              <a:off x="4907756" y="2914650"/>
              <a:ext cx="361918" cy="311944"/>
            </a:xfrm>
            <a:custGeom>
              <a:avLst/>
              <a:gdLst>
                <a:gd name="connsiteX0" fmla="*/ 285750 w 357187"/>
                <a:gd name="connsiteY0" fmla="*/ 0 h 319088"/>
                <a:gd name="connsiteX1" fmla="*/ 0 w 357187"/>
                <a:gd name="connsiteY1" fmla="*/ 102394 h 319088"/>
                <a:gd name="connsiteX2" fmla="*/ 4762 w 357187"/>
                <a:gd name="connsiteY2" fmla="*/ 147638 h 319088"/>
                <a:gd name="connsiteX3" fmla="*/ 7144 w 357187"/>
                <a:gd name="connsiteY3" fmla="*/ 216694 h 319088"/>
                <a:gd name="connsiteX4" fmla="*/ 290512 w 357187"/>
                <a:gd name="connsiteY4" fmla="*/ 319088 h 319088"/>
                <a:gd name="connsiteX5" fmla="*/ 357187 w 357187"/>
                <a:gd name="connsiteY5" fmla="*/ 138113 h 319088"/>
                <a:gd name="connsiteX6" fmla="*/ 285750 w 357187"/>
                <a:gd name="connsiteY6" fmla="*/ 0 h 319088"/>
                <a:gd name="connsiteX0" fmla="*/ 285750 w 357187"/>
                <a:gd name="connsiteY0" fmla="*/ 0 h 319088"/>
                <a:gd name="connsiteX1" fmla="*/ 0 w 357187"/>
                <a:gd name="connsiteY1" fmla="*/ 102394 h 319088"/>
                <a:gd name="connsiteX2" fmla="*/ 4762 w 357187"/>
                <a:gd name="connsiteY2" fmla="*/ 147638 h 319088"/>
                <a:gd name="connsiteX3" fmla="*/ 7144 w 357187"/>
                <a:gd name="connsiteY3" fmla="*/ 216694 h 319088"/>
                <a:gd name="connsiteX4" fmla="*/ 290512 w 357187"/>
                <a:gd name="connsiteY4" fmla="*/ 319088 h 319088"/>
                <a:gd name="connsiteX5" fmla="*/ 357187 w 357187"/>
                <a:gd name="connsiteY5" fmla="*/ 138113 h 319088"/>
                <a:gd name="connsiteX6" fmla="*/ 285750 w 357187"/>
                <a:gd name="connsiteY6" fmla="*/ 0 h 319088"/>
                <a:gd name="connsiteX0" fmla="*/ 285750 w 357187"/>
                <a:gd name="connsiteY0" fmla="*/ 0 h 319088"/>
                <a:gd name="connsiteX1" fmla="*/ 0 w 357187"/>
                <a:gd name="connsiteY1" fmla="*/ 102394 h 319088"/>
                <a:gd name="connsiteX2" fmla="*/ 4762 w 357187"/>
                <a:gd name="connsiteY2" fmla="*/ 147638 h 319088"/>
                <a:gd name="connsiteX3" fmla="*/ 7144 w 357187"/>
                <a:gd name="connsiteY3" fmla="*/ 216694 h 319088"/>
                <a:gd name="connsiteX4" fmla="*/ 290512 w 357187"/>
                <a:gd name="connsiteY4" fmla="*/ 319088 h 319088"/>
                <a:gd name="connsiteX5" fmla="*/ 357187 w 357187"/>
                <a:gd name="connsiteY5" fmla="*/ 138113 h 319088"/>
                <a:gd name="connsiteX6" fmla="*/ 285750 w 357187"/>
                <a:gd name="connsiteY6" fmla="*/ 0 h 319088"/>
                <a:gd name="connsiteX0" fmla="*/ 285750 w 357187"/>
                <a:gd name="connsiteY0" fmla="*/ 0 h 319088"/>
                <a:gd name="connsiteX1" fmla="*/ 0 w 357187"/>
                <a:gd name="connsiteY1" fmla="*/ 102394 h 319088"/>
                <a:gd name="connsiteX2" fmla="*/ 4762 w 357187"/>
                <a:gd name="connsiteY2" fmla="*/ 147638 h 319088"/>
                <a:gd name="connsiteX3" fmla="*/ 7144 w 357187"/>
                <a:gd name="connsiteY3" fmla="*/ 216694 h 319088"/>
                <a:gd name="connsiteX4" fmla="*/ 290512 w 357187"/>
                <a:gd name="connsiteY4" fmla="*/ 319088 h 319088"/>
                <a:gd name="connsiteX5" fmla="*/ 357187 w 357187"/>
                <a:gd name="connsiteY5" fmla="*/ 138113 h 319088"/>
                <a:gd name="connsiteX6" fmla="*/ 285750 w 357187"/>
                <a:gd name="connsiteY6" fmla="*/ 0 h 319088"/>
                <a:gd name="connsiteX0" fmla="*/ 285750 w 357187"/>
                <a:gd name="connsiteY0" fmla="*/ 0 h 319088"/>
                <a:gd name="connsiteX1" fmla="*/ 0 w 357187"/>
                <a:gd name="connsiteY1" fmla="*/ 102394 h 319088"/>
                <a:gd name="connsiteX2" fmla="*/ 4762 w 357187"/>
                <a:gd name="connsiteY2" fmla="*/ 147638 h 319088"/>
                <a:gd name="connsiteX3" fmla="*/ 7144 w 357187"/>
                <a:gd name="connsiteY3" fmla="*/ 216694 h 319088"/>
                <a:gd name="connsiteX4" fmla="*/ 269133 w 357187"/>
                <a:gd name="connsiteY4" fmla="*/ 311944 h 319088"/>
                <a:gd name="connsiteX5" fmla="*/ 290512 w 357187"/>
                <a:gd name="connsiteY5" fmla="*/ 319088 h 319088"/>
                <a:gd name="connsiteX6" fmla="*/ 357187 w 357187"/>
                <a:gd name="connsiteY6" fmla="*/ 138113 h 319088"/>
                <a:gd name="connsiteX7" fmla="*/ 285750 w 357187"/>
                <a:gd name="connsiteY7" fmla="*/ 0 h 319088"/>
                <a:gd name="connsiteX0" fmla="*/ 285750 w 361918"/>
                <a:gd name="connsiteY0" fmla="*/ 0 h 319064"/>
                <a:gd name="connsiteX1" fmla="*/ 0 w 361918"/>
                <a:gd name="connsiteY1" fmla="*/ 102394 h 319064"/>
                <a:gd name="connsiteX2" fmla="*/ 4762 w 361918"/>
                <a:gd name="connsiteY2" fmla="*/ 147638 h 319064"/>
                <a:gd name="connsiteX3" fmla="*/ 7144 w 361918"/>
                <a:gd name="connsiteY3" fmla="*/ 216694 h 319064"/>
                <a:gd name="connsiteX4" fmla="*/ 269133 w 361918"/>
                <a:gd name="connsiteY4" fmla="*/ 311944 h 319064"/>
                <a:gd name="connsiteX5" fmla="*/ 361918 w 361918"/>
                <a:gd name="connsiteY5" fmla="*/ 319064 h 319064"/>
                <a:gd name="connsiteX6" fmla="*/ 357187 w 361918"/>
                <a:gd name="connsiteY6" fmla="*/ 138113 h 319064"/>
                <a:gd name="connsiteX7" fmla="*/ 285750 w 361918"/>
                <a:gd name="connsiteY7" fmla="*/ 0 h 319064"/>
                <a:gd name="connsiteX0" fmla="*/ 285750 w 361918"/>
                <a:gd name="connsiteY0" fmla="*/ 0 h 311944"/>
                <a:gd name="connsiteX1" fmla="*/ 0 w 361918"/>
                <a:gd name="connsiteY1" fmla="*/ 102394 h 311944"/>
                <a:gd name="connsiteX2" fmla="*/ 4762 w 361918"/>
                <a:gd name="connsiteY2" fmla="*/ 147638 h 311944"/>
                <a:gd name="connsiteX3" fmla="*/ 7144 w 361918"/>
                <a:gd name="connsiteY3" fmla="*/ 216694 h 311944"/>
                <a:gd name="connsiteX4" fmla="*/ 269133 w 361918"/>
                <a:gd name="connsiteY4" fmla="*/ 311944 h 311944"/>
                <a:gd name="connsiteX5" fmla="*/ 361918 w 361918"/>
                <a:gd name="connsiteY5" fmla="*/ 247602 h 311944"/>
                <a:gd name="connsiteX6" fmla="*/ 357187 w 361918"/>
                <a:gd name="connsiteY6" fmla="*/ 138113 h 311944"/>
                <a:gd name="connsiteX7" fmla="*/ 285750 w 361918"/>
                <a:gd name="connsiteY7" fmla="*/ 0 h 3119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61918" h="311944">
                  <a:moveTo>
                    <a:pt x="285750" y="0"/>
                  </a:moveTo>
                  <a:lnTo>
                    <a:pt x="0" y="102394"/>
                  </a:lnTo>
                  <a:cubicBezTo>
                    <a:pt x="1587" y="117475"/>
                    <a:pt x="62704" y="111128"/>
                    <a:pt x="4762" y="147638"/>
                  </a:cubicBezTo>
                  <a:cubicBezTo>
                    <a:pt x="26985" y="189710"/>
                    <a:pt x="6350" y="193675"/>
                    <a:pt x="7144" y="216694"/>
                  </a:cubicBezTo>
                  <a:lnTo>
                    <a:pt x="269133" y="311944"/>
                  </a:lnTo>
                  <a:lnTo>
                    <a:pt x="361918" y="247602"/>
                  </a:lnTo>
                  <a:lnTo>
                    <a:pt x="357187" y="138113"/>
                  </a:lnTo>
                  <a:lnTo>
                    <a:pt x="285750" y="0"/>
                  </a:lnTo>
                  <a:close/>
                </a:path>
              </a:pathLst>
            </a:custGeom>
            <a:solidFill>
              <a:srgbClr val="F7D6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Полилиния 16"/>
            <p:cNvSpPr/>
            <p:nvPr/>
          </p:nvSpPr>
          <p:spPr>
            <a:xfrm>
              <a:off x="7038975" y="2921794"/>
              <a:ext cx="152400" cy="302419"/>
            </a:xfrm>
            <a:custGeom>
              <a:avLst/>
              <a:gdLst>
                <a:gd name="connsiteX0" fmla="*/ 88106 w 152400"/>
                <a:gd name="connsiteY0" fmla="*/ 0 h 302419"/>
                <a:gd name="connsiteX1" fmla="*/ 152400 w 152400"/>
                <a:gd name="connsiteY1" fmla="*/ 78581 h 302419"/>
                <a:gd name="connsiteX2" fmla="*/ 150019 w 152400"/>
                <a:gd name="connsiteY2" fmla="*/ 226219 h 302419"/>
                <a:gd name="connsiteX3" fmla="*/ 71438 w 152400"/>
                <a:gd name="connsiteY3" fmla="*/ 302419 h 302419"/>
                <a:gd name="connsiteX4" fmla="*/ 0 w 152400"/>
                <a:gd name="connsiteY4" fmla="*/ 230981 h 302419"/>
                <a:gd name="connsiteX5" fmla="*/ 0 w 152400"/>
                <a:gd name="connsiteY5" fmla="*/ 59531 h 302419"/>
                <a:gd name="connsiteX6" fmla="*/ 88106 w 152400"/>
                <a:gd name="connsiteY6" fmla="*/ 0 h 302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2400" h="302419">
                  <a:moveTo>
                    <a:pt x="88106" y="0"/>
                  </a:moveTo>
                  <a:lnTo>
                    <a:pt x="152400" y="78581"/>
                  </a:lnTo>
                  <a:cubicBezTo>
                    <a:pt x="151606" y="127794"/>
                    <a:pt x="150813" y="177006"/>
                    <a:pt x="150019" y="226219"/>
                  </a:cubicBezTo>
                  <a:lnTo>
                    <a:pt x="71438" y="302419"/>
                  </a:lnTo>
                  <a:lnTo>
                    <a:pt x="0" y="230981"/>
                  </a:lnTo>
                  <a:lnTo>
                    <a:pt x="0" y="59531"/>
                  </a:lnTo>
                  <a:lnTo>
                    <a:pt x="88106" y="0"/>
                  </a:lnTo>
                  <a:close/>
                </a:path>
              </a:pathLst>
            </a:custGeom>
            <a:solidFill>
              <a:srgbClr val="F7D6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олилиния 18"/>
            <p:cNvSpPr/>
            <p:nvPr/>
          </p:nvSpPr>
          <p:spPr>
            <a:xfrm>
              <a:off x="5169694" y="2919413"/>
              <a:ext cx="1957387" cy="304800"/>
            </a:xfrm>
            <a:custGeom>
              <a:avLst/>
              <a:gdLst>
                <a:gd name="connsiteX0" fmla="*/ 2381 w 1957387"/>
                <a:gd name="connsiteY0" fmla="*/ 0 h 304800"/>
                <a:gd name="connsiteX1" fmla="*/ 4762 w 1957387"/>
                <a:gd name="connsiteY1" fmla="*/ 102393 h 304800"/>
                <a:gd name="connsiteX2" fmla="*/ 0 w 1957387"/>
                <a:gd name="connsiteY2" fmla="*/ 219075 h 304800"/>
                <a:gd name="connsiteX3" fmla="*/ 9525 w 1957387"/>
                <a:gd name="connsiteY3" fmla="*/ 300037 h 304800"/>
                <a:gd name="connsiteX4" fmla="*/ 1938337 w 1957387"/>
                <a:gd name="connsiteY4" fmla="*/ 304800 h 304800"/>
                <a:gd name="connsiteX5" fmla="*/ 1897856 w 1957387"/>
                <a:gd name="connsiteY5" fmla="*/ 250031 h 304800"/>
                <a:gd name="connsiteX6" fmla="*/ 1893094 w 1957387"/>
                <a:gd name="connsiteY6" fmla="*/ 85725 h 304800"/>
                <a:gd name="connsiteX7" fmla="*/ 1957387 w 1957387"/>
                <a:gd name="connsiteY7" fmla="*/ 7143 h 304800"/>
                <a:gd name="connsiteX8" fmla="*/ 2381 w 1957387"/>
                <a:gd name="connsiteY8" fmla="*/ 0 h 304800"/>
                <a:gd name="connsiteX0" fmla="*/ 2381 w 1957387"/>
                <a:gd name="connsiteY0" fmla="*/ 0 h 304800"/>
                <a:gd name="connsiteX1" fmla="*/ 4762 w 1957387"/>
                <a:gd name="connsiteY1" fmla="*/ 102393 h 304800"/>
                <a:gd name="connsiteX2" fmla="*/ 0 w 1957387"/>
                <a:gd name="connsiteY2" fmla="*/ 219075 h 304800"/>
                <a:gd name="connsiteX3" fmla="*/ 9525 w 1957387"/>
                <a:gd name="connsiteY3" fmla="*/ 300037 h 304800"/>
                <a:gd name="connsiteX4" fmla="*/ 1938337 w 1957387"/>
                <a:gd name="connsiteY4" fmla="*/ 304800 h 304800"/>
                <a:gd name="connsiteX5" fmla="*/ 1897856 w 1957387"/>
                <a:gd name="connsiteY5" fmla="*/ 250031 h 304800"/>
                <a:gd name="connsiteX6" fmla="*/ 1893094 w 1957387"/>
                <a:gd name="connsiteY6" fmla="*/ 85725 h 304800"/>
                <a:gd name="connsiteX7" fmla="*/ 1957387 w 1957387"/>
                <a:gd name="connsiteY7" fmla="*/ 7143 h 304800"/>
                <a:gd name="connsiteX8" fmla="*/ 2381 w 1957387"/>
                <a:gd name="connsiteY8" fmla="*/ 0 h 304800"/>
                <a:gd name="connsiteX0" fmla="*/ 2381 w 1957387"/>
                <a:gd name="connsiteY0" fmla="*/ 0 h 304800"/>
                <a:gd name="connsiteX1" fmla="*/ 4762 w 1957387"/>
                <a:gd name="connsiteY1" fmla="*/ 102393 h 304800"/>
                <a:gd name="connsiteX2" fmla="*/ 0 w 1957387"/>
                <a:gd name="connsiteY2" fmla="*/ 219075 h 304800"/>
                <a:gd name="connsiteX3" fmla="*/ 9525 w 1957387"/>
                <a:gd name="connsiteY3" fmla="*/ 300037 h 304800"/>
                <a:gd name="connsiteX4" fmla="*/ 1938337 w 1957387"/>
                <a:gd name="connsiteY4" fmla="*/ 304800 h 304800"/>
                <a:gd name="connsiteX5" fmla="*/ 1897856 w 1957387"/>
                <a:gd name="connsiteY5" fmla="*/ 250031 h 304800"/>
                <a:gd name="connsiteX6" fmla="*/ 1893094 w 1957387"/>
                <a:gd name="connsiteY6" fmla="*/ 85725 h 304800"/>
                <a:gd name="connsiteX7" fmla="*/ 1957387 w 1957387"/>
                <a:gd name="connsiteY7" fmla="*/ 7143 h 304800"/>
                <a:gd name="connsiteX8" fmla="*/ 2381 w 1957387"/>
                <a:gd name="connsiteY8" fmla="*/ 0 h 304800"/>
                <a:gd name="connsiteX0" fmla="*/ 2381 w 1957387"/>
                <a:gd name="connsiteY0" fmla="*/ 0 h 304800"/>
                <a:gd name="connsiteX1" fmla="*/ 4762 w 1957387"/>
                <a:gd name="connsiteY1" fmla="*/ 102393 h 304800"/>
                <a:gd name="connsiteX2" fmla="*/ 0 w 1957387"/>
                <a:gd name="connsiteY2" fmla="*/ 219075 h 304800"/>
                <a:gd name="connsiteX3" fmla="*/ 9525 w 1957387"/>
                <a:gd name="connsiteY3" fmla="*/ 300037 h 304800"/>
                <a:gd name="connsiteX4" fmla="*/ 1938337 w 1957387"/>
                <a:gd name="connsiteY4" fmla="*/ 304800 h 304800"/>
                <a:gd name="connsiteX5" fmla="*/ 1897856 w 1957387"/>
                <a:gd name="connsiteY5" fmla="*/ 250031 h 304800"/>
                <a:gd name="connsiteX6" fmla="*/ 1893094 w 1957387"/>
                <a:gd name="connsiteY6" fmla="*/ 85725 h 304800"/>
                <a:gd name="connsiteX7" fmla="*/ 1957387 w 1957387"/>
                <a:gd name="connsiteY7" fmla="*/ 7143 h 304800"/>
                <a:gd name="connsiteX8" fmla="*/ 2381 w 1957387"/>
                <a:gd name="connsiteY8" fmla="*/ 0 h 30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57387" h="304800">
                  <a:moveTo>
                    <a:pt x="2381" y="0"/>
                  </a:moveTo>
                  <a:cubicBezTo>
                    <a:pt x="3175" y="34131"/>
                    <a:pt x="56352" y="49215"/>
                    <a:pt x="4762" y="102393"/>
                  </a:cubicBezTo>
                  <a:cubicBezTo>
                    <a:pt x="3175" y="141287"/>
                    <a:pt x="63496" y="203996"/>
                    <a:pt x="0" y="219075"/>
                  </a:cubicBezTo>
                  <a:cubicBezTo>
                    <a:pt x="53177" y="279402"/>
                    <a:pt x="6350" y="273050"/>
                    <a:pt x="9525" y="300037"/>
                  </a:cubicBezTo>
                  <a:lnTo>
                    <a:pt x="1938337" y="304800"/>
                  </a:lnTo>
                  <a:lnTo>
                    <a:pt x="1897856" y="250031"/>
                  </a:lnTo>
                  <a:lnTo>
                    <a:pt x="1893094" y="85725"/>
                  </a:lnTo>
                  <a:lnTo>
                    <a:pt x="1957387" y="7143"/>
                  </a:lnTo>
                  <a:lnTo>
                    <a:pt x="2381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20000"/>
                    <a:lumOff val="80000"/>
                  </a:schemeClr>
                </a:gs>
                <a:gs pos="13000">
                  <a:schemeClr val="accent1">
                    <a:lumMod val="60000"/>
                    <a:lumOff val="40000"/>
                  </a:schemeClr>
                </a:gs>
                <a:gs pos="21001">
                  <a:schemeClr val="accent1">
                    <a:lumMod val="75000"/>
                  </a:schemeClr>
                </a:gs>
                <a:gs pos="63000">
                  <a:srgbClr val="FFFFFF"/>
                </a:gs>
                <a:gs pos="67000">
                  <a:schemeClr val="accent1">
                    <a:lumMod val="50000"/>
                  </a:schemeClr>
                </a:gs>
                <a:gs pos="69000">
                  <a:schemeClr val="accent1">
                    <a:lumMod val="75000"/>
                  </a:schemeClr>
                </a:gs>
                <a:gs pos="82001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Овал 19"/>
            <p:cNvSpPr/>
            <p:nvPr/>
          </p:nvSpPr>
          <p:spPr>
            <a:xfrm>
              <a:off x="7103291" y="3045619"/>
              <a:ext cx="45719" cy="71438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1" name="TextBox 20"/>
          <p:cNvSpPr txBox="1"/>
          <p:nvPr/>
        </p:nvSpPr>
        <p:spPr>
          <a:xfrm rot="20751448">
            <a:off x="1544835" y="2532387"/>
            <a:ext cx="18573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 smtClean="0">
                <a:solidFill>
                  <a:schemeClr val="bg1"/>
                </a:solidFill>
              </a:rPr>
              <a:t>9 клас</a:t>
            </a:r>
            <a:endParaRPr lang="ru-RU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1721"/>
          <p:cNvSpPr txBox="1">
            <a:spLocks noChangeArrowheads="1"/>
          </p:cNvSpPr>
          <p:nvPr/>
        </p:nvSpPr>
        <p:spPr bwMode="auto">
          <a:xfrm>
            <a:off x="6705600" y="2514600"/>
            <a:ext cx="1841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grpSp>
        <p:nvGrpSpPr>
          <p:cNvPr id="2" name="Group 1738"/>
          <p:cNvGrpSpPr>
            <a:grpSpLocks/>
          </p:cNvGrpSpPr>
          <p:nvPr/>
        </p:nvGrpSpPr>
        <p:grpSpPr bwMode="auto">
          <a:xfrm>
            <a:off x="1127125" y="838200"/>
            <a:ext cx="809625" cy="842963"/>
            <a:chOff x="710" y="528"/>
            <a:chExt cx="510" cy="531"/>
          </a:xfrm>
        </p:grpSpPr>
        <p:sp>
          <p:nvSpPr>
            <p:cNvPr id="18440" name="Text Box 1735"/>
            <p:cNvSpPr txBox="1">
              <a:spLocks noChangeArrowheads="1"/>
            </p:cNvSpPr>
            <p:nvPr/>
          </p:nvSpPr>
          <p:spPr bwMode="auto">
            <a:xfrm>
              <a:off x="1035" y="630"/>
              <a:ext cx="116" cy="233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endParaRPr lang="ru-RU" sz="1800"/>
            </a:p>
          </p:txBody>
        </p:sp>
        <p:grpSp>
          <p:nvGrpSpPr>
            <p:cNvPr id="3" name="Group 1737"/>
            <p:cNvGrpSpPr>
              <a:grpSpLocks/>
            </p:cNvGrpSpPr>
            <p:nvPr/>
          </p:nvGrpSpPr>
          <p:grpSpPr bwMode="auto">
            <a:xfrm>
              <a:off x="710" y="528"/>
              <a:ext cx="510" cy="531"/>
              <a:chOff x="710" y="528"/>
              <a:chExt cx="510" cy="531"/>
            </a:xfrm>
          </p:grpSpPr>
          <p:sp>
            <p:nvSpPr>
              <p:cNvPr id="18442" name="Text Box 1729"/>
              <p:cNvSpPr txBox="1">
                <a:spLocks noChangeArrowheads="1"/>
              </p:cNvSpPr>
              <p:nvPr/>
            </p:nvSpPr>
            <p:spPr bwMode="auto">
              <a:xfrm>
                <a:off x="710" y="666"/>
                <a:ext cx="116" cy="291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18443" name="Text Box 1730"/>
              <p:cNvSpPr txBox="1">
                <a:spLocks noChangeArrowheads="1"/>
              </p:cNvSpPr>
              <p:nvPr/>
            </p:nvSpPr>
            <p:spPr bwMode="auto">
              <a:xfrm>
                <a:off x="1104" y="528"/>
                <a:ext cx="116" cy="291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18444" name="Text Box 1734"/>
              <p:cNvSpPr txBox="1">
                <a:spLocks noChangeArrowheads="1"/>
              </p:cNvSpPr>
              <p:nvPr/>
            </p:nvSpPr>
            <p:spPr bwMode="auto">
              <a:xfrm>
                <a:off x="1104" y="768"/>
                <a:ext cx="116" cy="291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endParaRPr lang="ru-RU"/>
              </a:p>
            </p:txBody>
          </p:sp>
        </p:grpSp>
      </p:grpSp>
      <p:sp>
        <p:nvSpPr>
          <p:cNvPr id="18436" name="Text Box 1756"/>
          <p:cNvSpPr txBox="1">
            <a:spLocks noChangeArrowheads="1"/>
          </p:cNvSpPr>
          <p:nvPr/>
        </p:nvSpPr>
        <p:spPr bwMode="auto">
          <a:xfrm>
            <a:off x="1279525" y="4460875"/>
            <a:ext cx="1841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18437" name="Text Box 1758"/>
          <p:cNvSpPr txBox="1">
            <a:spLocks noChangeArrowheads="1"/>
          </p:cNvSpPr>
          <p:nvPr/>
        </p:nvSpPr>
        <p:spPr bwMode="auto">
          <a:xfrm>
            <a:off x="1828800" y="2362200"/>
            <a:ext cx="1841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18438" name="Прямоугольник 384"/>
          <p:cNvSpPr>
            <a:spLocks noChangeArrowheads="1"/>
          </p:cNvSpPr>
          <p:nvPr/>
        </p:nvSpPr>
        <p:spPr bwMode="auto">
          <a:xfrm>
            <a:off x="1928813" y="142875"/>
            <a:ext cx="4929187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>
                <a:solidFill>
                  <a:srgbClr val="FF0000"/>
                </a:solidFill>
              </a:rPr>
              <a:t>Перевір себе !</a:t>
            </a:r>
          </a:p>
        </p:txBody>
      </p:sp>
      <p:sp>
        <p:nvSpPr>
          <p:cNvPr id="18439" name="Прямоугольник 385"/>
          <p:cNvSpPr>
            <a:spLocks noChangeArrowheads="1"/>
          </p:cNvSpPr>
          <p:nvPr/>
        </p:nvSpPr>
        <p:spPr bwMode="auto">
          <a:xfrm>
            <a:off x="2357438" y="928688"/>
            <a:ext cx="2786062" cy="3970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/>
              <a:t>1. 1/4</a:t>
            </a:r>
          </a:p>
          <a:p>
            <a:endParaRPr lang="ru-RU" sz="3600"/>
          </a:p>
          <a:p>
            <a:r>
              <a:rPr lang="ru-RU" sz="3600"/>
              <a:t>2. 96</a:t>
            </a:r>
          </a:p>
          <a:p>
            <a:endParaRPr lang="ru-RU" sz="3600"/>
          </a:p>
          <a:p>
            <a:r>
              <a:rPr lang="ru-RU" sz="3600"/>
              <a:t>3. 1/5</a:t>
            </a:r>
          </a:p>
          <a:p>
            <a:endParaRPr lang="ru-RU" sz="3600"/>
          </a:p>
          <a:p>
            <a:r>
              <a:rPr lang="ru-RU" sz="3600"/>
              <a:t>4. 189</a:t>
            </a:r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smtClean="0">
                <a:solidFill>
                  <a:srgbClr val="00FF00"/>
                </a:solidFill>
              </a:rPr>
              <a:t>Знайти знаменник геометричної прогресії:</a:t>
            </a:r>
          </a:p>
        </p:txBody>
      </p:sp>
      <p:sp>
        <p:nvSpPr>
          <p:cNvPr id="103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algn="r" eaLnBrk="1" hangingPunct="1">
              <a:buFontTx/>
              <a:buNone/>
            </a:pPr>
            <a:endParaRPr lang="ru-RU" sz="2800" smtClean="0"/>
          </a:p>
          <a:p>
            <a:pPr algn="r" eaLnBrk="1" hangingPunct="1">
              <a:buFontTx/>
              <a:buNone/>
            </a:pPr>
            <a:endParaRPr lang="ru-RU" sz="2800" smtClean="0"/>
          </a:p>
          <a:p>
            <a:pPr algn="r" eaLnBrk="1" hangingPunct="1">
              <a:buFontTx/>
              <a:buNone/>
            </a:pPr>
            <a:endParaRPr lang="ru-RU" sz="2800" smtClean="0"/>
          </a:p>
        </p:txBody>
      </p:sp>
      <p:graphicFrame>
        <p:nvGraphicFramePr>
          <p:cNvPr id="59397" name="Object 5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2016125" y="1989138"/>
          <a:ext cx="3598863" cy="1239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Формула" r:id="rId3" imgW="1143000" imgH="393480" progId="Equation.3">
                  <p:embed/>
                </p:oleObj>
              </mc:Choice>
              <mc:Fallback>
                <p:oleObj name="Формула" r:id="rId3" imgW="1143000" imgH="3934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6125" y="1989138"/>
                        <a:ext cx="3598863" cy="1239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02" name="Object 10"/>
          <p:cNvGraphicFramePr>
            <a:graphicFrameLocks noChangeAspect="1"/>
          </p:cNvGraphicFramePr>
          <p:nvPr/>
        </p:nvGraphicFramePr>
        <p:xfrm>
          <a:off x="6877050" y="2060575"/>
          <a:ext cx="1184275" cy="1223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Формула" r:id="rId5" imgW="380880" imgH="393480" progId="Equation.3">
                  <p:embed/>
                </p:oleObj>
              </mc:Choice>
              <mc:Fallback>
                <p:oleObj name="Формула" r:id="rId5" imgW="380880" imgH="39348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7050" y="2060575"/>
                        <a:ext cx="1184275" cy="1223963"/>
                      </a:xfrm>
                      <a:prstGeom prst="rect">
                        <a:avLst/>
                      </a:prstGeom>
                      <a:solidFill>
                        <a:srgbClr val="00FF00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03" name="Object 11"/>
          <p:cNvGraphicFramePr>
            <a:graphicFrameLocks noChangeAspect="1"/>
          </p:cNvGraphicFramePr>
          <p:nvPr/>
        </p:nvGraphicFramePr>
        <p:xfrm>
          <a:off x="1908175" y="4149725"/>
          <a:ext cx="3927475" cy="1239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Формула" r:id="rId7" imgW="1041120" imgH="393480" progId="Equation.3">
                  <p:embed/>
                </p:oleObj>
              </mc:Choice>
              <mc:Fallback>
                <p:oleObj name="Формула" r:id="rId7" imgW="1041120" imgH="39348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4149725"/>
                        <a:ext cx="3927475" cy="1239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04" name="Object 12"/>
          <p:cNvGraphicFramePr>
            <a:graphicFrameLocks noChangeAspect="1"/>
          </p:cNvGraphicFramePr>
          <p:nvPr/>
        </p:nvGraphicFramePr>
        <p:xfrm>
          <a:off x="7019925" y="4437063"/>
          <a:ext cx="1184275" cy="1223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Формула" r:id="rId9" imgW="380880" imgH="393480" progId="Equation.3">
                  <p:embed/>
                </p:oleObj>
              </mc:Choice>
              <mc:Fallback>
                <p:oleObj name="Формула" r:id="rId9" imgW="380880" imgH="39348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9925" y="4437063"/>
                        <a:ext cx="1184275" cy="1223962"/>
                      </a:xfrm>
                      <a:prstGeom prst="rect">
                        <a:avLst/>
                      </a:prstGeom>
                      <a:solidFill>
                        <a:srgbClr val="00FF00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9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9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9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9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457200" y="571480"/>
            <a:ext cx="4043362" cy="84615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Пункт 11.3.</a:t>
            </a:r>
            <a:endParaRPr lang="ru-RU" sz="48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29196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uk-UA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Нескінченна геометрична прогресія </a:t>
            </a:r>
          </a:p>
          <a:p>
            <a:pPr algn="ctr">
              <a:buNone/>
            </a:pPr>
            <a:r>
              <a:rPr lang="uk-UA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(|q| &lt; 0) та її сума</a:t>
            </a:r>
            <a:endParaRPr lang="ru-RU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648200" y="620688"/>
            <a:ext cx="4172272" cy="597666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uk-UA" dirty="0" smtClean="0"/>
              <a:t>Розглянемо геометричні прогресії: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Усі вони — нескінченні, і знаменник </a:t>
            </a:r>
            <a:r>
              <a:rPr lang="en-US" dirty="0" smtClean="0"/>
              <a:t>q </a:t>
            </a:r>
            <a:r>
              <a:rPr lang="uk-UA" dirty="0" smtClean="0"/>
              <a:t>кожної з них такий, що</a:t>
            </a:r>
            <a:r>
              <a:rPr lang="uk-UA" b="1" i="1" dirty="0" smtClean="0"/>
              <a:t> </a:t>
            </a:r>
            <a:r>
              <a:rPr lang="en-US" b="1" dirty="0" smtClean="0"/>
              <a:t>|q|</a:t>
            </a:r>
            <a:r>
              <a:rPr lang="ru-RU" b="1" dirty="0" smtClean="0"/>
              <a:t> </a:t>
            </a:r>
            <a:r>
              <a:rPr lang="uk-UA" b="1" dirty="0" smtClean="0"/>
              <a:t>&lt; 1.</a:t>
            </a:r>
            <a:endParaRPr lang="ru-RU" dirty="0" smtClean="0"/>
          </a:p>
          <a:p>
            <a:pPr marL="0" indent="0">
              <a:buNone/>
            </a:pPr>
            <a:r>
              <a:rPr lang="uk-UA" dirty="0" smtClean="0"/>
              <a:t>Їхньою особливістю є те, що зі збільшенням номера члена прогресії його значення дедалі менше відрізняється від нуля (кажуть: </a:t>
            </a:r>
            <a:r>
              <a:rPr lang="en-US" dirty="0" smtClean="0"/>
              <a:t> “</a:t>
            </a:r>
            <a:r>
              <a:rPr lang="uk-UA" dirty="0" smtClean="0"/>
              <a:t>значення членів прогресії </a:t>
            </a:r>
            <a:r>
              <a:rPr lang="en-US" dirty="0" err="1" smtClean="0"/>
              <a:t>b</a:t>
            </a:r>
            <a:r>
              <a:rPr lang="en-US" i="1" baseline="-25000" dirty="0" err="1" smtClean="0"/>
              <a:t>n</a:t>
            </a:r>
            <a:r>
              <a:rPr lang="uk-UA" i="1" dirty="0" smtClean="0"/>
              <a:t> </a:t>
            </a:r>
            <a:r>
              <a:rPr lang="uk-UA" dirty="0" smtClean="0"/>
              <a:t>прямують до нуля при необмеженому зростанні </a:t>
            </a:r>
            <a:r>
              <a:rPr lang="en-US" dirty="0" smtClean="0"/>
              <a:t>n”</a:t>
            </a:r>
            <a:r>
              <a:rPr lang="uk-UA" dirty="0" smtClean="0"/>
              <a:t>, а записують так: </a:t>
            </a:r>
            <a:endParaRPr lang="en-US" dirty="0" smtClean="0"/>
          </a:p>
          <a:p>
            <a:pPr marL="0" indent="0">
              <a:buNone/>
            </a:pPr>
            <a:endParaRPr lang="ru-RU" dirty="0" smtClean="0"/>
          </a:p>
        </p:txBody>
      </p:sp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3249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32040" y="980728"/>
            <a:ext cx="2705100" cy="495300"/>
          </a:xfrm>
          <a:prstGeom prst="rect">
            <a:avLst/>
          </a:prstGeom>
          <a:noFill/>
        </p:spPr>
      </p:pic>
      <p:sp>
        <p:nvSpPr>
          <p:cNvPr id="532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3251" name="Picture 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32040" y="1556792"/>
            <a:ext cx="2809875" cy="495300"/>
          </a:xfrm>
          <a:prstGeom prst="rect">
            <a:avLst/>
          </a:prstGeom>
          <a:noFill/>
        </p:spPr>
      </p:pic>
      <p:sp>
        <p:nvSpPr>
          <p:cNvPr id="532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3253" name="Picture 5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32040" y="2060848"/>
            <a:ext cx="3800475" cy="495300"/>
          </a:xfrm>
          <a:prstGeom prst="rect">
            <a:avLst/>
          </a:prstGeom>
          <a:noFill/>
        </p:spPr>
      </p:pic>
      <p:sp>
        <p:nvSpPr>
          <p:cNvPr id="532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3255" name="Picture 7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80112" y="5733256"/>
            <a:ext cx="2089398" cy="34823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539552" y="476672"/>
            <a:ext cx="7787208" cy="1224136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uk-UA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Нескінченна геометрична прогресія </a:t>
            </a:r>
          </a:p>
          <a:p>
            <a:pPr algn="ctr">
              <a:buNone/>
            </a:pPr>
            <a:r>
              <a:rPr lang="uk-UA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(|q| &lt; 0) та її сума</a:t>
            </a:r>
            <a:endParaRPr lang="ru-RU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611560" y="1772816"/>
            <a:ext cx="8136904" cy="4464496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dirty="0" smtClean="0"/>
              <a:t>Розглянемо, що відбувається із сумою </a:t>
            </a:r>
            <a:r>
              <a:rPr lang="en-US" dirty="0" smtClean="0"/>
              <a:t>n</a:t>
            </a:r>
            <a:r>
              <a:rPr lang="uk-UA" i="1" dirty="0" smtClean="0"/>
              <a:t> </a:t>
            </a:r>
            <a:r>
              <a:rPr lang="uk-UA" dirty="0" smtClean="0"/>
              <a:t>перших членів таких прогресій при необмеженому зростанні </a:t>
            </a:r>
            <a:r>
              <a:rPr lang="en-US" dirty="0" smtClean="0"/>
              <a:t>n</a:t>
            </a:r>
            <a:r>
              <a:rPr lang="uk-UA" i="1" dirty="0" smtClean="0"/>
              <a:t>. </a:t>
            </a:r>
            <a:endParaRPr lang="en-US" i="1" dirty="0" smtClean="0"/>
          </a:p>
          <a:p>
            <a:pPr marL="0" indent="0">
              <a:buNone/>
            </a:pPr>
            <a:r>
              <a:rPr lang="uk-UA" dirty="0" smtClean="0"/>
              <a:t>За відомою формулою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32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32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32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93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9393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3568" y="3573016"/>
            <a:ext cx="4901597" cy="576064"/>
          </a:xfrm>
          <a:prstGeom prst="rect">
            <a:avLst/>
          </a:prstGeom>
          <a:noFill/>
        </p:spPr>
      </p:pic>
      <p:sp>
        <p:nvSpPr>
          <p:cNvPr id="593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9395" name="Picture 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5576" y="4365104"/>
            <a:ext cx="2706508" cy="360040"/>
          </a:xfrm>
          <a:prstGeom prst="rect">
            <a:avLst/>
          </a:prstGeom>
          <a:noFill/>
        </p:spPr>
      </p:pic>
      <p:sp>
        <p:nvSpPr>
          <p:cNvPr id="5939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9397" name="Picture 5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5576" y="4869160"/>
            <a:ext cx="2470428" cy="576064"/>
          </a:xfrm>
          <a:prstGeom prst="rect">
            <a:avLst/>
          </a:prstGeom>
          <a:noFill/>
        </p:spPr>
      </p:pic>
      <p:sp>
        <p:nvSpPr>
          <p:cNvPr id="5940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9399" name="Picture 7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3568" y="5445224"/>
            <a:ext cx="4531085" cy="61493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539552" y="476672"/>
            <a:ext cx="7787208" cy="1224136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uk-UA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Нескінченна геометрична прогресія </a:t>
            </a:r>
          </a:p>
          <a:p>
            <a:pPr algn="ctr">
              <a:buNone/>
            </a:pPr>
            <a:r>
              <a:rPr lang="uk-UA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(|q| &lt; 0) та її сума</a:t>
            </a:r>
            <a:endParaRPr lang="ru-RU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611560" y="1772816"/>
            <a:ext cx="8136904" cy="4464496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sz="2000" dirty="0" smtClean="0"/>
              <a:t>Вираз      </a:t>
            </a: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uk-UA" sz="2000" dirty="0" smtClean="0"/>
              <a:t>вважають </a:t>
            </a:r>
            <a:r>
              <a:rPr lang="uk-UA" sz="2000" i="1" dirty="0" smtClean="0"/>
              <a:t>сумою нескінченної геометричної прогресії </a:t>
            </a:r>
            <a:r>
              <a:rPr lang="uk-UA" sz="2000" dirty="0" smtClean="0"/>
              <a:t>з першим членом </a:t>
            </a:r>
            <a:r>
              <a:rPr lang="en-US" sz="2000" dirty="0" smtClean="0"/>
              <a:t>b</a:t>
            </a:r>
            <a:r>
              <a:rPr lang="en-US" sz="2000" baseline="-25000" dirty="0" smtClean="0"/>
              <a:t>1</a:t>
            </a:r>
            <a:r>
              <a:rPr lang="uk-UA" sz="2000" i="1" dirty="0" smtClean="0"/>
              <a:t> </a:t>
            </a:r>
            <a:r>
              <a:rPr lang="uk-UA" sz="2000" dirty="0" smtClean="0"/>
              <a:t>і знаменником </a:t>
            </a:r>
            <a:r>
              <a:rPr lang="en-US" sz="2000" i="1" dirty="0" smtClean="0"/>
              <a:t>q</a:t>
            </a:r>
            <a:r>
              <a:rPr lang="ru-RU" sz="2000" i="1" dirty="0" smtClean="0"/>
              <a:t>, </a:t>
            </a:r>
            <a:r>
              <a:rPr lang="uk-UA" sz="2000" dirty="0" smtClean="0"/>
              <a:t>де |</a:t>
            </a:r>
            <a:r>
              <a:rPr lang="en-US" sz="2000" dirty="0" smtClean="0"/>
              <a:t>q</a:t>
            </a:r>
            <a:r>
              <a:rPr lang="uk-UA" sz="2000" dirty="0" smtClean="0"/>
              <a:t>| &lt; 1. </a:t>
            </a:r>
            <a:endParaRPr lang="en-US" sz="2000" dirty="0" smtClean="0"/>
          </a:p>
          <a:p>
            <a:pPr marL="0" indent="0">
              <a:buNone/>
            </a:pPr>
            <a:r>
              <a:rPr lang="uk-UA" sz="2000" dirty="0" smtClean="0"/>
              <a:t>Позначивши цю суму буквою </a:t>
            </a:r>
            <a:r>
              <a:rPr lang="en-US" sz="2000" i="1" dirty="0" smtClean="0"/>
              <a:t>S</a:t>
            </a:r>
            <a:r>
              <a:rPr lang="ru-RU" sz="2000" i="1" dirty="0" smtClean="0"/>
              <a:t>, </a:t>
            </a:r>
            <a:r>
              <a:rPr lang="uk-UA" sz="2000" dirty="0" smtClean="0"/>
              <a:t>можна записати:</a:t>
            </a:r>
            <a:endParaRPr lang="ru-RU" sz="2000" dirty="0" smtClean="0"/>
          </a:p>
          <a:p>
            <a:pPr marL="0" indent="0">
              <a:buNone/>
            </a:pPr>
            <a:r>
              <a:rPr lang="uk-UA" dirty="0" smtClean="0"/>
              <a:t>  </a:t>
            </a:r>
            <a:endParaRPr lang="ru-RU" dirty="0"/>
          </a:p>
        </p:txBody>
      </p:sp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32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32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32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93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93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939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940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441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19672" y="1916832"/>
            <a:ext cx="504056" cy="563357"/>
          </a:xfrm>
          <a:prstGeom prst="rect">
            <a:avLst/>
          </a:prstGeom>
          <a:noFill/>
        </p:spPr>
      </p:pic>
      <p:sp>
        <p:nvSpPr>
          <p:cNvPr id="614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443" name="Picture 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27784" y="3600808"/>
            <a:ext cx="1512168" cy="94718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539552" y="476672"/>
            <a:ext cx="7787208" cy="1224136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uk-UA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Нескінченна геометрична прогресія </a:t>
            </a:r>
          </a:p>
          <a:p>
            <a:pPr algn="ctr">
              <a:buNone/>
            </a:pPr>
            <a:r>
              <a:rPr lang="uk-UA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(|q| &lt; 0) та її сума</a:t>
            </a:r>
            <a:endParaRPr lang="ru-RU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611560" y="1772816"/>
            <a:ext cx="8136904" cy="4464496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sz="2000" b="1" dirty="0" smtClean="0"/>
              <a:t>Приклад 1. </a:t>
            </a:r>
            <a:endParaRPr lang="en-US" sz="2000" b="1" dirty="0" smtClean="0"/>
          </a:p>
          <a:p>
            <a:pPr marL="0" indent="0">
              <a:buNone/>
            </a:pPr>
            <a:r>
              <a:rPr lang="uk-UA" sz="2000" dirty="0" smtClean="0"/>
              <a:t>Обчислити суму – </a:t>
            </a:r>
            <a:endParaRPr lang="ru-RU" sz="2000" dirty="0" smtClean="0"/>
          </a:p>
          <a:p>
            <a:pPr marL="457200" indent="-457200">
              <a:buNone/>
            </a:pPr>
            <a:endParaRPr lang="en-US" sz="2000" i="1" dirty="0" smtClean="0"/>
          </a:p>
          <a:p>
            <a:pPr marL="0" indent="0">
              <a:buNone/>
            </a:pPr>
            <a:r>
              <a:rPr lang="uk-UA" sz="2000" i="1" dirty="0" smtClean="0"/>
              <a:t>Розв'язання. </a:t>
            </a:r>
          </a:p>
          <a:p>
            <a:pPr marL="0" indent="0">
              <a:buNone/>
            </a:pPr>
            <a:r>
              <a:rPr lang="uk-UA" sz="2000" dirty="0" smtClean="0"/>
              <a:t>Маємо суму членів нескінченної геометричної прогресії, в якої </a:t>
            </a:r>
            <a:r>
              <a:rPr lang="en-US" sz="2000" dirty="0" smtClean="0"/>
              <a:t> </a:t>
            </a:r>
          </a:p>
          <a:p>
            <a:pPr marL="457200" indent="-457200">
              <a:buNone/>
            </a:pPr>
            <a:endParaRPr lang="uk-UA" sz="2000" dirty="0" smtClean="0"/>
          </a:p>
          <a:p>
            <a:pPr marL="457200" indent="-457200">
              <a:buNone/>
            </a:pPr>
            <a:endParaRPr lang="uk-UA" sz="2000" dirty="0" smtClean="0"/>
          </a:p>
          <a:p>
            <a:pPr marL="457200" indent="-457200">
              <a:buNone/>
            </a:pPr>
            <a:r>
              <a:rPr lang="uk-UA" sz="2000" dirty="0" smtClean="0"/>
              <a:t>Скориставшись формулою</a:t>
            </a:r>
            <a:r>
              <a:rPr lang="en-US" sz="2000" i="1" dirty="0" smtClean="0"/>
              <a:t>  </a:t>
            </a:r>
            <a:r>
              <a:rPr lang="uk-UA" sz="2000" i="1" dirty="0" smtClean="0"/>
              <a:t>    </a:t>
            </a:r>
            <a:r>
              <a:rPr lang="en-US" sz="2000" i="1" dirty="0" smtClean="0"/>
              <a:t>        </a:t>
            </a:r>
            <a:r>
              <a:rPr lang="uk-UA" sz="2000" i="1" dirty="0" smtClean="0"/>
              <a:t>      </a:t>
            </a:r>
            <a:r>
              <a:rPr lang="en-US" sz="2000" i="1" dirty="0" smtClean="0"/>
              <a:t> , </a:t>
            </a:r>
            <a:r>
              <a:rPr lang="uk-UA" sz="2000" i="1" dirty="0" smtClean="0"/>
              <a:t>   </a:t>
            </a:r>
            <a:r>
              <a:rPr lang="uk-UA" sz="2000" dirty="0" smtClean="0"/>
              <a:t>маємо:</a:t>
            </a:r>
            <a:endParaRPr lang="en-US" sz="2000" dirty="0" smtClean="0"/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endParaRPr lang="en-US" sz="2000" i="1" dirty="0" smtClean="0"/>
          </a:p>
          <a:p>
            <a:pPr marL="0" indent="0">
              <a:buNone/>
            </a:pPr>
            <a:r>
              <a:rPr lang="uk-UA" sz="2000" dirty="0" smtClean="0"/>
              <a:t>Отже,</a:t>
            </a:r>
            <a:r>
              <a:rPr lang="en-US" sz="2000" dirty="0" smtClean="0"/>
              <a:t> 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endParaRPr lang="ru-RU" sz="2000" dirty="0" smtClean="0"/>
          </a:p>
        </p:txBody>
      </p:sp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32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32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32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93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93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939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940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4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34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3489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43808" y="1988840"/>
            <a:ext cx="2171317" cy="504056"/>
          </a:xfrm>
          <a:prstGeom prst="rect">
            <a:avLst/>
          </a:prstGeom>
          <a:noFill/>
        </p:spPr>
      </p:pic>
      <p:sp>
        <p:nvSpPr>
          <p:cNvPr id="634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3491" name="Picture 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7583" y="3501008"/>
            <a:ext cx="1440161" cy="542670"/>
          </a:xfrm>
          <a:prstGeom prst="rect">
            <a:avLst/>
          </a:prstGeom>
          <a:noFill/>
        </p:spPr>
      </p:pic>
      <p:sp>
        <p:nvSpPr>
          <p:cNvPr id="6349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3493" name="Picture 5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79912" y="3933056"/>
            <a:ext cx="919681" cy="576064"/>
          </a:xfrm>
          <a:prstGeom prst="rect">
            <a:avLst/>
          </a:prstGeom>
          <a:noFill/>
        </p:spPr>
      </p:pic>
      <p:sp>
        <p:nvSpPr>
          <p:cNvPr id="6349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3495" name="Picture 7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56176" y="3861048"/>
            <a:ext cx="1296144" cy="860872"/>
          </a:xfrm>
          <a:prstGeom prst="rect">
            <a:avLst/>
          </a:prstGeom>
          <a:noFill/>
        </p:spPr>
      </p:pic>
      <p:sp>
        <p:nvSpPr>
          <p:cNvPr id="6349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3497" name="Picture 9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47664" y="4941168"/>
            <a:ext cx="2966176" cy="582042"/>
          </a:xfrm>
          <a:prstGeom prst="rect">
            <a:avLst/>
          </a:prstGeom>
          <a:noFill/>
        </p:spPr>
      </p:pic>
      <p:sp>
        <p:nvSpPr>
          <p:cNvPr id="6350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350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350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350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3508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539552" y="476672"/>
            <a:ext cx="7787208" cy="1224136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uk-UA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Нескінченна геометрична прогресія </a:t>
            </a:r>
          </a:p>
          <a:p>
            <a:pPr algn="ctr">
              <a:buNone/>
            </a:pPr>
            <a:r>
              <a:rPr lang="uk-UA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(|q| &lt; 0) та її сума</a:t>
            </a:r>
            <a:endParaRPr lang="ru-RU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611560" y="1772816"/>
            <a:ext cx="8136904" cy="4464496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sz="2000" b="1" dirty="0" smtClean="0"/>
              <a:t>Приклад 2.</a:t>
            </a:r>
            <a:r>
              <a:rPr lang="uk-UA" sz="2000" dirty="0" smtClean="0"/>
              <a:t> </a:t>
            </a:r>
          </a:p>
          <a:p>
            <a:pPr marL="0" indent="0">
              <a:buNone/>
            </a:pPr>
            <a:r>
              <a:rPr lang="uk-UA" sz="2000" dirty="0" smtClean="0"/>
              <a:t>Періодичний дріб 0,151515… записати у вигляді суми членів нескінченної геометричної прогресії і знайти цю суму.</a:t>
            </a:r>
          </a:p>
          <a:p>
            <a:pPr marL="0" indent="0">
              <a:buNone/>
            </a:pPr>
            <a:r>
              <a:rPr lang="uk-UA" sz="2000" i="1" dirty="0" smtClean="0"/>
              <a:t>Розв'язання. </a:t>
            </a:r>
            <a:r>
              <a:rPr lang="uk-UA" sz="2000" dirty="0" smtClean="0"/>
              <a:t>Маємо: 0,(15) = </a:t>
            </a:r>
          </a:p>
          <a:p>
            <a:pPr marL="0" indent="0">
              <a:buNone/>
            </a:pPr>
            <a:r>
              <a:rPr lang="uk-UA" sz="2000" dirty="0" smtClean="0"/>
              <a:t>У прогресії    </a:t>
            </a:r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r>
              <a:rPr lang="uk-UA" sz="2000" dirty="0" smtClean="0"/>
              <a:t>Отже, </a:t>
            </a:r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endParaRPr lang="ru-RU" sz="2000" dirty="0" smtClean="0"/>
          </a:p>
        </p:txBody>
      </p:sp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32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32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32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93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93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939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940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4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34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34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349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349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349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350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3499" name="Picture 1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1920" y="2708920"/>
            <a:ext cx="2153394" cy="379581"/>
          </a:xfrm>
          <a:prstGeom prst="rect">
            <a:avLst/>
          </a:prstGeom>
          <a:noFill/>
        </p:spPr>
      </p:pic>
      <p:sp>
        <p:nvSpPr>
          <p:cNvPr id="6350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350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3503" name="Picture 1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51720" y="3212976"/>
            <a:ext cx="3376786" cy="380896"/>
          </a:xfrm>
          <a:prstGeom prst="rect">
            <a:avLst/>
          </a:prstGeom>
          <a:noFill/>
        </p:spPr>
      </p:pic>
      <p:sp>
        <p:nvSpPr>
          <p:cNvPr id="6350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3508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55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5537" name="Picture 1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91680" y="3789040"/>
            <a:ext cx="2495550" cy="5238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539552" y="476672"/>
            <a:ext cx="7787208" cy="1224136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uk-UA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Нескінченна геометрична прогресія </a:t>
            </a:r>
          </a:p>
          <a:p>
            <a:pPr algn="ctr">
              <a:buNone/>
            </a:pPr>
            <a:r>
              <a:rPr lang="uk-UA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(|q| &lt; 0) та її сума</a:t>
            </a:r>
            <a:endParaRPr lang="ru-RU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611560" y="1772816"/>
            <a:ext cx="8136904" cy="4464496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r>
              <a:rPr lang="uk-UA" sz="2000" b="1" dirty="0" smtClean="0"/>
              <a:t>Приклад 3</a:t>
            </a:r>
            <a:r>
              <a:rPr lang="uk-UA" sz="2000" dirty="0" smtClean="0"/>
              <a:t>. Періодичний дріб 0,2777... перетворити у звичайний.</a:t>
            </a:r>
            <a:endParaRPr lang="ru-RU" sz="2000" dirty="0" smtClean="0"/>
          </a:p>
          <a:p>
            <a:pPr marL="0" indent="0">
              <a:buNone/>
            </a:pPr>
            <a:endParaRPr lang="uk-UA" sz="2000" i="1" dirty="0" smtClean="0"/>
          </a:p>
          <a:p>
            <a:pPr marL="0" indent="0">
              <a:buNone/>
            </a:pPr>
            <a:r>
              <a:rPr lang="uk-UA" sz="2000" i="1" dirty="0" smtClean="0"/>
              <a:t>Розв'язання. </a:t>
            </a:r>
            <a:r>
              <a:rPr lang="uk-UA" sz="2000" dirty="0" smtClean="0"/>
              <a:t>0,2777 = </a:t>
            </a:r>
            <a:endParaRPr lang="ru-RU" sz="2000" dirty="0" smtClean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r>
              <a:rPr lang="uk-UA" sz="2000" dirty="0" smtClean="0"/>
              <a:t>Розглянуті приклади 2 і 3 показують, як періодичні десяткові дроби можна записати у вигляді звичайних.</a:t>
            </a:r>
            <a:endParaRPr lang="ru-RU" sz="2000" dirty="0" smtClean="0"/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endParaRPr lang="ru-RU" sz="2000" dirty="0" smtClean="0"/>
          </a:p>
        </p:txBody>
      </p:sp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32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32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32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93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93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939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940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4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34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34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349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349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349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350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350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350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350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3508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3507" name="Picture 19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31840" y="2708920"/>
            <a:ext cx="5040560" cy="733456"/>
          </a:xfrm>
          <a:prstGeom prst="rect">
            <a:avLst/>
          </a:prstGeom>
          <a:noFill/>
        </p:spPr>
      </p:pic>
      <p:sp>
        <p:nvSpPr>
          <p:cNvPr id="655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>
          <a:xfrm>
            <a:off x="928688" y="642938"/>
            <a:ext cx="76200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dirty="0" err="1" smtClean="0"/>
              <a:t>Узагальнююче</a:t>
            </a:r>
            <a:r>
              <a:rPr lang="ru-RU" sz="4000" dirty="0" smtClean="0"/>
              <a:t> </a:t>
            </a:r>
            <a:r>
              <a:rPr lang="ru-RU" sz="4000" dirty="0" err="1" smtClean="0"/>
              <a:t>повторення</a:t>
            </a:r>
            <a:r>
              <a:rPr lang="ru-RU" sz="4000" dirty="0" smtClean="0"/>
              <a:t> </a:t>
            </a:r>
            <a:r>
              <a:rPr lang="ru-RU" sz="4000" dirty="0" err="1" smtClean="0"/>
              <a:t>вивченого</a:t>
            </a:r>
            <a:r>
              <a:rPr lang="ru-RU" sz="4000" dirty="0" smtClean="0"/>
              <a:t> </a:t>
            </a:r>
            <a:r>
              <a:rPr lang="ru-RU" sz="4000" dirty="0" err="1" smtClean="0"/>
              <a:t>матеріалу</a:t>
            </a:r>
            <a:endParaRPr lang="ru-RU" sz="4000" dirty="0" smtClean="0"/>
          </a:p>
        </p:txBody>
      </p:sp>
      <p:sp>
        <p:nvSpPr>
          <p:cNvPr id="6656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1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1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>
          <a:xfrm>
            <a:off x="928688" y="642938"/>
            <a:ext cx="76200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dirty="0" smtClean="0"/>
              <a:t>Геометрична прогресія називається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66800" y="1752600"/>
            <a:ext cx="7105650" cy="2108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800" smtClean="0"/>
              <a:t>   </a:t>
            </a:r>
            <a:r>
              <a:rPr lang="ru-RU" sz="3600" smtClean="0">
                <a:solidFill>
                  <a:srgbClr val="00FF00"/>
                </a:solidFill>
              </a:rPr>
              <a:t>нескінченно спадною, </a:t>
            </a:r>
            <a:r>
              <a:rPr lang="ru-RU" sz="3600" smtClean="0"/>
              <a:t>якщо модуль знаменника менший за одиницю.</a:t>
            </a:r>
          </a:p>
        </p:txBody>
      </p:sp>
      <p:graphicFrame>
        <p:nvGraphicFramePr>
          <p:cNvPr id="111620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3995738" y="4005263"/>
          <a:ext cx="1368350" cy="10799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Формула" r:id="rId3" imgW="266400" imgH="253800" progId="Equation.3">
                  <p:embed/>
                </p:oleObj>
              </mc:Choice>
              <mc:Fallback>
                <p:oleObj name="Формула" r:id="rId3" imgW="266400" imgH="253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738" y="4005263"/>
                        <a:ext cx="1368350" cy="107992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1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11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18" grpId="0"/>
      <p:bldP spid="11161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17"/>
          <p:cNvGrpSpPr/>
          <p:nvPr/>
        </p:nvGrpSpPr>
        <p:grpSpPr>
          <a:xfrm>
            <a:off x="285720" y="28572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598236" y="613520"/>
            <a:ext cx="3857652" cy="1100968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r>
              <a:rPr lang="ru-RU" sz="3600" b="1" dirty="0" err="1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Готуємося</a:t>
            </a:r>
            <a:r>
              <a:rPr lang="ru-RU" sz="3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 до уроку</a:t>
            </a:r>
            <a:endParaRPr lang="ru-RU" sz="36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20" name="Содержимое 19" descr="22ecdb766c09.png"/>
          <p:cNvPicPr>
            <a:picLocks noGrp="1" noChangeAspect="1"/>
          </p:cNvPicPr>
          <p:nvPr>
            <p:ph sz="half" idx="1"/>
          </p:nvPr>
        </p:nvPicPr>
        <p:blipFill>
          <a:blip r:embed="rId3" cstate="print">
            <a:lum bright="12000" contrast="-19000"/>
          </a:blip>
          <a:stretch>
            <a:fillRect/>
          </a:stretch>
        </p:blipFill>
        <p:spPr>
          <a:xfrm>
            <a:off x="571472" y="1785926"/>
            <a:ext cx="3820146" cy="4286280"/>
          </a:xfrm>
        </p:spPr>
      </p:pic>
      <p:sp>
        <p:nvSpPr>
          <p:cNvPr id="16" name="Содержимое 15"/>
          <p:cNvSpPr>
            <a:spLocks noGrp="1"/>
          </p:cNvSpPr>
          <p:nvPr>
            <p:ph sz="half" idx="2"/>
          </p:nvPr>
        </p:nvSpPr>
        <p:spPr>
          <a:xfrm>
            <a:off x="4813078" y="613520"/>
            <a:ext cx="3895724" cy="5715040"/>
          </a:xfrm>
        </p:spPr>
        <p:txBody>
          <a:bodyPr anchor="t" anchorCtr="0">
            <a:normAutofit/>
          </a:bodyPr>
          <a:lstStyle/>
          <a:p>
            <a:pPr>
              <a:buNone/>
            </a:pPr>
            <a:endParaRPr lang="uk-UA" sz="1800" dirty="0" smtClean="0"/>
          </a:p>
          <a:p>
            <a:pPr>
              <a:buNone/>
            </a:pPr>
            <a:endParaRPr lang="uk-UA" sz="1800" dirty="0" smtClean="0"/>
          </a:p>
          <a:p>
            <a:pPr>
              <a:buNone/>
            </a:pPr>
            <a:endParaRPr lang="uk-UA" sz="1800" dirty="0" smtClean="0"/>
          </a:p>
          <a:p>
            <a:pPr>
              <a:buNone/>
            </a:pPr>
            <a:endParaRPr lang="uk-UA" sz="1800" dirty="0" smtClean="0"/>
          </a:p>
          <a:p>
            <a:pPr>
              <a:buNone/>
            </a:pPr>
            <a:endParaRPr lang="uk-UA" sz="1800" dirty="0" smtClean="0"/>
          </a:p>
          <a:p>
            <a:pPr marL="0" indent="0">
              <a:buNone/>
            </a:pPr>
            <a:r>
              <a:rPr lang="uk-UA" sz="1800" dirty="0" smtClean="0"/>
              <a:t>Використано матеріали  Бібліотеки електронних </a:t>
            </a:r>
            <a:r>
              <a:rPr lang="uk-UA" sz="1800" dirty="0" err="1" smtClean="0"/>
              <a:t>наочностей</a:t>
            </a:r>
            <a:r>
              <a:rPr lang="uk-UA" sz="1800" dirty="0" smtClean="0"/>
              <a:t> </a:t>
            </a:r>
            <a:r>
              <a:rPr lang="uk-UA" sz="1800" dirty="0" err="1" smtClean="0"/>
              <a:t>“Алгебра</a:t>
            </a:r>
            <a:r>
              <a:rPr lang="uk-UA" sz="1800" dirty="0" smtClean="0"/>
              <a:t> 7-9 </a:t>
            </a:r>
            <a:r>
              <a:rPr lang="uk-UA" sz="1800" dirty="0" err="1" smtClean="0"/>
              <a:t>клас”</a:t>
            </a:r>
            <a:r>
              <a:rPr lang="uk-UA" sz="1800" dirty="0" smtClean="0"/>
              <a:t>.</a:t>
            </a:r>
          </a:p>
          <a:p>
            <a:pPr>
              <a:buNone/>
            </a:pPr>
            <a:endParaRPr lang="uk-UA" sz="1800" dirty="0" smtClean="0"/>
          </a:p>
          <a:p>
            <a:pPr>
              <a:buNone/>
            </a:pPr>
            <a:r>
              <a:rPr lang="uk-UA" sz="1800" dirty="0" smtClean="0"/>
              <a:t>Робота вчителя СЗОШ І- ІІІ ступенів </a:t>
            </a:r>
          </a:p>
          <a:p>
            <a:pPr>
              <a:buNone/>
            </a:pPr>
            <a:r>
              <a:rPr lang="uk-UA" sz="1800" dirty="0" smtClean="0"/>
              <a:t>№ 8 м. Хмельницького Кравчук Г.Т.</a:t>
            </a:r>
          </a:p>
          <a:p>
            <a:pPr>
              <a:buNone/>
            </a:pPr>
            <a:endParaRPr lang="ru-RU" sz="1800" dirty="0" smtClean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4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Заголовок 13"/>
          <p:cNvSpPr txBox="1">
            <a:spLocks/>
          </p:cNvSpPr>
          <p:nvPr/>
        </p:nvSpPr>
        <p:spPr>
          <a:xfrm>
            <a:off x="4786314" y="642918"/>
            <a:ext cx="4000528" cy="12438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smtClean="0">
                <a:ln>
                  <a:solidFill>
                    <a:schemeClr val="tx1"/>
                  </a:solidFill>
                </a:ln>
                <a:solidFill>
                  <a:srgbClr val="92D05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Мультимедійні технології на уроках алгебри</a:t>
            </a:r>
            <a:endParaRPr kumimoji="0" lang="ru-RU" sz="3200" b="1" i="0" u="none" strike="noStrike" kern="1200" cap="none" spc="0" normalizeH="0" baseline="0" noProof="0" dirty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857356" y="6072206"/>
            <a:ext cx="1714512" cy="369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2011 рік</a:t>
            </a:r>
            <a:endParaRPr lang="ru-RU" b="1" dirty="0"/>
          </a:p>
        </p:txBody>
      </p:sp>
      <p:pic>
        <p:nvPicPr>
          <p:cNvPr id="29" name="Рисунок 28" descr="Galina_K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857884" y="4214818"/>
            <a:ext cx="1828800" cy="21305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2" name="Rectangle 6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b="1" i="1" u="sng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ru-RU" sz="3200" b="1" i="1" u="sng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ru-RU" sz="3200" b="1" i="1" u="sng" smtClean="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3074" name="Object 27"/>
          <p:cNvGraphicFramePr>
            <a:graphicFrameLocks noGrp="1" noChangeAspect="1"/>
          </p:cNvGraphicFramePr>
          <p:nvPr>
            <p:ph sz="half" idx="1"/>
          </p:nvPr>
        </p:nvGraphicFramePr>
        <p:xfrm>
          <a:off x="3995738" y="2205038"/>
          <a:ext cx="1163637" cy="925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Формула" r:id="rId4" imgW="495000" imgH="393480" progId="Equation.3">
                  <p:embed/>
                </p:oleObj>
              </mc:Choice>
              <mc:Fallback>
                <p:oleObj name="Формула" r:id="rId4" imgW="495000" imgH="393480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738" y="2205038"/>
                        <a:ext cx="1163637" cy="925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6" name="Text Box 26" descr="Зеленый мрамор"/>
          <p:cNvSpPr txBox="1">
            <a:spLocks noChangeArrowheads="1"/>
          </p:cNvSpPr>
          <p:nvPr/>
        </p:nvSpPr>
        <p:spPr bwMode="auto">
          <a:xfrm>
            <a:off x="1763713" y="1700213"/>
            <a:ext cx="6337300" cy="180181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800" dirty="0"/>
              <a:t>Довести,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геометрична</a:t>
            </a:r>
            <a:r>
              <a:rPr lang="ru-RU" sz="2800" dirty="0"/>
              <a:t>  </a:t>
            </a:r>
          </a:p>
          <a:p>
            <a:pPr algn="l">
              <a:spcBef>
                <a:spcPct val="50000"/>
              </a:spcBef>
            </a:pPr>
            <a:r>
              <a:rPr lang="ru-RU" sz="2800" dirty="0" err="1"/>
              <a:t>прогресія</a:t>
            </a:r>
            <a:r>
              <a:rPr lang="ru-RU" sz="2800" dirty="0"/>
              <a:t>   </a:t>
            </a:r>
            <a:r>
              <a:rPr lang="ru-RU" sz="2800" dirty="0" smtClean="0"/>
              <a:t>                        </a:t>
            </a:r>
            <a:r>
              <a:rPr lang="ru-RU" sz="2800" dirty="0" err="1"/>
              <a:t>є</a:t>
            </a:r>
            <a:r>
              <a:rPr lang="ru-RU" sz="2800" dirty="0"/>
              <a:t> </a:t>
            </a:r>
            <a:r>
              <a:rPr lang="ru-RU" sz="2800" dirty="0" err="1"/>
              <a:t>нескінченно</a:t>
            </a:r>
            <a:endParaRPr lang="ru-RU" sz="2800" dirty="0"/>
          </a:p>
          <a:p>
            <a:pPr algn="l">
              <a:spcBef>
                <a:spcPct val="50000"/>
              </a:spcBef>
            </a:pPr>
            <a:r>
              <a:rPr lang="ru-RU" sz="2800" dirty="0"/>
              <a:t> </a:t>
            </a:r>
            <a:r>
              <a:rPr lang="ru-RU" sz="2800" dirty="0" err="1"/>
              <a:t>спадною</a:t>
            </a:r>
            <a:r>
              <a:rPr lang="ru-RU" sz="2800" dirty="0"/>
              <a:t>.</a:t>
            </a:r>
          </a:p>
        </p:txBody>
      </p:sp>
      <p:sp>
        <p:nvSpPr>
          <p:cNvPr id="3077" name="Text Box 29" descr="Зеленый мрамор"/>
          <p:cNvSpPr txBox="1">
            <a:spLocks noChangeArrowheads="1"/>
          </p:cNvSpPr>
          <p:nvPr/>
        </p:nvSpPr>
        <p:spPr bwMode="auto">
          <a:xfrm>
            <a:off x="3203575" y="4508500"/>
            <a:ext cx="2951163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/>
              <a:t>Доведення.</a:t>
            </a: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5716" name="Object 4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1547813" y="404813"/>
          <a:ext cx="1295400" cy="1255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Формула" r:id="rId3" imgW="406080" imgH="393480" progId="Equation.3">
                  <p:embed/>
                </p:oleObj>
              </mc:Choice>
              <mc:Fallback>
                <p:oleObj name="Формула" r:id="rId3" imgW="406080" imgH="393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404813"/>
                        <a:ext cx="1295400" cy="1255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719" name="Object 7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1403350" y="1700213"/>
          <a:ext cx="1655763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Формула" r:id="rId5" imgW="507960" imgH="393480" progId="Equation.3">
                  <p:embed/>
                </p:oleObj>
              </mc:Choice>
              <mc:Fallback>
                <p:oleObj name="Формула" r:id="rId5" imgW="507960" imgH="3934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1700213"/>
                        <a:ext cx="1655763" cy="1282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723" name="Object 11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4787900" y="549275"/>
          <a:ext cx="3384550" cy="213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Формула" r:id="rId7" imgW="685800" imgH="431640" progId="Equation.3">
                  <p:embed/>
                </p:oleObj>
              </mc:Choice>
              <mc:Fallback>
                <p:oleObj name="Формула" r:id="rId7" imgW="685800" imgH="43164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549275"/>
                        <a:ext cx="3384550" cy="2130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728" name="Object 16"/>
          <p:cNvGraphicFramePr>
            <a:graphicFrameLocks noGrp="1" noChangeAspect="1"/>
          </p:cNvGraphicFramePr>
          <p:nvPr>
            <p:ph sz="quarter" idx="4"/>
          </p:nvPr>
        </p:nvGraphicFramePr>
        <p:xfrm>
          <a:off x="1547813" y="3716338"/>
          <a:ext cx="2087562" cy="165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Формула" r:id="rId9" imgW="495000" imgH="393480" progId="Equation.3">
                  <p:embed/>
                </p:oleObj>
              </mc:Choice>
              <mc:Fallback>
                <p:oleObj name="Формула" r:id="rId9" imgW="495000" imgH="39348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3716338"/>
                        <a:ext cx="2087562" cy="1658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5722" name="Picture 10" descr="10000001"/>
          <p:cNvPicPr>
            <a:picLocks noChangeAspect="1" noChangeArrowheads="1" noCrop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708400" y="4292600"/>
            <a:ext cx="936625" cy="468313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115726" name="Line 14"/>
          <p:cNvSpPr>
            <a:spLocks noChangeShapeType="1"/>
          </p:cNvSpPr>
          <p:nvPr/>
        </p:nvSpPr>
        <p:spPr bwMode="auto">
          <a:xfrm>
            <a:off x="3348038" y="476250"/>
            <a:ext cx="0" cy="29527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5727" name="AutoShape 15" descr="Зеленый мрамор"/>
          <p:cNvSpPr>
            <a:spLocks noChangeArrowheads="1"/>
          </p:cNvSpPr>
          <p:nvPr/>
        </p:nvSpPr>
        <p:spPr bwMode="auto">
          <a:xfrm>
            <a:off x="3492500" y="1484313"/>
            <a:ext cx="1079500" cy="287337"/>
          </a:xfrm>
          <a:prstGeom prst="rightArrow">
            <a:avLst>
              <a:gd name="adj1" fmla="val 50000"/>
              <a:gd name="adj2" fmla="val 93923"/>
            </a:avLst>
          </a:prstGeom>
          <a:blipFill dpi="0" rotWithShape="0">
            <a:blip r:embed="rId12" cstate="print"/>
            <a:srcRect/>
            <a:tile tx="0" ty="0" sx="100000" sy="100000" flip="none" algn="tl"/>
          </a:blip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115731" name="Text Box 19" descr="Зеленый мрамор"/>
          <p:cNvSpPr txBox="1">
            <a:spLocks noChangeArrowheads="1"/>
          </p:cNvSpPr>
          <p:nvPr/>
        </p:nvSpPr>
        <p:spPr bwMode="auto">
          <a:xfrm>
            <a:off x="4427538" y="3644900"/>
            <a:ext cx="3960812" cy="206216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/>
              <a:t>Геометрична прогресія є нескінченно спадною.</a:t>
            </a: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5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5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15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15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15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15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15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15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26" grpId="0" animBg="1"/>
      <p:bldP spid="115727" grpId="0" animBg="1"/>
      <p:bldP spid="11573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54" name="Rectangle 10" descr="Зеленый мрамор"/>
          <p:cNvSpPr>
            <a:spLocks noChangeArrowheads="1"/>
          </p:cNvSpPr>
          <p:nvPr/>
        </p:nvSpPr>
        <p:spPr bwMode="auto">
          <a:xfrm>
            <a:off x="2428875" y="2857500"/>
            <a:ext cx="4824413" cy="2376488"/>
          </a:xfrm>
          <a:prstGeom prst="rect">
            <a:avLst/>
          </a:prstGeom>
          <a:solidFill>
            <a:srgbClr val="00FF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5125" name="Rectangle 8"/>
          <p:cNvSpPr>
            <a:spLocks noGrp="1" noChangeArrowheads="1"/>
          </p:cNvSpPr>
          <p:nvPr>
            <p:ph type="title"/>
          </p:nvPr>
        </p:nvSpPr>
        <p:spPr>
          <a:xfrm>
            <a:off x="500063" y="1000125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4800" smtClean="0">
                <a:solidFill>
                  <a:srgbClr val="00FF00"/>
                </a:solidFill>
              </a:rPr>
              <a:t>Сума нескінченно спадної</a:t>
            </a:r>
            <a:br>
              <a:rPr lang="ru-RU" sz="4800" smtClean="0">
                <a:solidFill>
                  <a:srgbClr val="00FF00"/>
                </a:solidFill>
              </a:rPr>
            </a:br>
            <a:r>
              <a:rPr lang="ru-RU" sz="4800" smtClean="0">
                <a:solidFill>
                  <a:srgbClr val="00FF00"/>
                </a:solidFill>
              </a:rPr>
              <a:t>геометричної прогресії</a:t>
            </a:r>
          </a:p>
        </p:txBody>
      </p:sp>
      <p:graphicFrame>
        <p:nvGraphicFramePr>
          <p:cNvPr id="5122" name="Object 4"/>
          <p:cNvGraphicFramePr>
            <a:graphicFrameLocks noGrp="1" noChangeAspect="1"/>
          </p:cNvGraphicFramePr>
          <p:nvPr>
            <p:ph sz="half" idx="1"/>
          </p:nvPr>
        </p:nvGraphicFramePr>
        <p:xfrm>
          <a:off x="3000375" y="3214688"/>
          <a:ext cx="1868488" cy="1308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Формула" r:id="rId3" imgW="253800" imgH="177480" progId="Equation.3">
                  <p:embed/>
                </p:oleObj>
              </mc:Choice>
              <mc:Fallback>
                <p:oleObj name="Формула" r:id="rId3" imgW="253800" imgH="177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0375" y="3214688"/>
                        <a:ext cx="1868488" cy="1308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7"/>
          <p:cNvGraphicFramePr>
            <a:graphicFrameLocks noGrp="1" noChangeAspect="1"/>
          </p:cNvGraphicFramePr>
          <p:nvPr>
            <p:ph sz="half" idx="2"/>
          </p:nvPr>
        </p:nvGraphicFramePr>
        <p:xfrm>
          <a:off x="4929188" y="2857500"/>
          <a:ext cx="1758950" cy="2232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Формула" r:id="rId5" imgW="330120" imgH="419040" progId="Equation.3">
                  <p:embed/>
                </p:oleObj>
              </mc:Choice>
              <mc:Fallback>
                <p:oleObj name="Формула" r:id="rId5" imgW="330120" imgH="41904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9188" y="2857500"/>
                        <a:ext cx="1758950" cy="2232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8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5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0" name="Rectangle 7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sz="2800" smtClean="0"/>
              <a:t>     </a:t>
            </a:r>
          </a:p>
        </p:txBody>
      </p:sp>
      <p:graphicFrame>
        <p:nvGraphicFramePr>
          <p:cNvPr id="17415" name="Object 1031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1619250" y="361950"/>
          <a:ext cx="3732213" cy="168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Формула" r:id="rId4" imgW="1409400" imgH="634680" progId="Equation.3">
                  <p:embed/>
                </p:oleObj>
              </mc:Choice>
              <mc:Fallback>
                <p:oleObj name="Формула" r:id="rId4" imgW="1409400" imgH="634680" progId="Equation.3">
                  <p:embed/>
                  <p:pic>
                    <p:nvPicPr>
                      <p:cNvPr id="0" name="Object 10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361950"/>
                        <a:ext cx="3732213" cy="1681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8" name="Object 1034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1698625" y="1647825"/>
          <a:ext cx="2435225" cy="598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Формула" r:id="rId6" imgW="723600" imgH="177480" progId="Equation.3">
                  <p:embed/>
                </p:oleObj>
              </mc:Choice>
              <mc:Fallback>
                <p:oleObj name="Формула" r:id="rId6" imgW="723600" imgH="177480" progId="Equation.3">
                  <p:embed/>
                  <p:pic>
                    <p:nvPicPr>
                      <p:cNvPr id="0" name="Object 10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8625" y="1647825"/>
                        <a:ext cx="2435225" cy="598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1" name="Object 1037"/>
          <p:cNvGraphicFramePr>
            <a:graphicFrameLocks noChangeAspect="1"/>
          </p:cNvGraphicFramePr>
          <p:nvPr/>
        </p:nvGraphicFramePr>
        <p:xfrm>
          <a:off x="3500438" y="2428875"/>
          <a:ext cx="2573337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Формула" r:id="rId8" imgW="838080" imgH="177480" progId="Equation.3">
                  <p:embed/>
                </p:oleObj>
              </mc:Choice>
              <mc:Fallback>
                <p:oleObj name="Формула" r:id="rId8" imgW="838080" imgH="177480" progId="Equation.3">
                  <p:embed/>
                  <p:pic>
                    <p:nvPicPr>
                      <p:cNvPr id="0" name="Object 10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0438" y="2428875"/>
                        <a:ext cx="2573337" cy="547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30" name="Object 1046"/>
          <p:cNvGraphicFramePr>
            <a:graphicFrameLocks noChangeAspect="1"/>
          </p:cNvGraphicFramePr>
          <p:nvPr/>
        </p:nvGraphicFramePr>
        <p:xfrm>
          <a:off x="2124075" y="3141663"/>
          <a:ext cx="4314825" cy="139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Формула" r:id="rId10" imgW="1333440" imgH="431640" progId="Equation.3">
                  <p:embed/>
                </p:oleObj>
              </mc:Choice>
              <mc:Fallback>
                <p:oleObj name="Формула" r:id="rId10" imgW="1333440" imgH="431640" progId="Equation.3">
                  <p:embed/>
                  <p:pic>
                    <p:nvPicPr>
                      <p:cNvPr id="0" name="Object 10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4075" y="3141663"/>
                        <a:ext cx="4314825" cy="1397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7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" name="Object 18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1331913" y="3068638"/>
          <a:ext cx="2125662" cy="1487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Формула" r:id="rId3" imgW="253800" imgH="177480" progId="Equation.3">
                  <p:embed/>
                </p:oleObj>
              </mc:Choice>
              <mc:Fallback>
                <p:oleObj name="Формула" r:id="rId3" imgW="253800" imgH="17748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3068638"/>
                        <a:ext cx="2125662" cy="1487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7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3924300" y="2636838"/>
          <a:ext cx="3525838" cy="248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Формула" r:id="rId5" imgW="1079280" imgH="761760" progId="Equation.3">
                  <p:embed/>
                </p:oleObj>
              </mc:Choice>
              <mc:Fallback>
                <p:oleObj name="Формула" r:id="rId5" imgW="1079280" imgH="76176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0" y="2636838"/>
                        <a:ext cx="3525838" cy="2489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842" name="Object 10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5868144" y="5153610"/>
          <a:ext cx="3024336" cy="14014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Формула" r:id="rId7" imgW="850680" imgH="393480" progId="Equation.3">
                  <p:embed/>
                </p:oleObj>
              </mc:Choice>
              <mc:Fallback>
                <p:oleObj name="Формула" r:id="rId7" imgW="850680" imgH="39348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8144" y="5153610"/>
                        <a:ext cx="3024336" cy="140140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13"/>
          <p:cNvGraphicFramePr>
            <a:graphicFrameLocks noGrp="1" noChangeAspect="1"/>
          </p:cNvGraphicFramePr>
          <p:nvPr>
            <p:ph sz="quarter" idx="4"/>
          </p:nvPr>
        </p:nvGraphicFramePr>
        <p:xfrm>
          <a:off x="3276600" y="549275"/>
          <a:ext cx="1474788" cy="187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Формула" r:id="rId9" imgW="330120" imgH="419040" progId="Equation.3">
                  <p:embed/>
                </p:oleObj>
              </mc:Choice>
              <mc:Fallback>
                <p:oleObj name="Формула" r:id="rId9" imgW="330120" imgH="41904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549275"/>
                        <a:ext cx="1474788" cy="1871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16"/>
          <p:cNvGraphicFramePr>
            <a:graphicFrameLocks noChangeAspect="1"/>
          </p:cNvGraphicFramePr>
          <p:nvPr/>
        </p:nvGraphicFramePr>
        <p:xfrm>
          <a:off x="1258888" y="692150"/>
          <a:ext cx="1868487" cy="1308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Формула" r:id="rId11" imgW="253800" imgH="177480" progId="Equation.3">
                  <p:embed/>
                </p:oleObj>
              </mc:Choice>
              <mc:Fallback>
                <p:oleObj name="Формула" r:id="rId11" imgW="253800" imgH="17748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692150"/>
                        <a:ext cx="1868487" cy="1308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0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7590" name="Object 6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1619250" y="476250"/>
          <a:ext cx="4032250" cy="181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Формула" r:id="rId3" imgW="1295280" imgH="583920" progId="Equation.3">
                  <p:embed/>
                </p:oleObj>
              </mc:Choice>
              <mc:Fallback>
                <p:oleObj name="Формула" r:id="rId3" imgW="1295280" imgH="58392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476250"/>
                        <a:ext cx="4032250" cy="1817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92" name="Object 8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4286250" y="2143125"/>
          <a:ext cx="2517775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Формула" r:id="rId5" imgW="838080" imgH="177480" progId="Equation.3">
                  <p:embed/>
                </p:oleObj>
              </mc:Choice>
              <mc:Fallback>
                <p:oleObj name="Формула" r:id="rId5" imgW="838080" imgH="17748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50" y="2143125"/>
                        <a:ext cx="2517775" cy="534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98" name="Object 14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2411413" y="3213100"/>
          <a:ext cx="4032250" cy="204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Формула" r:id="rId7" imgW="927000" imgH="469800" progId="Equation.3">
                  <p:embed/>
                </p:oleObj>
              </mc:Choice>
              <mc:Fallback>
                <p:oleObj name="Формула" r:id="rId7" imgW="927000" imgH="4698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413" y="3213100"/>
                        <a:ext cx="4032250" cy="2043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9" name="Text Box 5" descr="Зеленый мрамор"/>
          <p:cNvSpPr txBox="1">
            <a:spLocks noChangeArrowheads="1"/>
          </p:cNvSpPr>
          <p:nvPr/>
        </p:nvSpPr>
        <p:spPr bwMode="auto">
          <a:xfrm>
            <a:off x="1619250" y="2060575"/>
            <a:ext cx="5976938" cy="5794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ru-RU" sz="3200"/>
          </a:p>
        </p:txBody>
      </p:sp>
      <p:graphicFrame>
        <p:nvGraphicFramePr>
          <p:cNvPr id="67603" name="Object 19"/>
          <p:cNvGraphicFramePr>
            <a:graphicFrameLocks noChangeAspect="1"/>
          </p:cNvGraphicFramePr>
          <p:nvPr/>
        </p:nvGraphicFramePr>
        <p:xfrm>
          <a:off x="2627313" y="2636838"/>
          <a:ext cx="2952750" cy="920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Формула" r:id="rId9" imgW="774360" imgH="241200" progId="Equation.3">
                  <p:embed/>
                </p:oleObj>
              </mc:Choice>
              <mc:Fallback>
                <p:oleObj name="Формула" r:id="rId9" imgW="774360" imgH="24120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313" y="2636838"/>
                        <a:ext cx="2952750" cy="920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604" name="Object 20"/>
          <p:cNvGraphicFramePr>
            <a:graphicFrameLocks noChangeAspect="1"/>
          </p:cNvGraphicFramePr>
          <p:nvPr/>
        </p:nvGraphicFramePr>
        <p:xfrm>
          <a:off x="2803525" y="5000625"/>
          <a:ext cx="2700338" cy="112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Формула" r:id="rId11" imgW="520560" imgH="215640" progId="Equation.3">
                  <p:embed/>
                </p:oleObj>
              </mc:Choice>
              <mc:Fallback>
                <p:oleObj name="Формула" r:id="rId11" imgW="520560" imgH="21564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3525" y="5000625"/>
                        <a:ext cx="2700338" cy="1120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7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7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7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75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75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67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76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7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67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75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75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67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7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7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67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4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1547813" y="981075"/>
          <a:ext cx="1477962" cy="1035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Формула" r:id="rId3" imgW="253800" imgH="177480" progId="Equation.3">
                  <p:embed/>
                </p:oleObj>
              </mc:Choice>
              <mc:Fallback>
                <p:oleObj name="Формула" r:id="rId3" imgW="253800" imgH="177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981075"/>
                        <a:ext cx="1477962" cy="1035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9" name="Object 7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3203575" y="620713"/>
          <a:ext cx="1589088" cy="201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Формула" r:id="rId5" imgW="330120" imgH="419040" progId="Equation.3">
                  <p:embed/>
                </p:oleObj>
              </mc:Choice>
              <mc:Fallback>
                <p:oleObj name="Формула" r:id="rId5" imgW="330120" imgH="41904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575" y="620713"/>
                        <a:ext cx="1589088" cy="2016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938" name="Object 10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1835150" y="2997200"/>
          <a:ext cx="3313113" cy="2673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Формула" r:id="rId7" imgW="723600" imgH="583920" progId="Equation.3">
                  <p:embed/>
                </p:oleObj>
              </mc:Choice>
              <mc:Fallback>
                <p:oleObj name="Формула" r:id="rId7" imgW="723600" imgH="58392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2997200"/>
                        <a:ext cx="3313113" cy="2673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941" name="Object 13"/>
          <p:cNvGraphicFramePr>
            <a:graphicFrameLocks noGrp="1" noChangeAspect="1"/>
          </p:cNvGraphicFramePr>
          <p:nvPr>
            <p:ph sz="quarter" idx="4"/>
          </p:nvPr>
        </p:nvGraphicFramePr>
        <p:xfrm>
          <a:off x="5338763" y="2924175"/>
          <a:ext cx="2109787" cy="198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Формула" r:id="rId9" imgW="419040" imgH="393480" progId="Equation.3">
                  <p:embed/>
                </p:oleObj>
              </mc:Choice>
              <mc:Fallback>
                <p:oleObj name="Формула" r:id="rId9" imgW="419040" imgH="39348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8763" y="2924175"/>
                        <a:ext cx="2109787" cy="198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4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24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idx="1"/>
          </p:nvPr>
        </p:nvSpPr>
        <p:spPr>
          <a:xfrm>
            <a:off x="1043608" y="1752600"/>
            <a:ext cx="7643192" cy="41148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ru-RU" dirty="0" err="1" smtClean="0"/>
              <a:t>Записати</a:t>
            </a:r>
            <a:r>
              <a:rPr lang="ru-RU" dirty="0" smtClean="0"/>
              <a:t> </a:t>
            </a:r>
            <a:r>
              <a:rPr lang="ru-RU" dirty="0" err="1" smtClean="0"/>
              <a:t>нескінченний</a:t>
            </a:r>
            <a:r>
              <a:rPr lang="ru-RU" dirty="0" smtClean="0"/>
              <a:t> </a:t>
            </a:r>
            <a:r>
              <a:rPr lang="ru-RU" dirty="0" err="1" smtClean="0"/>
              <a:t>періодичний</a:t>
            </a:r>
            <a:r>
              <a:rPr lang="ru-RU" dirty="0" smtClean="0"/>
              <a:t> </a:t>
            </a:r>
            <a:r>
              <a:rPr lang="ru-RU" dirty="0" err="1" smtClean="0"/>
              <a:t>десятковий</a:t>
            </a:r>
            <a:r>
              <a:rPr lang="ru-RU" dirty="0" smtClean="0"/>
              <a:t> </a:t>
            </a:r>
            <a:r>
              <a:rPr lang="ru-RU" dirty="0" err="1" smtClean="0"/>
              <a:t>дріб</a:t>
            </a:r>
            <a:r>
              <a:rPr lang="ru-RU" dirty="0" smtClean="0"/>
              <a:t>  </a:t>
            </a:r>
          </a:p>
          <a:p>
            <a:pPr marL="0" indent="0" eaLnBrk="1" hangingPunct="1">
              <a:buFontTx/>
              <a:buNone/>
            </a:pPr>
            <a:r>
              <a:rPr lang="ru-RU" dirty="0" smtClean="0"/>
              <a:t> 0,(15) = 0,151515… у </a:t>
            </a:r>
            <a:r>
              <a:rPr lang="ru-RU" dirty="0" err="1" smtClean="0"/>
              <a:t>вигляді</a:t>
            </a:r>
            <a:r>
              <a:rPr lang="ru-RU" dirty="0" smtClean="0"/>
              <a:t> </a:t>
            </a:r>
            <a:r>
              <a:rPr lang="ru-RU" dirty="0" err="1" smtClean="0"/>
              <a:t>звичайного</a:t>
            </a:r>
            <a:r>
              <a:rPr lang="ru-RU" dirty="0" smtClean="0"/>
              <a:t> </a:t>
            </a:r>
            <a:r>
              <a:rPr lang="ru-RU" dirty="0" err="1" smtClean="0"/>
              <a:t>дробу</a:t>
            </a:r>
            <a:r>
              <a:rPr lang="ru-RU" dirty="0" smtClean="0"/>
              <a:t>.</a:t>
            </a:r>
          </a:p>
          <a:p>
            <a:pPr eaLnBrk="1" hangingPunct="1">
              <a:buFontTx/>
              <a:buNone/>
            </a:pPr>
            <a:r>
              <a:rPr lang="ru-RU" dirty="0" smtClean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 0,(15) = 0,151515…</a:t>
            </a:r>
          </a:p>
        </p:txBody>
      </p:sp>
      <p:sp>
        <p:nvSpPr>
          <p:cNvPr id="1024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42988" y="1484313"/>
            <a:ext cx="7250112" cy="955675"/>
          </a:xfrm>
        </p:spPr>
        <p:txBody>
          <a:bodyPr/>
          <a:lstStyle/>
          <a:p>
            <a:pPr eaLnBrk="1" hangingPunct="1">
              <a:buNone/>
            </a:pPr>
            <a:r>
              <a:rPr lang="ru-RU" sz="2800" dirty="0" err="1" smtClean="0"/>
              <a:t>Складемо</a:t>
            </a:r>
            <a:r>
              <a:rPr lang="ru-RU" sz="2800" dirty="0" smtClean="0"/>
              <a:t> </a:t>
            </a:r>
            <a:r>
              <a:rPr lang="ru-RU" sz="2800" dirty="0" err="1" smtClean="0"/>
              <a:t>послідовність</a:t>
            </a:r>
            <a:r>
              <a:rPr lang="ru-RU" sz="2800" dirty="0" smtClean="0"/>
              <a:t> </a:t>
            </a:r>
            <a:r>
              <a:rPr lang="ru-RU" sz="2800" dirty="0" err="1" smtClean="0"/>
              <a:t>наближених</a:t>
            </a:r>
            <a:r>
              <a:rPr lang="ru-RU" sz="2800" dirty="0" smtClean="0"/>
              <a:t> </a:t>
            </a:r>
            <a:r>
              <a:rPr lang="ru-RU" sz="2800" dirty="0" err="1" smtClean="0"/>
              <a:t>значень</a:t>
            </a:r>
            <a:r>
              <a:rPr lang="ru-RU" sz="2800" dirty="0" smtClean="0"/>
              <a:t> :</a:t>
            </a:r>
          </a:p>
        </p:txBody>
      </p:sp>
      <p:graphicFrame>
        <p:nvGraphicFramePr>
          <p:cNvPr id="132100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3214688" y="2071688"/>
          <a:ext cx="1766887" cy="1014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Формула" r:id="rId3" imgW="685800" imgH="393480" progId="Equation.3">
                  <p:embed/>
                </p:oleObj>
              </mc:Choice>
              <mc:Fallback>
                <p:oleObj name="Формула" r:id="rId3" imgW="685800" imgH="393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4688" y="2071688"/>
                        <a:ext cx="1766887" cy="1014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2102" name="Object 6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1643063" y="3071813"/>
          <a:ext cx="6156325" cy="1109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Формула" r:id="rId5" imgW="2184120" imgH="393480" progId="Equation.3">
                  <p:embed/>
                </p:oleObj>
              </mc:Choice>
              <mc:Fallback>
                <p:oleObj name="Формула" r:id="rId5" imgW="2184120" imgH="3934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3063" y="3071813"/>
                        <a:ext cx="6156325" cy="1109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2104" name="Object 8"/>
          <p:cNvGraphicFramePr>
            <a:graphicFrameLocks noChangeAspect="1"/>
          </p:cNvGraphicFramePr>
          <p:nvPr/>
        </p:nvGraphicFramePr>
        <p:xfrm>
          <a:off x="1935163" y="4214813"/>
          <a:ext cx="5824537" cy="1228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Формула" r:id="rId7" imgW="1866600" imgH="393480" progId="Equation.3">
                  <p:embed/>
                </p:oleObj>
              </mc:Choice>
              <mc:Fallback>
                <p:oleObj name="Формула" r:id="rId7" imgW="1866600" imgH="39348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5163" y="4214813"/>
                        <a:ext cx="5824537" cy="1228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32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32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32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5172" name="Object 4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2643188" y="642938"/>
          <a:ext cx="4230687" cy="1049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" name="Формула" r:id="rId3" imgW="1587240" imgH="393480" progId="Equation.3">
                  <p:embed/>
                </p:oleObj>
              </mc:Choice>
              <mc:Fallback>
                <p:oleObj name="Формула" r:id="rId3" imgW="1587240" imgH="393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3188" y="642938"/>
                        <a:ext cx="4230687" cy="1049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5175" name="Object 7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2500313" y="3348038"/>
          <a:ext cx="4756150" cy="172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Формула" r:id="rId5" imgW="2095200" imgH="761760" progId="Equation.3">
                  <p:embed/>
                </p:oleObj>
              </mc:Choice>
              <mc:Fallback>
                <p:oleObj name="Формула" r:id="rId5" imgW="2095200" imgH="76176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0313" y="3348038"/>
                        <a:ext cx="4756150" cy="1728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5178" name="Object 10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2446338" y="1844675"/>
          <a:ext cx="4970462" cy="1341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2" name="Формула" r:id="rId7" imgW="1600200" imgH="431640" progId="Equation.3">
                  <p:embed/>
                </p:oleObj>
              </mc:Choice>
              <mc:Fallback>
                <p:oleObj name="Формула" r:id="rId7" imgW="1600200" imgH="43164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6338" y="1844675"/>
                        <a:ext cx="4970462" cy="1341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5181" name="Object 13"/>
          <p:cNvGraphicFramePr>
            <a:graphicFrameLocks noGrp="1" noChangeAspect="1"/>
          </p:cNvGraphicFramePr>
          <p:nvPr>
            <p:ph sz="quarter" idx="4"/>
          </p:nvPr>
        </p:nvGraphicFramePr>
        <p:xfrm>
          <a:off x="6228184" y="5229200"/>
          <a:ext cx="2230511" cy="9475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3" name="Формула" r:id="rId9" imgW="927000" imgH="393480" progId="Equation.3">
                  <p:embed/>
                </p:oleObj>
              </mc:Choice>
              <mc:Fallback>
                <p:oleObj name="Формула" r:id="rId9" imgW="927000" imgH="39348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8184" y="5229200"/>
                        <a:ext cx="2230511" cy="9475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35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35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35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35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Группа 17"/>
          <p:cNvGrpSpPr/>
          <p:nvPr/>
        </p:nvGrpSpPr>
        <p:grpSpPr>
          <a:xfrm>
            <a:off x="214282" y="214290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err="1" smtClean="0"/>
                <a:t>Дл</a:t>
              </a:r>
              <a:endParaRPr lang="ru-RU" dirty="0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500034" y="613520"/>
            <a:ext cx="3000396" cy="124384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uk-UA" sz="48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Зміст</a:t>
            </a:r>
            <a:r>
              <a:rPr lang="uk-UA" sz="3200" b="1" dirty="0" smtClean="0">
                <a:ln>
                  <a:solidFill>
                    <a:schemeClr val="tx1"/>
                  </a:solidFill>
                </a:ln>
                <a:solidFill>
                  <a:srgbClr val="92D050"/>
                </a:solidFill>
              </a:rPr>
              <a:t> </a:t>
            </a:r>
            <a:endParaRPr lang="ru-RU" sz="3200" b="1" dirty="0">
              <a:ln>
                <a:solidFill>
                  <a:schemeClr val="tx1"/>
                </a:solidFill>
              </a:ln>
              <a:solidFill>
                <a:srgbClr val="92D050"/>
              </a:solidFill>
            </a:endParaRPr>
          </a:p>
        </p:txBody>
      </p:sp>
      <p:sp>
        <p:nvSpPr>
          <p:cNvPr id="15" name="Содержимое 14"/>
          <p:cNvSpPr>
            <a:spLocks noGrp="1"/>
          </p:cNvSpPr>
          <p:nvPr>
            <p:ph sz="half" idx="1"/>
          </p:nvPr>
        </p:nvSpPr>
        <p:spPr>
          <a:xfrm>
            <a:off x="598235" y="2357430"/>
            <a:ext cx="3857653" cy="397113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1800" dirty="0" smtClean="0"/>
              <a:t>Для роботи виберіть потрібну тему, в якій  слід вказати тему уроку.</a:t>
            </a:r>
          </a:p>
          <a:p>
            <a:pPr marL="0" indent="0" algn="just">
              <a:buNone/>
            </a:pPr>
            <a:r>
              <a:rPr lang="uk-UA" sz="1800" dirty="0" smtClean="0"/>
              <a:t>Для переходу між слайдами: 1 клік миші, або використати кнопки керування діями </a:t>
            </a:r>
          </a:p>
          <a:p>
            <a:pPr marL="0" indent="0" algn="just">
              <a:buNone/>
            </a:pPr>
            <a:endParaRPr lang="uk-UA" sz="1800" dirty="0" smtClean="0"/>
          </a:p>
          <a:p>
            <a:pPr marL="0" indent="0" algn="just">
              <a:buNone/>
            </a:pPr>
            <a:r>
              <a:rPr lang="uk-UA" sz="1800" dirty="0" smtClean="0"/>
              <a:t>            назад                          на початок                                        </a:t>
            </a:r>
          </a:p>
          <a:p>
            <a:pPr marL="0" indent="0" algn="just">
              <a:buNone/>
            </a:pPr>
            <a:r>
              <a:rPr lang="uk-UA" sz="1800" dirty="0" smtClean="0"/>
              <a:t>           вперед                         на кінець</a:t>
            </a:r>
          </a:p>
          <a:p>
            <a:pPr marL="0" indent="0">
              <a:buNone/>
            </a:pPr>
            <a:r>
              <a:rPr lang="uk-UA" sz="1800" dirty="0" smtClean="0"/>
              <a:t>            на  1 слайд              повернутися         </a:t>
            </a:r>
          </a:p>
          <a:p>
            <a:pPr marL="0" indent="0">
              <a:buNone/>
            </a:pPr>
            <a:r>
              <a:rPr lang="uk-UA" sz="1800" dirty="0" smtClean="0"/>
              <a:t>            (додому)</a:t>
            </a:r>
          </a:p>
          <a:p>
            <a:pPr marL="0" indent="0" algn="just">
              <a:buNone/>
            </a:pPr>
            <a:endParaRPr lang="ru-RU" sz="1800" dirty="0"/>
          </a:p>
        </p:txBody>
      </p:sp>
      <p:sp>
        <p:nvSpPr>
          <p:cNvPr id="16" name="Содержимое 15"/>
          <p:cNvSpPr>
            <a:spLocks noGrp="1"/>
          </p:cNvSpPr>
          <p:nvPr>
            <p:ph sz="half" idx="2"/>
          </p:nvPr>
        </p:nvSpPr>
        <p:spPr>
          <a:xfrm>
            <a:off x="4857752" y="571480"/>
            <a:ext cx="3830888" cy="588731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3" action="ppaction://hlinksldjump"/>
              </a:rPr>
              <a:t>Тема 1. Числові нерівності. Властивості числових нерівностей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4" action="ppaction://hlinksldjump"/>
              </a:rPr>
              <a:t>Тема2. Розв’язування лінійних нерівностей і систем нерівностей з однією змінною 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5" action="ppaction://hlinksldjump"/>
              </a:rPr>
              <a:t>Тема 3. Функція. Квадратична функція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" action="ppaction://noaction"/>
              </a:rPr>
              <a:t>Тема 4. Квадратні нерівності та системи рівнянь другого степеня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" action="ppaction://noaction"/>
              </a:rPr>
              <a:t>Тема 5. Елементи прикладної математики 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3" action="ppaction://hlinksldjump"/>
              </a:rPr>
              <a:t>Тема 6. Арифметична та геометрична прогресії 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endParaRPr lang="ru-RU" sz="1800" dirty="0" smtClean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6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Управляющая кнопка: назад 19">
            <a:hlinkClick r:id="" action="ppaction://hlinkshowjump?jump=previousslide" highlightClick="1"/>
          </p:cNvPr>
          <p:cNvSpPr/>
          <p:nvPr/>
        </p:nvSpPr>
        <p:spPr>
          <a:xfrm>
            <a:off x="785786" y="4000504"/>
            <a:ext cx="357190" cy="35719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Управляющая кнопка: далее 26">
            <a:hlinkClick r:id="" action="ppaction://hlinkshowjump?jump=nextslide" highlightClick="1"/>
          </p:cNvPr>
          <p:cNvSpPr/>
          <p:nvPr/>
        </p:nvSpPr>
        <p:spPr>
          <a:xfrm>
            <a:off x="785786" y="4429132"/>
            <a:ext cx="357190" cy="35719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Управляющая кнопка: домой 27">
            <a:hlinkClick r:id="" action="ppaction://hlinkshowjump?jump=firstslide" highlightClick="1"/>
          </p:cNvPr>
          <p:cNvSpPr/>
          <p:nvPr/>
        </p:nvSpPr>
        <p:spPr>
          <a:xfrm>
            <a:off x="785786" y="4857760"/>
            <a:ext cx="428628" cy="42862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Управляющая кнопка: в начало 28">
            <a:hlinkClick r:id="" action="ppaction://hlinkshowjump?jump=firstslide" highlightClick="1"/>
          </p:cNvPr>
          <p:cNvSpPr/>
          <p:nvPr/>
        </p:nvSpPr>
        <p:spPr>
          <a:xfrm>
            <a:off x="2643174" y="4000504"/>
            <a:ext cx="357190" cy="35719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Управляющая кнопка: в конец 29">
            <a:hlinkClick r:id="" action="ppaction://hlinkshowjump?jump=lastslide" highlightClick="1"/>
          </p:cNvPr>
          <p:cNvSpPr/>
          <p:nvPr/>
        </p:nvSpPr>
        <p:spPr>
          <a:xfrm>
            <a:off x="2643174" y="4429132"/>
            <a:ext cx="357190" cy="35719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Управляющая кнопка: возврат 30">
            <a:hlinkClick r:id="" action="ppaction://hlinkshowjump?jump=lastslideviewed" highlightClick="1"/>
          </p:cNvPr>
          <p:cNvSpPr/>
          <p:nvPr/>
        </p:nvSpPr>
        <p:spPr>
          <a:xfrm>
            <a:off x="2643174" y="4857760"/>
            <a:ext cx="357190" cy="357190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1201" name="Picture 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071802" y="428604"/>
            <a:ext cx="1285884" cy="1828492"/>
          </a:xfrm>
          <a:prstGeom prst="rect">
            <a:avLst/>
          </a:prstGeom>
          <a:noFill/>
          <a:ln w="9525">
            <a:solidFill>
              <a:schemeClr val="accent1">
                <a:shade val="50000"/>
              </a:schemeClr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598236" y="613520"/>
            <a:ext cx="3857652" cy="98903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48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Тема 6</a:t>
            </a:r>
            <a:endParaRPr lang="ru-RU" sz="48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5" name="Содержимое 14"/>
          <p:cNvSpPr>
            <a:spLocks noGrp="1"/>
          </p:cNvSpPr>
          <p:nvPr>
            <p:ph sz="half" idx="1"/>
          </p:nvPr>
        </p:nvSpPr>
        <p:spPr>
          <a:xfrm>
            <a:off x="598235" y="1680341"/>
            <a:ext cx="3857653" cy="464821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Арифметична та геометрична прогресії </a:t>
            </a:r>
          </a:p>
        </p:txBody>
      </p:sp>
      <p:sp>
        <p:nvSpPr>
          <p:cNvPr id="16" name="Содержимое 15"/>
          <p:cNvSpPr>
            <a:spLocks noGrp="1"/>
          </p:cNvSpPr>
          <p:nvPr>
            <p:ph sz="half" idx="2"/>
          </p:nvPr>
        </p:nvSpPr>
        <p:spPr>
          <a:xfrm>
            <a:off x="4857752" y="571480"/>
            <a:ext cx="3830888" cy="5887314"/>
          </a:xfrm>
        </p:spPr>
        <p:txBody>
          <a:bodyPr>
            <a:noAutofit/>
          </a:bodyPr>
          <a:lstStyle/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Числові послідовності. Властивості числових послідовностей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Арифметична прогресія. Формула n-</a:t>
            </a:r>
            <a:r>
              <a:rPr lang="uk-UA" sz="2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го</a:t>
            </a: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члена  арифметичної прогресії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Сума перших </a:t>
            </a:r>
            <a:r>
              <a:rPr lang="uk-UA" sz="20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</a:t>
            </a: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членів арифметичної прогресії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Геометрична прогресія. Формула n-</a:t>
            </a:r>
            <a:r>
              <a:rPr lang="uk-UA" sz="2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го</a:t>
            </a: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члена  геометричної прогресії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Сума перших </a:t>
            </a:r>
            <a:r>
              <a:rPr lang="uk-UA" sz="20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</a:t>
            </a: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членів геометричної прогресії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Нескінченна геометрична прогресія (|q| &lt; 0) та її сума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Розв’язування вправ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endParaRPr lang="ru-RU" sz="1600" dirty="0" smtClean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Управляющая кнопка: назад 18">
            <a:hlinkClick r:id="" action="ppaction://hlinkshowjump?jump=previousslide" highlightClick="1"/>
          </p:cNvPr>
          <p:cNvSpPr/>
          <p:nvPr/>
        </p:nvSpPr>
        <p:spPr>
          <a:xfrm>
            <a:off x="714348" y="5857892"/>
            <a:ext cx="571504" cy="500066"/>
          </a:xfrm>
          <a:prstGeom prst="actionButtonBackPreviou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1785918" y="5857892"/>
            <a:ext cx="571504" cy="500066"/>
          </a:xfrm>
          <a:prstGeom prst="actionButtonForwardNex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7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71670" y="3286124"/>
            <a:ext cx="1285884" cy="1828492"/>
          </a:xfrm>
          <a:prstGeom prst="rect">
            <a:avLst/>
          </a:prstGeom>
          <a:noFill/>
          <a:ln w="9525">
            <a:solidFill>
              <a:schemeClr val="accent1">
                <a:shade val="50000"/>
              </a:schemeClr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3"/>
          <p:cNvSpPr txBox="1">
            <a:spLocks noChangeArrowheads="1"/>
          </p:cNvSpPr>
          <p:nvPr/>
        </p:nvSpPr>
        <p:spPr bwMode="auto">
          <a:xfrm>
            <a:off x="3357563" y="1071563"/>
            <a:ext cx="2949575" cy="117633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ru-RU" sz="3200"/>
              <a:t> Види числових</a:t>
            </a:r>
          </a:p>
          <a:p>
            <a:r>
              <a:rPr lang="ru-RU" sz="3200"/>
              <a:t>послідовностей</a:t>
            </a:r>
          </a:p>
        </p:txBody>
      </p:sp>
      <p:sp>
        <p:nvSpPr>
          <p:cNvPr id="4109" name="Text Box 14"/>
          <p:cNvSpPr txBox="1">
            <a:spLocks noChangeArrowheads="1"/>
          </p:cNvSpPr>
          <p:nvPr/>
        </p:nvSpPr>
        <p:spPr bwMode="auto">
          <a:xfrm>
            <a:off x="785813" y="3071813"/>
            <a:ext cx="2925762" cy="13112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ru-RU" sz="3600"/>
              <a:t>Арифметична</a:t>
            </a:r>
            <a:endParaRPr lang="ru-RU" sz="3600" dirty="0"/>
          </a:p>
          <a:p>
            <a:r>
              <a:rPr lang="ru-RU" sz="3600" dirty="0"/>
              <a:t>    </a:t>
            </a:r>
            <a:r>
              <a:rPr lang="ru-RU" sz="3600" dirty="0" err="1"/>
              <a:t>прогресія</a:t>
            </a:r>
            <a:endParaRPr lang="ru-RU" sz="3600" dirty="0"/>
          </a:p>
        </p:txBody>
      </p:sp>
      <p:sp>
        <p:nvSpPr>
          <p:cNvPr id="4110" name="Line 15"/>
          <p:cNvSpPr>
            <a:spLocks noChangeShapeType="1"/>
          </p:cNvSpPr>
          <p:nvPr/>
        </p:nvSpPr>
        <p:spPr bwMode="auto">
          <a:xfrm flipH="1">
            <a:off x="2928938" y="2357438"/>
            <a:ext cx="685800" cy="7620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4111" name="Line 17"/>
          <p:cNvSpPr>
            <a:spLocks noChangeShapeType="1"/>
          </p:cNvSpPr>
          <p:nvPr/>
        </p:nvSpPr>
        <p:spPr bwMode="auto">
          <a:xfrm>
            <a:off x="5643563" y="2357438"/>
            <a:ext cx="428625" cy="85725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40980" name="Text Box 20"/>
          <p:cNvSpPr txBox="1">
            <a:spLocks noChangeArrowheads="1"/>
          </p:cNvSpPr>
          <p:nvPr/>
        </p:nvSpPr>
        <p:spPr bwMode="auto">
          <a:xfrm>
            <a:off x="6000750" y="3143250"/>
            <a:ext cx="2711450" cy="13112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ru-RU" sz="3600"/>
              <a:t>Геометрична</a:t>
            </a:r>
          </a:p>
          <a:p>
            <a:r>
              <a:rPr lang="ru-RU" sz="3600"/>
              <a:t>   прогресія</a:t>
            </a:r>
          </a:p>
        </p:txBody>
      </p:sp>
      <p:sp>
        <p:nvSpPr>
          <p:cNvPr id="40981" name="Line 21"/>
          <p:cNvSpPr>
            <a:spLocks noChangeShapeType="1"/>
          </p:cNvSpPr>
          <p:nvPr/>
        </p:nvSpPr>
        <p:spPr bwMode="auto">
          <a:xfrm flipH="1">
            <a:off x="4714875" y="2286000"/>
            <a:ext cx="46038" cy="2500313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40982" name="Text Box 22"/>
          <p:cNvSpPr txBox="1">
            <a:spLocks noChangeArrowheads="1"/>
          </p:cNvSpPr>
          <p:nvPr/>
        </p:nvSpPr>
        <p:spPr bwMode="auto">
          <a:xfrm>
            <a:off x="3786188" y="4714875"/>
            <a:ext cx="3001962" cy="13112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ru-RU" sz="3600"/>
              <a:t>Послідовність</a:t>
            </a:r>
          </a:p>
          <a:p>
            <a:r>
              <a:rPr lang="ru-RU" sz="3600"/>
              <a:t>     Фібоначчі</a:t>
            </a:r>
          </a:p>
        </p:txBody>
      </p:sp>
      <p:sp>
        <p:nvSpPr>
          <p:cNvPr id="16" name="Прямокутник 15"/>
          <p:cNvSpPr/>
          <p:nvPr/>
        </p:nvSpPr>
        <p:spPr>
          <a:xfrm>
            <a:off x="897543" y="214290"/>
            <a:ext cx="7435241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ЧИСЛОВІ   ПОСЛІДОВНОСТІ</a:t>
            </a:r>
            <a:endParaRPr lang="uk-UA" sz="4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6" dur="500"/>
                                        <p:tgtEl>
                                          <p:spTgt spid="40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09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09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09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09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9" dur="500"/>
                                        <p:tgtEl>
                                          <p:spTgt spid="40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109" grpId="0"/>
      <p:bldP spid="4110" grpId="0" animBg="1"/>
      <p:bldP spid="4111" grpId="0" animBg="1"/>
      <p:bldP spid="40980" grpId="0" autoUpdateAnimBg="0"/>
      <p:bldP spid="40981" grpId="0" animBg="1"/>
      <p:bldP spid="40982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Прямоугольник 1"/>
          <p:cNvSpPr>
            <a:spLocks noChangeArrowheads="1"/>
          </p:cNvSpPr>
          <p:nvPr/>
        </p:nvSpPr>
        <p:spPr bwMode="auto">
          <a:xfrm>
            <a:off x="4275138" y="3198813"/>
            <a:ext cx="18415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643313" y="785813"/>
            <a:ext cx="5500687" cy="5262979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361950" eaLnBrk="0" hangingPunct="0">
              <a:buClr>
                <a:schemeClr val="hlink"/>
              </a:buClr>
              <a:defRPr/>
            </a:pPr>
            <a:r>
              <a:rPr lang="ru-RU" sz="28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Італійський</a:t>
            </a:r>
            <a:r>
              <a:rPr lang="ru-RU" sz="28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 </a:t>
            </a:r>
            <a:r>
              <a:rPr lang="ru-RU" sz="2800" kern="0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купець</a:t>
            </a:r>
            <a:r>
              <a:rPr lang="ru-RU" sz="28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  </a:t>
            </a:r>
            <a:r>
              <a:rPr lang="ru-RU" sz="28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і  мандрівник , син  міського писаря ,Леонардо із Пізи (1180-1240р.) , більш відомий  під прізвищем Фібоначчі ,був одним із  найвідоміших  математиків середньовіччя. Роль його книг  у розвитку  математики  і  поширенню  у  Європі математичних  знань  важко переоцінити.</a:t>
            </a:r>
            <a:r>
              <a:rPr lang="ru-RU" sz="28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8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Життя  і  наукова кар</a:t>
            </a:r>
            <a:r>
              <a:rPr lang="en-US" sz="28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’</a:t>
            </a:r>
            <a:r>
              <a:rPr lang="uk-UA" sz="28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є</a:t>
            </a:r>
            <a:r>
              <a:rPr lang="ru-RU" sz="28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ра</a:t>
            </a:r>
            <a:r>
              <a:rPr lang="ru-RU" sz="28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 Леонардо тісно  пов</a:t>
            </a:r>
            <a:r>
              <a:rPr lang="en-US" sz="28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’</a:t>
            </a:r>
            <a:r>
              <a:rPr lang="ru-RU" sz="28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язані</a:t>
            </a:r>
            <a:r>
              <a:rPr lang="ru-RU" sz="28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  з розвитком  європейської  культури і науки. </a:t>
            </a:r>
          </a:p>
        </p:txBody>
      </p:sp>
      <p:sp>
        <p:nvSpPr>
          <p:cNvPr id="15364" name="Прямоугольник 4"/>
          <p:cNvSpPr>
            <a:spLocks noChangeArrowheads="1"/>
          </p:cNvSpPr>
          <p:nvPr/>
        </p:nvSpPr>
        <p:spPr bwMode="auto">
          <a:xfrm>
            <a:off x="357188" y="0"/>
            <a:ext cx="87868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/>
              <a:t>Леонардо Пізанський (Фібоначчі)</a:t>
            </a:r>
          </a:p>
        </p:txBody>
      </p:sp>
      <p:sp>
        <p:nvSpPr>
          <p:cNvPr id="15365" name="Прямоугольник 5"/>
          <p:cNvSpPr>
            <a:spLocks noChangeArrowheads="1"/>
          </p:cNvSpPr>
          <p:nvPr/>
        </p:nvSpPr>
        <p:spPr bwMode="auto">
          <a:xfrm>
            <a:off x="0" y="1857375"/>
            <a:ext cx="457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pic>
        <p:nvPicPr>
          <p:cNvPr id="15366" name="Picture 5" descr="i?id=63771303&amp;tov=5"/>
          <p:cNvPicPr>
            <a:picLocks noChangeAspect="1" noChangeArrowheads="1"/>
          </p:cNvPicPr>
          <p:nvPr/>
        </p:nvPicPr>
        <p:blipFill>
          <a:blip r:embed="rId2" cstate="print">
            <a:lum bright="-12000"/>
          </a:blip>
          <a:srcRect/>
          <a:stretch>
            <a:fillRect/>
          </a:stretch>
        </p:blipFill>
        <p:spPr bwMode="auto">
          <a:xfrm>
            <a:off x="142875" y="1214438"/>
            <a:ext cx="3478213" cy="4471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Прямоугольник 1"/>
          <p:cNvSpPr>
            <a:spLocks noChangeArrowheads="1"/>
          </p:cNvSpPr>
          <p:nvPr/>
        </p:nvSpPr>
        <p:spPr bwMode="auto">
          <a:xfrm>
            <a:off x="714375" y="242888"/>
            <a:ext cx="8072438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3200" b="1" i="1" dirty="0"/>
              <a:t>        При розв</a:t>
            </a:r>
            <a:r>
              <a:rPr lang="en-US" sz="3200" b="1" i="1" dirty="0"/>
              <a:t>’</a:t>
            </a:r>
            <a:r>
              <a:rPr lang="ru-RU" sz="3200" b="1" i="1" dirty="0"/>
              <a:t>язуванні однієї  задачі про можливість кількості народження кроликів від однієї  пари через рік, він одержав  </a:t>
            </a:r>
            <a:r>
              <a:rPr lang="ru-RU" sz="3200" b="1" i="1" dirty="0">
                <a:solidFill>
                  <a:srgbClr val="FF0000"/>
                </a:solidFill>
              </a:rPr>
              <a:t>ряд чисел:1,1,2,3,5,8,13,21,34,55….</a:t>
            </a:r>
          </a:p>
          <a:p>
            <a:pPr>
              <a:defRPr/>
            </a:pPr>
            <a:r>
              <a:rPr lang="ru-RU" sz="3200" b="1" i="1" dirty="0"/>
              <a:t>       Особливістю цієї послідовності чисел є те, що кожний її член, починаючи з третього, дорівнює сумі двох попередніх, а відношення  сусідніх чисел ряду наближається  до відношення золотого перерізу, який </a:t>
            </a:r>
            <a:r>
              <a:rPr lang="ru-RU" sz="3200" b="1" i="1" dirty="0" err="1"/>
              <a:t>дуже</a:t>
            </a:r>
            <a:r>
              <a:rPr lang="ru-RU" sz="3200" b="1" i="1" dirty="0"/>
              <a:t>  </a:t>
            </a:r>
            <a:r>
              <a:rPr lang="ru-RU" sz="3200" b="1" i="1" dirty="0" err="1"/>
              <a:t>хвилював</a:t>
            </a:r>
            <a:r>
              <a:rPr lang="ru-RU" sz="3200" b="1" i="1" dirty="0"/>
              <a:t> </a:t>
            </a:r>
            <a:r>
              <a:rPr lang="ru-RU" sz="3200" b="1" i="1" dirty="0" err="1"/>
              <a:t>голови</a:t>
            </a:r>
            <a:r>
              <a:rPr lang="ru-RU" sz="3200" b="1" i="1" dirty="0"/>
              <a:t> того часу. </a:t>
            </a:r>
            <a:endParaRPr lang="ru-RU" sz="3200" b="1" i="1" dirty="0" smtClean="0"/>
          </a:p>
          <a:p>
            <a:pPr>
              <a:defRPr/>
            </a:pPr>
            <a:r>
              <a:rPr lang="ru-RU" sz="3200" b="1" i="1" dirty="0" smtClean="0"/>
              <a:t>Так</a:t>
            </a:r>
            <a:r>
              <a:rPr lang="ru-RU" sz="3200" b="1" i="1" dirty="0"/>
              <a:t>, </a:t>
            </a:r>
            <a:r>
              <a:rPr lang="ru-RU" sz="3200" b="1" i="1" dirty="0">
                <a:solidFill>
                  <a:schemeClr val="tx2">
                    <a:lumMod val="10000"/>
                  </a:schemeClr>
                </a:solidFill>
              </a:rPr>
              <a:t>21:34=0,617, а 34:55=0,618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07704" y="404664"/>
            <a:ext cx="5256584" cy="6215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3"/>
          <p:cNvGrpSpPr>
            <a:grpSpLocks/>
          </p:cNvGrpSpPr>
          <p:nvPr/>
        </p:nvGrpSpPr>
        <p:grpSpPr bwMode="auto">
          <a:xfrm>
            <a:off x="1928813" y="2428875"/>
            <a:ext cx="1381125" cy="581025"/>
            <a:chOff x="1172" y="1511"/>
            <a:chExt cx="870" cy="366"/>
          </a:xfrm>
        </p:grpSpPr>
        <p:sp>
          <p:nvSpPr>
            <p:cNvPr id="17427" name="Text Box 60"/>
            <p:cNvSpPr txBox="1">
              <a:spLocks noChangeArrowheads="1"/>
            </p:cNvSpPr>
            <p:nvPr/>
          </p:nvSpPr>
          <p:spPr bwMode="auto">
            <a:xfrm>
              <a:off x="1172" y="1511"/>
              <a:ext cx="116" cy="29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endParaRPr lang="ru-RU"/>
            </a:p>
          </p:txBody>
        </p:sp>
        <p:sp>
          <p:nvSpPr>
            <p:cNvPr id="17428" name="Text Box 61"/>
            <p:cNvSpPr txBox="1">
              <a:spLocks noChangeArrowheads="1"/>
            </p:cNvSpPr>
            <p:nvPr/>
          </p:nvSpPr>
          <p:spPr bwMode="auto">
            <a:xfrm>
              <a:off x="1262" y="1646"/>
              <a:ext cx="192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ru-RU" sz="1800"/>
            </a:p>
          </p:txBody>
        </p:sp>
        <p:sp>
          <p:nvSpPr>
            <p:cNvPr id="17429" name="Text Box 62"/>
            <p:cNvSpPr txBox="1">
              <a:spLocks noChangeArrowheads="1"/>
            </p:cNvSpPr>
            <p:nvPr/>
          </p:nvSpPr>
          <p:spPr bwMode="auto">
            <a:xfrm>
              <a:off x="1802" y="1646"/>
              <a:ext cx="240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ru-RU" sz="1800"/>
            </a:p>
          </p:txBody>
        </p:sp>
      </p:grpSp>
      <p:sp>
        <p:nvSpPr>
          <p:cNvPr id="17411" name="Text Box 63"/>
          <p:cNvSpPr txBox="1">
            <a:spLocks noChangeArrowheads="1"/>
          </p:cNvSpPr>
          <p:nvPr/>
        </p:nvSpPr>
        <p:spPr bwMode="auto">
          <a:xfrm>
            <a:off x="4724400" y="2362200"/>
            <a:ext cx="1600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grpSp>
        <p:nvGrpSpPr>
          <p:cNvPr id="3" name="Group 84"/>
          <p:cNvGrpSpPr>
            <a:grpSpLocks/>
          </p:cNvGrpSpPr>
          <p:nvPr/>
        </p:nvGrpSpPr>
        <p:grpSpPr bwMode="auto">
          <a:xfrm>
            <a:off x="5286375" y="2428875"/>
            <a:ext cx="1882775" cy="522288"/>
            <a:chOff x="3024" y="1488"/>
            <a:chExt cx="1186" cy="329"/>
          </a:xfrm>
        </p:grpSpPr>
        <p:sp>
          <p:nvSpPr>
            <p:cNvPr id="17425" name="Text Box 64"/>
            <p:cNvSpPr txBox="1">
              <a:spLocks noChangeArrowheads="1"/>
            </p:cNvSpPr>
            <p:nvPr/>
          </p:nvSpPr>
          <p:spPr bwMode="auto">
            <a:xfrm>
              <a:off x="3024" y="1488"/>
              <a:ext cx="1186" cy="28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ru-RU"/>
            </a:p>
          </p:txBody>
        </p:sp>
        <p:sp>
          <p:nvSpPr>
            <p:cNvPr id="17426" name="Text Box 66"/>
            <p:cNvSpPr txBox="1">
              <a:spLocks noChangeArrowheads="1"/>
            </p:cNvSpPr>
            <p:nvPr/>
          </p:nvSpPr>
          <p:spPr bwMode="auto">
            <a:xfrm>
              <a:off x="3696" y="1584"/>
              <a:ext cx="116" cy="233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endParaRPr lang="ru-RU" sz="1800"/>
            </a:p>
          </p:txBody>
        </p:sp>
      </p:grpSp>
      <p:grpSp>
        <p:nvGrpSpPr>
          <p:cNvPr id="4" name="Group 81"/>
          <p:cNvGrpSpPr>
            <a:grpSpLocks/>
          </p:cNvGrpSpPr>
          <p:nvPr/>
        </p:nvGrpSpPr>
        <p:grpSpPr bwMode="auto">
          <a:xfrm>
            <a:off x="1857375" y="4286250"/>
            <a:ext cx="327025" cy="584200"/>
            <a:chOff x="1170" y="2700"/>
            <a:chExt cx="206" cy="368"/>
          </a:xfrm>
        </p:grpSpPr>
        <p:sp>
          <p:nvSpPr>
            <p:cNvPr id="17423" name="Text Box 75"/>
            <p:cNvSpPr txBox="1">
              <a:spLocks noChangeArrowheads="1"/>
            </p:cNvSpPr>
            <p:nvPr/>
          </p:nvSpPr>
          <p:spPr bwMode="auto">
            <a:xfrm>
              <a:off x="1170" y="2700"/>
              <a:ext cx="116" cy="29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endParaRPr lang="ru-RU"/>
            </a:p>
          </p:txBody>
        </p:sp>
        <p:sp>
          <p:nvSpPr>
            <p:cNvPr id="17424" name="Text Box 76"/>
            <p:cNvSpPr txBox="1">
              <a:spLocks noChangeArrowheads="1"/>
            </p:cNvSpPr>
            <p:nvPr/>
          </p:nvSpPr>
          <p:spPr bwMode="auto">
            <a:xfrm>
              <a:off x="1260" y="2835"/>
              <a:ext cx="116" cy="233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endParaRPr lang="ru-RU" sz="1800"/>
            </a:p>
          </p:txBody>
        </p:sp>
      </p:grpSp>
      <p:sp>
        <p:nvSpPr>
          <p:cNvPr id="17414" name="Text Box 77"/>
          <p:cNvSpPr txBox="1">
            <a:spLocks noChangeArrowheads="1"/>
          </p:cNvSpPr>
          <p:nvPr/>
        </p:nvSpPr>
        <p:spPr bwMode="auto">
          <a:xfrm>
            <a:off x="4648200" y="4038600"/>
            <a:ext cx="1841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grpSp>
        <p:nvGrpSpPr>
          <p:cNvPr id="5" name="Group 102"/>
          <p:cNvGrpSpPr>
            <a:grpSpLocks/>
          </p:cNvGrpSpPr>
          <p:nvPr/>
        </p:nvGrpSpPr>
        <p:grpSpPr bwMode="auto">
          <a:xfrm>
            <a:off x="4800600" y="4572000"/>
            <a:ext cx="1174750" cy="766763"/>
            <a:chOff x="3024" y="2880"/>
            <a:chExt cx="740" cy="483"/>
          </a:xfrm>
        </p:grpSpPr>
        <p:sp>
          <p:nvSpPr>
            <p:cNvPr id="17418" name="Text Box 98"/>
            <p:cNvSpPr txBox="1">
              <a:spLocks noChangeArrowheads="1"/>
            </p:cNvSpPr>
            <p:nvPr/>
          </p:nvSpPr>
          <p:spPr bwMode="auto">
            <a:xfrm>
              <a:off x="3648" y="3072"/>
              <a:ext cx="116" cy="28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endParaRPr lang="ru-RU"/>
            </a:p>
          </p:txBody>
        </p:sp>
        <p:grpSp>
          <p:nvGrpSpPr>
            <p:cNvPr id="6" name="Group 101"/>
            <p:cNvGrpSpPr>
              <a:grpSpLocks/>
            </p:cNvGrpSpPr>
            <p:nvPr/>
          </p:nvGrpSpPr>
          <p:grpSpPr bwMode="auto">
            <a:xfrm>
              <a:off x="3024" y="2880"/>
              <a:ext cx="644" cy="483"/>
              <a:chOff x="3024" y="2880"/>
              <a:chExt cx="644" cy="483"/>
            </a:xfrm>
          </p:grpSpPr>
          <p:sp>
            <p:nvSpPr>
              <p:cNvPr id="17420" name="Text Box 94"/>
              <p:cNvSpPr txBox="1">
                <a:spLocks noChangeArrowheads="1"/>
              </p:cNvSpPr>
              <p:nvPr/>
            </p:nvSpPr>
            <p:spPr bwMode="auto">
              <a:xfrm>
                <a:off x="3024" y="2976"/>
                <a:ext cx="576" cy="288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ru-RU"/>
              </a:p>
            </p:txBody>
          </p:sp>
          <p:sp>
            <p:nvSpPr>
              <p:cNvPr id="17421" name="Text Box 95"/>
              <p:cNvSpPr txBox="1">
                <a:spLocks noChangeArrowheads="1"/>
              </p:cNvSpPr>
              <p:nvPr/>
            </p:nvSpPr>
            <p:spPr bwMode="auto">
              <a:xfrm>
                <a:off x="3552" y="2880"/>
                <a:ext cx="116" cy="291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17422" name="Text Box 99"/>
              <p:cNvSpPr txBox="1">
                <a:spLocks noChangeArrowheads="1"/>
              </p:cNvSpPr>
              <p:nvPr/>
            </p:nvSpPr>
            <p:spPr bwMode="auto">
              <a:xfrm>
                <a:off x="3552" y="3072"/>
                <a:ext cx="116" cy="291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endParaRPr lang="ru-RU"/>
              </a:p>
            </p:txBody>
          </p:sp>
        </p:grpSp>
      </p:grpSp>
      <p:sp>
        <p:nvSpPr>
          <p:cNvPr id="17416" name="Прямоугольник 34"/>
          <p:cNvSpPr>
            <a:spLocks noChangeArrowheads="1"/>
          </p:cNvSpPr>
          <p:nvPr/>
        </p:nvSpPr>
        <p:spPr bwMode="auto">
          <a:xfrm>
            <a:off x="1785938" y="0"/>
            <a:ext cx="5284787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>
                <a:solidFill>
                  <a:srgbClr val="FF0000"/>
                </a:solidFill>
              </a:rPr>
              <a:t>Математичний диктант</a:t>
            </a:r>
          </a:p>
          <a:p>
            <a:endParaRPr lang="ru-RU" sz="4000"/>
          </a:p>
        </p:txBody>
      </p:sp>
      <p:sp>
        <p:nvSpPr>
          <p:cNvPr id="17417" name="Прямоугольник 35"/>
          <p:cNvSpPr>
            <a:spLocks noChangeArrowheads="1"/>
          </p:cNvSpPr>
          <p:nvPr/>
        </p:nvSpPr>
        <p:spPr bwMode="auto">
          <a:xfrm>
            <a:off x="179512" y="714375"/>
            <a:ext cx="8712968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61950" indent="-276225"/>
            <a:r>
              <a:rPr lang="ru-RU" sz="2800" dirty="0"/>
              <a:t>1.У </a:t>
            </a:r>
            <a:r>
              <a:rPr lang="ru-RU" sz="2800" dirty="0" err="1"/>
              <a:t>геометричній</a:t>
            </a:r>
            <a:r>
              <a:rPr lang="ru-RU" sz="2800" dirty="0"/>
              <a:t> </a:t>
            </a:r>
            <a:r>
              <a:rPr lang="ru-RU" sz="2800" dirty="0" err="1"/>
              <a:t>прогресії</a:t>
            </a:r>
            <a:r>
              <a:rPr lang="ru-RU" sz="2800" dirty="0"/>
              <a:t> перший член </a:t>
            </a:r>
            <a:r>
              <a:rPr lang="ru-RU" sz="2800" dirty="0" err="1"/>
              <a:t>дорівнює</a:t>
            </a:r>
            <a:r>
              <a:rPr lang="ru-RU" sz="2800" dirty="0"/>
              <a:t> 32, </a:t>
            </a:r>
            <a:r>
              <a:rPr lang="ru-RU" sz="2800" dirty="0" err="1"/>
              <a:t>другий</a:t>
            </a:r>
            <a:r>
              <a:rPr lang="ru-RU" sz="2800" dirty="0"/>
              <a:t>  </a:t>
            </a:r>
            <a:r>
              <a:rPr lang="ru-RU" sz="2800" dirty="0" err="1"/>
              <a:t>дорівнює</a:t>
            </a:r>
            <a:r>
              <a:rPr lang="ru-RU" sz="2800" dirty="0"/>
              <a:t> 8. </a:t>
            </a:r>
            <a:r>
              <a:rPr lang="ru-RU" sz="2800" dirty="0" err="1"/>
              <a:t>Знайти</a:t>
            </a:r>
            <a:r>
              <a:rPr lang="ru-RU" sz="2800" dirty="0"/>
              <a:t> </a:t>
            </a:r>
            <a:r>
              <a:rPr lang="ru-RU" sz="2800" dirty="0" err="1"/>
              <a:t>знаменник</a:t>
            </a:r>
            <a:r>
              <a:rPr lang="ru-RU" sz="2800" dirty="0"/>
              <a:t> </a:t>
            </a:r>
            <a:r>
              <a:rPr lang="ru-RU" sz="2800" dirty="0" err="1"/>
              <a:t>цієї</a:t>
            </a:r>
            <a:r>
              <a:rPr lang="ru-RU" sz="2800" dirty="0"/>
              <a:t> </a:t>
            </a:r>
            <a:r>
              <a:rPr lang="ru-RU" sz="2800" dirty="0" err="1"/>
              <a:t>прогресії</a:t>
            </a:r>
            <a:r>
              <a:rPr lang="ru-RU" sz="2800" dirty="0"/>
              <a:t>.</a:t>
            </a:r>
          </a:p>
          <a:p>
            <a:pPr marL="361950" indent="-276225"/>
            <a:r>
              <a:rPr lang="ru-RU" sz="2800" dirty="0"/>
              <a:t>2. </a:t>
            </a:r>
            <a:r>
              <a:rPr lang="ru-RU" sz="2800" dirty="0" err="1"/>
              <a:t>Знайти</a:t>
            </a:r>
            <a:r>
              <a:rPr lang="ru-RU" sz="2800" dirty="0"/>
              <a:t> </a:t>
            </a:r>
            <a:r>
              <a:rPr lang="ru-RU" sz="2800" dirty="0" err="1"/>
              <a:t>шостий</a:t>
            </a:r>
            <a:r>
              <a:rPr lang="ru-RU" sz="2800" dirty="0"/>
              <a:t> член </a:t>
            </a:r>
            <a:r>
              <a:rPr lang="ru-RU" sz="2800" dirty="0" err="1"/>
              <a:t>геометричної</a:t>
            </a:r>
            <a:r>
              <a:rPr lang="ru-RU" sz="2800" dirty="0"/>
              <a:t> </a:t>
            </a:r>
            <a:r>
              <a:rPr lang="ru-RU" sz="2800" dirty="0" err="1"/>
              <a:t>прогресії</a:t>
            </a:r>
            <a:r>
              <a:rPr lang="ru-RU" sz="2800" dirty="0"/>
              <a:t>, </a:t>
            </a:r>
            <a:r>
              <a:rPr lang="ru-RU" sz="2800" dirty="0" err="1"/>
              <a:t>знаючи</a:t>
            </a:r>
            <a:r>
              <a:rPr lang="ru-RU" sz="2800" dirty="0"/>
              <a:t>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її</a:t>
            </a:r>
            <a:r>
              <a:rPr lang="ru-RU" sz="2800" dirty="0"/>
              <a:t> перший член </a:t>
            </a:r>
            <a:r>
              <a:rPr lang="ru-RU" sz="2800" dirty="0" err="1"/>
              <a:t>дорівнює</a:t>
            </a:r>
            <a:r>
              <a:rPr lang="ru-RU" sz="2800" dirty="0"/>
              <a:t> 3, а  </a:t>
            </a:r>
            <a:r>
              <a:rPr lang="ru-RU" sz="2800" dirty="0" err="1"/>
              <a:t>знаменник</a:t>
            </a:r>
            <a:r>
              <a:rPr lang="ru-RU" sz="2800" dirty="0"/>
              <a:t> </a:t>
            </a:r>
            <a:r>
              <a:rPr lang="ru-RU" sz="2800" dirty="0" err="1"/>
              <a:t>дорівнює</a:t>
            </a:r>
            <a:r>
              <a:rPr lang="ru-RU" sz="2800" dirty="0"/>
              <a:t> 2.</a:t>
            </a:r>
          </a:p>
          <a:p>
            <a:pPr marL="361950" indent="-276225"/>
            <a:r>
              <a:rPr lang="ru-RU" sz="2800" dirty="0"/>
              <a:t>3. </a:t>
            </a:r>
            <a:r>
              <a:rPr lang="ru-RU" sz="2800" dirty="0" err="1"/>
              <a:t>Знайти</a:t>
            </a:r>
            <a:r>
              <a:rPr lang="ru-RU" sz="2800" dirty="0"/>
              <a:t> перший член </a:t>
            </a:r>
            <a:r>
              <a:rPr lang="ru-RU" sz="2800" dirty="0" err="1"/>
              <a:t>геометричної</a:t>
            </a:r>
            <a:r>
              <a:rPr lang="ru-RU" sz="2800" dirty="0"/>
              <a:t> </a:t>
            </a:r>
            <a:r>
              <a:rPr lang="ru-RU" sz="2800" dirty="0" err="1"/>
              <a:t>прогресії</a:t>
            </a:r>
            <a:r>
              <a:rPr lang="ru-RU" sz="2800" dirty="0"/>
              <a:t>, </a:t>
            </a:r>
            <a:r>
              <a:rPr lang="ru-RU" sz="2800" dirty="0" err="1"/>
              <a:t>якщо</a:t>
            </a:r>
            <a:r>
              <a:rPr lang="ru-RU" sz="2800" dirty="0"/>
              <a:t>, </a:t>
            </a:r>
            <a:r>
              <a:rPr lang="ru-RU" sz="2800" dirty="0" err="1"/>
              <a:t>її</a:t>
            </a:r>
            <a:r>
              <a:rPr lang="ru-RU" sz="2800" dirty="0"/>
              <a:t>  </a:t>
            </a:r>
            <a:r>
              <a:rPr lang="ru-RU" sz="2800" dirty="0" err="1"/>
              <a:t>п</a:t>
            </a:r>
            <a:r>
              <a:rPr lang="en-US" sz="2800" dirty="0"/>
              <a:t>’</a:t>
            </a:r>
            <a:r>
              <a:rPr lang="ru-RU" sz="2800" dirty="0" err="1"/>
              <a:t>ятий</a:t>
            </a:r>
            <a:r>
              <a:rPr lang="ru-RU" sz="2800" dirty="0"/>
              <a:t> член </a:t>
            </a:r>
            <a:r>
              <a:rPr lang="uk-UA" sz="2800" dirty="0"/>
              <a:t>дорівнює </a:t>
            </a:r>
            <a:r>
              <a:rPr lang="ru-RU" sz="2800" dirty="0"/>
              <a:t>125, а </a:t>
            </a:r>
            <a:r>
              <a:rPr lang="ru-RU" sz="2800" dirty="0" err="1"/>
              <a:t>знаменник</a:t>
            </a:r>
            <a:r>
              <a:rPr lang="ru-RU" sz="2800" dirty="0"/>
              <a:t> </a:t>
            </a:r>
            <a:r>
              <a:rPr lang="ru-RU" sz="2800" dirty="0" err="1"/>
              <a:t>дорівнює</a:t>
            </a:r>
            <a:r>
              <a:rPr lang="ru-RU" sz="2800" dirty="0"/>
              <a:t> 5.</a:t>
            </a:r>
          </a:p>
          <a:p>
            <a:pPr marL="361950" indent="-276225"/>
            <a:r>
              <a:rPr lang="ru-RU" sz="2800" dirty="0"/>
              <a:t>4.  </a:t>
            </a:r>
            <a:r>
              <a:rPr lang="ru-RU" sz="2800" b="1" dirty="0">
                <a:solidFill>
                  <a:srgbClr val="FF0000"/>
                </a:solidFill>
              </a:rPr>
              <a:t>3; 6… </a:t>
            </a:r>
            <a:r>
              <a:rPr lang="ru-RU" sz="2800" dirty="0" smtClean="0"/>
              <a:t>-</a:t>
            </a:r>
            <a:r>
              <a:rPr lang="ru-RU" sz="2800" b="1" dirty="0" smtClean="0">
                <a:solidFill>
                  <a:srgbClr val="FF0000"/>
                </a:solidFill>
              </a:rPr>
              <a:t> </a:t>
            </a:r>
            <a:r>
              <a:rPr lang="ru-RU" sz="2800" dirty="0" err="1" smtClean="0"/>
              <a:t>геометрична</a:t>
            </a:r>
            <a:r>
              <a:rPr lang="ru-RU" sz="2800" dirty="0" smtClean="0"/>
              <a:t> </a:t>
            </a:r>
            <a:r>
              <a:rPr lang="ru-RU" sz="2800" dirty="0" err="1"/>
              <a:t>прогресія</a:t>
            </a:r>
            <a:r>
              <a:rPr lang="ru-RU" sz="2800" dirty="0"/>
              <a:t>. </a:t>
            </a:r>
            <a:r>
              <a:rPr lang="ru-RU" sz="2800" dirty="0" err="1"/>
              <a:t>Знайти</a:t>
            </a:r>
            <a:r>
              <a:rPr lang="ru-RU" sz="2800" dirty="0"/>
              <a:t> суму шести </a:t>
            </a:r>
            <a:r>
              <a:rPr lang="ru-RU" sz="2800" dirty="0" err="1"/>
              <a:t>її</a:t>
            </a:r>
            <a:r>
              <a:rPr lang="ru-RU" sz="2800" dirty="0"/>
              <a:t> </a:t>
            </a:r>
            <a:r>
              <a:rPr lang="ru-RU" sz="2800" dirty="0" err="1"/>
              <a:t>членів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arifmetichna-ta-geometrichna-progres-i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BCB18F9-059F-4C8B-A8FB-49CB2997528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arifmetichna-ta-geometrichna-progres-i</Template>
  <TotalTime>0</TotalTime>
  <Words>822</Words>
  <Application>Microsoft Office PowerPoint</Application>
  <PresentationFormat>Экран (4:3)</PresentationFormat>
  <Paragraphs>162</Paragraphs>
  <Slides>29</Slides>
  <Notes>12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1" baseType="lpstr">
      <vt:lpstr>arifmetichna-ta-geometrichna-progres-i</vt:lpstr>
      <vt:lpstr>Формула</vt:lpstr>
      <vt:lpstr>Матеріали до уроків</vt:lpstr>
      <vt:lpstr>Готуємося до уроку</vt:lpstr>
      <vt:lpstr>Зміст </vt:lpstr>
      <vt:lpstr>Тема 6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Знайти знаменник геометричної прогресії:</vt:lpstr>
      <vt:lpstr>Пункт 11.3.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Узагальнююче повторення вивченого матеріалу</vt:lpstr>
      <vt:lpstr>Геометрична прогресія називається</vt:lpstr>
      <vt:lpstr> </vt:lpstr>
      <vt:lpstr>Презентация PowerPoint</vt:lpstr>
      <vt:lpstr>Сума нескінченно спадної геометричної прогресії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0,(15) = 0,151515…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Матеріали до уроків</dc:title>
  <dc:creator>Ира</dc:creator>
  <cp:lastModifiedBy>Ира</cp:lastModifiedBy>
  <cp:revision>1</cp:revision>
  <dcterms:created xsi:type="dcterms:W3CDTF">2014-10-01T15:09:25Z</dcterms:created>
  <dcterms:modified xsi:type="dcterms:W3CDTF">2014-10-01T15:09:31Z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TC030009628</vt:lpwstr>
  </property>
</Properties>
</file>