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2"/>
  </p:notesMasterIdLst>
  <p:sldIdLst>
    <p:sldId id="256" r:id="rId3"/>
    <p:sldId id="259" r:id="rId4"/>
    <p:sldId id="257" r:id="rId5"/>
    <p:sldId id="264" r:id="rId6"/>
    <p:sldId id="284" r:id="rId7"/>
    <p:sldId id="312" r:id="rId8"/>
    <p:sldId id="306" r:id="rId9"/>
    <p:sldId id="313" r:id="rId10"/>
    <p:sldId id="314" r:id="rId11"/>
    <p:sldId id="307" r:id="rId12"/>
    <p:sldId id="315" r:id="rId13"/>
    <p:sldId id="308" r:id="rId14"/>
    <p:sldId id="316" r:id="rId15"/>
    <p:sldId id="317" r:id="rId16"/>
    <p:sldId id="309" r:id="rId17"/>
    <p:sldId id="311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0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C456-E38A-4500-8D08-47E7A23A2AF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E1F8-1696-4966-BF37-D1E50148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2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26908" y="208455"/>
            <a:ext cx="3930778" cy="6506693"/>
            <a:chOff x="1149677" y="-220173"/>
            <a:chExt cx="3889109" cy="650669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49677" y="-220173"/>
              <a:ext cx="3889109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166482" y="896865"/>
              <a:ext cx="3215834" cy="1035432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r>
                <a:rPr lang="uk-UA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</a:rPr>
                <a:t>Алгебра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642918"/>
            <a:ext cx="5286380" cy="164307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Матеріали до уроків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286380" y="2857496"/>
            <a:ext cx="3857620" cy="2643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підручником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«Алгебра.  9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Ю.І.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Мальованого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Литвиненко,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Возняк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286512" y="5786454"/>
            <a:ext cx="2438348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 rot="20751448">
            <a:off x="1544835" y="2532387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клас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4071966" cy="58579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/>
              <a:t>Перетворення</a:t>
            </a:r>
            <a:r>
              <a:rPr lang="uk-UA" b="1" i="1" dirty="0" smtClean="0"/>
              <a:t> </a:t>
            </a:r>
          </a:p>
          <a:p>
            <a:pPr marL="0" indent="0" algn="ctr">
              <a:buNone/>
            </a:pPr>
            <a:r>
              <a:rPr lang="uk-UA" b="1" i="1" dirty="0" smtClean="0"/>
              <a:t>у </a:t>
            </a:r>
            <a:r>
              <a:rPr lang="ru-RU" b="1" i="1" dirty="0" smtClean="0"/>
              <a:t>= </a:t>
            </a:r>
            <a:r>
              <a:rPr lang="en-US" b="1" i="1" dirty="0" smtClean="0"/>
              <a:t>f(x) </a:t>
            </a:r>
            <a:r>
              <a:rPr lang="ru-RU" b="1" i="1" dirty="0" smtClean="0">
                <a:sym typeface="Symbol"/>
              </a:rPr>
              <a:t></a:t>
            </a:r>
            <a:r>
              <a:rPr lang="ru-RU" b="1" i="1" dirty="0" smtClean="0"/>
              <a:t> </a:t>
            </a:r>
            <a:r>
              <a:rPr lang="uk-UA" b="1" i="1" dirty="0" smtClean="0"/>
              <a:t>у </a:t>
            </a:r>
            <a:r>
              <a:rPr lang="ru-RU" b="1" i="1" dirty="0" smtClean="0"/>
              <a:t>= </a:t>
            </a:r>
            <a:r>
              <a:rPr lang="en-US" b="1" i="1" dirty="0" err="1" smtClean="0"/>
              <a:t>kf</a:t>
            </a:r>
            <a:r>
              <a:rPr lang="en-US" b="1" i="1" dirty="0" smtClean="0"/>
              <a:t>(x). </a:t>
            </a:r>
            <a:endParaRPr lang="uk-UA" b="1" i="1" dirty="0" smtClean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uk-UA" b="1" i="1" dirty="0" smtClean="0"/>
              <a:t>Ми </a:t>
            </a:r>
            <a:r>
              <a:rPr lang="ru-RU" b="1" i="1" dirty="0" err="1" smtClean="0"/>
              <a:t>з'ясовали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вплив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значення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коефіцієнта</a:t>
            </a:r>
            <a:r>
              <a:rPr lang="ru-RU" b="1" i="1" dirty="0" smtClean="0"/>
              <a:t> а на форму </a:t>
            </a:r>
            <a:r>
              <a:rPr lang="ru-RU" b="1" i="1" dirty="0" err="1" smtClean="0"/>
              <a:t>графіка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у = </a:t>
            </a:r>
            <a:r>
              <a:rPr lang="uk-UA" b="1" i="1" dirty="0" smtClean="0"/>
              <a:t>ах</a:t>
            </a:r>
            <a:r>
              <a:rPr lang="uk-UA" b="1" i="1" baseline="30000" dirty="0" smtClean="0"/>
              <a:t>2</a:t>
            </a:r>
            <a:r>
              <a:rPr lang="uk-UA" b="1" i="1" dirty="0" smtClean="0"/>
              <a:t>. </a:t>
            </a:r>
          </a:p>
          <a:p>
            <a:pPr marL="0" indent="0">
              <a:buNone/>
            </a:pPr>
            <a:r>
              <a:rPr lang="uk-UA" b="1" i="1" dirty="0" smtClean="0"/>
              <a:t>Аналогічно коефіцієнт </a:t>
            </a:r>
            <a:r>
              <a:rPr lang="en-US" b="1" i="1" dirty="0" smtClean="0"/>
              <a:t>k </a:t>
            </a:r>
            <a:r>
              <a:rPr lang="ru-RU" b="1" i="1" dirty="0" err="1" smtClean="0"/>
              <a:t>впливає</a:t>
            </a:r>
            <a:r>
              <a:rPr lang="ru-RU" b="1" i="1" dirty="0" smtClean="0"/>
              <a:t> на форму </a:t>
            </a:r>
            <a:r>
              <a:rPr lang="ru-RU" b="1" i="1" dirty="0" err="1" smtClean="0"/>
              <a:t>графіка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у = </a:t>
            </a:r>
            <a:r>
              <a:rPr lang="en-US" b="1" i="1" dirty="0" err="1" smtClean="0"/>
              <a:t>kf</a:t>
            </a:r>
            <a:r>
              <a:rPr lang="en-US" b="1" i="1" dirty="0" smtClean="0"/>
              <a:t>(x).</a:t>
            </a:r>
            <a:endParaRPr lang="uk-UA" b="1" i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Перетворення  графіків функцій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3143248"/>
            <a:ext cx="400052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/>
              <a:t>Графік</a:t>
            </a:r>
            <a:r>
              <a:rPr lang="en-US" b="1" dirty="0" smtClean="0"/>
              <a:t> </a:t>
            </a:r>
            <a:r>
              <a:rPr lang="uk-UA" b="1" dirty="0" smtClean="0"/>
              <a:t>функції</a:t>
            </a:r>
            <a:r>
              <a:rPr lang="uk-UA" b="1" i="1" dirty="0" smtClean="0"/>
              <a:t> у </a:t>
            </a:r>
            <a:r>
              <a:rPr lang="ru-RU" b="1" i="1" dirty="0" smtClean="0"/>
              <a:t>= </a:t>
            </a:r>
            <a:r>
              <a:rPr lang="en-US" b="1" i="1" dirty="0" err="1" smtClean="0"/>
              <a:t>kf</a:t>
            </a:r>
            <a:r>
              <a:rPr lang="en-US" b="1" i="1" dirty="0" smtClean="0"/>
              <a:t>(x) </a:t>
            </a:r>
            <a:r>
              <a:rPr lang="ru-RU" b="1" i="1" dirty="0" err="1" smtClean="0"/>
              <a:t>отримують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унаслідок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розтягнення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у = </a:t>
            </a:r>
            <a:r>
              <a:rPr lang="en-US" b="1" i="1" dirty="0" smtClean="0"/>
              <a:t>f(x) </a:t>
            </a:r>
            <a:r>
              <a:rPr lang="uk-UA" b="1" i="1" dirty="0" smtClean="0"/>
              <a:t>вздовж осі ординат у </a:t>
            </a:r>
            <a:r>
              <a:rPr lang="en-US" b="1" i="1" dirty="0" smtClean="0"/>
              <a:t>k </a:t>
            </a:r>
            <a:r>
              <a:rPr lang="uk-UA" b="1" i="1" dirty="0" smtClean="0"/>
              <a:t>разів, якщо </a:t>
            </a:r>
            <a:r>
              <a:rPr lang="en-US" b="1" i="1" dirty="0" smtClean="0"/>
              <a:t>k&gt;1,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внаслідок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відповідного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його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стиснення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якщо</a:t>
            </a:r>
            <a:r>
              <a:rPr lang="ru-RU" b="1" i="1" dirty="0" smtClean="0"/>
              <a:t> </a:t>
            </a:r>
            <a:endParaRPr lang="en-US" b="1" i="1" dirty="0" smtClean="0"/>
          </a:p>
          <a:p>
            <a:r>
              <a:rPr lang="ru-RU" b="1" i="1" dirty="0" smtClean="0"/>
              <a:t>0 &lt; </a:t>
            </a:r>
            <a:r>
              <a:rPr lang="en-US" b="1" i="1" dirty="0" smtClean="0"/>
              <a:t>k </a:t>
            </a:r>
            <a:r>
              <a:rPr lang="ru-RU" b="1" i="1" dirty="0" smtClean="0"/>
              <a:t>&lt; 1.</a:t>
            </a:r>
            <a:endParaRPr lang="uk-UA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/>
              <a:t>Перетворення</a:t>
            </a:r>
            <a:r>
              <a:rPr lang="uk-UA" b="1" i="1" dirty="0" smtClean="0"/>
              <a:t> </a:t>
            </a:r>
          </a:p>
          <a:p>
            <a:pPr marL="0" indent="0" algn="ctr">
              <a:buNone/>
            </a:pPr>
            <a:r>
              <a:rPr lang="uk-UA" b="1" i="1" dirty="0" smtClean="0"/>
              <a:t>у </a:t>
            </a:r>
            <a:r>
              <a:rPr lang="ru-RU" b="1" i="1" dirty="0" smtClean="0"/>
              <a:t>= </a:t>
            </a:r>
            <a:r>
              <a:rPr lang="en-US" b="1" i="1" dirty="0" smtClean="0"/>
              <a:t>f(x) </a:t>
            </a:r>
            <a:r>
              <a:rPr lang="ru-RU" b="1" i="1" dirty="0" smtClean="0">
                <a:sym typeface="Symbol"/>
              </a:rPr>
              <a:t></a:t>
            </a:r>
            <a:r>
              <a:rPr lang="ru-RU" b="1" i="1" dirty="0" smtClean="0"/>
              <a:t> </a:t>
            </a:r>
            <a:r>
              <a:rPr lang="uk-UA" b="1" i="1" dirty="0" smtClean="0"/>
              <a:t>у </a:t>
            </a:r>
            <a:r>
              <a:rPr lang="ru-RU" b="1" i="1" dirty="0" smtClean="0"/>
              <a:t>= </a:t>
            </a:r>
            <a:r>
              <a:rPr lang="en-US" b="1" i="1" dirty="0" err="1" smtClean="0"/>
              <a:t>kf</a:t>
            </a:r>
            <a:r>
              <a:rPr lang="en-US" b="1" i="1" dirty="0" smtClean="0"/>
              <a:t>(x). </a:t>
            </a:r>
            <a:endParaRPr lang="uk-UA" b="1" i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Перетворення  графіків функцій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image18"/>
          <p:cNvPicPr>
            <a:picLocks noChangeAspect="1" noChangeArrowheads="1"/>
          </p:cNvPicPr>
          <p:nvPr/>
        </p:nvPicPr>
        <p:blipFill>
          <a:blip r:embed="rId4">
            <a:lum bright="14000" contrast="48000"/>
          </a:blip>
          <a:srcRect/>
          <a:stretch>
            <a:fillRect/>
          </a:stretch>
        </p:blipFill>
        <p:spPr bwMode="auto">
          <a:xfrm>
            <a:off x="500034" y="3071810"/>
            <a:ext cx="4000527" cy="241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714488"/>
            <a:ext cx="4079308" cy="27860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572008"/>
            <a:ext cx="8191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b="1" dirty="0" smtClean="0"/>
              <a:t>Перетворення</a:t>
            </a:r>
            <a:r>
              <a:rPr lang="uk-UA" b="1" i="1" dirty="0" smtClean="0"/>
              <a:t> </a:t>
            </a:r>
            <a:endParaRPr lang="en-US" b="1" i="1" dirty="0" smtClean="0"/>
          </a:p>
          <a:p>
            <a:pPr marL="0" indent="0" algn="ctr">
              <a:buNone/>
            </a:pPr>
            <a:r>
              <a:rPr lang="uk-UA" b="1" i="1" dirty="0" smtClean="0"/>
              <a:t>у </a:t>
            </a:r>
            <a:r>
              <a:rPr lang="ru-RU" b="1" i="1" dirty="0" smtClean="0"/>
              <a:t>= </a:t>
            </a:r>
            <a:r>
              <a:rPr lang="en-US" b="1" i="1" dirty="0" smtClean="0"/>
              <a:t>f(x) </a:t>
            </a:r>
            <a:r>
              <a:rPr lang="ru-RU" b="1" i="1" dirty="0" smtClean="0">
                <a:sym typeface="Symbol"/>
              </a:rPr>
              <a:t></a:t>
            </a:r>
            <a:r>
              <a:rPr lang="ru-RU" b="1" i="1" dirty="0" smtClean="0"/>
              <a:t> </a:t>
            </a:r>
            <a:r>
              <a:rPr lang="uk-UA" b="1" i="1" dirty="0" smtClean="0"/>
              <a:t>у </a:t>
            </a:r>
            <a:r>
              <a:rPr lang="ru-RU" b="1" i="1" dirty="0" smtClean="0"/>
              <a:t>= —</a:t>
            </a:r>
            <a:r>
              <a:rPr lang="en-US" b="1" i="1" dirty="0" smtClean="0"/>
              <a:t> f(x)</a:t>
            </a:r>
            <a:r>
              <a:rPr lang="uk-UA" b="1" i="1" dirty="0" smtClean="0"/>
              <a:t>. </a:t>
            </a:r>
            <a:endParaRPr lang="en-US" b="1" i="1" dirty="0" smtClean="0"/>
          </a:p>
          <a:p>
            <a:pPr marL="0" indent="0">
              <a:buNone/>
            </a:pPr>
            <a:endParaRPr lang="en-US" b="1" i="1" dirty="0" smtClean="0"/>
          </a:p>
          <a:p>
            <a:pPr marL="0" indent="361950">
              <a:buNone/>
            </a:pPr>
            <a:r>
              <a:rPr lang="ru-RU" b="1" i="1" dirty="0" smtClean="0"/>
              <a:t>В </a:t>
            </a:r>
            <a:r>
              <a:rPr lang="ru-RU" b="1" i="1" dirty="0" err="1" smtClean="0"/>
              <a:t>ході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вивчення</a:t>
            </a:r>
            <a:r>
              <a:rPr lang="ru-RU" b="1" i="1" dirty="0" smtClean="0"/>
              <a:t> теми, </a:t>
            </a:r>
            <a:r>
              <a:rPr lang="ru-RU" b="1" i="1" dirty="0" err="1" smtClean="0"/>
              <a:t>було</a:t>
            </a:r>
            <a:r>
              <a:rPr lang="en-US" b="1" i="1" dirty="0" smtClean="0"/>
              <a:t> </a:t>
            </a:r>
            <a:r>
              <a:rPr lang="ru-RU" b="1" i="1" dirty="0" err="1" smtClean="0"/>
              <a:t>встановлено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функцій</a:t>
            </a:r>
            <a:r>
              <a:rPr lang="ru-RU" b="1" i="1" dirty="0" smtClean="0"/>
              <a:t> у = </a:t>
            </a:r>
            <a:r>
              <a:rPr lang="uk-UA" b="1" i="1" dirty="0" smtClean="0"/>
              <a:t>2</a:t>
            </a:r>
            <a:r>
              <a:rPr lang="en-US" b="1" i="1" dirty="0" smtClean="0"/>
              <a:t>x</a:t>
            </a:r>
            <a:r>
              <a:rPr lang="uk-UA" b="1" i="1" baseline="30000" dirty="0" smtClean="0"/>
              <a:t>2</a:t>
            </a:r>
            <a:r>
              <a:rPr lang="uk-UA" b="1" i="1" dirty="0" smtClean="0"/>
              <a:t> і у</a:t>
            </a:r>
            <a:r>
              <a:rPr lang="ru-RU" b="1" i="1" dirty="0" smtClean="0"/>
              <a:t>=</a:t>
            </a:r>
            <a:r>
              <a:rPr lang="uk-UA" b="1" i="1" dirty="0" smtClean="0"/>
              <a:t>—2</a:t>
            </a:r>
            <a:r>
              <a:rPr lang="en-US" b="1" i="1" dirty="0" smtClean="0"/>
              <a:t>x</a:t>
            </a:r>
            <a:r>
              <a:rPr lang="uk-UA" b="1" i="1" baseline="30000" dirty="0" smtClean="0"/>
              <a:t>2</a:t>
            </a:r>
            <a:r>
              <a:rPr lang="ru-RU" b="1" dirty="0" smtClean="0"/>
              <a:t> </a:t>
            </a:r>
            <a:r>
              <a:rPr lang="ru-RU" b="1" dirty="0" err="1" smtClean="0"/>
              <a:t>симетричні</a:t>
            </a:r>
            <a:r>
              <a:rPr lang="ru-RU" b="1" dirty="0" smtClean="0"/>
              <a:t> </a:t>
            </a:r>
            <a:r>
              <a:rPr lang="ru-RU" b="1" dirty="0" err="1" smtClean="0"/>
              <a:t>відносно</a:t>
            </a:r>
            <a:r>
              <a:rPr lang="ru-RU" b="1" dirty="0" smtClean="0"/>
              <a:t> </a:t>
            </a:r>
            <a:r>
              <a:rPr lang="ru-RU" b="1" dirty="0" err="1" smtClean="0"/>
              <a:t>осі</a:t>
            </a:r>
            <a:r>
              <a:rPr lang="ru-RU" b="1" dirty="0" smtClean="0"/>
              <a:t> </a:t>
            </a:r>
            <a:r>
              <a:rPr lang="ru-RU" b="1" dirty="0" err="1" smtClean="0"/>
              <a:t>абсцис</a:t>
            </a:r>
            <a:r>
              <a:rPr lang="ru-RU" b="1" dirty="0" smtClean="0"/>
              <a:t>, </a:t>
            </a:r>
            <a:r>
              <a:rPr lang="ru-RU" b="1" dirty="0" err="1" smtClean="0"/>
              <a:t>бо</a:t>
            </a:r>
            <a:r>
              <a:rPr lang="ru-RU" b="1" dirty="0" smtClean="0"/>
              <a:t> при одних </a:t>
            </a:r>
            <a:r>
              <a:rPr lang="ru-RU" b="1" dirty="0" err="1" smtClean="0"/>
              <a:t>і</a:t>
            </a:r>
            <a:r>
              <a:rPr lang="ru-RU" b="1" dirty="0" smtClean="0"/>
              <a:t> тих</a:t>
            </a:r>
            <a:r>
              <a:rPr lang="en-US" b="1" dirty="0" smtClean="0"/>
              <a:t> </a:t>
            </a:r>
            <a:r>
              <a:rPr lang="ru-RU" b="1" dirty="0" smtClean="0"/>
              <a:t>самих </a:t>
            </a:r>
            <a:r>
              <a:rPr lang="ru-RU" b="1" dirty="0" err="1" smtClean="0"/>
              <a:t>значеннях</a:t>
            </a:r>
            <a:r>
              <a:rPr lang="en-US" b="1" dirty="0" smtClean="0"/>
              <a:t> x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значення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відповідних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відрізняються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лише</a:t>
            </a:r>
            <a:r>
              <a:rPr lang="ru-RU" b="1" i="1" dirty="0" smtClean="0"/>
              <a:t> знаком.</a:t>
            </a:r>
            <a:endParaRPr lang="ru-RU" sz="3200" b="1" i="1" dirty="0" smtClean="0"/>
          </a:p>
          <a:p>
            <a:pPr marL="0" indent="361950">
              <a:buNone/>
            </a:pPr>
            <a:r>
              <a:rPr lang="ru-RU" b="1" dirty="0" smtClean="0"/>
              <a:t>Точки, </a:t>
            </a:r>
            <a:r>
              <a:rPr lang="ru-RU" b="1" dirty="0" err="1" smtClean="0"/>
              <a:t>абсциси</a:t>
            </a:r>
            <a:r>
              <a:rPr lang="ru-RU" b="1" dirty="0" smtClean="0"/>
              <a:t>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рівні</a:t>
            </a:r>
            <a:r>
              <a:rPr lang="ru-RU" b="1" dirty="0" smtClean="0"/>
              <a:t> </a:t>
            </a:r>
            <a:r>
              <a:rPr lang="ru-RU" b="1" dirty="0" err="1" smtClean="0"/>
              <a:t>між</a:t>
            </a:r>
            <a:r>
              <a:rPr lang="ru-RU" b="1" dirty="0" smtClean="0"/>
              <a:t> собою, а </a:t>
            </a:r>
            <a:r>
              <a:rPr lang="ru-RU" b="1" dirty="0" err="1" smtClean="0"/>
              <a:t>ординати</a:t>
            </a:r>
            <a:r>
              <a:rPr lang="ru-RU" b="1" dirty="0" smtClean="0"/>
              <a:t> — </a:t>
            </a:r>
            <a:r>
              <a:rPr lang="ru-RU" b="1" dirty="0" err="1" smtClean="0"/>
              <a:t>протилежні</a:t>
            </a:r>
            <a:r>
              <a:rPr lang="ru-RU" b="1" dirty="0" smtClean="0"/>
              <a:t> числа, </a:t>
            </a:r>
            <a:r>
              <a:rPr lang="ru-RU" b="1" dirty="0" err="1" smtClean="0"/>
              <a:t>симетричні</a:t>
            </a:r>
            <a:r>
              <a:rPr lang="ru-RU" b="1" dirty="0" smtClean="0"/>
              <a:t> </a:t>
            </a:r>
            <a:r>
              <a:rPr lang="ru-RU" b="1" dirty="0" err="1" smtClean="0"/>
              <a:t>відносно</a:t>
            </a:r>
            <a:r>
              <a:rPr lang="ru-RU" b="1" dirty="0" smtClean="0"/>
              <a:t> </a:t>
            </a:r>
            <a:r>
              <a:rPr lang="ru-RU" b="1" dirty="0" err="1" smtClean="0"/>
              <a:t>осі</a:t>
            </a:r>
            <a:r>
              <a:rPr lang="ru-RU" b="1" dirty="0" smtClean="0"/>
              <a:t> </a:t>
            </a:r>
            <a:r>
              <a:rPr lang="ru-RU" b="1" dirty="0" err="1" smtClean="0"/>
              <a:t>абсцис</a:t>
            </a:r>
            <a:r>
              <a:rPr lang="ru-RU" b="1" dirty="0" smtClean="0"/>
              <a:t>. </a:t>
            </a:r>
            <a:endParaRPr lang="uk-UA" sz="3200" b="1" i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Перетворення  графіків функцій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34" y="3143248"/>
            <a:ext cx="400052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/>
              <a:t>Графік</a:t>
            </a:r>
            <a:r>
              <a:rPr lang="en-US" b="1" dirty="0" smtClean="0"/>
              <a:t> </a:t>
            </a:r>
            <a:r>
              <a:rPr lang="uk-UA" b="1" dirty="0" smtClean="0"/>
              <a:t>функції</a:t>
            </a:r>
            <a:r>
              <a:rPr lang="uk-UA" b="1" i="1" dirty="0" smtClean="0"/>
              <a:t> у </a:t>
            </a:r>
            <a:r>
              <a:rPr lang="ru-RU" b="1" i="1" dirty="0" smtClean="0"/>
              <a:t>= </a:t>
            </a:r>
            <a:r>
              <a:rPr lang="en-US" b="1" i="1" dirty="0" smtClean="0"/>
              <a:t>- f(x) </a:t>
            </a:r>
            <a:r>
              <a:rPr lang="ru-RU" b="1" i="1" dirty="0" err="1" smtClean="0"/>
              <a:t>отримують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унаслідок</a:t>
            </a:r>
            <a:r>
              <a:rPr lang="ru-RU" b="1" i="1" dirty="0" smtClean="0"/>
              <a:t> </a:t>
            </a:r>
            <a:r>
              <a:rPr lang="uk-UA" b="1" i="1" dirty="0" smtClean="0"/>
              <a:t>симетрії г</a:t>
            </a:r>
            <a:r>
              <a:rPr lang="ru-RU" b="1" i="1" dirty="0" err="1" smtClean="0"/>
              <a:t>рафіка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</a:t>
            </a:r>
          </a:p>
          <a:p>
            <a:r>
              <a:rPr lang="ru-RU" b="1" i="1" dirty="0" smtClean="0"/>
              <a:t>у = </a:t>
            </a:r>
            <a:r>
              <a:rPr lang="en-US" b="1" i="1" dirty="0" smtClean="0"/>
              <a:t>f(x) </a:t>
            </a:r>
            <a:r>
              <a:rPr lang="uk-UA" b="1" i="1" dirty="0" smtClean="0"/>
              <a:t>відносно осі абсцис</a:t>
            </a:r>
            <a:r>
              <a:rPr lang="ru-RU" b="1" i="1" dirty="0" smtClean="0"/>
              <a:t>.</a:t>
            </a:r>
            <a:endParaRPr lang="uk-UA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/>
              <a:t>Перетворення</a:t>
            </a:r>
            <a:r>
              <a:rPr lang="uk-UA" b="1" i="1" dirty="0" smtClean="0"/>
              <a:t> </a:t>
            </a:r>
            <a:endParaRPr lang="en-US" b="1" i="1" dirty="0" smtClean="0"/>
          </a:p>
          <a:p>
            <a:pPr marL="0" indent="0" algn="ctr">
              <a:buNone/>
            </a:pPr>
            <a:r>
              <a:rPr lang="uk-UA" b="1" i="1" dirty="0" smtClean="0"/>
              <a:t>у </a:t>
            </a:r>
            <a:r>
              <a:rPr lang="ru-RU" b="1" i="1" dirty="0" smtClean="0"/>
              <a:t>= </a:t>
            </a:r>
            <a:r>
              <a:rPr lang="en-US" b="1" i="1" dirty="0" smtClean="0"/>
              <a:t>f(x) </a:t>
            </a:r>
            <a:r>
              <a:rPr lang="ru-RU" b="1" i="1" dirty="0" smtClean="0">
                <a:sym typeface="Symbol"/>
              </a:rPr>
              <a:t></a:t>
            </a:r>
            <a:r>
              <a:rPr lang="ru-RU" b="1" i="1" dirty="0" smtClean="0"/>
              <a:t> </a:t>
            </a:r>
            <a:r>
              <a:rPr lang="uk-UA" b="1" i="1" dirty="0" smtClean="0"/>
              <a:t>у </a:t>
            </a:r>
            <a:r>
              <a:rPr lang="ru-RU" b="1" i="1" dirty="0" smtClean="0"/>
              <a:t>= —</a:t>
            </a:r>
            <a:r>
              <a:rPr lang="en-US" b="1" i="1" dirty="0" smtClean="0"/>
              <a:t> f(x)</a:t>
            </a:r>
            <a:r>
              <a:rPr lang="uk-UA" b="1" i="1" dirty="0" smtClean="0"/>
              <a:t>. </a:t>
            </a:r>
            <a:endParaRPr lang="en-US" b="1" i="1" dirty="0" smtClean="0"/>
          </a:p>
          <a:p>
            <a:pPr marL="0" indent="0">
              <a:buNone/>
            </a:pPr>
            <a:endParaRPr lang="uk-UA" b="1" i="1" dirty="0" smtClean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uk-UA" dirty="0" smtClean="0"/>
              <a:t>Графік функції у = - х</a:t>
            </a:r>
            <a:r>
              <a:rPr lang="uk-UA" baseline="30000" dirty="0" smtClean="0"/>
              <a:t>2 </a:t>
            </a:r>
            <a:r>
              <a:rPr lang="uk-UA" dirty="0" smtClean="0"/>
              <a:t>+ 4 можна отримати із графіка функції у = х</a:t>
            </a:r>
            <a:r>
              <a:rPr lang="uk-UA" baseline="30000" dirty="0" smtClean="0"/>
              <a:t>2</a:t>
            </a:r>
            <a:r>
              <a:rPr lang="uk-UA" dirty="0" smtClean="0"/>
              <a:t> - 4 симетрією відносно осі 0х.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Перетворення  графіків функцій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image20"/>
          <p:cNvPicPr>
            <a:picLocks noChangeAspect="1" noChangeArrowheads="1"/>
          </p:cNvPicPr>
          <p:nvPr/>
        </p:nvPicPr>
        <p:blipFill>
          <a:blip r:embed="rId4">
            <a:lum bright="14000" contrast="40000"/>
          </a:blip>
          <a:srcRect/>
          <a:stretch>
            <a:fillRect/>
          </a:stretch>
        </p:blipFill>
        <p:spPr bwMode="auto">
          <a:xfrm>
            <a:off x="785786" y="2714620"/>
            <a:ext cx="3571900" cy="367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b="1" dirty="0" smtClean="0"/>
              <a:t>Перетворення</a:t>
            </a:r>
            <a:r>
              <a:rPr lang="uk-UA" b="1" i="1" dirty="0" smtClean="0"/>
              <a:t> </a:t>
            </a:r>
            <a:endParaRPr lang="en-US" b="1" i="1" dirty="0" smtClean="0"/>
          </a:p>
          <a:p>
            <a:pPr marL="0" indent="0" algn="ctr">
              <a:buNone/>
            </a:pPr>
            <a:r>
              <a:rPr lang="uk-UA" b="1" i="1" dirty="0" smtClean="0"/>
              <a:t>у </a:t>
            </a:r>
            <a:r>
              <a:rPr lang="ru-RU" b="1" i="1" dirty="0" smtClean="0"/>
              <a:t>= </a:t>
            </a:r>
            <a:r>
              <a:rPr lang="en-US" b="1" i="1" dirty="0" smtClean="0"/>
              <a:t>f(x) </a:t>
            </a:r>
            <a:r>
              <a:rPr lang="ru-RU" b="1" i="1" dirty="0" smtClean="0">
                <a:sym typeface="Symbol"/>
              </a:rPr>
              <a:t></a:t>
            </a:r>
            <a:r>
              <a:rPr lang="ru-RU" b="1" i="1" dirty="0" smtClean="0"/>
              <a:t> </a:t>
            </a:r>
            <a:r>
              <a:rPr lang="uk-UA" b="1" i="1" dirty="0" smtClean="0"/>
              <a:t>у </a:t>
            </a:r>
            <a:r>
              <a:rPr lang="ru-RU" b="1" i="1" dirty="0" smtClean="0"/>
              <a:t>= </a:t>
            </a:r>
            <a:r>
              <a:rPr lang="en-US" b="1" dirty="0" smtClean="0"/>
              <a:t>|</a:t>
            </a:r>
            <a:r>
              <a:rPr lang="en-US" b="1" i="1" dirty="0" smtClean="0"/>
              <a:t>f(x)</a:t>
            </a:r>
            <a:r>
              <a:rPr lang="en-US" b="1" dirty="0" smtClean="0"/>
              <a:t>|</a:t>
            </a:r>
            <a:r>
              <a:rPr lang="uk-UA" b="1" i="1" dirty="0" smtClean="0"/>
              <a:t>.</a:t>
            </a:r>
            <a:endParaRPr lang="en-US" b="1" i="1" dirty="0" smtClean="0"/>
          </a:p>
          <a:p>
            <a:pPr marL="0" indent="0" algn="ctr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ru-RU" dirty="0" smtClean="0"/>
              <a:t>За</a:t>
            </a:r>
            <a:r>
              <a:rPr lang="en-US" dirty="0" smtClean="0"/>
              <a:t> </a:t>
            </a:r>
            <a:r>
              <a:rPr lang="ru-RU" dirty="0" err="1" smtClean="0"/>
              <a:t>означенням</a:t>
            </a:r>
            <a:r>
              <a:rPr lang="ru-RU" dirty="0" smtClean="0"/>
              <a:t> модуля числа, для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невід'ємних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en-US" dirty="0" smtClean="0"/>
              <a:t> </a:t>
            </a:r>
            <a:r>
              <a:rPr lang="en-US" sz="2900" dirty="0" smtClean="0"/>
              <a:t>f(x)</a:t>
            </a:r>
            <a:r>
              <a:rPr lang="ru-RU" sz="2400" dirty="0" smtClean="0"/>
              <a:t> </a:t>
            </a:r>
            <a:r>
              <a:rPr lang="uk-UA" dirty="0" smtClean="0"/>
              <a:t>виконується рівність </a:t>
            </a:r>
            <a:r>
              <a:rPr lang="en-US" b="1" i="1" dirty="0" smtClean="0"/>
              <a:t>|f(x)|=f(x)</a:t>
            </a:r>
            <a:r>
              <a:rPr lang="en-US" sz="2400" b="1" i="1" dirty="0" smtClean="0"/>
              <a:t>.</a:t>
            </a:r>
            <a:r>
              <a:rPr lang="en-US" b="1" i="1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Отже</a:t>
            </a:r>
            <a:r>
              <a:rPr lang="ru-RU" dirty="0" smtClean="0"/>
              <a:t>,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графіки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uk-UA" sz="2900" b="1" i="1" dirty="0" smtClean="0"/>
              <a:t>у </a:t>
            </a:r>
            <a:r>
              <a:rPr lang="ru-RU" sz="2900" b="1" i="1" dirty="0" smtClean="0"/>
              <a:t>= </a:t>
            </a:r>
            <a:r>
              <a:rPr lang="en-US" sz="2900" b="1" i="1" dirty="0" smtClean="0"/>
              <a:t>f(x)  </a:t>
            </a:r>
            <a:r>
              <a:rPr lang="uk-UA" sz="2900" dirty="0" smtClean="0"/>
              <a:t>і </a:t>
            </a:r>
            <a:r>
              <a:rPr lang="ru-RU" sz="2900" dirty="0" smtClean="0"/>
              <a:t> </a:t>
            </a:r>
          </a:p>
          <a:p>
            <a:pPr marL="0" indent="0">
              <a:buNone/>
            </a:pPr>
            <a:r>
              <a:rPr lang="uk-UA" sz="2900" b="1" i="1" dirty="0" smtClean="0"/>
              <a:t>у </a:t>
            </a:r>
            <a:r>
              <a:rPr lang="ru-RU" sz="2900" b="1" i="1" dirty="0" smtClean="0"/>
              <a:t>= </a:t>
            </a:r>
            <a:r>
              <a:rPr lang="en-US" sz="2900" b="1" i="1" dirty="0" smtClean="0"/>
              <a:t>|f(x)| </a:t>
            </a:r>
            <a:r>
              <a:rPr lang="uk-UA" dirty="0" smtClean="0"/>
              <a:t>збігаються.</a:t>
            </a:r>
            <a:endParaRPr lang="uk-UA" sz="4400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Якщо</a:t>
            </a:r>
            <a:r>
              <a:rPr lang="uk-UA" sz="2400" dirty="0" smtClean="0"/>
              <a:t> </a:t>
            </a:r>
            <a:r>
              <a:rPr lang="en-US" sz="2400" b="1" i="1" dirty="0" smtClean="0"/>
              <a:t>f</a:t>
            </a:r>
            <a:r>
              <a:rPr lang="uk-UA" sz="2400" b="1" i="1" dirty="0" smtClean="0"/>
              <a:t>(</a:t>
            </a:r>
            <a:r>
              <a:rPr lang="en-US" sz="2400" b="1" i="1" dirty="0" smtClean="0"/>
              <a:t>x) </a:t>
            </a:r>
            <a:r>
              <a:rPr lang="ru-RU" sz="2400" b="1" i="1" dirty="0" smtClean="0"/>
              <a:t>&lt;</a:t>
            </a:r>
            <a:r>
              <a:rPr lang="ru-RU" b="1" i="1" dirty="0" smtClean="0"/>
              <a:t> 0</a:t>
            </a:r>
            <a:r>
              <a:rPr lang="ru-RU" dirty="0" smtClean="0"/>
              <a:t>, </a:t>
            </a:r>
            <a:r>
              <a:rPr lang="uk-UA" dirty="0" smtClean="0"/>
              <a:t>то </a:t>
            </a:r>
            <a:r>
              <a:rPr lang="en-US" b="1" i="1" dirty="0" smtClean="0"/>
              <a:t>|f(x)|=</a:t>
            </a:r>
            <a:r>
              <a:rPr lang="uk-UA" b="1" i="1" dirty="0" smtClean="0"/>
              <a:t>- </a:t>
            </a:r>
            <a:r>
              <a:rPr lang="en-US" b="1" i="1" dirty="0" smtClean="0"/>
              <a:t>f(x)</a:t>
            </a:r>
            <a:r>
              <a:rPr lang="en-US" sz="2400" b="1" i="1" dirty="0" smtClean="0"/>
              <a:t>,</a:t>
            </a:r>
            <a:r>
              <a:rPr lang="en-US" b="1" i="1" dirty="0" smtClean="0"/>
              <a:t> </a:t>
            </a:r>
            <a:r>
              <a:rPr lang="ru-RU" dirty="0" err="1" smtClean="0"/>
              <a:t>тобто</a:t>
            </a:r>
            <a:r>
              <a:rPr lang="ru-RU" dirty="0" smtClean="0"/>
              <a:t> за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графік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sz="2400" dirty="0" smtClean="0"/>
              <a:t> </a:t>
            </a:r>
            <a:r>
              <a:rPr lang="uk-UA" sz="2400" b="1" i="1" dirty="0" smtClean="0"/>
              <a:t>у </a:t>
            </a:r>
            <a:r>
              <a:rPr lang="ru-RU" sz="2400" b="1" i="1" dirty="0" smtClean="0"/>
              <a:t>= </a:t>
            </a:r>
            <a:r>
              <a:rPr lang="en-US" sz="2400" b="1" i="1" dirty="0" smtClean="0"/>
              <a:t>|f(x)| </a:t>
            </a:r>
            <a:r>
              <a:rPr lang="ru-RU" dirty="0" err="1" smtClean="0"/>
              <a:t>збігається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графіком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uk-UA" b="1" i="1" dirty="0" smtClean="0"/>
              <a:t>у </a:t>
            </a:r>
            <a:r>
              <a:rPr lang="ru-RU" b="1" i="1" dirty="0" smtClean="0"/>
              <a:t>= - </a:t>
            </a:r>
            <a:r>
              <a:rPr lang="en-US" b="1" i="1" dirty="0" smtClean="0"/>
              <a:t>f(x)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uk-UA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З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/>
              <a:t>випливає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всі</a:t>
            </a:r>
            <a:r>
              <a:rPr lang="ru-RU" b="1" dirty="0" smtClean="0"/>
              <a:t> точки </a:t>
            </a:r>
            <a:r>
              <a:rPr lang="ru-RU" b="1" dirty="0" err="1" smtClean="0"/>
              <a:t>графіка</a:t>
            </a:r>
            <a:r>
              <a:rPr lang="ru-RU" b="1" dirty="0" smtClean="0"/>
              <a:t> </a:t>
            </a:r>
            <a:r>
              <a:rPr lang="ru-RU" b="1" dirty="0" err="1" smtClean="0"/>
              <a:t>функції</a:t>
            </a:r>
            <a:r>
              <a:rPr lang="ru-RU" b="1" i="1" dirty="0" smtClean="0"/>
              <a:t> у = </a:t>
            </a:r>
            <a:r>
              <a:rPr lang="en-US" b="1" dirty="0" smtClean="0"/>
              <a:t>|</a:t>
            </a:r>
            <a:r>
              <a:rPr lang="en-US" b="1" i="1" dirty="0" smtClean="0"/>
              <a:t>f(x)</a:t>
            </a:r>
            <a:r>
              <a:rPr lang="en-US" b="1" dirty="0" smtClean="0"/>
              <a:t>| </a:t>
            </a:r>
            <a:r>
              <a:rPr lang="ru-RU" b="1" i="1" dirty="0" err="1" smtClean="0"/>
              <a:t>розміщені</a:t>
            </a:r>
            <a:r>
              <a:rPr lang="ru-RU" b="1" i="1" dirty="0" smtClean="0"/>
              <a:t> над </a:t>
            </a:r>
            <a:r>
              <a:rPr lang="ru-RU" b="1" i="1" dirty="0" err="1" smtClean="0"/>
              <a:t>віссю</a:t>
            </a:r>
            <a:r>
              <a:rPr lang="ru-RU" b="1" i="1" dirty="0" smtClean="0"/>
              <a:t> Ох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на </a:t>
            </a:r>
            <a:r>
              <a:rPr lang="uk-UA" b="1" i="1" dirty="0" smtClean="0"/>
              <a:t>цій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осі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endParaRPr lang="uk-UA" b="1" i="1" dirty="0" smtClean="0"/>
          </a:p>
          <a:p>
            <a:pPr marL="0" indent="0">
              <a:buNone/>
            </a:pPr>
            <a:endParaRPr lang="en-US" b="1" i="1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Перетворення  графіків функцій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2428868"/>
            <a:ext cx="4000528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/>
              <a:t>Щоб отримати графік</a:t>
            </a:r>
            <a:r>
              <a:rPr lang="en-US" b="1" dirty="0" smtClean="0"/>
              <a:t> </a:t>
            </a:r>
            <a:r>
              <a:rPr lang="uk-UA" b="1" dirty="0" smtClean="0"/>
              <a:t>функції</a:t>
            </a:r>
            <a:r>
              <a:rPr lang="uk-UA" b="1" i="1" dirty="0" smtClean="0"/>
              <a:t> </a:t>
            </a:r>
          </a:p>
          <a:p>
            <a:r>
              <a:rPr lang="uk-UA" b="1" i="1" dirty="0" smtClean="0"/>
              <a:t>у = </a:t>
            </a:r>
            <a:r>
              <a:rPr lang="en-US" b="1" dirty="0" smtClean="0"/>
              <a:t>|</a:t>
            </a:r>
            <a:r>
              <a:rPr lang="en-US" b="1" i="1" dirty="0" smtClean="0"/>
              <a:t>f(x)</a:t>
            </a:r>
            <a:r>
              <a:rPr lang="en-US" b="1" dirty="0" smtClean="0"/>
              <a:t>|</a:t>
            </a:r>
            <a:r>
              <a:rPr lang="uk-UA" b="1" dirty="0" smtClean="0"/>
              <a:t>, треба ту частину графіка </a:t>
            </a:r>
            <a:r>
              <a:rPr lang="en-US" b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</a:t>
            </a:r>
            <a:r>
              <a:rPr lang="uk-UA" b="1" i="1" dirty="0" smtClean="0"/>
              <a:t>у </a:t>
            </a:r>
            <a:r>
              <a:rPr lang="ru-RU" b="1" i="1" dirty="0" smtClean="0"/>
              <a:t>= </a:t>
            </a:r>
            <a:r>
              <a:rPr lang="en-US" b="1" i="1" dirty="0" smtClean="0"/>
              <a:t>f(x) </a:t>
            </a:r>
            <a:r>
              <a:rPr lang="ru-RU" b="1" i="1" dirty="0" smtClean="0"/>
              <a:t>, яка </a:t>
            </a:r>
            <a:r>
              <a:rPr lang="ru-RU" b="1" i="1" dirty="0" err="1" smtClean="0"/>
              <a:t>лежить</a:t>
            </a:r>
            <a:r>
              <a:rPr lang="ru-RU" b="1" i="1" dirty="0" smtClean="0"/>
              <a:t> над </a:t>
            </a:r>
            <a:r>
              <a:rPr lang="ru-RU" b="1" i="1" dirty="0" err="1" smtClean="0"/>
              <a:t>віссю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абсцис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ній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залишити</a:t>
            </a:r>
            <a:r>
              <a:rPr lang="ru-RU" b="1" i="1" dirty="0" smtClean="0"/>
              <a:t> без </a:t>
            </a:r>
            <a:r>
              <a:rPr lang="ru-RU" b="1" i="1" dirty="0" err="1" smtClean="0"/>
              <a:t>змін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доповнити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її</a:t>
            </a:r>
            <a:r>
              <a:rPr lang="ru-RU" b="1" i="1" dirty="0" smtClean="0"/>
              <a:t> другою </a:t>
            </a:r>
            <a:r>
              <a:rPr lang="ru-RU" b="1" i="1" dirty="0" err="1" smtClean="0"/>
              <a:t>частиною</a:t>
            </a:r>
            <a:r>
              <a:rPr lang="ru-RU" b="1" i="1" dirty="0" smtClean="0"/>
              <a:t>, яку </a:t>
            </a:r>
            <a:r>
              <a:rPr lang="ru-RU" b="1" i="1" dirty="0" err="1" smtClean="0"/>
              <a:t>отримують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унаслідок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симетрії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uk-UA" b="1" i="1" dirty="0" smtClean="0"/>
              <a:t>відносно осі абсцис тієї частини графіка функції у </a:t>
            </a:r>
            <a:r>
              <a:rPr lang="ru-RU" b="1" i="1" dirty="0" smtClean="0"/>
              <a:t>= </a:t>
            </a:r>
            <a:r>
              <a:rPr lang="en-US" b="1" i="1" dirty="0" smtClean="0"/>
              <a:t>f(x) </a:t>
            </a:r>
            <a:r>
              <a:rPr lang="uk-UA" b="1" i="1" dirty="0" smtClean="0"/>
              <a:t>, яка лежить під цією віссю</a:t>
            </a:r>
            <a:r>
              <a:rPr lang="ru-RU" b="1" i="1" dirty="0" smtClean="0"/>
              <a:t>.</a:t>
            </a:r>
            <a:endParaRPr lang="uk-UA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err="1" smtClean="0"/>
              <a:t>Побудова</a:t>
            </a:r>
            <a:r>
              <a:rPr lang="ru-RU" b="1" i="1" dirty="0" smtClean="0"/>
              <a:t>. </a:t>
            </a:r>
            <a:endParaRPr lang="en-US" b="1" i="1" dirty="0" smtClean="0"/>
          </a:p>
          <a:p>
            <a:pPr marL="0" indent="0">
              <a:buNone/>
            </a:pPr>
            <a:r>
              <a:rPr lang="ru-RU" b="1" i="1" dirty="0" err="1" smtClean="0"/>
              <a:t>Будуємо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</a:t>
            </a:r>
          </a:p>
          <a:p>
            <a:pPr marL="0" indent="0">
              <a:buNone/>
            </a:pPr>
            <a:r>
              <a:rPr lang="ru-RU" b="1" i="1" dirty="0" smtClean="0"/>
              <a:t>у = </a:t>
            </a:r>
            <a:r>
              <a:rPr lang="uk-UA" b="1" i="1" dirty="0" smtClean="0"/>
              <a:t>х</a:t>
            </a:r>
            <a:r>
              <a:rPr lang="uk-UA" b="1" i="1" baseline="30000" dirty="0" smtClean="0"/>
              <a:t>2</a:t>
            </a:r>
            <a:r>
              <a:rPr lang="uk-UA" b="1" i="1" dirty="0" smtClean="0"/>
              <a:t> </a:t>
            </a:r>
            <a:r>
              <a:rPr lang="ru-RU" b="1" i="1" dirty="0" smtClean="0"/>
              <a:t>– 4. </a:t>
            </a:r>
            <a:endParaRPr lang="en-US" b="1" i="1" dirty="0" smtClean="0"/>
          </a:p>
          <a:p>
            <a:pPr marL="0" indent="0">
              <a:buNone/>
            </a:pPr>
            <a:r>
              <a:rPr lang="uk-UA" b="1" i="1" dirty="0" smtClean="0"/>
              <a:t>Частину цього графіка, що розміщена над віссю Ох, залишаємо без змін. Під віссю Ох розміщена частина графіка цієї </a:t>
            </a:r>
            <a:r>
              <a:rPr lang="uk-UA" b="1" i="1" dirty="0" err="1" smtClean="0"/>
              <a:t>функщї</a:t>
            </a:r>
            <a:r>
              <a:rPr lang="uk-UA" b="1" i="1" dirty="0" smtClean="0"/>
              <a:t>, обмежена точками </a:t>
            </a:r>
            <a:r>
              <a:rPr lang="ru-RU" b="1" i="1" dirty="0" smtClean="0"/>
              <a:t>—2 </a:t>
            </a:r>
            <a:r>
              <a:rPr lang="uk-UA" b="1" i="1" dirty="0" smtClean="0"/>
              <a:t>і </a:t>
            </a:r>
            <a:r>
              <a:rPr lang="ru-RU" b="1" i="1" dirty="0" smtClean="0"/>
              <a:t>2. </a:t>
            </a:r>
            <a:r>
              <a:rPr lang="ru-RU" b="1" i="1" dirty="0" err="1" smtClean="0"/>
              <a:t>Будуємо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симетричну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їй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частину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відносно</a:t>
            </a:r>
            <a:r>
              <a:rPr lang="ru-RU" b="1" i="1" dirty="0" smtClean="0"/>
              <a:t> </a:t>
            </a:r>
            <a:r>
              <a:rPr lang="uk-UA" b="1" i="1" dirty="0" err="1" smtClean="0"/>
              <a:t>ціє</a:t>
            </a:r>
            <a:r>
              <a:rPr lang="ru-RU" b="1" i="1" dirty="0" err="1" smtClean="0"/>
              <a:t>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осі</a:t>
            </a:r>
            <a:r>
              <a:rPr lang="ru-RU" b="1" i="1" dirty="0" smtClean="0"/>
              <a:t>.</a:t>
            </a:r>
            <a:endParaRPr lang="uk-UA" b="1" i="1" dirty="0" smtClean="0"/>
          </a:p>
          <a:p>
            <a:pPr marL="0" indent="0">
              <a:buNone/>
            </a:pPr>
            <a:r>
              <a:rPr lang="uk-UA" b="1" dirty="0" smtClean="0"/>
              <a:t>Графіком функції</a:t>
            </a:r>
            <a:r>
              <a:rPr lang="uk-UA" b="1" i="1" dirty="0" smtClean="0"/>
              <a:t> </a:t>
            </a:r>
          </a:p>
          <a:p>
            <a:pPr marL="0" indent="0">
              <a:buNone/>
            </a:pPr>
            <a:r>
              <a:rPr lang="ru-RU" b="1" i="1" dirty="0" smtClean="0"/>
              <a:t>у = </a:t>
            </a:r>
            <a:r>
              <a:rPr lang="en-US" b="1" i="1" dirty="0" smtClean="0"/>
              <a:t>|x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-4| </a:t>
            </a:r>
            <a:r>
              <a:rPr lang="ru-RU" b="1" i="1" dirty="0" err="1" smtClean="0"/>
              <a:t>є</a:t>
            </a:r>
            <a:r>
              <a:rPr lang="ru-RU" b="1" i="1" dirty="0" smtClean="0"/>
              <a:t> крива, </a:t>
            </a:r>
            <a:r>
              <a:rPr lang="ru-RU" b="1" i="1" dirty="0" err="1" smtClean="0"/>
              <a:t>зображена</a:t>
            </a:r>
            <a:r>
              <a:rPr lang="ru-RU" b="1" i="1" dirty="0" smtClean="0"/>
              <a:t> на рисунку внизу.</a:t>
            </a:r>
          </a:p>
          <a:p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92935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Перетворення  графіків функцій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image22"/>
          <p:cNvPicPr>
            <a:picLocks noChangeAspect="1" noChangeArrowheads="1"/>
          </p:cNvPicPr>
          <p:nvPr/>
        </p:nvPicPr>
        <p:blipFill>
          <a:blip r:embed="rId4">
            <a:lum bright="29000" contrast="26000"/>
          </a:blip>
          <a:srcRect/>
          <a:stretch>
            <a:fillRect/>
          </a:stretch>
        </p:blipFill>
        <p:spPr bwMode="auto">
          <a:xfrm>
            <a:off x="714348" y="2143116"/>
            <a:ext cx="1571636" cy="23574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0" name="Picture 4" descr="image23"/>
          <p:cNvPicPr>
            <a:picLocks noChangeAspect="1" noChangeArrowheads="1"/>
          </p:cNvPicPr>
          <p:nvPr/>
        </p:nvPicPr>
        <p:blipFill>
          <a:blip r:embed="rId5">
            <a:lum bright="28000" contrast="41000"/>
          </a:blip>
          <a:srcRect/>
          <a:stretch>
            <a:fillRect/>
          </a:stretch>
        </p:blipFill>
        <p:spPr bwMode="auto">
          <a:xfrm>
            <a:off x="2643174" y="2143116"/>
            <a:ext cx="1665751" cy="23669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1" name="Picture 5" descr="image24"/>
          <p:cNvPicPr>
            <a:picLocks noChangeAspect="1" noChangeArrowheads="1"/>
          </p:cNvPicPr>
          <p:nvPr/>
        </p:nvPicPr>
        <p:blipFill>
          <a:blip r:embed="rId6">
            <a:lum bright="36000" contrast="47000"/>
          </a:blip>
          <a:srcRect/>
          <a:stretch>
            <a:fillRect/>
          </a:stretch>
        </p:blipFill>
        <p:spPr bwMode="auto">
          <a:xfrm>
            <a:off x="1564764" y="4572008"/>
            <a:ext cx="2013944" cy="19516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571472" y="1428736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Приклад. </a:t>
            </a:r>
            <a:r>
              <a:rPr lang="ru-RU" b="1" dirty="0" err="1" smtClean="0"/>
              <a:t>Побудувати</a:t>
            </a:r>
            <a:r>
              <a:rPr lang="ru-RU" b="1" dirty="0" smtClean="0"/>
              <a:t> </a:t>
            </a:r>
            <a:r>
              <a:rPr lang="ru-RU" b="1" dirty="0" err="1" smtClean="0"/>
              <a:t>графік</a:t>
            </a:r>
            <a:r>
              <a:rPr lang="ru-RU" b="1" dirty="0" smtClean="0"/>
              <a:t> </a:t>
            </a:r>
            <a:r>
              <a:rPr lang="ru-RU" b="1" dirty="0" err="1" smtClean="0"/>
              <a:t>функції</a:t>
            </a:r>
            <a:r>
              <a:rPr lang="ru-RU" b="1" i="1" dirty="0" smtClean="0"/>
              <a:t> у = </a:t>
            </a:r>
            <a:r>
              <a:rPr lang="en-US" b="1" i="1" dirty="0" smtClean="0"/>
              <a:t>|x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-4|</a:t>
            </a:r>
            <a:r>
              <a:rPr lang="ru-RU" b="1" i="1" dirty="0" smtClean="0"/>
              <a:t>.</a:t>
            </a:r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u="sng" dirty="0" smtClean="0"/>
              <a:t>Запитання для самоперевірки</a:t>
            </a: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графіком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smtClean="0"/>
              <a:t>     у = </a:t>
            </a:r>
            <a:r>
              <a:rPr lang="uk-UA" i="1" dirty="0" smtClean="0"/>
              <a:t>2(х </a:t>
            </a:r>
            <a:r>
              <a:rPr lang="ru-RU" i="1" dirty="0" smtClean="0"/>
              <a:t>+ 5), </a:t>
            </a:r>
            <a:r>
              <a:rPr lang="ru-RU" i="1" dirty="0" err="1" smtClean="0"/>
              <a:t>щоб</a:t>
            </a:r>
            <a:r>
              <a:rPr lang="ru-RU" i="1" dirty="0" smtClean="0"/>
              <a:t> </a:t>
            </a:r>
            <a:r>
              <a:rPr lang="ru-RU" i="1" dirty="0" err="1" smtClean="0"/>
              <a:t>отримати</a:t>
            </a:r>
            <a:r>
              <a:rPr lang="ru-RU" i="1" dirty="0" smtClean="0"/>
              <a:t> </a:t>
            </a:r>
            <a:r>
              <a:rPr lang="ru-RU" i="1" dirty="0" err="1" smtClean="0"/>
              <a:t>графік</a:t>
            </a:r>
            <a:r>
              <a:rPr lang="ru-RU" i="1" dirty="0" smtClean="0"/>
              <a:t> </a:t>
            </a:r>
            <a:r>
              <a:rPr lang="ru-RU" i="1" dirty="0" err="1" smtClean="0"/>
              <a:t>функції</a:t>
            </a:r>
            <a:r>
              <a:rPr lang="ru-RU" i="1" dirty="0" smtClean="0"/>
              <a:t> </a:t>
            </a:r>
            <a:r>
              <a:rPr lang="ru-RU" i="1" dirty="0" err="1" smtClean="0"/>
              <a:t>у=</a:t>
            </a:r>
            <a:r>
              <a:rPr lang="ru-RU" i="1" dirty="0" smtClean="0"/>
              <a:t> </a:t>
            </a:r>
            <a:r>
              <a:rPr lang="uk-UA" i="1" dirty="0" smtClean="0"/>
              <a:t>2х?</a:t>
            </a:r>
          </a:p>
          <a:p>
            <a:pPr>
              <a:buNone/>
            </a:pPr>
            <a:r>
              <a:rPr lang="uk-UA" dirty="0" smtClean="0"/>
              <a:t>2. Яке перетворення графіка функції</a:t>
            </a:r>
            <a:r>
              <a:rPr lang="uk-UA" i="1" dirty="0" smtClean="0"/>
              <a:t> </a:t>
            </a:r>
            <a:r>
              <a:rPr lang="en-US" i="1" dirty="0" smtClean="0"/>
              <a:t>f</a:t>
            </a:r>
            <a:r>
              <a:rPr lang="uk-UA" i="1" dirty="0" smtClean="0"/>
              <a:t>(</a:t>
            </a:r>
            <a:r>
              <a:rPr lang="en-US" i="1" dirty="0" smtClean="0"/>
              <a:t>x) </a:t>
            </a:r>
            <a:r>
              <a:rPr lang="uk-UA" i="1" dirty="0" smtClean="0"/>
              <a:t>=</a:t>
            </a:r>
            <a:r>
              <a:rPr lang="ru-RU" i="1" dirty="0" smtClean="0"/>
              <a:t> </a:t>
            </a:r>
            <a:r>
              <a:rPr lang="uk-UA" i="1" dirty="0" smtClean="0"/>
              <a:t>4х </a:t>
            </a:r>
            <a:r>
              <a:rPr lang="ru-RU" i="1" dirty="0" smtClean="0"/>
              <a:t>- 1 </a:t>
            </a:r>
            <a:r>
              <a:rPr lang="ru-RU" i="1" dirty="0" err="1" smtClean="0"/>
              <a:t>слід</a:t>
            </a:r>
            <a:r>
              <a:rPr lang="ru-RU" i="1" dirty="0" smtClean="0"/>
              <a:t> </a:t>
            </a:r>
            <a:r>
              <a:rPr lang="ru-RU" i="1" dirty="0" err="1" smtClean="0"/>
              <a:t>здійснити</a:t>
            </a:r>
            <a:r>
              <a:rPr lang="ru-RU" i="1" dirty="0" smtClean="0"/>
              <a:t>, </a:t>
            </a:r>
            <a:r>
              <a:rPr lang="ru-RU" i="1" dirty="0" err="1" smtClean="0"/>
              <a:t>щоб</a:t>
            </a:r>
            <a:r>
              <a:rPr lang="ru-RU" i="1" dirty="0" smtClean="0"/>
              <a:t> </a:t>
            </a:r>
            <a:r>
              <a:rPr lang="ru-RU" i="1" dirty="0" err="1" smtClean="0"/>
              <a:t>отримати</a:t>
            </a:r>
            <a:r>
              <a:rPr lang="ru-RU" i="1" dirty="0" smtClean="0"/>
              <a:t> </a:t>
            </a:r>
            <a:r>
              <a:rPr lang="ru-RU" i="1" dirty="0" err="1" smtClean="0"/>
              <a:t>графік</a:t>
            </a:r>
            <a:r>
              <a:rPr lang="ru-RU" i="1" dirty="0" smtClean="0"/>
              <a:t> </a:t>
            </a:r>
            <a:r>
              <a:rPr lang="ru-RU" i="1" dirty="0" err="1" smtClean="0"/>
              <a:t>функції</a:t>
            </a:r>
            <a:r>
              <a:rPr lang="ru-RU" i="1" dirty="0" smtClean="0"/>
              <a:t> </a:t>
            </a:r>
            <a:r>
              <a:rPr lang="en-US" i="1" dirty="0" smtClean="0"/>
              <a:t>f</a:t>
            </a:r>
            <a:r>
              <a:rPr lang="uk-UA" i="1" dirty="0" smtClean="0"/>
              <a:t>(</a:t>
            </a:r>
            <a:r>
              <a:rPr lang="en-US" i="1" dirty="0" smtClean="0"/>
              <a:t>x) </a:t>
            </a:r>
            <a:r>
              <a:rPr lang="uk-UA" i="1" dirty="0" smtClean="0"/>
              <a:t>=</a:t>
            </a:r>
            <a:r>
              <a:rPr lang="ru-RU" i="1" dirty="0" smtClean="0"/>
              <a:t> </a:t>
            </a:r>
            <a:r>
              <a:rPr lang="uk-UA" i="1" dirty="0" smtClean="0"/>
              <a:t>4х </a:t>
            </a:r>
            <a:r>
              <a:rPr lang="ru-RU" i="1" dirty="0" smtClean="0"/>
              <a:t>+ 2?</a:t>
            </a:r>
            <a:endParaRPr lang="uk-UA" i="1" dirty="0" smtClean="0"/>
          </a:p>
          <a:p>
            <a:pPr>
              <a:buNone/>
            </a:pPr>
            <a:r>
              <a:rPr lang="ru-RU" dirty="0" smtClean="0"/>
              <a:t>3). </a:t>
            </a:r>
            <a:r>
              <a:rPr lang="ru-RU" dirty="0" err="1" smtClean="0"/>
              <a:t>Графіки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симетричні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 </a:t>
            </a:r>
            <a:r>
              <a:rPr lang="ru-RU" dirty="0" err="1" smtClean="0"/>
              <a:t>абсцис</a:t>
            </a:r>
            <a:r>
              <a:rPr lang="ru-RU" dirty="0" smtClean="0"/>
              <a:t>: </a:t>
            </a:r>
          </a:p>
          <a:p>
            <a:pPr indent="19050">
              <a:buNone/>
            </a:pPr>
            <a:r>
              <a:rPr lang="ru-RU" i="1" dirty="0" smtClean="0"/>
              <a:t>а) у = </a:t>
            </a:r>
            <a:r>
              <a:rPr lang="uk-UA" i="1" dirty="0" smtClean="0"/>
              <a:t>(х</a:t>
            </a:r>
            <a:r>
              <a:rPr lang="ru-RU" i="1" dirty="0" smtClean="0"/>
              <a:t>- </a:t>
            </a:r>
            <a:r>
              <a:rPr lang="uk-UA" i="1" dirty="0" smtClean="0"/>
              <a:t>З)</a:t>
            </a:r>
            <a:r>
              <a:rPr lang="uk-UA" i="1" baseline="30000" dirty="0" smtClean="0"/>
              <a:t>2</a:t>
            </a:r>
            <a:r>
              <a:rPr lang="ru-RU" i="1" dirty="0" smtClean="0"/>
              <a:t>-2;	</a:t>
            </a:r>
          </a:p>
          <a:p>
            <a:pPr indent="19050">
              <a:buNone/>
            </a:pPr>
            <a:r>
              <a:rPr lang="uk-UA" i="1" dirty="0" smtClean="0"/>
              <a:t>б) у </a:t>
            </a:r>
            <a:r>
              <a:rPr lang="ru-RU" i="1" dirty="0" smtClean="0"/>
              <a:t>= (3-х)</a:t>
            </a:r>
            <a:r>
              <a:rPr lang="ru-RU" i="1" baseline="30000" dirty="0" smtClean="0"/>
              <a:t>2</a:t>
            </a:r>
            <a:r>
              <a:rPr lang="ru-RU" i="1" dirty="0" smtClean="0"/>
              <a:t> + 2;</a:t>
            </a:r>
            <a:endParaRPr lang="uk-UA" i="1" dirty="0" smtClean="0"/>
          </a:p>
          <a:p>
            <a:pPr indent="19050">
              <a:buNone/>
            </a:pPr>
            <a:r>
              <a:rPr lang="uk-UA" i="1" dirty="0" smtClean="0"/>
              <a:t>в) у =</a:t>
            </a:r>
            <a:r>
              <a:rPr lang="ru-RU" i="1" dirty="0" smtClean="0"/>
              <a:t> </a:t>
            </a:r>
            <a:r>
              <a:rPr lang="uk-UA" i="1" dirty="0" smtClean="0"/>
              <a:t>- (х </a:t>
            </a:r>
            <a:r>
              <a:rPr lang="ru-RU" i="1" dirty="0" smtClean="0"/>
              <a:t>- </a:t>
            </a:r>
            <a:r>
              <a:rPr lang="uk-UA" i="1" dirty="0" smtClean="0"/>
              <a:t>З)</a:t>
            </a:r>
            <a:r>
              <a:rPr lang="uk-UA" i="1" baseline="30000" dirty="0" smtClean="0"/>
              <a:t>2</a:t>
            </a:r>
            <a:r>
              <a:rPr lang="uk-UA" i="1" dirty="0" smtClean="0"/>
              <a:t> </a:t>
            </a:r>
            <a:r>
              <a:rPr lang="ru-RU" i="1" dirty="0" smtClean="0"/>
              <a:t>+ 2;	</a:t>
            </a:r>
          </a:p>
          <a:p>
            <a:pPr indent="19050">
              <a:buNone/>
            </a:pPr>
            <a:r>
              <a:rPr lang="ru-RU" i="1" dirty="0" smtClean="0"/>
              <a:t>г) </a:t>
            </a:r>
            <a:r>
              <a:rPr lang="uk-UA" i="1" dirty="0" smtClean="0"/>
              <a:t>у = (х </a:t>
            </a:r>
            <a:r>
              <a:rPr lang="ru-RU" i="1" dirty="0" smtClean="0"/>
              <a:t>+ </a:t>
            </a:r>
            <a:r>
              <a:rPr lang="uk-UA" i="1" dirty="0" smtClean="0"/>
              <a:t>З)</a:t>
            </a:r>
            <a:r>
              <a:rPr lang="uk-UA" i="1" baseline="30000" dirty="0" smtClean="0"/>
              <a:t>2</a:t>
            </a:r>
            <a:r>
              <a:rPr lang="uk-UA" i="1" dirty="0" smtClean="0"/>
              <a:t> </a:t>
            </a:r>
            <a:r>
              <a:rPr lang="ru-RU" i="1" dirty="0" smtClean="0"/>
              <a:t>+ 2?</a:t>
            </a:r>
            <a:endParaRPr lang="uk-UA" i="1" dirty="0" smtClean="0"/>
          </a:p>
          <a:p>
            <a:pPr>
              <a:buNone/>
            </a:pPr>
            <a:r>
              <a:rPr lang="ru-RU" dirty="0" smtClean="0"/>
              <a:t>4). Як </a:t>
            </a:r>
            <a:r>
              <a:rPr lang="ru-RU" dirty="0" err="1" smtClean="0"/>
              <a:t>побудувати</a:t>
            </a:r>
            <a:r>
              <a:rPr lang="ru-RU" dirty="0" smtClean="0"/>
              <a:t> </a:t>
            </a:r>
            <a:r>
              <a:rPr lang="ru-RU" dirty="0" err="1" smtClean="0"/>
              <a:t>графік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i="1" dirty="0" smtClean="0"/>
              <a:t> </a:t>
            </a:r>
            <a:r>
              <a:rPr lang="en-US" i="1" dirty="0" smtClean="0"/>
              <a:t>y=|2x-1|?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Перетворення  графіків функцій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500034" y="571480"/>
            <a:ext cx="8186766" cy="1000132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Графіки функцій, зображених на рисунках, побудовано за допомогою шаблона у=х</a:t>
            </a:r>
            <a:r>
              <a:rPr lang="uk-UA" baseline="30000" dirty="0" smtClean="0"/>
              <a:t>2</a:t>
            </a:r>
            <a:r>
              <a:rPr lang="uk-UA" dirty="0" smtClean="0"/>
              <a:t>. Задайте кожну з цих функцій формулою.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DSC03337.JPG"/>
          <p:cNvPicPr>
            <a:picLocks noChangeAspect="1"/>
          </p:cNvPicPr>
          <p:nvPr/>
        </p:nvPicPr>
        <p:blipFill>
          <a:blip r:embed="rId4" cstate="print">
            <a:lum bright="29000" contrast="41000"/>
          </a:blip>
          <a:stretch>
            <a:fillRect/>
          </a:stretch>
        </p:blipFill>
        <p:spPr>
          <a:xfrm>
            <a:off x="1928792" y="1500174"/>
            <a:ext cx="5034479" cy="2428892"/>
          </a:xfrm>
          <a:prstGeom prst="rect">
            <a:avLst/>
          </a:prstGeom>
        </p:spPr>
      </p:pic>
      <p:pic>
        <p:nvPicPr>
          <p:cNvPr id="30" name="Содержимое 29" descr="DSC03337111.JPG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lum bright="28000" contrast="42000"/>
          </a:blip>
          <a:stretch>
            <a:fillRect/>
          </a:stretch>
        </p:blipFill>
        <p:spPr>
          <a:xfrm>
            <a:off x="1928794" y="4000504"/>
            <a:ext cx="4956152" cy="2428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642918"/>
            <a:ext cx="71231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" y="1243013"/>
            <a:ext cx="7485063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642918"/>
            <a:ext cx="730408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" y="1552575"/>
            <a:ext cx="7599363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11009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Готуємося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уроку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Содержимое 19" descr="22ecdb766c09.pn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12000" contrast="-19000"/>
          </a:blip>
          <a:stretch>
            <a:fillRect/>
          </a:stretch>
        </p:blipFill>
        <p:spPr>
          <a:xfrm>
            <a:off x="571472" y="1785926"/>
            <a:ext cx="3820146" cy="4286280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13078" y="613520"/>
            <a:ext cx="3895724" cy="571504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Використано матеріали  Бібліотеки електронних </a:t>
            </a:r>
            <a:r>
              <a:rPr lang="uk-UA" sz="1800" dirty="0" err="1" smtClean="0"/>
              <a:t>наочностей</a:t>
            </a:r>
            <a:r>
              <a:rPr lang="uk-UA" sz="1800" dirty="0" smtClean="0"/>
              <a:t> </a:t>
            </a:r>
            <a:r>
              <a:rPr lang="uk-UA" sz="1800" dirty="0" err="1" smtClean="0"/>
              <a:t>“Алгебра</a:t>
            </a:r>
            <a:r>
              <a:rPr lang="uk-UA" sz="1800" dirty="0" smtClean="0"/>
              <a:t> 7-9 </a:t>
            </a:r>
            <a:r>
              <a:rPr lang="uk-UA" sz="1800" dirty="0" err="1" smtClean="0"/>
              <a:t>клас”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Робота вчителя СЗОШ І- ІІІ ступенів </a:t>
            </a:r>
          </a:p>
          <a:p>
            <a:pPr>
              <a:buNone/>
            </a:pPr>
            <a:r>
              <a:rPr lang="uk-UA" sz="1800" dirty="0" smtClean="0"/>
              <a:t>№ 8 м. Хмельницького Кравчук Г.Т.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3"/>
          <p:cNvSpPr txBox="1">
            <a:spLocks/>
          </p:cNvSpPr>
          <p:nvPr/>
        </p:nvSpPr>
        <p:spPr>
          <a:xfrm>
            <a:off x="4786314" y="642918"/>
            <a:ext cx="4000528" cy="124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Мультимедійні технології на уроках алгебри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7356" y="6072206"/>
            <a:ext cx="17145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2011 рік</a:t>
            </a:r>
            <a:endParaRPr lang="ru-RU" b="1" dirty="0"/>
          </a:p>
        </p:txBody>
      </p:sp>
      <p:pic>
        <p:nvPicPr>
          <p:cNvPr id="29" name="Рисунок 28" descr="Galina_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214818"/>
            <a:ext cx="1828800" cy="21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857232"/>
            <a:ext cx="73612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500174"/>
            <a:ext cx="7570787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71480"/>
            <a:ext cx="75041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613" y="1181100"/>
            <a:ext cx="77231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642918"/>
            <a:ext cx="72278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713" y="1409700"/>
            <a:ext cx="76469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00042"/>
            <a:ext cx="7285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3" y="1423988"/>
            <a:ext cx="7685087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00042"/>
            <a:ext cx="72755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357298"/>
            <a:ext cx="7704137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71480"/>
            <a:ext cx="703738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8" y="1023938"/>
            <a:ext cx="7742237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71480"/>
            <a:ext cx="7161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713" y="1404938"/>
            <a:ext cx="7646987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00042"/>
            <a:ext cx="73898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575" y="971550"/>
            <a:ext cx="756126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1480"/>
            <a:ext cx="81232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000108"/>
            <a:ext cx="7580313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00042"/>
            <a:ext cx="7313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071546"/>
            <a:ext cx="74279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14282" y="21429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Дл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613520"/>
            <a:ext cx="3000396" cy="12438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Зміст</a:t>
            </a:r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2357430"/>
            <a:ext cx="3857653" cy="3971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Для роботи виберіть потрібну тему, в якій  слід вказати тему уроку.</a:t>
            </a:r>
          </a:p>
          <a:p>
            <a:pPr marL="0" indent="0" algn="just">
              <a:buNone/>
            </a:pPr>
            <a:r>
              <a:rPr lang="uk-UA" sz="1800" dirty="0" smtClean="0"/>
              <a:t>Для переходу між слайдами: 1 клік миші, або використати кнопки керування діями </a:t>
            </a:r>
          </a:p>
          <a:p>
            <a:pPr marL="0" indent="0" algn="just">
              <a:buNone/>
            </a:pP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            назад                          на початок                                        </a:t>
            </a:r>
          </a:p>
          <a:p>
            <a:pPr marL="0" indent="0" algn="just">
              <a:buNone/>
            </a:pPr>
            <a:r>
              <a:rPr lang="uk-UA" sz="1800" dirty="0" smtClean="0"/>
              <a:t>           вперед                         на кінець</a:t>
            </a:r>
          </a:p>
          <a:p>
            <a:pPr marL="0" indent="0">
              <a:buNone/>
            </a:pPr>
            <a:r>
              <a:rPr lang="uk-UA" sz="1800" dirty="0" smtClean="0"/>
              <a:t>            на  1 слайд              повернутися         </a:t>
            </a:r>
          </a:p>
          <a:p>
            <a:pPr marL="0" indent="0">
              <a:buNone/>
            </a:pPr>
            <a:r>
              <a:rPr lang="uk-UA" sz="1800" dirty="0" smtClean="0"/>
              <a:t>            (додому)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1. Числові нерівності. Властивості числових нерівностей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Тема2. Розв’язування лінійних нерівностей і систем нерівностей з однією змінною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3. Функція. Квадратична функція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4. Квадратичні нерівності та системи рівнянь другого степеня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5. Елементи прикладної математики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6. Арифметична та геометрична прогресії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5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85786" y="4000504"/>
            <a:ext cx="35719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5786" y="442913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" action="ppaction://hlinkshowjump?jump=firstslide" highlightClick="1"/>
          </p:cNvPr>
          <p:cNvSpPr/>
          <p:nvPr/>
        </p:nvSpPr>
        <p:spPr>
          <a:xfrm>
            <a:off x="785786" y="485776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 начало 28">
            <a:hlinkClick r:id="" action="ppaction://hlinkshowjump?jump=firstslide" highlightClick="1"/>
          </p:cNvPr>
          <p:cNvSpPr/>
          <p:nvPr/>
        </p:nvSpPr>
        <p:spPr>
          <a:xfrm>
            <a:off x="2643174" y="4000504"/>
            <a:ext cx="357190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2643174" y="4429132"/>
            <a:ext cx="35719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2643174" y="4857760"/>
            <a:ext cx="357190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2860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9890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3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1680341"/>
            <a:ext cx="3857653" cy="46482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Функція. Квадратична функція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квадратичної функції.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Графік функції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y=x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+n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Графік функції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y=(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x+m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Графік функції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y=(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x+m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+n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Графік функції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y=ax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Графік функції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y=a(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x+m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+n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Графік функції 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y=ax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+bx+c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Властивості квадратичної функції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Найпростіші перетворення  графіків функцій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вправ. Самостійна робота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Розв'язування вправ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14348" y="5857892"/>
            <a:ext cx="571504" cy="50006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785918" y="5857892"/>
            <a:ext cx="571504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28612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b="1" u="sng" dirty="0" smtClean="0"/>
              <a:t>Пригадайте</a:t>
            </a:r>
          </a:p>
          <a:p>
            <a:pPr marL="514350" indent="-514350">
              <a:buAutoNum type="arabicParenR"/>
            </a:pPr>
            <a:r>
              <a:rPr lang="uk-UA" dirty="0" smtClean="0"/>
              <a:t>Яке перетворення графіка функції </a:t>
            </a:r>
            <a:r>
              <a:rPr lang="uk-UA" i="1" dirty="0" smtClean="0"/>
              <a:t>у=х</a:t>
            </a:r>
            <a:r>
              <a:rPr lang="uk-UA" i="1" baseline="30000" dirty="0" smtClean="0"/>
              <a:t>2</a:t>
            </a:r>
            <a:r>
              <a:rPr lang="uk-UA" dirty="0" smtClean="0"/>
              <a:t> слід здійснити, щоб отримати графік функції :</a:t>
            </a:r>
          </a:p>
          <a:p>
            <a:pPr marL="514350" indent="-514350">
              <a:buNone/>
            </a:pPr>
            <a:r>
              <a:rPr lang="uk-UA" dirty="0" smtClean="0"/>
              <a:t>    а) </a:t>
            </a:r>
            <a:r>
              <a:rPr lang="uk-UA" i="1" dirty="0" smtClean="0"/>
              <a:t>у=х</a:t>
            </a:r>
            <a:r>
              <a:rPr lang="uk-UA" i="1" baseline="30000" dirty="0" smtClean="0"/>
              <a:t>2</a:t>
            </a:r>
            <a:r>
              <a:rPr lang="uk-UA" i="1" dirty="0" smtClean="0"/>
              <a:t>+4;           б) у=х</a:t>
            </a:r>
            <a:r>
              <a:rPr lang="uk-UA" i="1" baseline="30000" dirty="0" smtClean="0"/>
              <a:t>2</a:t>
            </a:r>
            <a:r>
              <a:rPr lang="uk-UA" i="1" dirty="0" smtClean="0"/>
              <a:t>-3.</a:t>
            </a:r>
            <a:endParaRPr lang="uk-UA" dirty="0" smtClean="0"/>
          </a:p>
          <a:p>
            <a:pPr marL="514350" indent="-514350">
              <a:buAutoNum type="arabicParenR" startAt="2"/>
            </a:pPr>
            <a:r>
              <a:rPr lang="uk-UA" dirty="0" smtClean="0"/>
              <a:t>Яке перетворення графіка функції у=х</a:t>
            </a:r>
            <a:r>
              <a:rPr lang="uk-UA" baseline="30000" dirty="0" smtClean="0"/>
              <a:t>2</a:t>
            </a:r>
            <a:r>
              <a:rPr lang="uk-UA" dirty="0" smtClean="0"/>
              <a:t> слід здійснити, щоб отримати графік функції:</a:t>
            </a:r>
          </a:p>
          <a:p>
            <a:pPr marL="514350" indent="-514350">
              <a:buNone/>
            </a:pPr>
            <a:r>
              <a:rPr lang="uk-UA" dirty="0" smtClean="0"/>
              <a:t>   а) </a:t>
            </a:r>
            <a:r>
              <a:rPr lang="uk-UA" i="1" dirty="0" smtClean="0"/>
              <a:t>у=(х-6)</a:t>
            </a:r>
            <a:r>
              <a:rPr lang="uk-UA" i="1" baseline="30000" dirty="0" smtClean="0"/>
              <a:t>2</a:t>
            </a:r>
            <a:r>
              <a:rPr lang="uk-UA" i="1" dirty="0" smtClean="0"/>
              <a:t>;           б) у=(х+3)</a:t>
            </a:r>
            <a:r>
              <a:rPr lang="uk-UA" i="1" baseline="30000" dirty="0" smtClean="0"/>
              <a:t>2</a:t>
            </a:r>
            <a:endParaRPr lang="uk-UA" dirty="0" smtClean="0"/>
          </a:p>
          <a:p>
            <a:pPr marL="514350" indent="-514350">
              <a:buAutoNum type="arabicParenR" startAt="3"/>
            </a:pPr>
            <a:r>
              <a:rPr lang="uk-UA" dirty="0" smtClean="0"/>
              <a:t>Яке перетворення графіка функції у=х</a:t>
            </a:r>
            <a:r>
              <a:rPr lang="uk-UA" baseline="30000" dirty="0" smtClean="0"/>
              <a:t>2</a:t>
            </a:r>
            <a:r>
              <a:rPr lang="uk-UA" dirty="0" smtClean="0"/>
              <a:t> слід здійснити, щоб отримати графік функції:</a:t>
            </a:r>
          </a:p>
          <a:p>
            <a:pPr marL="514350" indent="-514350">
              <a:buNone/>
            </a:pPr>
            <a:r>
              <a:rPr lang="uk-UA" dirty="0" smtClean="0"/>
              <a:t>      а) </a:t>
            </a:r>
            <a:r>
              <a:rPr lang="uk-UA" i="1" dirty="0" smtClean="0"/>
              <a:t>у=2х</a:t>
            </a:r>
            <a:r>
              <a:rPr lang="uk-UA" i="1" baseline="30000" dirty="0" smtClean="0"/>
              <a:t>2</a:t>
            </a:r>
            <a:r>
              <a:rPr lang="uk-UA" i="1" dirty="0" smtClean="0"/>
              <a:t>;           б) у=1/3</a:t>
            </a:r>
            <a:r>
              <a:rPr lang="uk-UA" i="1" dirty="0" smtClean="0">
                <a:latin typeface="Sylfaen"/>
              </a:rPr>
              <a:t>·</a:t>
            </a:r>
            <a:r>
              <a:rPr lang="uk-UA" i="1" dirty="0" smtClean="0"/>
              <a:t>х</a:t>
            </a:r>
            <a:r>
              <a:rPr lang="uk-UA" i="1" baseline="30000" dirty="0" smtClean="0"/>
              <a:t>2</a:t>
            </a:r>
            <a:r>
              <a:rPr lang="uk-UA" i="1" dirty="0" smtClean="0"/>
              <a:t>?</a:t>
            </a:r>
            <a:endParaRPr lang="uk-UA" dirty="0" smtClean="0"/>
          </a:p>
          <a:p>
            <a:pPr marL="514350" indent="-514350">
              <a:buAutoNum type="arabicParenR"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Перетворення  графіків функцій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1429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i="1" dirty="0" smtClean="0"/>
              <a:t>Перетворення </a:t>
            </a:r>
            <a:r>
              <a:rPr lang="en-US" b="1" i="1" dirty="0" smtClean="0"/>
              <a:t>y=f(x)</a:t>
            </a:r>
            <a:r>
              <a:rPr lang="en-US" b="1" i="1" dirty="0" smtClean="0">
                <a:sym typeface="Symbol"/>
              </a:rPr>
              <a:t>y=f(x)+n</a:t>
            </a:r>
            <a:endParaRPr lang="en-US" b="1" i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uk-UA" dirty="0" smtClean="0"/>
              <a:t>Ми дослідили, що д</a:t>
            </a:r>
            <a:r>
              <a:rPr lang="ru-RU" dirty="0" err="1" smtClean="0"/>
              <a:t>одавання</a:t>
            </a:r>
            <a:r>
              <a:rPr lang="ru-RU" dirty="0" smtClean="0"/>
              <a:t> до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uk-UA" i="1" dirty="0" smtClean="0"/>
              <a:t>у=х</a:t>
            </a:r>
            <a:r>
              <a:rPr lang="uk-UA" i="1" baseline="30000" dirty="0" smtClean="0"/>
              <a:t>2</a:t>
            </a:r>
            <a:r>
              <a:rPr lang="uk-UA" baseline="30000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числа </a:t>
            </a:r>
            <a:r>
              <a:rPr lang="en-US" dirty="0" smtClean="0">
                <a:sym typeface="Symbol"/>
              </a:rPr>
              <a:t>n</a:t>
            </a:r>
            <a:r>
              <a:rPr lang="uk-UA" dirty="0" smtClean="0">
                <a:sym typeface="Symbol"/>
              </a:rPr>
              <a:t> приводить до утворення нової функції </a:t>
            </a:r>
            <a:r>
              <a:rPr lang="uk-UA" i="1" dirty="0" smtClean="0"/>
              <a:t>у=х</a:t>
            </a:r>
            <a:r>
              <a:rPr lang="uk-UA" i="1" baseline="30000" dirty="0" smtClean="0"/>
              <a:t>2 </a:t>
            </a:r>
            <a:r>
              <a:rPr lang="en-US" i="1" dirty="0" smtClean="0">
                <a:sym typeface="Symbol"/>
              </a:rPr>
              <a:t>+n</a:t>
            </a:r>
            <a:r>
              <a:rPr lang="uk-UA" i="1" dirty="0" smtClean="0">
                <a:sym typeface="Symbol"/>
              </a:rPr>
              <a:t>.</a:t>
            </a:r>
          </a:p>
          <a:p>
            <a:pPr marL="0" indent="0">
              <a:buNone/>
            </a:pPr>
            <a:r>
              <a:rPr lang="uk-UA" dirty="0" smtClean="0">
                <a:sym typeface="Symbol"/>
              </a:rPr>
              <a:t>Графік функції </a:t>
            </a:r>
            <a:r>
              <a:rPr lang="uk-UA" i="1" dirty="0" smtClean="0"/>
              <a:t>у=х</a:t>
            </a:r>
            <a:r>
              <a:rPr lang="uk-UA" i="1" baseline="30000" dirty="0" smtClean="0"/>
              <a:t>2 </a:t>
            </a:r>
            <a:r>
              <a:rPr lang="en-US" i="1" dirty="0" smtClean="0">
                <a:sym typeface="Symbol"/>
              </a:rPr>
              <a:t>+n</a:t>
            </a:r>
            <a:r>
              <a:rPr lang="uk-UA" dirty="0" smtClean="0">
                <a:sym typeface="Symbol"/>
              </a:rPr>
              <a:t>, отримують внаслідок паралельного перенесення графіка початкової функції (</a:t>
            </a:r>
            <a:r>
              <a:rPr lang="uk-UA" i="1" dirty="0" smtClean="0"/>
              <a:t>у=х</a:t>
            </a:r>
            <a:r>
              <a:rPr lang="uk-UA" i="1" baseline="30000" dirty="0" smtClean="0"/>
              <a:t>2</a:t>
            </a:r>
            <a:r>
              <a:rPr lang="uk-UA" dirty="0" smtClean="0">
                <a:sym typeface="Symbol"/>
              </a:rPr>
              <a:t>) вздовж осі ординат на </a:t>
            </a:r>
            <a:r>
              <a:rPr lang="en-US" dirty="0" smtClean="0">
                <a:sym typeface="Symbol"/>
              </a:rPr>
              <a:t>|n|</a:t>
            </a:r>
            <a:r>
              <a:rPr lang="uk-UA" dirty="0" smtClean="0">
                <a:sym typeface="Symbol"/>
              </a:rPr>
              <a:t> одиниць вгору або вниз, залежно від знака </a:t>
            </a:r>
            <a:r>
              <a:rPr lang="en-US" dirty="0" smtClean="0">
                <a:sym typeface="Symbol"/>
              </a:rPr>
              <a:t>n</a:t>
            </a:r>
            <a:r>
              <a:rPr lang="uk-UA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b="1" i="1" dirty="0" smtClean="0">
                <a:sym typeface="Symbol"/>
              </a:rPr>
              <a:t> 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90023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Перетворення  графіків функцій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3143248"/>
            <a:ext cx="350046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ym typeface="Symbol"/>
              </a:rPr>
              <a:t>Графік функції </a:t>
            </a:r>
            <a:r>
              <a:rPr lang="en-US" b="1" i="1" dirty="0" smtClean="0">
                <a:sym typeface="Symbol"/>
              </a:rPr>
              <a:t>y=f(x)+n</a:t>
            </a:r>
            <a:r>
              <a:rPr lang="uk-UA" b="1" i="1" dirty="0" smtClean="0">
                <a:sym typeface="Symbol"/>
              </a:rPr>
              <a:t> отримують унаслідок паралельного перенесення графіка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 вздовж осі 0у на </a:t>
            </a:r>
            <a:r>
              <a:rPr lang="en-US" b="1" i="1" dirty="0" smtClean="0">
                <a:sym typeface="Symbol"/>
              </a:rPr>
              <a:t>|n|</a:t>
            </a:r>
            <a:r>
              <a:rPr lang="uk-UA" b="1" i="1" dirty="0" smtClean="0">
                <a:sym typeface="Symbol"/>
              </a:rPr>
              <a:t>одиниць вгору, якщо </a:t>
            </a:r>
            <a:r>
              <a:rPr lang="en-US" b="1" i="1" dirty="0" smtClean="0">
                <a:sym typeface="Symbol"/>
              </a:rPr>
              <a:t>n&gt;0</a:t>
            </a:r>
            <a:r>
              <a:rPr lang="uk-UA" b="1" i="1" dirty="0" smtClean="0">
                <a:sym typeface="Symbol"/>
              </a:rPr>
              <a:t>, і вниз, якщо </a:t>
            </a:r>
            <a:r>
              <a:rPr lang="en-US" b="1" i="1" dirty="0" smtClean="0">
                <a:sym typeface="Symbol"/>
              </a:rPr>
              <a:t>n&lt;0</a:t>
            </a:r>
            <a:r>
              <a:rPr lang="uk-UA" b="1" i="1" dirty="0" smtClean="0">
                <a:sym typeface="Symbol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1643050"/>
            <a:ext cx="3971924" cy="4786346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err="1" smtClean="0"/>
              <a:t>Графіком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функції</a:t>
            </a:r>
            <a:r>
              <a:rPr lang="ru-RU" dirty="0" smtClean="0"/>
              <a:t>                 </a:t>
            </a:r>
            <a:r>
              <a:rPr lang="ru-RU" dirty="0" err="1" smtClean="0"/>
              <a:t>є</a:t>
            </a:r>
            <a:r>
              <a:rPr lang="ru-RU" dirty="0" smtClean="0"/>
              <a:t> крива, яку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dirty="0" err="1" smtClean="0"/>
              <a:t>паралельного</a:t>
            </a:r>
            <a:r>
              <a:rPr lang="ru-RU" dirty="0" smtClean="0"/>
              <a:t> </a:t>
            </a:r>
            <a:r>
              <a:rPr lang="ru-RU" dirty="0" err="1" smtClean="0"/>
              <a:t>перенесення</a:t>
            </a:r>
            <a:r>
              <a:rPr lang="ru-RU" dirty="0" smtClean="0"/>
              <a:t> </a:t>
            </a:r>
            <a:r>
              <a:rPr lang="ru-RU" dirty="0" err="1" smtClean="0"/>
              <a:t>графіка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           </a:t>
            </a:r>
            <a:r>
              <a:rPr lang="uk-UA" dirty="0" smtClean="0"/>
              <a:t>вздовж осі ординат на </a:t>
            </a:r>
            <a:r>
              <a:rPr lang="ru-RU" dirty="0" smtClean="0"/>
              <a:t>3 </a:t>
            </a:r>
            <a:r>
              <a:rPr lang="uk-UA" dirty="0" smtClean="0"/>
              <a:t>одиниці вниз</a:t>
            </a:r>
            <a:r>
              <a:rPr lang="ru-RU" dirty="0" smtClean="0"/>
              <a:t>.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Перетворення  графіків функцій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image15"/>
          <p:cNvPicPr>
            <a:picLocks noChangeAspect="1" noChangeArrowheads="1"/>
          </p:cNvPicPr>
          <p:nvPr/>
        </p:nvPicPr>
        <p:blipFill>
          <a:blip r:embed="rId4">
            <a:lum bright="12000" contrast="33000"/>
          </a:blip>
          <a:srcRect/>
          <a:stretch>
            <a:fillRect/>
          </a:stretch>
        </p:blipFill>
        <p:spPr bwMode="auto">
          <a:xfrm>
            <a:off x="571472" y="2643182"/>
            <a:ext cx="4053650" cy="279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214554"/>
            <a:ext cx="1000125" cy="257175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929066"/>
            <a:ext cx="638175" cy="25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i="1" dirty="0" smtClean="0"/>
              <a:t>Перетворення </a:t>
            </a:r>
            <a:r>
              <a:rPr lang="en-US" b="1" i="1" dirty="0" smtClean="0"/>
              <a:t>y=f(x)</a:t>
            </a:r>
            <a:r>
              <a:rPr lang="en-US" b="1" i="1" dirty="0" smtClean="0">
                <a:sym typeface="Symbol"/>
              </a:rPr>
              <a:t>y=f(x</a:t>
            </a:r>
            <a:r>
              <a:rPr lang="uk-UA" b="1" i="1" dirty="0" smtClean="0">
                <a:sym typeface="Symbol"/>
              </a:rPr>
              <a:t>+</a:t>
            </a:r>
            <a:r>
              <a:rPr lang="en-US" b="1" i="1" dirty="0" smtClean="0">
                <a:sym typeface="Symbol"/>
              </a:rPr>
              <a:t>m)</a:t>
            </a:r>
            <a:endParaRPr lang="ru-RU" dirty="0" smtClean="0"/>
          </a:p>
          <a:p>
            <a:pPr marL="0" indent="0">
              <a:buNone/>
            </a:pPr>
            <a:endParaRPr lang="uk-UA" b="1" dirty="0" smtClean="0"/>
          </a:p>
          <a:p>
            <a:pPr marL="0" indent="361950">
              <a:buNone/>
            </a:pPr>
            <a:r>
              <a:rPr lang="ru-RU" sz="2200" dirty="0" err="1" smtClean="0"/>
              <a:t>Відомо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додавання</a:t>
            </a:r>
            <a:r>
              <a:rPr lang="ru-RU" sz="2200" dirty="0" smtClean="0"/>
              <a:t> до </a:t>
            </a:r>
            <a:r>
              <a:rPr lang="ru-RU" sz="2200" dirty="0" err="1" smtClean="0"/>
              <a:t>значень</a:t>
            </a:r>
            <a:r>
              <a:rPr lang="ru-RU" sz="2200" dirty="0" smtClean="0"/>
              <a:t> аргументу </a:t>
            </a:r>
            <a:r>
              <a:rPr lang="ru-RU" sz="2200" dirty="0" err="1" smtClean="0"/>
              <a:t>функції</a:t>
            </a:r>
            <a:r>
              <a:rPr lang="ru-RU" sz="2200" dirty="0" smtClean="0"/>
              <a:t> </a:t>
            </a:r>
          </a:p>
          <a:p>
            <a:pPr marL="0" indent="0">
              <a:buNone/>
            </a:pPr>
            <a:r>
              <a:rPr lang="ru-RU" sz="2200" b="1" i="1" dirty="0" smtClean="0"/>
              <a:t>у = х</a:t>
            </a:r>
            <a:r>
              <a:rPr lang="ru-RU" sz="2200" b="1" i="1" baseline="30000" dirty="0" smtClean="0"/>
              <a:t>2</a:t>
            </a:r>
            <a:r>
              <a:rPr lang="ru-RU" sz="2200" b="1" i="1" dirty="0" smtClean="0"/>
              <a:t> </a:t>
            </a:r>
            <a:r>
              <a:rPr lang="ru-RU" sz="2200" dirty="0" err="1" smtClean="0"/>
              <a:t>певного</a:t>
            </a:r>
            <a:r>
              <a:rPr lang="ru-RU" sz="2200" dirty="0" smtClean="0"/>
              <a:t> числа </a:t>
            </a:r>
            <a:r>
              <a:rPr lang="en-US" sz="2200" dirty="0" smtClean="0"/>
              <a:t>m</a:t>
            </a:r>
            <a:r>
              <a:rPr lang="ru-RU" sz="2200" dirty="0" smtClean="0"/>
              <a:t> приводить до </a:t>
            </a:r>
            <a:r>
              <a:rPr lang="ru-RU" sz="2200" dirty="0" err="1" smtClean="0"/>
              <a:t>утворення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нової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функції</a:t>
            </a:r>
            <a:r>
              <a:rPr lang="ru-RU" sz="2200" dirty="0" smtClean="0"/>
              <a:t> </a:t>
            </a:r>
            <a:r>
              <a:rPr lang="ru-RU" sz="2200" b="1" i="1" dirty="0" smtClean="0"/>
              <a:t>у = </a:t>
            </a:r>
            <a:r>
              <a:rPr lang="en-US" sz="2200" b="1" i="1" dirty="0" smtClean="0"/>
              <a:t>(</a:t>
            </a:r>
            <a:r>
              <a:rPr lang="uk-UA" sz="2200" b="1" i="1" dirty="0" smtClean="0"/>
              <a:t>х </a:t>
            </a:r>
            <a:r>
              <a:rPr lang="ru-RU" sz="2200" b="1" i="1" dirty="0" smtClean="0"/>
              <a:t>+ </a:t>
            </a:r>
            <a:r>
              <a:rPr lang="en-US" sz="2200" b="1" i="1" dirty="0" smtClean="0"/>
              <a:t>m</a:t>
            </a:r>
            <a:r>
              <a:rPr lang="uk-UA" sz="2200" b="1" i="1" dirty="0" smtClean="0"/>
              <a:t>)</a:t>
            </a:r>
            <a:r>
              <a:rPr lang="uk-UA" sz="2200" b="1" i="1" baseline="30000" dirty="0" smtClean="0"/>
              <a:t>2</a:t>
            </a:r>
            <a:r>
              <a:rPr lang="uk-UA" sz="2200" dirty="0" smtClean="0"/>
              <a:t>, графік якої отримують унаслідок паралельного перенесення графіка першої функції вздовж осі абсцис на </a:t>
            </a:r>
            <a:r>
              <a:rPr lang="en-US" sz="2200" dirty="0" smtClean="0"/>
              <a:t>|m|</a:t>
            </a:r>
            <a:r>
              <a:rPr lang="uk-UA" sz="2200" dirty="0" smtClean="0"/>
              <a:t>одиниць вліво чи вправо, залежно від знака </a:t>
            </a:r>
            <a:r>
              <a:rPr lang="en-US" sz="2200" dirty="0" smtClean="0"/>
              <a:t>m</a:t>
            </a:r>
            <a:r>
              <a:rPr lang="uk-UA" sz="2200" dirty="0" smtClean="0"/>
              <a:t>.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Перетворення  графіків функцій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85786" y="3071810"/>
            <a:ext cx="350046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ym typeface="Symbol"/>
              </a:rPr>
              <a:t>Графік функції </a:t>
            </a:r>
            <a:r>
              <a:rPr lang="en-US" b="1" i="1" dirty="0" smtClean="0">
                <a:sym typeface="Symbol"/>
              </a:rPr>
              <a:t>y=f(</a:t>
            </a:r>
            <a:r>
              <a:rPr lang="en-US" b="1" i="1" dirty="0" err="1" smtClean="0">
                <a:sym typeface="Symbol"/>
              </a:rPr>
              <a:t>x+m</a:t>
            </a:r>
            <a:r>
              <a:rPr lang="en-US" b="1" i="1" dirty="0" smtClean="0">
                <a:sym typeface="Symbol"/>
              </a:rPr>
              <a:t>)</a:t>
            </a:r>
            <a:r>
              <a:rPr lang="uk-UA" b="1" i="1" dirty="0" smtClean="0">
                <a:sym typeface="Symbol"/>
              </a:rPr>
              <a:t> отримують унаслідок паралельного перенесення графіка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 вздовж осі 0</a:t>
            </a:r>
            <a:r>
              <a:rPr lang="en-US" b="1" i="1" dirty="0" smtClean="0"/>
              <a:t>x</a:t>
            </a:r>
            <a:r>
              <a:rPr lang="uk-UA" b="1" i="1" dirty="0" smtClean="0"/>
              <a:t> на </a:t>
            </a:r>
            <a:r>
              <a:rPr lang="en-US" b="1" i="1" dirty="0" smtClean="0">
                <a:sym typeface="Symbol"/>
              </a:rPr>
              <a:t>|m|</a:t>
            </a:r>
            <a:r>
              <a:rPr lang="uk-UA" b="1" i="1" dirty="0" smtClean="0">
                <a:sym typeface="Symbol"/>
              </a:rPr>
              <a:t>одиниць вліво, якщо </a:t>
            </a:r>
            <a:r>
              <a:rPr lang="en-US" b="1" i="1" dirty="0" smtClean="0">
                <a:sym typeface="Symbol"/>
              </a:rPr>
              <a:t>m&gt;0</a:t>
            </a:r>
            <a:r>
              <a:rPr lang="uk-UA" b="1" i="1" dirty="0" smtClean="0">
                <a:sym typeface="Symbol"/>
              </a:rPr>
              <a:t>, і вправо, якщо </a:t>
            </a:r>
            <a:r>
              <a:rPr lang="en-US" b="1" i="1" dirty="0" smtClean="0">
                <a:sym typeface="Symbol"/>
              </a:rPr>
              <a:t>m&lt;0</a:t>
            </a:r>
            <a:r>
              <a:rPr lang="uk-UA" b="1" i="1" dirty="0" smtClean="0">
                <a:sym typeface="Symbol"/>
              </a:rPr>
              <a:t>.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i="1" dirty="0" smtClean="0"/>
              <a:t>Перетворення </a:t>
            </a:r>
            <a:r>
              <a:rPr lang="en-US" b="1" i="1" dirty="0" smtClean="0"/>
              <a:t>y=f(x)</a:t>
            </a:r>
            <a:r>
              <a:rPr lang="en-US" b="1" i="1" dirty="0" smtClean="0">
                <a:sym typeface="Symbol"/>
              </a:rPr>
              <a:t>y=f(x</a:t>
            </a:r>
            <a:r>
              <a:rPr lang="uk-UA" b="1" i="1" dirty="0" smtClean="0">
                <a:sym typeface="Symbol"/>
              </a:rPr>
              <a:t>+</a:t>
            </a:r>
            <a:r>
              <a:rPr lang="en-US" b="1" i="1" dirty="0" smtClean="0">
                <a:sym typeface="Symbol"/>
              </a:rPr>
              <a:t>m)</a:t>
            </a:r>
            <a:endParaRPr lang="ru-RU" dirty="0" smtClean="0"/>
          </a:p>
          <a:p>
            <a:pPr marL="0" indent="0">
              <a:buNone/>
            </a:pPr>
            <a:endParaRPr lang="uk-UA" b="1" dirty="0" smtClean="0"/>
          </a:p>
          <a:p>
            <a:pPr marL="0" indent="361950">
              <a:buNone/>
            </a:pPr>
            <a:r>
              <a:rPr lang="uk-UA" sz="2200" dirty="0" smtClean="0"/>
              <a:t>Приклад.</a:t>
            </a:r>
          </a:p>
          <a:p>
            <a:pPr marL="0" indent="361950">
              <a:buNone/>
            </a:pPr>
            <a:r>
              <a:rPr lang="uk-UA" sz="2200" dirty="0" smtClean="0"/>
              <a:t>Графік функції </a:t>
            </a:r>
          </a:p>
          <a:p>
            <a:pPr marL="0" indent="0">
              <a:buNone/>
            </a:pPr>
            <a:r>
              <a:rPr lang="uk-UA" sz="2200" dirty="0" smtClean="0"/>
              <a:t>можна отримати внаслідок </a:t>
            </a:r>
            <a:r>
              <a:rPr lang="ru-RU" sz="2200" dirty="0" err="1" smtClean="0"/>
              <a:t>паралельного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перенесення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графіка</a:t>
            </a:r>
            <a:r>
              <a:rPr lang="ru-RU" sz="2200" dirty="0" smtClean="0"/>
              <a:t> </a:t>
            </a:r>
            <a:r>
              <a:rPr lang="ru-RU" sz="2200" dirty="0" err="1" smtClean="0"/>
              <a:t>функції</a:t>
            </a:r>
            <a:r>
              <a:rPr lang="ru-RU" sz="2200" dirty="0" smtClean="0"/>
              <a:t> </a:t>
            </a:r>
          </a:p>
          <a:p>
            <a:pPr marL="0" indent="0">
              <a:buNone/>
            </a:pPr>
            <a:r>
              <a:rPr lang="uk-UA" sz="2200" dirty="0" smtClean="0"/>
              <a:t>вздовж осі абсцис на </a:t>
            </a:r>
            <a:r>
              <a:rPr lang="ru-RU" sz="2200" dirty="0" smtClean="0"/>
              <a:t>3 </a:t>
            </a:r>
            <a:r>
              <a:rPr lang="uk-UA" sz="2200" dirty="0" smtClean="0"/>
              <a:t>одиниці вправо 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Перетворення  графіків функцій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image16"/>
          <p:cNvPicPr>
            <a:picLocks noChangeAspect="1" noChangeArrowheads="1"/>
          </p:cNvPicPr>
          <p:nvPr/>
        </p:nvPicPr>
        <p:blipFill>
          <a:blip r:embed="rId4">
            <a:lum bright="16000" contrast="43000"/>
          </a:blip>
          <a:srcRect/>
          <a:stretch>
            <a:fillRect/>
          </a:stretch>
        </p:blipFill>
        <p:spPr bwMode="auto">
          <a:xfrm>
            <a:off x="357158" y="2786058"/>
            <a:ext cx="4143404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500306"/>
            <a:ext cx="876300" cy="2667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3571876"/>
            <a:ext cx="552450" cy="25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etvorennya-graf-k-v-funkc-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CB18F9-059F-4C8B-A8FB-49CB29975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peretvorennya-graf-k-v-funkc-y</Template>
  <TotalTime>0</TotalTime>
  <Words>1181</Words>
  <Application>Microsoft Office PowerPoint</Application>
  <PresentationFormat>Экран (4:3)</PresentationFormat>
  <Paragraphs>180</Paragraphs>
  <Slides>29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peretvorennya-graf-k-v-funkc-y</vt:lpstr>
      <vt:lpstr>Матеріали до уроків</vt:lpstr>
      <vt:lpstr>Готуємося до уроку</vt:lpstr>
      <vt:lpstr>Зміст </vt:lpstr>
      <vt:lpstr>Тема 3</vt:lpstr>
      <vt:lpstr>Пункт 4.2.</vt:lpstr>
      <vt:lpstr>Пункт 4.2.</vt:lpstr>
      <vt:lpstr>Пункт 4.2.</vt:lpstr>
      <vt:lpstr>Пункт 4.2.</vt:lpstr>
      <vt:lpstr>Пункт 4.2.</vt:lpstr>
      <vt:lpstr>Пункт 4.2.</vt:lpstr>
      <vt:lpstr>Пункт 4.2.</vt:lpstr>
      <vt:lpstr>Пункт 4.2.</vt:lpstr>
      <vt:lpstr>Пункт 4.2.</vt:lpstr>
      <vt:lpstr>Пункт 4.2.</vt:lpstr>
      <vt:lpstr>Презентация PowerPoint</vt:lpstr>
      <vt:lpstr>Пункт 4.2.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Матеріали до уроків</dc:title>
  <dc:creator>Ира</dc:creator>
  <cp:lastModifiedBy>Ира</cp:lastModifiedBy>
  <cp:revision>1</cp:revision>
  <dcterms:created xsi:type="dcterms:W3CDTF">2014-10-01T20:07:14Z</dcterms:created>
  <dcterms:modified xsi:type="dcterms:W3CDTF">2014-10-01T20:07:27Z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TC030009628</vt:lpwstr>
  </property>
</Properties>
</file>