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259" r:id="rId4"/>
    <p:sldId id="257" r:id="rId5"/>
    <p:sldId id="265" r:id="rId6"/>
    <p:sldId id="292" r:id="rId7"/>
    <p:sldId id="326" r:id="rId8"/>
    <p:sldId id="327" r:id="rId9"/>
    <p:sldId id="328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05" r:id="rId30"/>
    <p:sldId id="32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0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58043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3643314"/>
            <a:ext cx="4372107" cy="312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017" y="3643314"/>
            <a:ext cx="4378333" cy="311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143248"/>
            <a:ext cx="3438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24693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7650"/>
            <a:ext cx="838041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676275"/>
            <a:ext cx="7904163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4566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052513"/>
            <a:ext cx="84089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19188"/>
            <a:ext cx="835183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7681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62" y="3289728"/>
            <a:ext cx="4619638" cy="35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371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4357686" cy="351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0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42918"/>
            <a:ext cx="7715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процесі математичного моделювання, зокрема при розв'язанні прикладних задач, виокремлюють такі основні етапи:</a:t>
            </a:r>
          </a:p>
          <a:p>
            <a:endParaRPr lang="uk-UA" dirty="0" smtClean="0"/>
          </a:p>
          <a:p>
            <a:r>
              <a:rPr lang="uk-UA" dirty="0" smtClean="0"/>
              <a:t>1). Попередній аналіз об'єкта моделювання</a:t>
            </a:r>
          </a:p>
          <a:p>
            <a:r>
              <a:rPr lang="uk-UA" dirty="0" smtClean="0"/>
              <a:t>2). Побудова математичної моделі </a:t>
            </a:r>
          </a:p>
          <a:p>
            <a:r>
              <a:rPr lang="uk-UA" dirty="0" smtClean="0"/>
              <a:t>3). Реалізація математичної моделі (дослідження функції)</a:t>
            </a:r>
          </a:p>
          <a:p>
            <a:r>
              <a:rPr lang="uk-UA" dirty="0" smtClean="0"/>
              <a:t>4). Аналіз одержаних даних і перенесення їх на об'єкт моделювання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496"/>
            <a:ext cx="2276477" cy="34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3643338" cy="289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Запитання для самоперевірки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642918"/>
            <a:ext cx="77153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361950"/>
            <a:r>
              <a:rPr lang="uk-UA" sz="2800" dirty="0" smtClean="0"/>
              <a:t>1). Для чого створюють математичні моделі?</a:t>
            </a:r>
          </a:p>
          <a:p>
            <a:pPr marL="447675" indent="-361950"/>
            <a:r>
              <a:rPr lang="uk-UA" sz="2800" dirty="0" smtClean="0"/>
              <a:t>2). Наведіть приклади математичних моделей реальних процесів, прикладних задач.</a:t>
            </a:r>
          </a:p>
          <a:p>
            <a:pPr marL="447675" indent="-361950"/>
            <a:r>
              <a:rPr lang="uk-UA" sz="2800" dirty="0" smtClean="0"/>
              <a:t>3). Які основні етапи можна виокремити у процесі математичного моделювання?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14686"/>
            <a:ext cx="3214710" cy="21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6124"/>
            <a:ext cx="2857520" cy="215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</a:t>
            </a:r>
            <a:r>
              <a:rPr lang="uk-UA" sz="1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Квадратні </a:t>
            </a: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6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5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Елементи прикладної математики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Математичне моделювання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Відсоткові розрахунки.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про теорію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Основні поняття теорії </a:t>
            </a: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імовірностей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Ймовірність випадкової події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Початкові відомості про математичну статистику. Статистичні дані. Способи подання даних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Середнє значення. 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7.1.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Упродовж усього часу існування математики як науки значну частину наукових пошуків займали і продовжують займати розв'язання численних </a:t>
            </a:r>
            <a:r>
              <a:rPr lang="uk-UA" b="1" dirty="0" smtClean="0">
                <a:solidFill>
                  <a:srgbClr val="FF0000"/>
                </a:solidFill>
              </a:rPr>
              <a:t>прикладних задач</a:t>
            </a:r>
            <a:r>
              <a:rPr lang="uk-UA" dirty="0" smtClean="0"/>
              <a:t>. Такі задачі описують певні ситуації, які виникають у житті, в різних сферах людської діяльності.</a:t>
            </a:r>
          </a:p>
          <a:p>
            <a:pPr marL="0" indent="361950">
              <a:buNone/>
            </a:pPr>
            <a:r>
              <a:rPr lang="uk-UA" dirty="0" smtClean="0"/>
              <a:t>Для того, щоб розв'язати певну прикладну задачу математичними методами її зміст перекладають на мову математики. </a:t>
            </a:r>
          </a:p>
          <a:p>
            <a:pPr marL="0" indent="361950">
              <a:buNone/>
            </a:pPr>
            <a:r>
              <a:rPr lang="uk-UA" dirty="0" smtClean="0"/>
              <a:t>В результаті отримують </a:t>
            </a:r>
            <a:r>
              <a:rPr lang="uk-UA" b="1" dirty="0" smtClean="0">
                <a:solidFill>
                  <a:srgbClr val="FF0000"/>
                </a:solidFill>
              </a:rPr>
              <a:t>математичну модель </a:t>
            </a:r>
            <a:r>
              <a:rPr lang="uk-UA" dirty="0" smtClean="0"/>
              <a:t>початкової задачі, де вже фігурують не реальні об'єкти, а абстрактні математичні поняття, числа, вирази, відношення. </a:t>
            </a:r>
          </a:p>
          <a:p>
            <a:pPr marL="0" indent="361950">
              <a:buNone/>
            </a:pPr>
            <a:r>
              <a:rPr lang="uk-UA" dirty="0" smtClean="0"/>
              <a:t>Математичною моделлю прикладної задачі може бути рівняння, нерівність, функція, система рівнянь або нерівностей.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математичного моделювання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39762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7.1.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86280" cy="5857916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Розглянемо прикладну задачу, математичною моделлю якої є функція, і прослідкуємо процес створення та реалізації цієї моделі.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Задача.</a:t>
            </a:r>
          </a:p>
          <a:p>
            <a:pPr marL="0" indent="361950">
              <a:buNone/>
            </a:pPr>
            <a:r>
              <a:rPr lang="uk-UA" dirty="0" smtClean="0"/>
              <a:t> Дитячий майданчик прямокутної форми, який прилягає до стіни будинку, треба обнести огорожею завдовжки 40 м. Які розміри при цьому повинен мати майданчик, щоб його площа була найбільшою?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Розв'язання. </a:t>
            </a:r>
          </a:p>
          <a:p>
            <a:pPr marL="0" indent="361950">
              <a:buNone/>
            </a:pPr>
            <a:r>
              <a:rPr lang="uk-UA" dirty="0" smtClean="0"/>
              <a:t>Проаналізуємо умову і зробимо відповідний рисунок. Майданчик зображено на ньому у формі прямокутника </a:t>
            </a:r>
            <a:r>
              <a:rPr lang="en-US" dirty="0" smtClean="0"/>
              <a:t>ABCD</a:t>
            </a:r>
            <a:r>
              <a:rPr lang="ru-RU" cap="small" dirty="0" smtClean="0"/>
              <a:t>, </a:t>
            </a:r>
            <a:r>
              <a:rPr lang="uk-UA" dirty="0" smtClean="0"/>
              <a:t>одна сторона </a:t>
            </a:r>
            <a:r>
              <a:rPr lang="en-US" dirty="0" smtClean="0"/>
              <a:t>AD </a:t>
            </a:r>
            <a:r>
              <a:rPr lang="uk-UA" dirty="0" smtClean="0"/>
              <a:t>якого прилягає до стіни. Отже, огорожа майданчика проляже вздовж сторін АВ, ВС і </a:t>
            </a:r>
            <a:r>
              <a:rPr lang="en-US" dirty="0" smtClean="0"/>
              <a:t>CD</a:t>
            </a:r>
            <a:r>
              <a:rPr lang="ru-RU" dirty="0" smtClean="0"/>
              <a:t>. </a:t>
            </a:r>
            <a:r>
              <a:rPr lang="uk-UA" dirty="0" smtClean="0"/>
              <a:t>Позначимо довжину однієї з них, наприклад</a:t>
            </a:r>
            <a:r>
              <a:rPr lang="en-US" dirty="0" smtClean="0"/>
              <a:t> </a:t>
            </a:r>
            <a:r>
              <a:rPr lang="uk-UA" dirty="0" smtClean="0"/>
              <a:t> АВ, через х. Тоді довжина сторони ВС становитиме 40 - 2х.</a:t>
            </a:r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 математичного моделювання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79" y="2964584"/>
            <a:ext cx="4062103" cy="19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lum bright="27000" contrast="55000"/>
          </a:blip>
          <a:srcRect/>
          <a:stretch>
            <a:fillRect/>
          </a:stretch>
        </p:blipFill>
        <p:spPr bwMode="auto">
          <a:xfrm>
            <a:off x="827584" y="4797152"/>
            <a:ext cx="2304297" cy="129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7.1.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572000" y="571480"/>
            <a:ext cx="4286280" cy="6025872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За умовою задачі площа прямокутника </a:t>
            </a:r>
            <a:r>
              <a:rPr lang="en-US" dirty="0" smtClean="0"/>
              <a:t>ABCD </a:t>
            </a:r>
            <a:r>
              <a:rPr lang="uk-UA" dirty="0" smtClean="0"/>
              <a:t>має бути найбільшою. За відомою формулою, </a:t>
            </a:r>
            <a:r>
              <a:rPr lang="en-US" dirty="0" smtClean="0"/>
              <a:t>SABCD=</a:t>
            </a:r>
            <a:r>
              <a:rPr lang="uk-UA" dirty="0" smtClean="0"/>
              <a:t> АВ</a:t>
            </a:r>
            <a:r>
              <a:rPr lang="uk-UA" dirty="0" smtClean="0">
                <a:sym typeface="Symbol"/>
              </a:rPr>
              <a:t></a:t>
            </a:r>
            <a:r>
              <a:rPr lang="uk-UA" dirty="0" smtClean="0"/>
              <a:t> ВС = х(40 - 2х). Залишається знайти, при яких значеннях х значення цього добутку буде найбільшим.</a:t>
            </a:r>
          </a:p>
          <a:p>
            <a:pPr marL="0" indent="361950">
              <a:buNone/>
            </a:pPr>
            <a:r>
              <a:rPr lang="uk-UA" dirty="0" smtClean="0"/>
              <a:t>Отже, розв'язання даної прикладної задачі звелося до розв'язання винятково математичної задачі: при яких значеннях змінної х вираз </a:t>
            </a:r>
          </a:p>
          <a:p>
            <a:pPr marL="0" indent="0">
              <a:buNone/>
            </a:pPr>
            <a:r>
              <a:rPr lang="uk-UA" dirty="0" smtClean="0"/>
              <a:t>х(40 - 2х) або функція у = х(40 - 2х) набуває найбільшого значення. Ця функція і є математичною моделлю даної прикладної задачі. </a:t>
            </a:r>
          </a:p>
          <a:p>
            <a:pPr marL="0" indent="0">
              <a:buNone/>
            </a:pPr>
            <a:r>
              <a:rPr lang="uk-UA" dirty="0" smtClean="0"/>
              <a:t>Функція у = х(40 - 2х)  або </a:t>
            </a:r>
          </a:p>
          <a:p>
            <a:pPr marL="0" indent="0">
              <a:buNone/>
            </a:pPr>
            <a:r>
              <a:rPr lang="uk-UA" dirty="0" smtClean="0"/>
              <a:t>у=-2х</a:t>
            </a:r>
            <a:r>
              <a:rPr lang="uk-UA" baseline="30000" dirty="0" smtClean="0"/>
              <a:t>2</a:t>
            </a:r>
            <a:r>
              <a:rPr lang="uk-UA" dirty="0" smtClean="0"/>
              <a:t>+40х є квадратичною функцією. Коефіцієнт при х</a:t>
            </a:r>
            <a:r>
              <a:rPr lang="uk-UA" baseline="30000" dirty="0" smtClean="0"/>
              <a:t>2</a:t>
            </a:r>
            <a:r>
              <a:rPr lang="uk-UA" dirty="0" smtClean="0"/>
              <a:t> - від'ємне число, тобто функція набуває найбільшого значення у вершині параболи, в точці х=-</a:t>
            </a:r>
            <a:r>
              <a:rPr lang="en-US" dirty="0" smtClean="0"/>
              <a:t>b/2a</a:t>
            </a:r>
            <a:r>
              <a:rPr lang="uk-UA" dirty="0" smtClean="0"/>
              <a:t>=40</a:t>
            </a:r>
            <a:r>
              <a:rPr lang="uk-UA" dirty="0" smtClean="0">
                <a:sym typeface="Symbol"/>
              </a:rPr>
              <a:t></a:t>
            </a:r>
            <a:r>
              <a:rPr lang="uk-UA" dirty="0" smtClean="0"/>
              <a:t>4=10. 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 математичного моделювання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4062103" cy="190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lum bright="27000" contrast="55000"/>
          </a:blip>
          <a:srcRect/>
          <a:stretch>
            <a:fillRect/>
          </a:stretch>
        </p:blipFill>
        <p:spPr bwMode="auto">
          <a:xfrm>
            <a:off x="827584" y="4221087"/>
            <a:ext cx="3586538" cy="20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95536" y="1124744"/>
            <a:ext cx="8424936" cy="54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7486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закріплення вивченого матеріалу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84661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929198"/>
            <a:ext cx="85613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nyattya-matematichnogo-modelyuvanny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ponyattya-matematichnogo-modelyuvannya</Template>
  <TotalTime>0</TotalTime>
  <Words>640</Words>
  <Application>Microsoft Office PowerPoint</Application>
  <PresentationFormat>Экран (4:3)</PresentationFormat>
  <Paragraphs>90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ponyattya-matematichnogo-modelyuvannya</vt:lpstr>
      <vt:lpstr>Матеріали до уроків</vt:lpstr>
      <vt:lpstr>Готуємося до уроку</vt:lpstr>
      <vt:lpstr>Зміст </vt:lpstr>
      <vt:lpstr>Тема 5</vt:lpstr>
      <vt:lpstr>Пункт 7.1.</vt:lpstr>
      <vt:lpstr>Пункт 7.1.</vt:lpstr>
      <vt:lpstr>Пункт 7.1.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2014-10-01T20:11:28Z</dcterms:created>
  <dcterms:modified xsi:type="dcterms:W3CDTF">2014-10-01T20:11:35Z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