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2184405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Тема:</a:t>
            </a:r>
            <a:br>
              <a:rPr lang="uk-UA" sz="4400" b="1" dirty="0" smtClean="0">
                <a:solidFill>
                  <a:srgbClr val="7030A0"/>
                </a:solidFill>
              </a:rPr>
            </a:br>
            <a:r>
              <a:rPr lang="uk-UA" sz="4400" b="1" dirty="0" smtClean="0">
                <a:solidFill>
                  <a:srgbClr val="7030A0"/>
                </a:solidFill>
              </a:rPr>
              <a:t> Розв’язування </a:t>
            </a:r>
            <a:br>
              <a:rPr lang="uk-UA" sz="4400" b="1" dirty="0" smtClean="0">
                <a:solidFill>
                  <a:srgbClr val="7030A0"/>
                </a:solidFill>
              </a:rPr>
            </a:br>
            <a:r>
              <a:rPr lang="uk-UA" sz="4400" b="1" dirty="0" smtClean="0">
                <a:solidFill>
                  <a:srgbClr val="7030A0"/>
                </a:solidFill>
              </a:rPr>
              <a:t>квадратних нерівностей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928670"/>
            <a:ext cx="5357850" cy="1285884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Урок алгебри </a:t>
            </a:r>
          </a:p>
          <a:p>
            <a:r>
              <a:rPr lang="uk-UA" b="1" i="1" dirty="0" smtClean="0">
                <a:solidFill>
                  <a:srgbClr val="C00000"/>
                </a:solidFill>
              </a:rPr>
              <a:t>у </a:t>
            </a:r>
            <a:r>
              <a:rPr lang="en-US" b="1" i="1" dirty="0" smtClean="0">
                <a:solidFill>
                  <a:srgbClr val="C00000"/>
                </a:solidFill>
              </a:rPr>
              <a:t>9</a:t>
            </a:r>
            <a:r>
              <a:rPr lang="uk-UA" b="1" i="1" dirty="0" smtClean="0">
                <a:solidFill>
                  <a:srgbClr val="C00000"/>
                </a:solidFill>
              </a:rPr>
              <a:t> класі</a:t>
            </a:r>
            <a:endParaRPr lang="ru-RU" b="1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4786322"/>
            <a:ext cx="7500990" cy="96995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Вчитель. Ковалець І.В.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143668" cy="762000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/>
              <a:t>Виконання усних вправ: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7858180" cy="157163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На рисунку зображено графік функції </a:t>
            </a:r>
            <a:r>
              <a:rPr lang="ru-RU" sz="3200" dirty="0" smtClean="0"/>
              <a:t>. </a:t>
            </a:r>
            <a:r>
              <a:rPr lang="uk-UA" sz="3200" dirty="0" smtClean="0"/>
              <a:t>Визначте знак коефіцієнта </a:t>
            </a:r>
            <a:r>
              <a:rPr lang="uk-UA" sz="3200" i="1" dirty="0" smtClean="0"/>
              <a:t>а</a:t>
            </a:r>
            <a:r>
              <a:rPr lang="uk-UA" sz="3200" dirty="0" smtClean="0"/>
              <a:t>, </a:t>
            </a:r>
          </a:p>
          <a:p>
            <a:pPr algn="ctr"/>
            <a:r>
              <a:rPr lang="uk-UA" sz="3200" dirty="0" smtClean="0"/>
              <a:t>дискримінанта </a:t>
            </a:r>
            <a:r>
              <a:rPr lang="en-US" sz="2400" i="1" dirty="0" smtClean="0"/>
              <a:t>D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3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9756" b="15446"/>
          <a:stretch>
            <a:fillRect/>
          </a:stretch>
        </p:blipFill>
        <p:spPr>
          <a:xfrm>
            <a:off x="285720" y="2857496"/>
            <a:ext cx="7829576" cy="1643074"/>
          </a:xfr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214282" y="4572008"/>
            <a:ext cx="2071702" cy="785818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3200" i="1" dirty="0" smtClean="0"/>
              <a:t>a&gt;0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D&gt;0;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071670" y="4572008"/>
            <a:ext cx="1928826" cy="642942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a&lt;0, D&gt;0;</a:t>
            </a:r>
            <a:r>
              <a:rPr kumimoji="0" lang="uk-UA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000496" y="4572008"/>
            <a:ext cx="2071702" cy="785818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a&gt;0, D&lt;0;  </a:t>
            </a: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143636" y="4572008"/>
            <a:ext cx="1785950" cy="642942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a&lt;0, D=0.</a:t>
            </a: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4800"/>
            <a:ext cx="8323584" cy="7620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Продовжте речення: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239000" cy="2509846"/>
          </a:xfrm>
        </p:spPr>
        <p:txBody>
          <a:bodyPr/>
          <a:lstStyle/>
          <a:p>
            <a:pPr lvl="0">
              <a:buNone/>
            </a:pPr>
            <a:r>
              <a:rPr lang="uk-UA" sz="4800" i="1" dirty="0" smtClean="0"/>
              <a:t>«Щоб розв’язати квадратну нерівність, достатньо…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42910" y="3786190"/>
            <a:ext cx="7239000" cy="250984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uk-UA" sz="4800" i="1" dirty="0" smtClean="0"/>
              <a:t>	знайти корені квадратного тричлена й побудувати ескіз його графіка.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uk-UA" sz="4800" i="1" dirty="0" smtClean="0"/>
              <a:t>Як відповідь записуються проміжки осі Ох.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1357298"/>
            <a:ext cx="8666456" cy="4830142"/>
          </a:xfrm>
        </p:spPr>
        <p:txBody>
          <a:bodyPr/>
          <a:lstStyle/>
          <a:p>
            <a:pPr algn="ctr">
              <a:buNone/>
            </a:pPr>
            <a:r>
              <a:rPr lang="uk-UA" sz="4000" b="1" dirty="0" smtClean="0"/>
              <a:t>Домашнє завдання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Повторити теоретичний</a:t>
            </a:r>
          </a:p>
          <a:p>
            <a:pPr>
              <a:buNone/>
            </a:pPr>
            <a:r>
              <a:rPr lang="uk-UA" sz="4000" dirty="0" smtClean="0"/>
              <a:t> матеріал § 2 п. 12, 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Розв'язати № 410, 415, 418.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43174" y="1285860"/>
            <a:ext cx="6050660" cy="3762379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solidFill>
                  <a:srgbClr val="FFFF00"/>
                </a:solidFill>
              </a:rPr>
              <a:t>Д</a:t>
            </a:r>
            <a:r>
              <a:rPr lang="uk-UA" sz="8800" b="1" dirty="0" smtClean="0">
                <a:solidFill>
                  <a:srgbClr val="FFFF00"/>
                </a:solidFill>
              </a:rPr>
              <a:t>якую за увагу!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Девіз уроку: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/>
              <a:t>«Математику не можна вивчати, спостерігаючи як це роблять інші» </a:t>
            </a:r>
            <a:endParaRPr lang="ru-RU" sz="4800" dirty="0" smtClean="0"/>
          </a:p>
          <a:p>
            <a:pPr algn="r">
              <a:buNone/>
            </a:pPr>
            <a:r>
              <a:rPr lang="uk-UA" sz="4800" dirty="0" smtClean="0"/>
              <a:t>А. </a:t>
            </a:r>
            <a:r>
              <a:rPr lang="uk-UA" sz="4800" dirty="0" err="1" smtClean="0"/>
              <a:t>Нівен</a:t>
            </a:r>
            <a:r>
              <a:rPr lang="uk-UA" sz="4800" dirty="0" smtClean="0"/>
              <a:t>.</a:t>
            </a:r>
            <a:endParaRPr lang="ru-RU" sz="4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96101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Перевірка домашнього завдання</a:t>
            </a:r>
            <a:br>
              <a:rPr lang="uk-UA" b="1" dirty="0" smtClean="0"/>
            </a:br>
            <a:r>
              <a:rPr lang="uk-UA" b="1" dirty="0" smtClean="0"/>
              <a:t>№ 402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7286676" cy="387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№ 404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6238"/>
            <a:ext cx="7429552" cy="49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Autofit/>
          </a:bodyPr>
          <a:lstStyle/>
          <a:p>
            <a:pPr algn="l"/>
            <a:r>
              <a:rPr lang="uk-UA" sz="3200" b="1" i="1" dirty="0" smtClean="0"/>
              <a:t>Завдання 1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857224" y="1107560"/>
            <a:ext cx="8037832" cy="10668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Знайдіть область визначення функції: </a:t>
            </a:r>
            <a:endParaRPr lang="ru-RU" sz="3600" dirty="0"/>
          </a:p>
        </p:txBody>
      </p:sp>
      <p:pic>
        <p:nvPicPr>
          <p:cNvPr id="11" name="Содержимое 10" descr="1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08" y="2928934"/>
            <a:ext cx="5461760" cy="2071702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09336" cy="762000"/>
          </a:xfrm>
        </p:spPr>
        <p:txBody>
          <a:bodyPr>
            <a:noAutofit/>
          </a:bodyPr>
          <a:lstStyle/>
          <a:p>
            <a:pPr algn="l"/>
            <a:r>
              <a:rPr lang="uk-UA" sz="3200" b="1" i="1" dirty="0" smtClean="0"/>
              <a:t>Завдання 1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28596" y="857232"/>
            <a:ext cx="8037832" cy="10668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Знайдіть область визначення функції: </a:t>
            </a:r>
            <a:endParaRPr lang="ru-RU" sz="3200" dirty="0"/>
          </a:p>
        </p:txBody>
      </p:sp>
      <p:pic>
        <p:nvPicPr>
          <p:cNvPr id="11" name="Содержимое 10" descr="1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6000" b="32000"/>
          <a:stretch>
            <a:fillRect/>
          </a:stretch>
        </p:blipFill>
        <p:spPr>
          <a:xfrm>
            <a:off x="1714480" y="1571612"/>
            <a:ext cx="5286412" cy="928694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Текст 8"/>
          <p:cNvSpPr txBox="1">
            <a:spLocks/>
          </p:cNvSpPr>
          <p:nvPr/>
        </p:nvSpPr>
        <p:spPr>
          <a:xfrm>
            <a:off x="214282" y="2714620"/>
            <a:ext cx="8037832" cy="3571900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uk-UA" sz="3200" dirty="0" smtClean="0"/>
              <a:t>План розв'язання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lang="uk-UA" sz="3200" dirty="0" smtClean="0"/>
              <a:t>Утворити нерівність підкореневий вираз </a:t>
            </a:r>
            <a:r>
              <a:rPr lang="en-US" sz="3200" dirty="0" smtClean="0"/>
              <a:t>&gt;</a:t>
            </a:r>
            <a:r>
              <a:rPr lang="uk-UA" sz="3200" dirty="0" smtClean="0"/>
              <a:t> </a:t>
            </a:r>
            <a:r>
              <a:rPr lang="en-US" sz="3200" dirty="0" smtClean="0"/>
              <a:t>0</a:t>
            </a:r>
            <a:r>
              <a:rPr lang="uk-UA" sz="3200" dirty="0" smtClean="0"/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lang="uk-UA" sz="3200" dirty="0" smtClean="0"/>
              <a:t>Розв'язати її;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lang="uk-UA" sz="3200" dirty="0" smtClean="0"/>
              <a:t>Розв'язок нерівності і буде область визначення даної функції.</a:t>
            </a:r>
            <a:endParaRPr lang="en-US" sz="3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endParaRPr lang="uk-UA" sz="3200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000232" y="400050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931920" cy="762000"/>
          </a:xfrm>
        </p:spPr>
        <p:txBody>
          <a:bodyPr>
            <a:normAutofit/>
          </a:bodyPr>
          <a:lstStyle/>
          <a:p>
            <a:pPr algn="l"/>
            <a:r>
              <a:rPr lang="uk-UA" sz="3200" i="1" dirty="0" smtClean="0"/>
              <a:t>Завдання 2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7643866" cy="196425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Знайдіть усі значення параметра </a:t>
            </a:r>
            <a:r>
              <a:rPr lang="uk-UA" sz="4000" i="1" dirty="0" smtClean="0"/>
              <a:t>а</a:t>
            </a:r>
            <a:r>
              <a:rPr lang="uk-UA" sz="4000" dirty="0" smtClean="0"/>
              <a:t>, при яких рівняння  </a:t>
            </a:r>
          </a:p>
          <a:p>
            <a:pPr algn="ctr"/>
            <a:r>
              <a:rPr lang="uk-UA" sz="4000" dirty="0" smtClean="0"/>
              <a:t>  має два різні дійсні корені:</a:t>
            </a:r>
            <a:endParaRPr lang="ru-RU" sz="4000" dirty="0" smtClean="0"/>
          </a:p>
          <a:p>
            <a:pPr algn="ctr"/>
            <a:endParaRPr lang="ru-RU" sz="4000" dirty="0"/>
          </a:p>
        </p:txBody>
      </p:sp>
      <p:pic>
        <p:nvPicPr>
          <p:cNvPr id="5" name="Содержимое 4" descr="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3500438"/>
            <a:ext cx="6365091" cy="1576401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931920" cy="571504"/>
          </a:xfrm>
        </p:spPr>
        <p:txBody>
          <a:bodyPr>
            <a:normAutofit/>
          </a:bodyPr>
          <a:lstStyle/>
          <a:p>
            <a:pPr algn="l"/>
            <a:r>
              <a:rPr lang="uk-UA" sz="3200" i="1" dirty="0" smtClean="0"/>
              <a:t>Завдання 2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7643866" cy="100013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Знайдіть усі значення параметра </a:t>
            </a:r>
            <a:r>
              <a:rPr lang="uk-UA" sz="2400" i="1" dirty="0" smtClean="0"/>
              <a:t>а</a:t>
            </a:r>
            <a:r>
              <a:rPr lang="uk-UA" sz="2400" dirty="0" smtClean="0"/>
              <a:t>, при яких рівняння має два різні дійсні корені:</a:t>
            </a:r>
            <a:endParaRPr lang="ru-RU" sz="2400" dirty="0" smtClean="0"/>
          </a:p>
          <a:p>
            <a:pPr algn="ctr"/>
            <a:endParaRPr lang="ru-RU" sz="4000" dirty="0"/>
          </a:p>
        </p:txBody>
      </p:sp>
      <p:pic>
        <p:nvPicPr>
          <p:cNvPr id="5" name="Содержимое 4" descr="2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856" t="13595" r="11335" b="32024"/>
          <a:stretch>
            <a:fillRect/>
          </a:stretch>
        </p:blipFill>
        <p:spPr>
          <a:xfrm>
            <a:off x="1643042" y="1714488"/>
            <a:ext cx="5143536" cy="857256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28596" y="2786058"/>
            <a:ext cx="7643866" cy="3500462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розв'язання: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lang="uk-UA" sz="2800" dirty="0" smtClean="0"/>
              <a:t>Дане квадратне рівняння має два дійсні корені, якщо дискримінант більший нуля;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lang="uk-UA" sz="2800" dirty="0" smtClean="0"/>
              <a:t>Знаходимо дискримінант;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Утворюємо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відповідну нерівність;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lang="uk-UA" sz="2800" baseline="0" dirty="0" smtClean="0"/>
              <a:t>Розв'язуємо її;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AutoNum type="arabicPeriod"/>
              <a:tabLst/>
              <a:defRPr/>
            </a:pP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Записуємо відповідь.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143668" cy="762000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/>
              <a:t>Виконання усних вправ: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7858180" cy="157163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На рисунку зображено графік функції </a:t>
            </a:r>
            <a:r>
              <a:rPr lang="ru-RU" sz="3200" dirty="0" smtClean="0"/>
              <a:t>. </a:t>
            </a:r>
            <a:r>
              <a:rPr lang="uk-UA" sz="3200" dirty="0" smtClean="0"/>
              <a:t>Визначте знак коефіцієнта </a:t>
            </a:r>
            <a:r>
              <a:rPr lang="uk-UA" sz="3200" i="1" dirty="0" smtClean="0"/>
              <a:t>а</a:t>
            </a:r>
            <a:r>
              <a:rPr lang="uk-UA" sz="3200" dirty="0" smtClean="0"/>
              <a:t>, </a:t>
            </a:r>
          </a:p>
          <a:p>
            <a:pPr algn="ctr"/>
            <a:r>
              <a:rPr lang="uk-UA" sz="3200" dirty="0" smtClean="0"/>
              <a:t>дискримінанта </a:t>
            </a:r>
            <a:r>
              <a:rPr lang="en-US" sz="2400" i="1" dirty="0" smtClean="0"/>
              <a:t>D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3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429000"/>
            <a:ext cx="7829576" cy="2196699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ozv-8217-yazuvannya-kvadratnih-ner-vnostey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rozv-8217-yazuvannya-kvadratnih-ner-vnostey</Template>
  <TotalTime>0</TotalTime>
  <Words>222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rozv-8217-yazuvannya-kvadratnih-ner-vnostey</vt:lpstr>
      <vt:lpstr>Изящная</vt:lpstr>
      <vt:lpstr>Тема:  Розв’язування  квадратних нерівностей</vt:lpstr>
      <vt:lpstr>Девіз уроку:</vt:lpstr>
      <vt:lpstr>Перевірка домашнього завдання № 402</vt:lpstr>
      <vt:lpstr>№ 404</vt:lpstr>
      <vt:lpstr>Завдання 1</vt:lpstr>
      <vt:lpstr>Завдання 1</vt:lpstr>
      <vt:lpstr>Завдання 2</vt:lpstr>
      <vt:lpstr>Завдання 2</vt:lpstr>
      <vt:lpstr>Виконання усних вправ:</vt:lpstr>
      <vt:lpstr>Виконання усних вправ:</vt:lpstr>
      <vt:lpstr>Продовжте речення: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Розв’язування  квадратних нерівностей</dc:title>
  <dc:creator>Ира</dc:creator>
  <cp:lastModifiedBy>Ира</cp:lastModifiedBy>
  <cp:revision>1</cp:revision>
  <dcterms:created xsi:type="dcterms:W3CDTF">2014-10-01T20:12:51Z</dcterms:created>
  <dcterms:modified xsi:type="dcterms:W3CDTF">2014-10-01T20:13:06Z</dcterms:modified>
</cp:coreProperties>
</file>