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177BB-E2BE-49D1-9C21-08AAA441E269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2B0E-6A29-489E-973F-017A4B240AA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4475"/>
            <a:ext cx="9144000" cy="398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Алгебра і початки аналізу. 10 клас</a:t>
            </a:r>
            <a:br>
              <a:rPr lang="uk-UA" dirty="0" smtClean="0"/>
            </a:br>
            <a:r>
              <a:rPr lang="uk-UA" dirty="0" smtClean="0"/>
              <a:t>(за підручником </a:t>
            </a:r>
            <a:r>
              <a:rPr lang="ru-RU" dirty="0" smtClean="0"/>
              <a:t>Мерзляк А. Г.)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Первинне закріплення вивченого матеріалу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 smtClean="0"/>
              <a:t>Яку </a:t>
            </a:r>
            <a:r>
              <a:rPr lang="ru-RU" b="1" dirty="0" err="1"/>
              <a:t>функцію</a:t>
            </a:r>
            <a:r>
              <a:rPr lang="ru-RU" b="1" dirty="0"/>
              <a:t> </a:t>
            </a:r>
            <a:r>
              <a:rPr lang="ru-RU" b="1" dirty="0" err="1"/>
              <a:t>називають</a:t>
            </a:r>
            <a:r>
              <a:rPr lang="ru-RU" b="1" dirty="0"/>
              <a:t> </a:t>
            </a:r>
            <a:r>
              <a:rPr lang="ru-RU" b="1" dirty="0" err="1"/>
              <a:t>степеневою</a:t>
            </a:r>
            <a:r>
              <a:rPr lang="ru-RU" b="1" dirty="0"/>
              <a:t> </a:t>
            </a:r>
            <a:r>
              <a:rPr lang="ru-RU" b="1" dirty="0" err="1"/>
              <a:t>функцією</a:t>
            </a:r>
            <a:r>
              <a:rPr lang="ru-RU" b="1" dirty="0"/>
              <a:t> </a:t>
            </a:r>
            <a:r>
              <a:rPr lang="ru-RU" b="1" dirty="0" err="1"/>
              <a:t>з</a:t>
            </a:r>
            <a:r>
              <a:rPr lang="ru-RU" b="1" dirty="0"/>
              <a:t> </a:t>
            </a:r>
            <a:r>
              <a:rPr lang="ru-RU" b="1" dirty="0" err="1"/>
              <a:t>цілим</a:t>
            </a:r>
            <a:r>
              <a:rPr lang="ru-RU" b="1" dirty="0"/>
              <a:t> </a:t>
            </a:r>
            <a:r>
              <a:rPr lang="ru-RU" b="1" dirty="0" err="1"/>
              <a:t>показником</a:t>
            </a:r>
            <a:r>
              <a:rPr lang="ru-RU" b="1" dirty="0"/>
              <a:t>? </a:t>
            </a:r>
            <a:endParaRPr lang="ru-RU" b="1" dirty="0" smtClean="0"/>
          </a:p>
          <a:p>
            <a:pPr marL="514350" indent="-514350">
              <a:buAutoNum type="arabicPeriod"/>
            </a:pPr>
            <a:r>
              <a:rPr lang="ru-RU" b="1" dirty="0" smtClean="0"/>
              <a:t>Яка </a:t>
            </a:r>
            <a:r>
              <a:rPr lang="ru-RU" b="1" dirty="0"/>
              <a:t>область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en-US" b="1" i="1" dirty="0"/>
              <a:t>y = x</a:t>
            </a:r>
            <a:r>
              <a:rPr lang="en-US" b="1" i="1" baseline="30000" dirty="0"/>
              <a:t>0</a:t>
            </a:r>
            <a:r>
              <a:rPr lang="en-US" b="1" i="1" dirty="0"/>
              <a:t>? </a:t>
            </a:r>
            <a:endParaRPr lang="uk-UA" b="1" i="1" dirty="0" smtClean="0"/>
          </a:p>
          <a:p>
            <a:pPr marL="514350" indent="-514350">
              <a:buAutoNum type="arabicPeriod"/>
            </a:pPr>
            <a:r>
              <a:rPr lang="ru-RU" b="1" i="1" dirty="0" smtClean="0"/>
              <a:t>Яка </a:t>
            </a:r>
            <a:r>
              <a:rPr lang="ru-RU" b="1" i="1" dirty="0"/>
              <a:t>область </a:t>
            </a:r>
            <a:r>
              <a:rPr lang="ru-RU" b="1" i="1" dirty="0" err="1"/>
              <a:t>значень</a:t>
            </a:r>
            <a:r>
              <a:rPr lang="ru-RU" b="1" i="1" dirty="0"/>
              <a:t> </a:t>
            </a:r>
            <a:r>
              <a:rPr lang="ru-RU" b="1" i="1" dirty="0" err="1"/>
              <a:t>функції</a:t>
            </a:r>
            <a:r>
              <a:rPr lang="ru-RU" b="1" i="1" dirty="0"/>
              <a:t> </a:t>
            </a:r>
            <a:r>
              <a:rPr lang="en-US" b="1" i="1" dirty="0"/>
              <a:t>y = x</a:t>
            </a:r>
            <a:r>
              <a:rPr lang="en-US" b="1" i="1" baseline="30000" dirty="0"/>
              <a:t>0</a:t>
            </a:r>
            <a:r>
              <a:rPr lang="en-US" b="1" i="1" dirty="0"/>
              <a:t>? </a:t>
            </a:r>
            <a:endParaRPr lang="uk-UA" b="1" i="1" dirty="0" smtClean="0"/>
          </a:p>
          <a:p>
            <a:pPr marL="514350" indent="-514350">
              <a:buAutoNum type="arabicPeriod"/>
            </a:pPr>
            <a:r>
              <a:rPr lang="ru-RU" b="1" i="1" dirty="0" smtClean="0"/>
              <a:t>Яка </a:t>
            </a:r>
            <a:r>
              <a:rPr lang="ru-RU" b="1" i="1" dirty="0" err="1"/>
              <a:t>фігура</a:t>
            </a:r>
            <a:r>
              <a:rPr lang="ru-RU" b="1" i="1" dirty="0"/>
              <a:t> </a:t>
            </a:r>
            <a:r>
              <a:rPr lang="ru-RU" b="1" i="1" dirty="0" err="1"/>
              <a:t>є</a:t>
            </a:r>
            <a:r>
              <a:rPr lang="ru-RU" b="1" i="1" dirty="0"/>
              <a:t> </a:t>
            </a:r>
            <a:r>
              <a:rPr lang="ru-RU" b="1" i="1" dirty="0" err="1"/>
              <a:t>графіком</a:t>
            </a:r>
            <a:r>
              <a:rPr lang="ru-RU" b="1" i="1" dirty="0"/>
              <a:t> </a:t>
            </a:r>
            <a:r>
              <a:rPr lang="ru-RU" b="1" i="1" dirty="0" err="1"/>
              <a:t>функції</a:t>
            </a:r>
            <a:r>
              <a:rPr lang="ru-RU" b="1" i="1" dirty="0"/>
              <a:t> </a:t>
            </a:r>
            <a:r>
              <a:rPr lang="en-US" b="1" i="1" dirty="0"/>
              <a:t>y = x</a:t>
            </a:r>
            <a:r>
              <a:rPr lang="en-US" b="1" i="1" baseline="30000" dirty="0"/>
              <a:t>0</a:t>
            </a:r>
            <a:r>
              <a:rPr lang="en-US" b="1" i="1" dirty="0"/>
              <a:t>? </a:t>
            </a:r>
            <a:endParaRPr lang="uk-UA" b="1" i="1" dirty="0" smtClean="0"/>
          </a:p>
          <a:p>
            <a:pPr marL="514350" indent="-514350">
              <a:buAutoNum type="arabicPeriod"/>
            </a:pPr>
            <a:r>
              <a:rPr lang="ru-RU" b="1" i="1" dirty="0" smtClean="0"/>
              <a:t>Яка </a:t>
            </a:r>
            <a:r>
              <a:rPr lang="ru-RU" b="1" i="1" dirty="0"/>
              <a:t>область </a:t>
            </a:r>
            <a:r>
              <a:rPr lang="ru-RU" b="1" i="1" dirty="0" err="1"/>
              <a:t>визначення</a:t>
            </a:r>
            <a:r>
              <a:rPr lang="ru-RU" b="1" i="1" dirty="0"/>
              <a:t> </a:t>
            </a:r>
            <a:r>
              <a:rPr lang="ru-RU" b="1" i="1" dirty="0" err="1"/>
              <a:t>степеневої</a:t>
            </a:r>
            <a:r>
              <a:rPr lang="ru-RU" b="1" i="1" dirty="0"/>
              <a:t> </a:t>
            </a:r>
            <a:r>
              <a:rPr lang="ru-RU" b="1" i="1" dirty="0" err="1"/>
              <a:t>функції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</a:t>
            </a:r>
            <a:r>
              <a:rPr lang="ru-RU" b="1" i="1" dirty="0" err="1"/>
              <a:t>цілим</a:t>
            </a:r>
            <a:r>
              <a:rPr lang="ru-RU" b="1" i="1" dirty="0"/>
              <a:t> </a:t>
            </a:r>
            <a:r>
              <a:rPr lang="ru-RU" b="1" i="1" dirty="0" err="1"/>
              <a:t>від’ємним</a:t>
            </a:r>
            <a:r>
              <a:rPr lang="ru-RU" b="1" i="1" dirty="0"/>
              <a:t> </a:t>
            </a:r>
            <a:r>
              <a:rPr lang="ru-RU" b="1" i="1" dirty="0" err="1"/>
              <a:t>показником</a:t>
            </a:r>
            <a:r>
              <a:rPr lang="ru-RU" b="1" i="1" dirty="0"/>
              <a:t>? </a:t>
            </a:r>
            <a:endParaRPr lang="ru-RU" b="1" i="1" dirty="0" smtClean="0"/>
          </a:p>
          <a:p>
            <a:pPr marL="514350" indent="-514350">
              <a:buAutoNum type="arabicPeriod"/>
            </a:pPr>
            <a:r>
              <a:rPr lang="ru-RU" b="1" i="1" dirty="0" err="1" smtClean="0"/>
              <a:t>Сформулюйте</a:t>
            </a:r>
            <a:r>
              <a:rPr lang="ru-RU" b="1" i="1" dirty="0" smtClean="0"/>
              <a:t> </a:t>
            </a:r>
            <a:r>
              <a:rPr lang="ru-RU" b="1" i="1" dirty="0" err="1"/>
              <a:t>властивості</a:t>
            </a:r>
            <a:r>
              <a:rPr lang="ru-RU" b="1" i="1" dirty="0"/>
              <a:t> </a:t>
            </a:r>
            <a:r>
              <a:rPr lang="ru-RU" b="1" i="1" dirty="0" err="1"/>
              <a:t>функції</a:t>
            </a:r>
            <a:r>
              <a:rPr lang="ru-RU" b="1" i="1" dirty="0"/>
              <a:t> </a:t>
            </a:r>
            <a:r>
              <a:rPr lang="en-US" b="1" i="1" dirty="0"/>
              <a:t>y = x</a:t>
            </a:r>
            <a:r>
              <a:rPr lang="en-US" b="1" i="1" baseline="30000" dirty="0"/>
              <a:t>–n</a:t>
            </a:r>
            <a:r>
              <a:rPr lang="en-US" b="1" i="1" dirty="0"/>
              <a:t>, </a:t>
            </a:r>
            <a:r>
              <a:rPr lang="ru-RU" b="1" i="1" dirty="0"/>
              <a:t>де </a:t>
            </a:r>
            <a:r>
              <a:rPr lang="en-US" b="1" i="1" dirty="0"/>
              <a:t>n — </a:t>
            </a:r>
            <a:r>
              <a:rPr lang="ru-RU" b="1" i="1" dirty="0"/>
              <a:t>парне </a:t>
            </a:r>
            <a:r>
              <a:rPr lang="ru-RU" b="1" i="1" dirty="0" err="1"/>
              <a:t>натуральне</a:t>
            </a:r>
            <a:r>
              <a:rPr lang="ru-RU" b="1" i="1" dirty="0"/>
              <a:t> число. </a:t>
            </a:r>
            <a:endParaRPr lang="ru-RU" b="1" i="1" dirty="0" smtClean="0"/>
          </a:p>
          <a:p>
            <a:pPr marL="514350" indent="-514350">
              <a:buAutoNum type="arabicPeriod"/>
            </a:pPr>
            <a:r>
              <a:rPr lang="ru-RU" b="1" i="1" dirty="0" smtClean="0"/>
              <a:t>Як </a:t>
            </a:r>
            <a:r>
              <a:rPr lang="ru-RU" b="1" i="1" dirty="0" err="1"/>
              <a:t>виглядає</a:t>
            </a:r>
            <a:r>
              <a:rPr lang="ru-RU" b="1" i="1" dirty="0"/>
              <a:t> </a:t>
            </a:r>
            <a:r>
              <a:rPr lang="ru-RU" b="1" i="1" dirty="0" err="1"/>
              <a:t>графік</a:t>
            </a:r>
            <a:r>
              <a:rPr lang="ru-RU" b="1" i="1" dirty="0"/>
              <a:t> </a:t>
            </a:r>
            <a:r>
              <a:rPr lang="ru-RU" b="1" i="1" dirty="0" err="1"/>
              <a:t>функції</a:t>
            </a:r>
            <a:r>
              <a:rPr lang="ru-RU" b="1" i="1" dirty="0"/>
              <a:t> </a:t>
            </a:r>
            <a:r>
              <a:rPr lang="en-US" b="1" i="1" dirty="0"/>
              <a:t>y = x</a:t>
            </a:r>
            <a:r>
              <a:rPr lang="en-US" b="1" i="1" baseline="30000" dirty="0"/>
              <a:t>–n</a:t>
            </a:r>
            <a:r>
              <a:rPr lang="en-US" b="1" i="1" dirty="0"/>
              <a:t>, </a:t>
            </a:r>
            <a:r>
              <a:rPr lang="ru-RU" b="1" i="1" dirty="0"/>
              <a:t>де </a:t>
            </a:r>
            <a:r>
              <a:rPr lang="en-US" b="1" i="1" dirty="0"/>
              <a:t>n — </a:t>
            </a:r>
            <a:r>
              <a:rPr lang="ru-RU" b="1" i="1" dirty="0"/>
              <a:t>парне </a:t>
            </a:r>
            <a:r>
              <a:rPr lang="ru-RU" b="1" i="1" dirty="0" err="1"/>
              <a:t>натуральне</a:t>
            </a:r>
            <a:r>
              <a:rPr lang="ru-RU" b="1" i="1" dirty="0"/>
              <a:t> число</a:t>
            </a:r>
            <a:r>
              <a:rPr lang="ru-RU" b="1" i="1" dirty="0" smtClean="0"/>
              <a:t>?</a:t>
            </a:r>
          </a:p>
          <a:p>
            <a:pPr marL="514350" indent="-514350">
              <a:buAutoNum type="arabicPeriod"/>
            </a:pPr>
            <a:r>
              <a:rPr lang="ru-RU" b="1" i="1" dirty="0" smtClean="0"/>
              <a:t> </a:t>
            </a:r>
            <a:r>
              <a:rPr lang="ru-RU" b="1" i="1" dirty="0" err="1" smtClean="0"/>
              <a:t>Сформулюйте</a:t>
            </a:r>
            <a:r>
              <a:rPr lang="ru-RU" b="1" i="1" dirty="0" smtClean="0"/>
              <a:t> </a:t>
            </a:r>
            <a:r>
              <a:rPr lang="ru-RU" b="1" i="1" dirty="0" err="1"/>
              <a:t>властивості</a:t>
            </a:r>
            <a:r>
              <a:rPr lang="ru-RU" b="1" i="1" dirty="0"/>
              <a:t> </a:t>
            </a:r>
            <a:r>
              <a:rPr lang="ru-RU" b="1" i="1" dirty="0" err="1"/>
              <a:t>функції</a:t>
            </a:r>
            <a:r>
              <a:rPr lang="ru-RU" b="1" i="1" dirty="0"/>
              <a:t> </a:t>
            </a:r>
            <a:r>
              <a:rPr lang="en-US" b="1" i="1" dirty="0"/>
              <a:t>y = x</a:t>
            </a:r>
            <a:r>
              <a:rPr lang="en-US" b="1" i="1" baseline="30000" dirty="0"/>
              <a:t>–n</a:t>
            </a:r>
            <a:r>
              <a:rPr lang="en-US" b="1" i="1" dirty="0"/>
              <a:t>, </a:t>
            </a:r>
            <a:r>
              <a:rPr lang="ru-RU" b="1" i="1" dirty="0"/>
              <a:t>де </a:t>
            </a:r>
            <a:r>
              <a:rPr lang="en-US" b="1" i="1" dirty="0"/>
              <a:t>n — </a:t>
            </a:r>
            <a:r>
              <a:rPr lang="ru-RU" b="1" i="1" dirty="0" err="1"/>
              <a:t>непарне</a:t>
            </a:r>
            <a:r>
              <a:rPr lang="ru-RU" b="1" i="1" dirty="0"/>
              <a:t> </a:t>
            </a:r>
            <a:r>
              <a:rPr lang="ru-RU" b="1" i="1" dirty="0" err="1"/>
              <a:t>натуральне</a:t>
            </a:r>
            <a:r>
              <a:rPr lang="ru-RU" b="1" i="1" dirty="0"/>
              <a:t> число. </a:t>
            </a:r>
            <a:endParaRPr lang="ru-RU" b="1" i="1" dirty="0" smtClean="0"/>
          </a:p>
          <a:p>
            <a:pPr marL="514350" indent="-514350">
              <a:buAutoNum type="arabicPeriod"/>
            </a:pPr>
            <a:r>
              <a:rPr lang="ru-RU" b="1" i="1" dirty="0" smtClean="0"/>
              <a:t>Як </a:t>
            </a:r>
            <a:r>
              <a:rPr lang="ru-RU" b="1" i="1" dirty="0" err="1"/>
              <a:t>виглядає</a:t>
            </a:r>
            <a:r>
              <a:rPr lang="ru-RU" b="1" i="1" dirty="0"/>
              <a:t> </a:t>
            </a:r>
            <a:r>
              <a:rPr lang="ru-RU" b="1" i="1" dirty="0" err="1"/>
              <a:t>графік</a:t>
            </a:r>
            <a:r>
              <a:rPr lang="ru-RU" b="1" i="1" dirty="0"/>
              <a:t> </a:t>
            </a:r>
            <a:r>
              <a:rPr lang="ru-RU" b="1" i="1" dirty="0" err="1"/>
              <a:t>функції</a:t>
            </a:r>
            <a:r>
              <a:rPr lang="ru-RU" b="1" i="1" dirty="0"/>
              <a:t> </a:t>
            </a:r>
            <a:r>
              <a:rPr lang="en-US" b="1" i="1" dirty="0"/>
              <a:t>y = x</a:t>
            </a:r>
            <a:r>
              <a:rPr lang="en-US" b="1" i="1" baseline="30000" dirty="0"/>
              <a:t>–n</a:t>
            </a:r>
            <a:r>
              <a:rPr lang="en-US" b="1" i="1" dirty="0"/>
              <a:t>, </a:t>
            </a:r>
            <a:r>
              <a:rPr lang="ru-RU" b="1" i="1" dirty="0"/>
              <a:t>де </a:t>
            </a:r>
            <a:r>
              <a:rPr lang="en-US" b="1" i="1" dirty="0"/>
              <a:t>n — </a:t>
            </a:r>
            <a:r>
              <a:rPr lang="ru-RU" b="1" i="1" dirty="0" err="1"/>
              <a:t>непарне</a:t>
            </a:r>
            <a:r>
              <a:rPr lang="ru-RU" b="1" i="1" dirty="0"/>
              <a:t> </a:t>
            </a:r>
            <a:r>
              <a:rPr lang="ru-RU" b="1" i="1" dirty="0" err="1"/>
              <a:t>натуральне</a:t>
            </a:r>
            <a:r>
              <a:rPr lang="ru-RU" b="1" i="1" dirty="0"/>
              <a:t> число?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1404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67216"/>
            <a:ext cx="8229600" cy="464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uk-UA" dirty="0" smtClean="0"/>
              <a:t>Тренувальні вправи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3" y="908720"/>
            <a:ext cx="904295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Читати </a:t>
            </a:r>
            <a:r>
              <a:rPr lang="uk-UA" dirty="0" smtClean="0">
                <a:latin typeface="Sylfaen"/>
              </a:rPr>
              <a:t>§ 10</a:t>
            </a:r>
          </a:p>
          <a:p>
            <a:r>
              <a:rPr lang="uk-UA" dirty="0" smtClean="0">
                <a:latin typeface="Sylfaen"/>
              </a:rPr>
              <a:t>Готувати відповіді на контрольні запитання 1-9 ст. 95</a:t>
            </a:r>
          </a:p>
          <a:p>
            <a:r>
              <a:rPr lang="uk-UA" dirty="0" smtClean="0">
                <a:latin typeface="Sylfaen"/>
              </a:rPr>
              <a:t>Виконати вправи №№ 273, 275, 277, 279, 284, 286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Тема уроку: </a:t>
            </a:r>
            <a:r>
              <a:rPr lang="uk-UA" dirty="0"/>
              <a:t>Степенева функція з цілим показником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Степенева функція з цілим показником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70000" lnSpcReduction="20000"/>
          </a:bodyPr>
          <a:lstStyle/>
          <a:p>
            <a:pPr marL="0" indent="355600">
              <a:buNone/>
            </a:pPr>
            <a:r>
              <a:rPr lang="uk-UA" dirty="0" smtClean="0">
                <a:solidFill>
                  <a:srgbClr val="00B0F0"/>
                </a:solidFill>
              </a:rPr>
              <a:t>Функцію, яку можна задати формулою y = </a:t>
            </a:r>
            <a:r>
              <a:rPr lang="uk-UA" dirty="0" err="1" smtClean="0">
                <a:solidFill>
                  <a:srgbClr val="00B0F0"/>
                </a:solidFill>
              </a:rPr>
              <a:t>x</a:t>
            </a:r>
            <a:r>
              <a:rPr lang="uk-UA" baseline="30000" dirty="0" err="1" smtClean="0">
                <a:solidFill>
                  <a:srgbClr val="00B0F0"/>
                </a:solidFill>
              </a:rPr>
              <a:t>n</a:t>
            </a:r>
            <a:r>
              <a:rPr lang="uk-UA" dirty="0" smtClean="0">
                <a:solidFill>
                  <a:srgbClr val="00B0F0"/>
                </a:solidFill>
              </a:rPr>
              <a:t>, де n ∈ </a:t>
            </a:r>
            <a:r>
              <a:rPr lang="en-US" dirty="0" smtClean="0">
                <a:solidFill>
                  <a:srgbClr val="00B0F0"/>
                </a:solidFill>
              </a:rPr>
              <a:t>Z</a:t>
            </a:r>
            <a:r>
              <a:rPr lang="uk-UA" dirty="0" smtClean="0">
                <a:solidFill>
                  <a:srgbClr val="00B0F0"/>
                </a:solidFill>
              </a:rPr>
              <a:t>, називають степеневою функцією з цілим показником. </a:t>
            </a:r>
            <a:endParaRPr lang="en-US" dirty="0" smtClean="0">
              <a:solidFill>
                <a:srgbClr val="00B0F0"/>
              </a:solidFill>
            </a:endParaRPr>
          </a:p>
          <a:p>
            <a:pPr marL="0" indent="355600">
              <a:buNone/>
            </a:pPr>
            <a:r>
              <a:rPr lang="uk-UA" dirty="0" smtClean="0"/>
              <a:t>Властивості цієї функції для натурального показника було розглянуто на попередньому уроці. </a:t>
            </a:r>
          </a:p>
          <a:p>
            <a:pPr marL="0" indent="355600">
              <a:buNone/>
            </a:pPr>
            <a:r>
              <a:rPr lang="uk-UA" dirty="0" smtClean="0"/>
              <a:t>Тепер розглянемо випадки, коли показник n є цілим від’ємним числом або нулем (</a:t>
            </a:r>
            <a:r>
              <a:rPr lang="uk-UA" dirty="0" smtClean="0">
                <a:solidFill>
                  <a:srgbClr val="00B0F0"/>
                </a:solidFill>
              </a:rPr>
              <a:t>y = x</a:t>
            </a:r>
            <a:r>
              <a:rPr lang="uk-UA" baseline="30000" dirty="0" smtClean="0">
                <a:solidFill>
                  <a:srgbClr val="00B0F0"/>
                </a:solidFill>
              </a:rPr>
              <a:t>0, </a:t>
            </a:r>
            <a:r>
              <a:rPr lang="uk-UA" dirty="0" smtClean="0">
                <a:solidFill>
                  <a:srgbClr val="00B0F0"/>
                </a:solidFill>
              </a:rPr>
              <a:t>y = x</a:t>
            </a:r>
            <a:r>
              <a:rPr lang="uk-UA" baseline="30000" dirty="0" smtClean="0">
                <a:solidFill>
                  <a:srgbClr val="00B0F0"/>
                </a:solidFill>
              </a:rPr>
              <a:t>-1, </a:t>
            </a:r>
            <a:r>
              <a:rPr lang="uk-UA" dirty="0" smtClean="0">
                <a:solidFill>
                  <a:srgbClr val="00B0F0"/>
                </a:solidFill>
              </a:rPr>
              <a:t>y = x</a:t>
            </a:r>
            <a:r>
              <a:rPr lang="uk-UA" baseline="30000" dirty="0" smtClean="0">
                <a:solidFill>
                  <a:srgbClr val="00B0F0"/>
                </a:solidFill>
              </a:rPr>
              <a:t>-2</a:t>
            </a:r>
            <a:r>
              <a:rPr lang="uk-UA" dirty="0" smtClean="0"/>
              <a:t>). </a:t>
            </a:r>
          </a:p>
          <a:p>
            <a:pPr marL="0" indent="355600">
              <a:buNone/>
            </a:pPr>
            <a:r>
              <a:rPr lang="uk-UA" dirty="0" smtClean="0"/>
              <a:t>Областю визначення функції y = x</a:t>
            </a:r>
            <a:r>
              <a:rPr lang="uk-UA" baseline="30000" dirty="0" smtClean="0"/>
              <a:t>0</a:t>
            </a:r>
            <a:r>
              <a:rPr lang="uk-UA" dirty="0" smtClean="0"/>
              <a:t>=1 є множина (–∞; 0) c (0; +∞), областю значень — одноелементна множина {1}. Графік цієї функції зображено на рисунку 73. 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476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i="1" dirty="0"/>
              <a:t>y = x</a:t>
            </a:r>
            <a:r>
              <a:rPr lang="en-US" i="1" baseline="30000" dirty="0"/>
              <a:t>–n</a:t>
            </a:r>
            <a:r>
              <a:rPr lang="en-US" i="1" dirty="0"/>
              <a:t>, </a:t>
            </a:r>
            <a:r>
              <a:rPr lang="ru-RU" i="1" dirty="0"/>
              <a:t>де </a:t>
            </a:r>
            <a:r>
              <a:rPr lang="en-US" i="1" dirty="0"/>
              <a:t>n ∈ </a:t>
            </a:r>
            <a:r>
              <a:rPr lang="en-US" i="1" dirty="0" smtClean="0"/>
              <a:t>N.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1540768"/>
          </a:xfrm>
        </p:spPr>
        <p:txBody>
          <a:bodyPr>
            <a:normAutofit/>
          </a:bodyPr>
          <a:lstStyle/>
          <a:p>
            <a:pPr marL="0" indent="355600">
              <a:buNone/>
            </a:pPr>
            <a:r>
              <a:rPr lang="uk-UA" sz="2400" dirty="0" smtClean="0"/>
              <a:t>З окремим випадком цієї функції, коли </a:t>
            </a:r>
            <a:r>
              <a:rPr lang="uk-UA" sz="2400" i="1" dirty="0" smtClean="0"/>
              <a:t>n = 1, тобто з функцією    </a:t>
            </a:r>
            <a:r>
              <a:rPr lang="en-US" sz="2400" i="1" dirty="0" smtClean="0"/>
              <a:t>         </a:t>
            </a:r>
            <a:r>
              <a:rPr lang="uk-UA" sz="2400" i="1" dirty="0" smtClean="0"/>
              <a:t> ми знайомі з курсу алгебри 8 класу.</a:t>
            </a:r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809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2932154"/>
            <a:ext cx="4176464" cy="392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2060848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1). D(y)=(-</a:t>
            </a:r>
            <a:r>
              <a:rPr lang="en-US" dirty="0" smtClean="0">
                <a:sym typeface="Symbol"/>
              </a:rPr>
              <a:t>;0)(0;)</a:t>
            </a:r>
          </a:p>
          <a:p>
            <a:r>
              <a:rPr lang="en-US" dirty="0" smtClean="0">
                <a:sym typeface="Symbol"/>
              </a:rPr>
              <a:t>2). E(y)=</a:t>
            </a:r>
            <a:r>
              <a:rPr lang="en-US" dirty="0" smtClean="0"/>
              <a:t>(-</a:t>
            </a:r>
            <a:r>
              <a:rPr lang="en-US" dirty="0" smtClean="0">
                <a:sym typeface="Symbol"/>
              </a:rPr>
              <a:t>;0)(0;)</a:t>
            </a:r>
          </a:p>
          <a:p>
            <a:r>
              <a:rPr lang="en-US" dirty="0" smtClean="0">
                <a:sym typeface="Symbol"/>
              </a:rPr>
              <a:t>3). </a:t>
            </a:r>
            <a:r>
              <a:rPr lang="uk-UA" dirty="0" smtClean="0">
                <a:sym typeface="Symbol"/>
              </a:rPr>
              <a:t> Графік функції – гіпербола, розміщена в І та ІІІ координатних чвертях</a:t>
            </a:r>
          </a:p>
          <a:p>
            <a:r>
              <a:rPr lang="uk-UA" dirty="0" smtClean="0">
                <a:sym typeface="Symbol"/>
              </a:rPr>
              <a:t>4). Графік функції не перетинає осі координат</a:t>
            </a:r>
          </a:p>
          <a:p>
            <a:r>
              <a:rPr lang="uk-UA" dirty="0" smtClean="0">
                <a:sym typeface="Symbol"/>
              </a:rPr>
              <a:t>5). Функція немає мінімального та максимального значення</a:t>
            </a:r>
          </a:p>
          <a:p>
            <a:r>
              <a:rPr lang="uk-UA" dirty="0" smtClean="0">
                <a:sym typeface="Symbol"/>
              </a:rPr>
              <a:t>6). Функція спадна на </a:t>
            </a:r>
            <a:r>
              <a:rPr lang="en-US" dirty="0" smtClean="0">
                <a:sym typeface="Symbol"/>
              </a:rPr>
              <a:t>D(y)</a:t>
            </a:r>
            <a:endParaRPr lang="uk-UA" dirty="0" smtClean="0">
              <a:sym typeface="Symbol"/>
            </a:endParaRPr>
          </a:p>
          <a:p>
            <a:r>
              <a:rPr lang="uk-UA" dirty="0" smtClean="0">
                <a:sym typeface="Symbol"/>
              </a:rPr>
              <a:t>7). При х</a:t>
            </a:r>
            <a:r>
              <a:rPr lang="en-US" dirty="0" smtClean="0">
                <a:sym typeface="Symbol"/>
              </a:rPr>
              <a:t>&gt;</a:t>
            </a:r>
            <a:r>
              <a:rPr lang="uk-UA" dirty="0" smtClean="0">
                <a:sym typeface="Symbol"/>
              </a:rPr>
              <a:t>0, </a:t>
            </a:r>
            <a:r>
              <a:rPr lang="en-US" dirty="0" smtClean="0">
                <a:sym typeface="Symbol"/>
              </a:rPr>
              <a:t>y&gt;o</a:t>
            </a:r>
            <a:r>
              <a:rPr lang="uk-UA" dirty="0" smtClean="0">
                <a:sym typeface="Symbol"/>
              </a:rPr>
              <a:t>, при х</a:t>
            </a:r>
            <a:r>
              <a:rPr lang="en-US" dirty="0">
                <a:sym typeface="Symbol"/>
              </a:rPr>
              <a:t>&lt;</a:t>
            </a:r>
            <a:r>
              <a:rPr lang="uk-UA" dirty="0" smtClean="0">
                <a:sym typeface="Symbol"/>
              </a:rPr>
              <a:t>0 </a:t>
            </a:r>
            <a:r>
              <a:rPr lang="en-US" dirty="0" smtClean="0">
                <a:sym typeface="Symbol"/>
              </a:rPr>
              <a:t> y&lt;0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5937523"/>
          </a:xfrm>
        </p:spPr>
        <p:txBody>
          <a:bodyPr/>
          <a:lstStyle/>
          <a:p>
            <a:pPr marL="0" indent="355600">
              <a:buNone/>
            </a:pPr>
            <a:r>
              <a:rPr lang="uk-UA" dirty="0" smtClean="0"/>
              <a:t>Запишемо функцію </a:t>
            </a:r>
            <a:r>
              <a:rPr lang="uk-UA" i="1" dirty="0" smtClean="0"/>
              <a:t>y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–n</a:t>
            </a:r>
            <a:r>
              <a:rPr lang="uk-UA" i="1" dirty="0" smtClean="0"/>
              <a:t> у вигляді            </a:t>
            </a:r>
            <a:r>
              <a:rPr lang="en-US" i="1" dirty="0"/>
              <a:t> </a:t>
            </a:r>
            <a:r>
              <a:rPr lang="en-US" i="1" dirty="0" smtClean="0"/>
              <a:t>          </a:t>
            </a:r>
          </a:p>
          <a:p>
            <a:pPr marL="0" indent="355600">
              <a:buNone/>
            </a:pPr>
            <a:r>
              <a:rPr lang="uk-UA" i="1" dirty="0" smtClean="0">
                <a:solidFill>
                  <a:srgbClr val="00B0F0"/>
                </a:solidFill>
              </a:rPr>
              <a:t>Областю визначення функції </a:t>
            </a:r>
            <a:r>
              <a:rPr lang="uk-UA" i="1" dirty="0" smtClean="0"/>
              <a:t>y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–n</a:t>
            </a:r>
            <a:r>
              <a:rPr lang="uk-UA" i="1" dirty="0" smtClean="0"/>
              <a:t>, n ∈ </a:t>
            </a:r>
            <a:r>
              <a:rPr lang="en-US" i="1" dirty="0" smtClean="0"/>
              <a:t>N</a:t>
            </a:r>
            <a:r>
              <a:rPr lang="uk-UA" i="1" dirty="0" smtClean="0"/>
              <a:t>, </a:t>
            </a:r>
            <a:r>
              <a:rPr lang="uk-UA" i="1" dirty="0" smtClean="0">
                <a:solidFill>
                  <a:srgbClr val="00B0F0"/>
                </a:solidFill>
              </a:rPr>
              <a:t>є множина (–∞; 0) </a:t>
            </a:r>
            <a:r>
              <a:rPr lang="uk-UA" i="1" dirty="0" smtClean="0">
                <a:solidFill>
                  <a:srgbClr val="00B0F0"/>
                </a:solidFill>
                <a:sym typeface="Symbol"/>
              </a:rPr>
              <a:t></a:t>
            </a:r>
            <a:r>
              <a:rPr lang="uk-UA" i="1" dirty="0" smtClean="0">
                <a:solidFill>
                  <a:srgbClr val="00B0F0"/>
                </a:solidFill>
              </a:rPr>
              <a:t> (0; +∞). </a:t>
            </a:r>
            <a:endParaRPr lang="en-US" i="1" dirty="0" smtClean="0">
              <a:solidFill>
                <a:srgbClr val="00B0F0"/>
              </a:solidFill>
            </a:endParaRPr>
          </a:p>
          <a:p>
            <a:pPr marL="0" indent="355600">
              <a:buNone/>
            </a:pPr>
            <a:r>
              <a:rPr lang="uk-UA" i="1" dirty="0" smtClean="0"/>
              <a:t>Очевидно, що ця </a:t>
            </a:r>
            <a:r>
              <a:rPr lang="uk-UA" i="1" dirty="0" smtClean="0">
                <a:solidFill>
                  <a:srgbClr val="00B0F0"/>
                </a:solidFill>
              </a:rPr>
              <a:t>функція нулів не має</a:t>
            </a:r>
            <a:r>
              <a:rPr lang="uk-UA" i="1" dirty="0" smtClean="0"/>
              <a:t>. Подальші дослідження властивостей функції </a:t>
            </a:r>
            <a:r>
              <a:rPr lang="en-US" i="1" dirty="0" smtClean="0"/>
              <a:t>   </a:t>
            </a:r>
            <a:r>
              <a:rPr lang="uk-UA" i="1" dirty="0" smtClean="0"/>
              <a:t>y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–n</a:t>
            </a:r>
            <a:r>
              <a:rPr lang="uk-UA" i="1" dirty="0" smtClean="0"/>
              <a:t>, де n ∈ </a:t>
            </a:r>
            <a:r>
              <a:rPr lang="en-US" i="1" dirty="0" smtClean="0"/>
              <a:t>N</a:t>
            </a:r>
            <a:r>
              <a:rPr lang="uk-UA" i="1" dirty="0" smtClean="0"/>
              <a:t>, проведемо для двох випадків: </a:t>
            </a:r>
            <a:endParaRPr lang="en-US" i="1" dirty="0" smtClean="0"/>
          </a:p>
          <a:p>
            <a:pPr marL="0" indent="355600">
              <a:buNone/>
            </a:pPr>
            <a:r>
              <a:rPr lang="uk-UA" i="1" dirty="0" smtClean="0"/>
              <a:t>n — парне натуральне число</a:t>
            </a:r>
            <a:endParaRPr lang="en-US" i="1" dirty="0" smtClean="0"/>
          </a:p>
          <a:p>
            <a:pPr marL="0" indent="355600">
              <a:buNone/>
            </a:pPr>
            <a:r>
              <a:rPr lang="uk-UA" i="1" dirty="0" smtClean="0"/>
              <a:t>n — непарне натуральне число.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16632"/>
            <a:ext cx="1008523" cy="70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b="1" i="1" dirty="0"/>
              <a:t>n = 2k, k ∈ </a:t>
            </a:r>
            <a:r>
              <a:rPr lang="en-US" b="1" i="1" dirty="0" smtClean="0"/>
              <a:t>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7"/>
            <a:ext cx="8784976" cy="3600400"/>
          </a:xfrm>
        </p:spPr>
        <p:txBody>
          <a:bodyPr>
            <a:normAutofit lnSpcReduction="10000"/>
          </a:bodyPr>
          <a:lstStyle/>
          <a:p>
            <a:pPr marL="0" indent="355600">
              <a:buNone/>
            </a:pPr>
            <a:r>
              <a:rPr lang="uk-UA" dirty="0" smtClean="0"/>
              <a:t>Маємо:</a:t>
            </a:r>
          </a:p>
          <a:p>
            <a:pPr marL="0" indent="355600">
              <a:buNone/>
            </a:pPr>
            <a:r>
              <a:rPr lang="uk-UA" dirty="0" smtClean="0"/>
              <a:t>Оскільки вираз        набуває тільки додатних значень, то до області значень розглядуваної функції не входять від’ємні числа, а також число 0.</a:t>
            </a:r>
            <a:endParaRPr lang="en-US" dirty="0" smtClean="0"/>
          </a:p>
          <a:p>
            <a:pPr marL="0" indent="355600">
              <a:buNone/>
            </a:pPr>
            <a:r>
              <a:rPr lang="uk-UA" dirty="0" smtClean="0"/>
              <a:t>Для будь-якого </a:t>
            </a:r>
            <a:r>
              <a:rPr lang="uk-UA" i="1" dirty="0" smtClean="0"/>
              <a:t>a &gt; 0 існує таке значення аргументу x, що x</a:t>
            </a:r>
            <a:r>
              <a:rPr lang="uk-UA" i="1" baseline="30000" dirty="0" smtClean="0"/>
              <a:t>–2k</a:t>
            </a:r>
            <a:r>
              <a:rPr lang="uk-UA" i="1" dirty="0" smtClean="0"/>
              <a:t> = a.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1362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84784"/>
            <a:ext cx="581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2543547" cy="2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uk-UA" dirty="0" smtClean="0"/>
              <a:t>Властивості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7"/>
            <a:ext cx="8964488" cy="316835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uk-UA" i="1" dirty="0" smtClean="0"/>
              <a:t>Областю значень функції y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–n</a:t>
            </a:r>
            <a:r>
              <a:rPr lang="uk-UA" i="1" dirty="0" smtClean="0"/>
              <a:t>, де n — парне натуральне число, є множина (0; +∞). </a:t>
            </a:r>
          </a:p>
          <a:p>
            <a:pPr marL="514350" indent="-514350">
              <a:buFont typeface="+mj-lt"/>
              <a:buAutoNum type="arabicParenR"/>
            </a:pPr>
            <a:r>
              <a:rPr lang="uk-UA" i="1" dirty="0" smtClean="0"/>
              <a:t>Очевидно, що проміжки (–∞; 0) і (0; +∞) є проміжками </a:t>
            </a:r>
            <a:r>
              <a:rPr lang="uk-UA" i="1" dirty="0" err="1" smtClean="0"/>
              <a:t>знакосталості</a:t>
            </a:r>
            <a:r>
              <a:rPr lang="uk-UA" i="1" dirty="0" smtClean="0"/>
              <a:t> функції y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–n</a:t>
            </a:r>
            <a:r>
              <a:rPr lang="uk-UA" i="1" dirty="0" smtClean="0"/>
              <a:t>, де n — парне натуральне число. </a:t>
            </a:r>
          </a:p>
          <a:p>
            <a:pPr marL="514350" indent="-514350">
              <a:buFont typeface="+mj-lt"/>
              <a:buAutoNum type="arabicParenR"/>
            </a:pPr>
            <a:r>
              <a:rPr lang="uk-UA" i="1" dirty="0" smtClean="0"/>
              <a:t>Функція y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–n</a:t>
            </a:r>
            <a:r>
              <a:rPr lang="uk-UA" i="1" dirty="0" smtClean="0"/>
              <a:t>, де n — парне натуральне число, є парною.</a:t>
            </a:r>
          </a:p>
          <a:p>
            <a:pPr marL="514350" indent="-514350">
              <a:buFont typeface="+mj-lt"/>
              <a:buAutoNum type="arabicParenR"/>
            </a:pPr>
            <a:r>
              <a:rPr lang="ru-RU" i="1" dirty="0" err="1" smtClean="0"/>
              <a:t>Функція</a:t>
            </a:r>
            <a:r>
              <a:rPr lang="ru-RU" i="1" dirty="0" smtClean="0"/>
              <a:t>  </a:t>
            </a:r>
            <a:r>
              <a:rPr lang="ru-RU" i="1" dirty="0" err="1"/>
              <a:t>y</a:t>
            </a:r>
            <a:r>
              <a:rPr lang="ru-RU" i="1" dirty="0"/>
              <a:t>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–n</a:t>
            </a:r>
            <a:r>
              <a:rPr lang="ru-RU" i="1" dirty="0" smtClean="0"/>
              <a:t>, </a:t>
            </a:r>
            <a:r>
              <a:rPr lang="ru-RU" i="1" dirty="0"/>
              <a:t>де </a:t>
            </a:r>
            <a:r>
              <a:rPr lang="ru-RU" i="1" dirty="0" err="1"/>
              <a:t>n</a:t>
            </a:r>
            <a:r>
              <a:rPr lang="ru-RU" i="1" dirty="0"/>
              <a:t> — парне </a:t>
            </a:r>
            <a:r>
              <a:rPr lang="ru-RU" i="1" dirty="0" err="1"/>
              <a:t>натуральне</a:t>
            </a:r>
            <a:r>
              <a:rPr lang="ru-RU" i="1" dirty="0"/>
              <a:t> число, </a:t>
            </a:r>
            <a:r>
              <a:rPr lang="ru-RU" i="1" dirty="0" err="1" smtClean="0"/>
              <a:t>зростає</a:t>
            </a:r>
            <a:r>
              <a:rPr lang="ru-RU" i="1" dirty="0" smtClean="0"/>
              <a:t> </a:t>
            </a:r>
            <a:r>
              <a:rPr lang="ru-RU" i="1" dirty="0"/>
              <a:t>на </a:t>
            </a:r>
            <a:r>
              <a:rPr lang="ru-RU" i="1" dirty="0" err="1"/>
              <a:t>проміжку</a:t>
            </a:r>
            <a:r>
              <a:rPr lang="ru-RU" i="1" dirty="0"/>
              <a:t> (–∞; 0). </a:t>
            </a:r>
            <a:endParaRPr lang="ru-RU" i="1" dirty="0" smtClean="0"/>
          </a:p>
          <a:p>
            <a:pPr marL="514350" indent="-514350">
              <a:buFont typeface="+mj-lt"/>
              <a:buAutoNum type="arabicParenR"/>
            </a:pPr>
            <a:r>
              <a:rPr lang="ru-RU" i="1" dirty="0" err="1" smtClean="0"/>
              <a:t>Функція</a:t>
            </a:r>
            <a:r>
              <a:rPr lang="ru-RU" i="1" dirty="0" smtClean="0"/>
              <a:t>  </a:t>
            </a:r>
            <a:r>
              <a:rPr lang="ru-RU" i="1" dirty="0" err="1"/>
              <a:t>y</a:t>
            </a:r>
            <a:r>
              <a:rPr lang="ru-RU" i="1" dirty="0"/>
              <a:t> = </a:t>
            </a:r>
            <a:r>
              <a:rPr lang="uk-UA" i="1" dirty="0" err="1" smtClean="0"/>
              <a:t>x</a:t>
            </a:r>
            <a:r>
              <a:rPr lang="uk-UA" i="1" baseline="30000" dirty="0" err="1" smtClean="0"/>
              <a:t>–n</a:t>
            </a:r>
            <a:r>
              <a:rPr lang="ru-RU" i="1" dirty="0" smtClean="0"/>
              <a:t>, </a:t>
            </a:r>
            <a:r>
              <a:rPr lang="ru-RU" i="1" dirty="0"/>
              <a:t>де </a:t>
            </a:r>
            <a:r>
              <a:rPr lang="ru-RU" i="1" dirty="0" err="1"/>
              <a:t>n</a:t>
            </a:r>
            <a:r>
              <a:rPr lang="ru-RU" i="1" dirty="0"/>
              <a:t> — парне </a:t>
            </a:r>
            <a:r>
              <a:rPr lang="ru-RU" i="1" dirty="0" err="1"/>
              <a:t>натуральне</a:t>
            </a:r>
            <a:r>
              <a:rPr lang="ru-RU" i="1" dirty="0"/>
              <a:t> число, </a:t>
            </a:r>
            <a:r>
              <a:rPr lang="ru-RU" i="1" dirty="0" err="1"/>
              <a:t>спадає</a:t>
            </a:r>
            <a:r>
              <a:rPr lang="ru-RU" i="1" dirty="0"/>
              <a:t> на </a:t>
            </a:r>
            <a:r>
              <a:rPr lang="ru-RU" i="1" dirty="0" err="1"/>
              <a:t>проміжку</a:t>
            </a:r>
            <a:r>
              <a:rPr lang="ru-RU" i="1" dirty="0"/>
              <a:t> (0; +∞).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2" y="3861048"/>
            <a:ext cx="913570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en-US" b="1" i="1" dirty="0"/>
              <a:t>n = 2k – 1, k ∈ </a:t>
            </a:r>
            <a:r>
              <a:rPr lang="en-US" b="1" i="1" dirty="0" smtClean="0"/>
              <a:t>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1"/>
            <a:ext cx="8784976" cy="3240360"/>
          </a:xfrm>
        </p:spPr>
        <p:txBody>
          <a:bodyPr>
            <a:normAutofit fontScale="70000" lnSpcReduction="20000"/>
          </a:bodyPr>
          <a:lstStyle/>
          <a:p>
            <a:pPr marL="355600" indent="-355600">
              <a:buFont typeface="+mj-lt"/>
              <a:buAutoNum type="arabicParenR"/>
            </a:pP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i="1" dirty="0" err="1"/>
              <a:t>a</a:t>
            </a:r>
            <a:r>
              <a:rPr lang="ru-RU" i="1" dirty="0"/>
              <a:t> ≠ 0 </a:t>
            </a:r>
            <a:r>
              <a:rPr lang="ru-RU" i="1" dirty="0" err="1"/>
              <a:t>існує</a:t>
            </a:r>
            <a:r>
              <a:rPr lang="ru-RU" i="1" dirty="0"/>
              <a:t> </a:t>
            </a:r>
            <a:r>
              <a:rPr lang="ru-RU" i="1" dirty="0" err="1"/>
              <a:t>таке</a:t>
            </a:r>
            <a:r>
              <a:rPr lang="ru-RU" i="1" dirty="0"/>
              <a:t> </a:t>
            </a:r>
            <a:r>
              <a:rPr lang="ru-RU" i="1" dirty="0" err="1"/>
              <a:t>значення</a:t>
            </a:r>
            <a:r>
              <a:rPr lang="ru-RU" i="1" dirty="0"/>
              <a:t> аргументу </a:t>
            </a:r>
            <a:r>
              <a:rPr lang="ru-RU" i="1" dirty="0" err="1"/>
              <a:t>x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x</a:t>
            </a:r>
            <a:r>
              <a:rPr lang="ru-RU" i="1" baseline="30000" dirty="0"/>
              <a:t>–(2k – 1) </a:t>
            </a:r>
            <a:r>
              <a:rPr lang="ru-RU" i="1" dirty="0"/>
              <a:t>= </a:t>
            </a:r>
            <a:r>
              <a:rPr lang="ru-RU" i="1" dirty="0" err="1"/>
              <a:t>a</a:t>
            </a:r>
            <a:r>
              <a:rPr lang="ru-RU" i="1" dirty="0"/>
              <a:t>. </a:t>
            </a:r>
            <a:endParaRPr lang="en-US" i="1" dirty="0" smtClean="0"/>
          </a:p>
          <a:p>
            <a:pPr marL="355600" indent="-355600">
              <a:buFont typeface="+mj-lt"/>
              <a:buAutoNum type="arabicParenR"/>
            </a:pPr>
            <a:r>
              <a:rPr lang="ru-RU" i="1" dirty="0" err="1" smtClean="0"/>
              <a:t>Областю</a:t>
            </a:r>
            <a:r>
              <a:rPr lang="en-US" i="1" dirty="0" smtClean="0"/>
              <a:t> </a:t>
            </a:r>
            <a:r>
              <a:rPr lang="ru-RU" i="1" dirty="0" err="1" smtClean="0"/>
              <a:t>значень</a:t>
            </a:r>
            <a:r>
              <a:rPr lang="ru-RU" i="1" dirty="0" smtClean="0"/>
              <a:t> </a:t>
            </a:r>
            <a:r>
              <a:rPr lang="ru-RU" i="1" dirty="0" err="1"/>
              <a:t>функції</a:t>
            </a:r>
            <a:r>
              <a:rPr lang="ru-RU" i="1" dirty="0"/>
              <a:t> </a:t>
            </a:r>
            <a:r>
              <a:rPr lang="ru-RU" i="1" dirty="0" err="1"/>
              <a:t>y</a:t>
            </a:r>
            <a:r>
              <a:rPr lang="ru-RU" i="1" dirty="0"/>
              <a:t> = </a:t>
            </a:r>
            <a:r>
              <a:rPr lang="ru-RU" i="1" dirty="0" err="1" smtClean="0"/>
              <a:t>x</a:t>
            </a:r>
            <a:r>
              <a:rPr lang="ru-RU" i="1" baseline="30000" dirty="0" smtClean="0"/>
              <a:t>–</a:t>
            </a:r>
            <a:r>
              <a:rPr lang="ru-RU" i="1" baseline="30000" dirty="0" err="1" smtClean="0"/>
              <a:t>n</a:t>
            </a:r>
            <a:r>
              <a:rPr lang="ru-RU" i="1" dirty="0"/>
              <a:t>, де </a:t>
            </a:r>
            <a:r>
              <a:rPr lang="ru-RU" i="1" dirty="0" err="1"/>
              <a:t>n</a:t>
            </a:r>
            <a:r>
              <a:rPr lang="ru-RU" i="1" dirty="0"/>
              <a:t> — </a:t>
            </a:r>
            <a:r>
              <a:rPr lang="ru-RU" i="1" dirty="0" err="1"/>
              <a:t>непарне</a:t>
            </a:r>
            <a:r>
              <a:rPr lang="ru-RU" i="1" dirty="0"/>
              <a:t> </a:t>
            </a:r>
            <a:r>
              <a:rPr lang="ru-RU" i="1" dirty="0" err="1"/>
              <a:t>натуральне</a:t>
            </a:r>
            <a:r>
              <a:rPr lang="ru-RU" i="1" dirty="0"/>
              <a:t> число, </a:t>
            </a:r>
            <a:r>
              <a:rPr lang="ru-RU" i="1" dirty="0" err="1"/>
              <a:t>є</a:t>
            </a:r>
            <a:r>
              <a:rPr lang="ru-RU" i="1" dirty="0"/>
              <a:t> </a:t>
            </a:r>
            <a:r>
              <a:rPr lang="ru-RU" i="1" dirty="0" err="1"/>
              <a:t>множина</a:t>
            </a:r>
            <a:r>
              <a:rPr lang="ru-RU" i="1" dirty="0"/>
              <a:t> </a:t>
            </a:r>
            <a:r>
              <a:rPr lang="en-US" i="1" dirty="0" smtClean="0"/>
              <a:t>  </a:t>
            </a:r>
            <a:r>
              <a:rPr lang="ru-RU" i="1" dirty="0" smtClean="0"/>
              <a:t>(–</a:t>
            </a:r>
            <a:r>
              <a:rPr lang="ru-RU" i="1" dirty="0"/>
              <a:t>∞; 0) </a:t>
            </a:r>
            <a:r>
              <a:rPr lang="ru-RU" i="1" dirty="0" smtClean="0">
                <a:sym typeface="Symbol"/>
              </a:rPr>
              <a:t></a:t>
            </a:r>
            <a:r>
              <a:rPr lang="ru-RU" i="1" dirty="0" smtClean="0"/>
              <a:t> </a:t>
            </a:r>
            <a:r>
              <a:rPr lang="ru-RU" i="1" dirty="0"/>
              <a:t>(0; +∞</a:t>
            </a:r>
            <a:r>
              <a:rPr lang="ru-RU" i="1" dirty="0" smtClean="0"/>
              <a:t>).</a:t>
            </a:r>
            <a:endParaRPr lang="en-US" i="1" dirty="0" smtClean="0"/>
          </a:p>
          <a:p>
            <a:pPr marL="355600" indent="-355600">
              <a:buFont typeface="+mj-lt"/>
              <a:buAutoNum type="arabicParenR"/>
            </a:pPr>
            <a:r>
              <a:rPr lang="ru-RU" i="1" dirty="0" err="1" smtClean="0"/>
              <a:t>Проміжки</a:t>
            </a:r>
            <a:r>
              <a:rPr lang="en-US" i="1" dirty="0" smtClean="0"/>
              <a:t> </a:t>
            </a:r>
            <a:r>
              <a:rPr lang="ru-RU" i="1" dirty="0" smtClean="0"/>
              <a:t>(–</a:t>
            </a:r>
            <a:r>
              <a:rPr lang="ru-RU" i="1" dirty="0"/>
              <a:t>∞; 0) </a:t>
            </a:r>
            <a:r>
              <a:rPr lang="ru-RU" i="1" dirty="0" err="1"/>
              <a:t>і</a:t>
            </a:r>
            <a:r>
              <a:rPr lang="ru-RU" i="1" dirty="0"/>
              <a:t> (0; +∞) </a:t>
            </a:r>
            <a:r>
              <a:rPr lang="ru-RU" i="1" dirty="0" err="1"/>
              <a:t>є</a:t>
            </a:r>
            <a:r>
              <a:rPr lang="ru-RU" i="1" dirty="0"/>
              <a:t> </a:t>
            </a:r>
            <a:r>
              <a:rPr lang="ru-RU" i="1" dirty="0" err="1"/>
              <a:t>проміжками</a:t>
            </a:r>
            <a:r>
              <a:rPr lang="ru-RU" i="1" dirty="0"/>
              <a:t> </a:t>
            </a:r>
            <a:r>
              <a:rPr lang="ru-RU" i="1" dirty="0" err="1"/>
              <a:t>знакосталості</a:t>
            </a:r>
            <a:r>
              <a:rPr lang="ru-RU" i="1" dirty="0"/>
              <a:t> </a:t>
            </a:r>
            <a:r>
              <a:rPr lang="ru-RU" i="1" dirty="0" err="1"/>
              <a:t>функції</a:t>
            </a:r>
            <a:r>
              <a:rPr lang="ru-RU" i="1" dirty="0"/>
              <a:t> </a:t>
            </a:r>
            <a:r>
              <a:rPr lang="en-US" i="1" dirty="0" smtClean="0"/>
              <a:t>      y </a:t>
            </a:r>
            <a:r>
              <a:rPr lang="en-US" i="1" dirty="0"/>
              <a:t>= </a:t>
            </a:r>
            <a:r>
              <a:rPr lang="en-US" i="1" dirty="0" smtClean="0"/>
              <a:t>x</a:t>
            </a:r>
            <a:r>
              <a:rPr lang="ru-RU" i="1" baseline="30000" dirty="0" smtClean="0"/>
              <a:t>–</a:t>
            </a:r>
            <a:r>
              <a:rPr lang="ru-RU" i="1" baseline="30000" dirty="0" err="1" smtClean="0"/>
              <a:t>n</a:t>
            </a:r>
            <a:r>
              <a:rPr lang="en-US" i="1" dirty="0" smtClean="0"/>
              <a:t>, </a:t>
            </a:r>
            <a:r>
              <a:rPr lang="ru-RU" i="1" dirty="0"/>
              <a:t>де </a:t>
            </a:r>
            <a:r>
              <a:rPr lang="en-US" i="1" dirty="0"/>
              <a:t>n — </a:t>
            </a:r>
            <a:r>
              <a:rPr lang="ru-RU" i="1" dirty="0" err="1"/>
              <a:t>непарне</a:t>
            </a:r>
            <a:r>
              <a:rPr lang="ru-RU" i="1" dirty="0"/>
              <a:t> </a:t>
            </a:r>
            <a:r>
              <a:rPr lang="ru-RU" i="1" dirty="0" err="1"/>
              <a:t>натуральне</a:t>
            </a:r>
            <a:r>
              <a:rPr lang="ru-RU" i="1" dirty="0"/>
              <a:t> число. </a:t>
            </a:r>
            <a:endParaRPr lang="en-US" i="1" dirty="0" smtClean="0"/>
          </a:p>
          <a:p>
            <a:pPr marL="355600" indent="-355600">
              <a:buFont typeface="+mj-lt"/>
              <a:buAutoNum type="arabicParenR"/>
            </a:pPr>
            <a:r>
              <a:rPr lang="ru-RU" i="1" dirty="0" err="1" smtClean="0"/>
              <a:t>Функція</a:t>
            </a:r>
            <a:r>
              <a:rPr lang="ru-RU" i="1" dirty="0" smtClean="0"/>
              <a:t> </a:t>
            </a:r>
            <a:r>
              <a:rPr lang="en-US" i="1" dirty="0" smtClean="0"/>
              <a:t>y </a:t>
            </a:r>
            <a:r>
              <a:rPr lang="en-US" i="1" dirty="0"/>
              <a:t>= </a:t>
            </a:r>
            <a:r>
              <a:rPr lang="en-US" i="1" dirty="0" smtClean="0"/>
              <a:t>x</a:t>
            </a:r>
            <a:r>
              <a:rPr lang="ru-RU" i="1" baseline="30000" dirty="0" smtClean="0"/>
              <a:t>–</a:t>
            </a:r>
            <a:r>
              <a:rPr lang="ru-RU" i="1" baseline="30000" dirty="0" err="1" smtClean="0"/>
              <a:t>n</a:t>
            </a:r>
            <a:r>
              <a:rPr lang="en-US" i="1" dirty="0" smtClean="0"/>
              <a:t>, </a:t>
            </a:r>
            <a:r>
              <a:rPr lang="ru-RU" i="1" dirty="0"/>
              <a:t>де </a:t>
            </a:r>
            <a:r>
              <a:rPr lang="en-US" i="1" dirty="0"/>
              <a:t>n — </a:t>
            </a:r>
            <a:r>
              <a:rPr lang="ru-RU" i="1" dirty="0" err="1"/>
              <a:t>непарне</a:t>
            </a:r>
            <a:r>
              <a:rPr lang="ru-RU" i="1" dirty="0"/>
              <a:t> </a:t>
            </a:r>
            <a:r>
              <a:rPr lang="ru-RU" i="1" dirty="0" err="1"/>
              <a:t>натуральне</a:t>
            </a:r>
            <a:r>
              <a:rPr lang="ru-RU" i="1" dirty="0"/>
              <a:t> число, </a:t>
            </a:r>
            <a:r>
              <a:rPr lang="ru-RU" i="1" dirty="0" err="1"/>
              <a:t>є</a:t>
            </a:r>
            <a:r>
              <a:rPr lang="ru-RU" i="1" dirty="0"/>
              <a:t> непарною</a:t>
            </a:r>
            <a:r>
              <a:rPr lang="ru-RU" i="1" dirty="0" smtClean="0"/>
              <a:t>.</a:t>
            </a:r>
            <a:endParaRPr lang="en-US" i="1" dirty="0" smtClean="0"/>
          </a:p>
          <a:p>
            <a:pPr marL="355600" indent="-355600">
              <a:buFont typeface="+mj-lt"/>
              <a:buAutoNum type="arabicParenR"/>
            </a:pPr>
            <a:r>
              <a:rPr lang="ru-RU" i="1" dirty="0" err="1" smtClean="0"/>
              <a:t>Функція</a:t>
            </a:r>
            <a:r>
              <a:rPr lang="en-US" i="1" dirty="0" smtClean="0"/>
              <a:t> </a:t>
            </a:r>
            <a:r>
              <a:rPr lang="ru-RU" i="1" dirty="0" smtClean="0"/>
              <a:t> </a:t>
            </a:r>
            <a:r>
              <a:rPr lang="ru-RU" i="1" dirty="0" err="1"/>
              <a:t>y</a:t>
            </a:r>
            <a:r>
              <a:rPr lang="ru-RU" i="1" dirty="0"/>
              <a:t> = </a:t>
            </a:r>
            <a:r>
              <a:rPr lang="en-US" i="1" dirty="0" smtClean="0"/>
              <a:t>x</a:t>
            </a:r>
            <a:r>
              <a:rPr lang="ru-RU" i="1" baseline="30000" dirty="0" smtClean="0"/>
              <a:t>–</a:t>
            </a:r>
            <a:r>
              <a:rPr lang="ru-RU" i="1" baseline="30000" dirty="0" err="1" smtClean="0"/>
              <a:t>n</a:t>
            </a:r>
            <a:r>
              <a:rPr lang="ru-RU" i="1" dirty="0" smtClean="0"/>
              <a:t>, </a:t>
            </a:r>
            <a:r>
              <a:rPr lang="ru-RU" i="1" dirty="0"/>
              <a:t>де </a:t>
            </a:r>
            <a:r>
              <a:rPr lang="ru-RU" i="1" dirty="0" err="1"/>
              <a:t>n</a:t>
            </a:r>
            <a:r>
              <a:rPr lang="ru-RU" i="1" dirty="0"/>
              <a:t> — </a:t>
            </a:r>
            <a:r>
              <a:rPr lang="ru-RU" i="1" dirty="0" err="1"/>
              <a:t>непарне</a:t>
            </a:r>
            <a:r>
              <a:rPr lang="ru-RU" i="1" dirty="0"/>
              <a:t> </a:t>
            </a:r>
            <a:r>
              <a:rPr lang="ru-RU" i="1" dirty="0" err="1"/>
              <a:t>натуральне</a:t>
            </a:r>
            <a:r>
              <a:rPr lang="ru-RU" i="1" dirty="0"/>
              <a:t> число, </a:t>
            </a:r>
            <a:r>
              <a:rPr lang="ru-RU" i="1" dirty="0" err="1"/>
              <a:t>спадає</a:t>
            </a:r>
            <a:r>
              <a:rPr lang="ru-RU" i="1" dirty="0"/>
              <a:t> на кожному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проміжків</a:t>
            </a:r>
            <a:r>
              <a:rPr lang="ru-RU" i="1" dirty="0"/>
              <a:t> (–∞; 0) </a:t>
            </a:r>
            <a:r>
              <a:rPr lang="ru-RU" i="1" dirty="0" err="1"/>
              <a:t>і</a:t>
            </a:r>
            <a:r>
              <a:rPr lang="ru-RU" i="1" dirty="0"/>
              <a:t> (0; +∞).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03673"/>
            <a:ext cx="6120680" cy="31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989" y="692696"/>
            <a:ext cx="7644864" cy="61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epeneva-funkc-ya-z-c-lim-pokazniko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stepeneva-funkc-ya-z-c-lim-pokaznikom</Template>
  <TotalTime>0</TotalTime>
  <Words>729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stepeneva-funkc-ya-z-c-lim-pokaznikom</vt:lpstr>
      <vt:lpstr>Алгебра і початки аналізу. 10 клас (за підручником Мерзляк А. Г.) </vt:lpstr>
      <vt:lpstr>Тема уроку: Степенева функція з цілим показником</vt:lpstr>
      <vt:lpstr>Степенева функція з цілим показником</vt:lpstr>
      <vt:lpstr>y = x–n, де n ∈ N.</vt:lpstr>
      <vt:lpstr>Презентация PowerPoint</vt:lpstr>
      <vt:lpstr>n = 2k, k ∈ N</vt:lpstr>
      <vt:lpstr>Властивості</vt:lpstr>
      <vt:lpstr>n = 2k – 1, k ∈ N</vt:lpstr>
      <vt:lpstr>Висновки</vt:lpstr>
      <vt:lpstr>Первинне закріплення вивченого матеріалу</vt:lpstr>
      <vt:lpstr>Тренувальні вправи</vt:lpstr>
      <vt:lpstr>Тренувальні вправи</vt:lpstr>
      <vt:lpstr>Тренувальні вправи</vt:lpstr>
      <vt:lpstr>Домашнє завдання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і початки аналізу. 10 клас (за підручником Мерзляк А. Г.) </dc:title>
  <dc:creator>Ира</dc:creator>
  <cp:lastModifiedBy>Ира</cp:lastModifiedBy>
  <cp:revision>1</cp:revision>
  <dcterms:created xsi:type="dcterms:W3CDTF">2014-10-02T09:11:57Z</dcterms:created>
  <dcterms:modified xsi:type="dcterms:W3CDTF">2014-10-02T09:12:04Z</dcterms:modified>
</cp:coreProperties>
</file>