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66825-8357-4F3A-8BA1-A208D6FC6C48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B458C-3496-45E0-A481-BB0B574302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382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644CCB-D457-47DC-9CD2-3303D90469A8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A0565-7C88-478E-BE52-A7F13675C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644CCB-D457-47DC-9CD2-3303D90469A8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A0565-7C88-478E-BE52-A7F13675C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644CCB-D457-47DC-9CD2-3303D90469A8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A0565-7C88-478E-BE52-A7F13675C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644CCB-D457-47DC-9CD2-3303D90469A8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A0565-7C88-478E-BE52-A7F13675C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644CCB-D457-47DC-9CD2-3303D90469A8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A0565-7C88-478E-BE52-A7F13675C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644CCB-D457-47DC-9CD2-3303D90469A8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A0565-7C88-478E-BE52-A7F13675C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644CCB-D457-47DC-9CD2-3303D90469A8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A0565-7C88-478E-BE52-A7F13675C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644CCB-D457-47DC-9CD2-3303D90469A8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A0565-7C88-478E-BE52-A7F13675C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644CCB-D457-47DC-9CD2-3303D90469A8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A0565-7C88-478E-BE52-A7F13675C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644CCB-D457-47DC-9CD2-3303D90469A8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A0565-7C88-478E-BE52-A7F13675C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644CCB-D457-47DC-9CD2-3303D90469A8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A0565-7C88-478E-BE52-A7F13675C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B0644CCB-D457-47DC-9CD2-3303D90469A8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16A0565-7C88-478E-BE52-A7F13675C83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Скалярний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добуток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векторів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800" dirty="0" err="1" smtClean="0">
                <a:solidFill>
                  <a:schemeClr val="tx1"/>
                </a:solidFill>
              </a:rPr>
              <a:t>Косюга</a:t>
            </a:r>
            <a:r>
              <a:rPr lang="ru-RU" sz="1800" dirty="0" smtClean="0">
                <a:solidFill>
                  <a:schemeClr val="tx1"/>
                </a:solidFill>
              </a:rPr>
              <a:t> Л.І.    2012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1785918" y="1000108"/>
            <a:ext cx="2124075" cy="828675"/>
            <a:chOff x="1133" y="598"/>
            <a:chExt cx="1338" cy="522"/>
          </a:xfrm>
        </p:grpSpPr>
        <p:grpSp>
          <p:nvGrpSpPr>
            <p:cNvPr id="5" name="Group 31"/>
            <p:cNvGrpSpPr>
              <a:grpSpLocks/>
            </p:cNvGrpSpPr>
            <p:nvPr/>
          </p:nvGrpSpPr>
          <p:grpSpPr bwMode="auto">
            <a:xfrm>
              <a:off x="1133" y="598"/>
              <a:ext cx="666" cy="520"/>
              <a:chOff x="1133" y="598"/>
              <a:chExt cx="666" cy="520"/>
            </a:xfrm>
          </p:grpSpPr>
          <p:sp>
            <p:nvSpPr>
              <p:cNvPr id="7" name="Text Box 32"/>
              <p:cNvSpPr txBox="1">
                <a:spLocks noChangeArrowheads="1"/>
              </p:cNvSpPr>
              <p:nvPr/>
            </p:nvSpPr>
            <p:spPr bwMode="auto">
              <a:xfrm>
                <a:off x="1133" y="676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a</a:t>
                </a:r>
              </a:p>
            </p:txBody>
          </p:sp>
          <p:sp>
            <p:nvSpPr>
              <p:cNvPr id="8" name="Freeform 33"/>
              <p:cNvSpPr>
                <a:spLocks/>
              </p:cNvSpPr>
              <p:nvPr/>
            </p:nvSpPr>
            <p:spPr bwMode="auto">
              <a:xfrm>
                <a:off x="1250" y="769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2"/>
                  </a:cxn>
                </a:cxnLst>
                <a:rect l="0" t="0" r="r" b="b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" name="Text Box 34"/>
              <p:cNvSpPr txBox="1">
                <a:spLocks noChangeArrowheads="1"/>
              </p:cNvSpPr>
              <p:nvPr/>
            </p:nvSpPr>
            <p:spPr bwMode="auto">
              <a:xfrm>
                <a:off x="1421" y="676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a</a:t>
                </a:r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 </a:t>
                </a:r>
              </a:p>
            </p:txBody>
          </p:sp>
          <p:sp>
            <p:nvSpPr>
              <p:cNvPr id="10" name="Freeform 35"/>
              <p:cNvSpPr>
                <a:spLocks/>
              </p:cNvSpPr>
              <p:nvPr/>
            </p:nvSpPr>
            <p:spPr bwMode="auto">
              <a:xfrm>
                <a:off x="1542" y="759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0"/>
                  </a:cxn>
                </a:cxnLst>
                <a:rect l="0" t="0" r="r" b="b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" name="Freeform 36"/>
              <p:cNvSpPr>
                <a:spLocks noChangeArrowheads="1"/>
              </p:cNvSpPr>
              <p:nvPr/>
            </p:nvSpPr>
            <p:spPr bwMode="auto">
              <a:xfrm>
                <a:off x="1325" y="598"/>
                <a:ext cx="282" cy="120"/>
              </a:xfrm>
              <a:custGeom>
                <a:avLst/>
                <a:gdLst/>
                <a:ahLst/>
                <a:cxnLst>
                  <a:cxn ang="0">
                    <a:pos x="0" y="126"/>
                  </a:cxn>
                  <a:cxn ang="0">
                    <a:pos x="152" y="0"/>
                  </a:cxn>
                  <a:cxn ang="0">
                    <a:pos x="288" y="126"/>
                  </a:cxn>
                </a:cxnLst>
                <a:rect l="0" t="0" r="r" b="b"/>
                <a:pathLst>
                  <a:path w="288" h="126">
                    <a:moveTo>
                      <a:pt x="0" y="126"/>
                    </a:moveTo>
                    <a:lnTo>
                      <a:pt x="152" y="0"/>
                    </a:lnTo>
                    <a:lnTo>
                      <a:pt x="288" y="126"/>
                    </a:lnTo>
                  </a:path>
                </a:pathLst>
              </a:custGeom>
              <a:noFill/>
              <a:ln w="2844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6" name="Oval 37"/>
            <p:cNvSpPr>
              <a:spLocks noChangeArrowheads="1"/>
            </p:cNvSpPr>
            <p:nvPr/>
          </p:nvSpPr>
          <p:spPr bwMode="auto">
            <a:xfrm>
              <a:off x="1806" y="693"/>
              <a:ext cx="666" cy="42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=</a:t>
              </a:r>
              <a:r>
                <a:rPr lang="en-US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0</a:t>
              </a:r>
              <a:r>
                <a:rPr lang="en-US" sz="4000" b="1" baseline="30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0</a:t>
              </a:r>
            </a:p>
          </p:txBody>
        </p:sp>
      </p:grpSp>
      <p:sp>
        <p:nvSpPr>
          <p:cNvPr id="12" name="Freeform 24"/>
          <p:cNvSpPr>
            <a:spLocks/>
          </p:cNvSpPr>
          <p:nvPr/>
        </p:nvSpPr>
        <p:spPr bwMode="auto">
          <a:xfrm>
            <a:off x="457200" y="2024063"/>
            <a:ext cx="1460500" cy="838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20" y="528"/>
              </a:cxn>
            </a:cxnLst>
            <a:rect l="0" t="0" r="r" b="b"/>
            <a:pathLst>
              <a:path w="920" h="528">
                <a:moveTo>
                  <a:pt x="0" y="0"/>
                </a:moveTo>
                <a:lnTo>
                  <a:pt x="920" y="528"/>
                </a:lnTo>
              </a:path>
            </a:pathLst>
          </a:custGeom>
          <a:noFill/>
          <a:ln w="3816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3" name="Group 25"/>
          <p:cNvGrpSpPr>
            <a:grpSpLocks/>
          </p:cNvGrpSpPr>
          <p:nvPr/>
        </p:nvGrpSpPr>
        <p:grpSpPr bwMode="auto">
          <a:xfrm>
            <a:off x="990600" y="1846263"/>
            <a:ext cx="600075" cy="701675"/>
            <a:chOff x="624" y="1163"/>
            <a:chExt cx="378" cy="442"/>
          </a:xfrm>
        </p:grpSpPr>
        <p:sp>
          <p:nvSpPr>
            <p:cNvPr id="14" name="Text Box 26"/>
            <p:cNvSpPr txBox="1">
              <a:spLocks noChangeArrowheads="1"/>
            </p:cNvSpPr>
            <p:nvPr/>
          </p:nvSpPr>
          <p:spPr bwMode="auto">
            <a:xfrm>
              <a:off x="624" y="1163"/>
              <a:ext cx="378" cy="4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a</a:t>
              </a:r>
            </a:p>
          </p:txBody>
        </p:sp>
        <p:sp>
          <p:nvSpPr>
            <p:cNvPr id="15" name="Freeform 27"/>
            <p:cNvSpPr>
              <a:spLocks/>
            </p:cNvSpPr>
            <p:nvPr/>
          </p:nvSpPr>
          <p:spPr bwMode="auto">
            <a:xfrm>
              <a:off x="740" y="1257"/>
              <a:ext cx="18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4" y="2"/>
                </a:cxn>
              </a:cxnLst>
              <a:rect l="0" t="0" r="r" b="b"/>
              <a:pathLst>
                <a:path w="194" h="2">
                  <a:moveTo>
                    <a:pt x="0" y="0"/>
                  </a:moveTo>
                  <a:lnTo>
                    <a:pt x="194" y="2"/>
                  </a:lnTo>
                </a:path>
              </a:pathLst>
            </a:custGeom>
            <a:noFill/>
            <a:ln w="1908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2286000" y="2089150"/>
            <a:ext cx="6921500" cy="758825"/>
            <a:chOff x="2286000" y="2089150"/>
            <a:chExt cx="6921500" cy="758825"/>
          </a:xfrm>
        </p:grpSpPr>
        <p:grpSp>
          <p:nvGrpSpPr>
            <p:cNvPr id="17" name="Group 1"/>
            <p:cNvGrpSpPr>
              <a:grpSpLocks/>
            </p:cNvGrpSpPr>
            <p:nvPr/>
          </p:nvGrpSpPr>
          <p:grpSpPr bwMode="auto">
            <a:xfrm>
              <a:off x="2286000" y="2132013"/>
              <a:ext cx="1368425" cy="701675"/>
              <a:chOff x="1440" y="1343"/>
              <a:chExt cx="862" cy="442"/>
            </a:xfrm>
          </p:grpSpPr>
          <p:grpSp>
            <p:nvGrpSpPr>
              <p:cNvPr id="38" name="Group 2"/>
              <p:cNvGrpSpPr>
                <a:grpSpLocks/>
              </p:cNvGrpSpPr>
              <p:nvPr/>
            </p:nvGrpSpPr>
            <p:grpSpPr bwMode="auto">
              <a:xfrm>
                <a:off x="1440" y="1343"/>
                <a:ext cx="378" cy="442"/>
                <a:chOff x="1440" y="1343"/>
                <a:chExt cx="378" cy="442"/>
              </a:xfrm>
            </p:grpSpPr>
            <p:sp>
              <p:nvSpPr>
                <p:cNvPr id="4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440" y="1343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a</a:t>
                  </a:r>
                </a:p>
              </p:txBody>
            </p:sp>
            <p:sp>
              <p:nvSpPr>
                <p:cNvPr id="45" name="Freeform 4"/>
                <p:cNvSpPr>
                  <a:spLocks/>
                </p:cNvSpPr>
                <p:nvPr/>
              </p:nvSpPr>
              <p:spPr bwMode="auto">
                <a:xfrm>
                  <a:off x="1556" y="1437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2"/>
                    </a:cxn>
                  </a:cxnLst>
                  <a:rect l="0" t="0" r="r" b="b"/>
                  <a:pathLst>
                    <a:path w="194" h="2">
                      <a:moveTo>
                        <a:pt x="0" y="0"/>
                      </a:moveTo>
                      <a:lnTo>
                        <a:pt x="194" y="2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39" name="Group 5"/>
              <p:cNvGrpSpPr>
                <a:grpSpLocks/>
              </p:cNvGrpSpPr>
              <p:nvPr/>
            </p:nvGrpSpPr>
            <p:grpSpPr bwMode="auto">
              <a:xfrm>
                <a:off x="1776" y="1343"/>
                <a:ext cx="378" cy="442"/>
                <a:chOff x="1776" y="1343"/>
                <a:chExt cx="378" cy="442"/>
              </a:xfrm>
            </p:grpSpPr>
            <p:sp>
              <p:nvSpPr>
                <p:cNvPr id="42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776" y="1343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a</a:t>
                  </a:r>
                  <a:r>
                    <a:rPr lang="ru-RU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 </a:t>
                  </a:r>
                </a:p>
              </p:txBody>
            </p:sp>
            <p:sp>
              <p:nvSpPr>
                <p:cNvPr id="43" name="Freeform 7"/>
                <p:cNvSpPr>
                  <a:spLocks/>
                </p:cNvSpPr>
                <p:nvPr/>
              </p:nvSpPr>
              <p:spPr bwMode="auto">
                <a:xfrm>
                  <a:off x="1896" y="1427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0"/>
                    </a:cxn>
                  </a:cxnLst>
                  <a:rect l="0" t="0" r="r" b="b"/>
                  <a:pathLst>
                    <a:path w="194" h="1">
                      <a:moveTo>
                        <a:pt x="0" y="0"/>
                      </a:moveTo>
                      <a:lnTo>
                        <a:pt x="194" y="0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40" name="Text Box 8"/>
              <p:cNvSpPr txBox="1">
                <a:spLocks noChangeArrowheads="1"/>
              </p:cNvSpPr>
              <p:nvPr/>
            </p:nvSpPr>
            <p:spPr bwMode="auto">
              <a:xfrm>
                <a:off x="2077" y="1457"/>
                <a:ext cx="225" cy="28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=</a:t>
                </a:r>
              </a:p>
            </p:txBody>
          </p:sp>
          <p:graphicFrame>
            <p:nvGraphicFramePr>
              <p:cNvPr id="41" name="Object 9"/>
              <p:cNvGraphicFramePr>
                <a:graphicFrameLocks noChangeAspect="1"/>
              </p:cNvGraphicFramePr>
              <p:nvPr/>
            </p:nvGraphicFramePr>
            <p:xfrm>
              <a:off x="1728" y="1529"/>
              <a:ext cx="162" cy="1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173" r:id="rId3" imgW="75960" imgH="75960" progId="">
                      <p:embed/>
                    </p:oleObj>
                  </mc:Choice>
                  <mc:Fallback>
                    <p:oleObj r:id="rId3" imgW="75960" imgH="75960" progId="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8" y="1529"/>
                            <a:ext cx="162" cy="16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blipFill dpi="0" rotWithShape="0">
                                  <a:blip/>
                                  <a:srcRect/>
                                  <a:stretch>
                                    <a:fillRect/>
                                  </a:stretch>
                                </a:blip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8" name="Group 10"/>
            <p:cNvGrpSpPr>
              <a:grpSpLocks/>
            </p:cNvGrpSpPr>
            <p:nvPr/>
          </p:nvGrpSpPr>
          <p:grpSpPr bwMode="auto">
            <a:xfrm>
              <a:off x="3581400" y="2119313"/>
              <a:ext cx="600075" cy="701675"/>
              <a:chOff x="2256" y="1335"/>
              <a:chExt cx="378" cy="442"/>
            </a:xfrm>
          </p:grpSpPr>
          <p:grpSp>
            <p:nvGrpSpPr>
              <p:cNvPr id="33" name="Group 11"/>
              <p:cNvGrpSpPr>
                <a:grpSpLocks/>
              </p:cNvGrpSpPr>
              <p:nvPr/>
            </p:nvGrpSpPr>
            <p:grpSpPr bwMode="auto">
              <a:xfrm>
                <a:off x="2256" y="1335"/>
                <a:ext cx="378" cy="442"/>
                <a:chOff x="2256" y="1335"/>
                <a:chExt cx="378" cy="442"/>
              </a:xfrm>
            </p:grpSpPr>
            <p:sp>
              <p:nvSpPr>
                <p:cNvPr id="36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256" y="1335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 dirty="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a</a:t>
                  </a:r>
                </a:p>
              </p:txBody>
            </p:sp>
            <p:sp>
              <p:nvSpPr>
                <p:cNvPr id="37" name="Freeform 13"/>
                <p:cNvSpPr>
                  <a:spLocks/>
                </p:cNvSpPr>
                <p:nvPr/>
              </p:nvSpPr>
              <p:spPr bwMode="auto">
                <a:xfrm>
                  <a:off x="2372" y="1430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2"/>
                    </a:cxn>
                  </a:cxnLst>
                  <a:rect l="0" t="0" r="r" b="b"/>
                  <a:pathLst>
                    <a:path w="194" h="2">
                      <a:moveTo>
                        <a:pt x="0" y="0"/>
                      </a:moveTo>
                      <a:lnTo>
                        <a:pt x="194" y="2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34" name="Line 14"/>
              <p:cNvSpPr>
                <a:spLocks noChangeShapeType="1"/>
              </p:cNvSpPr>
              <p:nvPr/>
            </p:nvSpPr>
            <p:spPr bwMode="auto">
              <a:xfrm>
                <a:off x="2304" y="1479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Line 15"/>
              <p:cNvSpPr>
                <a:spLocks noChangeShapeType="1"/>
              </p:cNvSpPr>
              <p:nvPr/>
            </p:nvSpPr>
            <p:spPr bwMode="auto">
              <a:xfrm>
                <a:off x="2592" y="1479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" name="Group 16"/>
            <p:cNvGrpSpPr>
              <a:grpSpLocks/>
            </p:cNvGrpSpPr>
            <p:nvPr/>
          </p:nvGrpSpPr>
          <p:grpSpPr bwMode="auto">
            <a:xfrm>
              <a:off x="4303713" y="2108200"/>
              <a:ext cx="600075" cy="701675"/>
              <a:chOff x="2711" y="1328"/>
              <a:chExt cx="378" cy="442"/>
            </a:xfrm>
          </p:grpSpPr>
          <p:grpSp>
            <p:nvGrpSpPr>
              <p:cNvPr id="28" name="Group 17"/>
              <p:cNvGrpSpPr>
                <a:grpSpLocks/>
              </p:cNvGrpSpPr>
              <p:nvPr/>
            </p:nvGrpSpPr>
            <p:grpSpPr bwMode="auto">
              <a:xfrm>
                <a:off x="2711" y="1328"/>
                <a:ext cx="378" cy="442"/>
                <a:chOff x="2711" y="1328"/>
                <a:chExt cx="378" cy="442"/>
              </a:xfrm>
            </p:grpSpPr>
            <p:sp>
              <p:nvSpPr>
                <p:cNvPr id="31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711" y="1328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a</a:t>
                  </a:r>
                  <a:r>
                    <a:rPr lang="ru-RU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 </a:t>
                  </a:r>
                </a:p>
              </p:txBody>
            </p:sp>
            <p:sp>
              <p:nvSpPr>
                <p:cNvPr id="32" name="Freeform 19"/>
                <p:cNvSpPr>
                  <a:spLocks/>
                </p:cNvSpPr>
                <p:nvPr/>
              </p:nvSpPr>
              <p:spPr bwMode="auto">
                <a:xfrm>
                  <a:off x="2808" y="1435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0"/>
                    </a:cxn>
                  </a:cxnLst>
                  <a:rect l="0" t="0" r="r" b="b"/>
                  <a:pathLst>
                    <a:path w="194" h="1">
                      <a:moveTo>
                        <a:pt x="0" y="0"/>
                      </a:moveTo>
                      <a:lnTo>
                        <a:pt x="194" y="0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29" name="Line 20"/>
              <p:cNvSpPr>
                <a:spLocks noChangeShapeType="1"/>
              </p:cNvSpPr>
              <p:nvPr/>
            </p:nvSpPr>
            <p:spPr bwMode="auto">
              <a:xfrm>
                <a:off x="2736" y="1457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Line 21"/>
              <p:cNvSpPr>
                <a:spLocks noChangeShapeType="1"/>
              </p:cNvSpPr>
              <p:nvPr/>
            </p:nvSpPr>
            <p:spPr bwMode="auto">
              <a:xfrm>
                <a:off x="3024" y="1457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4800600" y="2144713"/>
              <a:ext cx="1441450" cy="7032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cos</a:t>
              </a:r>
            </a:p>
          </p:txBody>
        </p:sp>
        <p:sp>
          <p:nvSpPr>
            <p:cNvPr id="21" name="Rectangle 28"/>
            <p:cNvSpPr>
              <a:spLocks noChangeArrowheads="1"/>
            </p:cNvSpPr>
            <p:nvPr/>
          </p:nvSpPr>
          <p:spPr bwMode="auto">
            <a:xfrm>
              <a:off x="5641975" y="2208213"/>
              <a:ext cx="519113" cy="6096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4000" b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0</a:t>
              </a:r>
              <a:r>
                <a:rPr lang="en-US" sz="4000" b="1" baseline="30000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0</a:t>
              </a:r>
              <a:r>
                <a:rPr lang="en-US" sz="36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6" charset="2"/>
                </a:rPr>
                <a:t></a:t>
              </a:r>
            </a:p>
          </p:txBody>
        </p:sp>
        <p:grpSp>
          <p:nvGrpSpPr>
            <p:cNvPr id="22" name="Group 53"/>
            <p:cNvGrpSpPr>
              <a:grpSpLocks/>
            </p:cNvGrpSpPr>
            <p:nvPr/>
          </p:nvGrpSpPr>
          <p:grpSpPr bwMode="auto">
            <a:xfrm>
              <a:off x="7770802" y="2089153"/>
              <a:ext cx="1436685" cy="701676"/>
              <a:chOff x="4895" y="1316"/>
              <a:chExt cx="905" cy="442"/>
            </a:xfrm>
          </p:grpSpPr>
          <p:sp>
            <p:nvSpPr>
              <p:cNvPr id="23" name="Text Box 54"/>
              <p:cNvSpPr txBox="1">
                <a:spLocks noChangeArrowheads="1"/>
              </p:cNvSpPr>
              <p:nvPr/>
            </p:nvSpPr>
            <p:spPr bwMode="auto">
              <a:xfrm>
                <a:off x="4895" y="1460"/>
                <a:ext cx="225" cy="28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=</a:t>
                </a:r>
              </a:p>
            </p:txBody>
          </p:sp>
          <p:sp>
            <p:nvSpPr>
              <p:cNvPr id="24" name="Text Box 55"/>
              <p:cNvSpPr txBox="1">
                <a:spLocks noChangeArrowheads="1"/>
              </p:cNvSpPr>
              <p:nvPr/>
            </p:nvSpPr>
            <p:spPr bwMode="auto">
              <a:xfrm>
                <a:off x="5135" y="1316"/>
                <a:ext cx="665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a</a:t>
                </a:r>
                <a:r>
                  <a:rPr lang="en-US" sz="4000" b="1" i="1" baseline="30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  </a:t>
                </a:r>
              </a:p>
            </p:txBody>
          </p:sp>
          <p:sp>
            <p:nvSpPr>
              <p:cNvPr id="25" name="Freeform 56"/>
              <p:cNvSpPr>
                <a:spLocks/>
              </p:cNvSpPr>
              <p:nvPr/>
            </p:nvSpPr>
            <p:spPr bwMode="auto">
              <a:xfrm>
                <a:off x="5208" y="1399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0"/>
                  </a:cxn>
                </a:cxnLst>
                <a:rect l="0" t="0" r="r" b="b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" name="Line 57"/>
              <p:cNvSpPr>
                <a:spLocks noChangeShapeType="1"/>
              </p:cNvSpPr>
              <p:nvPr/>
            </p:nvSpPr>
            <p:spPr bwMode="auto">
              <a:xfrm>
                <a:off x="5135" y="1460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Line 58"/>
              <p:cNvSpPr>
                <a:spLocks noChangeShapeType="1"/>
              </p:cNvSpPr>
              <p:nvPr/>
            </p:nvSpPr>
            <p:spPr bwMode="auto">
              <a:xfrm>
                <a:off x="5423" y="1460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aphicFrame>
        <p:nvGraphicFramePr>
          <p:cNvPr id="46" name="Object 52"/>
          <p:cNvGraphicFramePr>
            <a:graphicFrameLocks noChangeAspect="1"/>
          </p:cNvGraphicFramePr>
          <p:nvPr/>
        </p:nvGraphicFramePr>
        <p:xfrm>
          <a:off x="7010401" y="2405063"/>
          <a:ext cx="25717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Формула" r:id="rId5" imgW="75960" imgH="75960" progId="Equation.3">
                  <p:embed/>
                </p:oleObj>
              </mc:Choice>
              <mc:Fallback>
                <p:oleObj name="Формула" r:id="rId5" imgW="75960" imgH="759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1" y="2405063"/>
                        <a:ext cx="257175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7" name="Group 38"/>
          <p:cNvGrpSpPr>
            <a:grpSpLocks/>
          </p:cNvGrpSpPr>
          <p:nvPr/>
        </p:nvGrpSpPr>
        <p:grpSpPr bwMode="auto">
          <a:xfrm>
            <a:off x="6097588" y="2124075"/>
            <a:ext cx="1701800" cy="712788"/>
            <a:chOff x="3841" y="1338"/>
            <a:chExt cx="1072" cy="449"/>
          </a:xfrm>
        </p:grpSpPr>
        <p:grpSp>
          <p:nvGrpSpPr>
            <p:cNvPr id="48" name="Group 39"/>
            <p:cNvGrpSpPr>
              <a:grpSpLocks/>
            </p:cNvGrpSpPr>
            <p:nvPr/>
          </p:nvGrpSpPr>
          <p:grpSpPr bwMode="auto">
            <a:xfrm>
              <a:off x="4080" y="1345"/>
              <a:ext cx="378" cy="442"/>
              <a:chOff x="4080" y="1345"/>
              <a:chExt cx="378" cy="442"/>
            </a:xfrm>
          </p:grpSpPr>
          <p:grpSp>
            <p:nvGrpSpPr>
              <p:cNvPr id="57" name="Group 40"/>
              <p:cNvGrpSpPr>
                <a:grpSpLocks/>
              </p:cNvGrpSpPr>
              <p:nvPr/>
            </p:nvGrpSpPr>
            <p:grpSpPr bwMode="auto">
              <a:xfrm>
                <a:off x="4080" y="1345"/>
                <a:ext cx="378" cy="442"/>
                <a:chOff x="4080" y="1345"/>
                <a:chExt cx="378" cy="442"/>
              </a:xfrm>
            </p:grpSpPr>
            <p:sp>
              <p:nvSpPr>
                <p:cNvPr id="60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4080" y="1345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a</a:t>
                  </a:r>
                </a:p>
              </p:txBody>
            </p:sp>
            <p:sp>
              <p:nvSpPr>
                <p:cNvPr id="61" name="Freeform 42"/>
                <p:cNvSpPr>
                  <a:spLocks/>
                </p:cNvSpPr>
                <p:nvPr/>
              </p:nvSpPr>
              <p:spPr bwMode="auto">
                <a:xfrm>
                  <a:off x="4196" y="1440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2"/>
                    </a:cxn>
                  </a:cxnLst>
                  <a:rect l="0" t="0" r="r" b="b"/>
                  <a:pathLst>
                    <a:path w="194" h="2">
                      <a:moveTo>
                        <a:pt x="0" y="0"/>
                      </a:moveTo>
                      <a:lnTo>
                        <a:pt x="194" y="2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58" name="Line 43"/>
              <p:cNvSpPr>
                <a:spLocks noChangeShapeType="1"/>
              </p:cNvSpPr>
              <p:nvPr/>
            </p:nvSpPr>
            <p:spPr bwMode="auto">
              <a:xfrm>
                <a:off x="4128" y="1489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" name="Line 44"/>
              <p:cNvSpPr>
                <a:spLocks noChangeShapeType="1"/>
              </p:cNvSpPr>
              <p:nvPr/>
            </p:nvSpPr>
            <p:spPr bwMode="auto">
              <a:xfrm>
                <a:off x="4416" y="1489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9" name="Group 45"/>
            <p:cNvGrpSpPr>
              <a:grpSpLocks/>
            </p:cNvGrpSpPr>
            <p:nvPr/>
          </p:nvGrpSpPr>
          <p:grpSpPr bwMode="auto">
            <a:xfrm>
              <a:off x="4535" y="1338"/>
              <a:ext cx="378" cy="442"/>
              <a:chOff x="4535" y="1338"/>
              <a:chExt cx="378" cy="442"/>
            </a:xfrm>
          </p:grpSpPr>
          <p:grpSp>
            <p:nvGrpSpPr>
              <p:cNvPr id="52" name="Group 46"/>
              <p:cNvGrpSpPr>
                <a:grpSpLocks/>
              </p:cNvGrpSpPr>
              <p:nvPr/>
            </p:nvGrpSpPr>
            <p:grpSpPr bwMode="auto">
              <a:xfrm>
                <a:off x="4535" y="1338"/>
                <a:ext cx="378" cy="442"/>
                <a:chOff x="4535" y="1338"/>
                <a:chExt cx="378" cy="442"/>
              </a:xfrm>
            </p:grpSpPr>
            <p:sp>
              <p:nvSpPr>
                <p:cNvPr id="55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4535" y="1338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a</a:t>
                  </a:r>
                  <a:r>
                    <a:rPr lang="ru-RU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 </a:t>
                  </a:r>
                </a:p>
              </p:txBody>
            </p:sp>
            <p:sp>
              <p:nvSpPr>
                <p:cNvPr id="56" name="Freeform 48"/>
                <p:cNvSpPr>
                  <a:spLocks/>
                </p:cNvSpPr>
                <p:nvPr/>
              </p:nvSpPr>
              <p:spPr bwMode="auto">
                <a:xfrm>
                  <a:off x="4632" y="1445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0"/>
                    </a:cxn>
                  </a:cxnLst>
                  <a:rect l="0" t="0" r="r" b="b"/>
                  <a:pathLst>
                    <a:path w="194" h="1">
                      <a:moveTo>
                        <a:pt x="0" y="0"/>
                      </a:moveTo>
                      <a:lnTo>
                        <a:pt x="194" y="0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53" name="Line 49"/>
              <p:cNvSpPr>
                <a:spLocks noChangeShapeType="1"/>
              </p:cNvSpPr>
              <p:nvPr/>
            </p:nvSpPr>
            <p:spPr bwMode="auto">
              <a:xfrm>
                <a:off x="4560" y="1467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" name="Line 50"/>
              <p:cNvSpPr>
                <a:spLocks noChangeShapeType="1"/>
              </p:cNvSpPr>
              <p:nvPr/>
            </p:nvSpPr>
            <p:spPr bwMode="auto">
              <a:xfrm>
                <a:off x="4848" y="1467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0" name="Text Box 51"/>
            <p:cNvSpPr txBox="1">
              <a:spLocks noChangeArrowheads="1"/>
            </p:cNvSpPr>
            <p:nvPr/>
          </p:nvSpPr>
          <p:spPr bwMode="auto">
            <a:xfrm>
              <a:off x="3841" y="1467"/>
              <a:ext cx="225" cy="2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</a:p>
          </p:txBody>
        </p:sp>
        <p:graphicFrame>
          <p:nvGraphicFramePr>
            <p:cNvPr id="51" name="Object 52"/>
            <p:cNvGraphicFramePr>
              <a:graphicFrameLocks noChangeAspect="1"/>
            </p:cNvGraphicFramePr>
            <p:nvPr/>
          </p:nvGraphicFramePr>
          <p:xfrm>
            <a:off x="4416" y="1515"/>
            <a:ext cx="162" cy="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5" name="Формула" r:id="rId6" imgW="75960" imgH="75960" progId="Equation.3">
                    <p:embed/>
                  </p:oleObj>
                </mc:Choice>
                <mc:Fallback>
                  <p:oleObj name="Формула" r:id="rId6" imgW="75960" imgH="7596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6" y="1515"/>
                          <a:ext cx="162" cy="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2" name="Text Box 98"/>
          <p:cNvSpPr txBox="1">
            <a:spLocks noChangeArrowheads="1"/>
          </p:cNvSpPr>
          <p:nvPr/>
        </p:nvSpPr>
        <p:spPr bwMode="auto">
          <a:xfrm>
            <a:off x="8570913" y="2170113"/>
            <a:ext cx="328612" cy="639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baseline="30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96" name="Прямоугольник 95"/>
          <p:cNvSpPr/>
          <p:nvPr/>
        </p:nvSpPr>
        <p:spPr>
          <a:xfrm>
            <a:off x="1214414" y="4071942"/>
            <a:ext cx="63579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Скалярний</a:t>
            </a:r>
            <a:r>
              <a:rPr lang="ru-RU" sz="4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квадрат вектора </a:t>
            </a:r>
            <a:r>
              <a:rPr lang="ru-RU" sz="4000" b="1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дорівнює</a:t>
            </a:r>
            <a:r>
              <a:rPr lang="ru-RU" sz="4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квадрату </a:t>
            </a:r>
            <a:r>
              <a:rPr lang="ru-RU" sz="4000" b="1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його</a:t>
            </a:r>
            <a:r>
              <a:rPr lang="ru-RU" sz="4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модуля:</a:t>
            </a:r>
            <a:endParaRPr lang="ru-RU" sz="4000" dirty="0"/>
          </a:p>
        </p:txBody>
      </p:sp>
      <p:grpSp>
        <p:nvGrpSpPr>
          <p:cNvPr id="97" name="Group 76"/>
          <p:cNvGrpSpPr>
            <a:grpSpLocks/>
          </p:cNvGrpSpPr>
          <p:nvPr/>
        </p:nvGrpSpPr>
        <p:grpSpPr bwMode="auto">
          <a:xfrm>
            <a:off x="3868738" y="5722938"/>
            <a:ext cx="2124075" cy="701675"/>
            <a:chOff x="2437" y="3605"/>
            <a:chExt cx="1338" cy="442"/>
          </a:xfrm>
        </p:grpSpPr>
        <p:grpSp>
          <p:nvGrpSpPr>
            <p:cNvPr id="98" name="Group 77"/>
            <p:cNvGrpSpPr>
              <a:grpSpLocks/>
            </p:cNvGrpSpPr>
            <p:nvPr/>
          </p:nvGrpSpPr>
          <p:grpSpPr bwMode="auto">
            <a:xfrm>
              <a:off x="2437" y="3605"/>
              <a:ext cx="474" cy="442"/>
              <a:chOff x="2437" y="3605"/>
              <a:chExt cx="474" cy="442"/>
            </a:xfrm>
          </p:grpSpPr>
          <p:sp>
            <p:nvSpPr>
              <p:cNvPr id="105" name="Text Box 78"/>
              <p:cNvSpPr txBox="1">
                <a:spLocks noChangeArrowheads="1"/>
              </p:cNvSpPr>
              <p:nvPr/>
            </p:nvSpPr>
            <p:spPr bwMode="auto">
              <a:xfrm>
                <a:off x="2437" y="3605"/>
                <a:ext cx="474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a</a:t>
                </a:r>
              </a:p>
            </p:txBody>
          </p:sp>
          <p:sp>
            <p:nvSpPr>
              <p:cNvPr id="106" name="Freeform 79"/>
              <p:cNvSpPr>
                <a:spLocks/>
              </p:cNvSpPr>
              <p:nvPr/>
            </p:nvSpPr>
            <p:spPr bwMode="auto">
              <a:xfrm>
                <a:off x="2602" y="3724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2"/>
                  </a:cxn>
                </a:cxnLst>
                <a:rect l="0" t="0" r="r" b="b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99" name="Group 80"/>
            <p:cNvGrpSpPr>
              <a:grpSpLocks/>
            </p:cNvGrpSpPr>
            <p:nvPr/>
          </p:nvGrpSpPr>
          <p:grpSpPr bwMode="auto">
            <a:xfrm>
              <a:off x="2870" y="3605"/>
              <a:ext cx="905" cy="442"/>
              <a:chOff x="2870" y="3605"/>
              <a:chExt cx="905" cy="442"/>
            </a:xfrm>
          </p:grpSpPr>
          <p:sp>
            <p:nvSpPr>
              <p:cNvPr id="100" name="Text Box 81"/>
              <p:cNvSpPr txBox="1">
                <a:spLocks noChangeArrowheads="1"/>
              </p:cNvSpPr>
              <p:nvPr/>
            </p:nvSpPr>
            <p:spPr bwMode="auto">
              <a:xfrm>
                <a:off x="2870" y="3749"/>
                <a:ext cx="225" cy="28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=</a:t>
                </a:r>
              </a:p>
            </p:txBody>
          </p:sp>
          <p:sp>
            <p:nvSpPr>
              <p:cNvPr id="101" name="Text Box 82"/>
              <p:cNvSpPr txBox="1">
                <a:spLocks noChangeArrowheads="1"/>
              </p:cNvSpPr>
              <p:nvPr/>
            </p:nvSpPr>
            <p:spPr bwMode="auto">
              <a:xfrm>
                <a:off x="3109" y="3605"/>
                <a:ext cx="666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a</a:t>
                </a:r>
                <a:r>
                  <a:rPr lang="en-US" sz="4000" b="1" i="1" baseline="30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  </a:t>
                </a:r>
              </a:p>
            </p:txBody>
          </p:sp>
          <p:sp>
            <p:nvSpPr>
              <p:cNvPr id="102" name="Freeform 83"/>
              <p:cNvSpPr>
                <a:spLocks/>
              </p:cNvSpPr>
              <p:nvPr/>
            </p:nvSpPr>
            <p:spPr bwMode="auto">
              <a:xfrm>
                <a:off x="3181" y="3689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0"/>
                  </a:cxn>
                </a:cxnLst>
                <a:rect l="0" t="0" r="r" b="b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" name="Line 84"/>
              <p:cNvSpPr>
                <a:spLocks noChangeShapeType="1"/>
              </p:cNvSpPr>
              <p:nvPr/>
            </p:nvSpPr>
            <p:spPr bwMode="auto">
              <a:xfrm>
                <a:off x="3109" y="3749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" name="Line 85"/>
              <p:cNvSpPr>
                <a:spLocks noChangeShapeType="1"/>
              </p:cNvSpPr>
              <p:nvPr/>
            </p:nvSpPr>
            <p:spPr bwMode="auto">
              <a:xfrm>
                <a:off x="3397" y="3749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07" name="Text Box 97"/>
          <p:cNvSpPr txBox="1">
            <a:spLocks noChangeArrowheads="1"/>
          </p:cNvSpPr>
          <p:nvPr/>
        </p:nvSpPr>
        <p:spPr bwMode="auto">
          <a:xfrm>
            <a:off x="4357688" y="5768975"/>
            <a:ext cx="328612" cy="639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baseline="30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108" name="Text Box 97"/>
          <p:cNvSpPr txBox="1">
            <a:spLocks noChangeArrowheads="1"/>
          </p:cNvSpPr>
          <p:nvPr/>
        </p:nvSpPr>
        <p:spPr bwMode="auto">
          <a:xfrm>
            <a:off x="5357818" y="5786454"/>
            <a:ext cx="328612" cy="639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baseline="30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r>
              <a:rPr lang="uk-UA" b="1" dirty="0" smtClean="0"/>
              <a:t>ЗАДАЧА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uk-UA" dirty="0" smtClean="0"/>
              <a:t>Знайдіть  скалярний добуток векторів       і      ,</a:t>
            </a:r>
          </a:p>
          <a:p>
            <a:pPr>
              <a:buNone/>
            </a:pPr>
            <a:r>
              <a:rPr lang="uk-UA" dirty="0" smtClean="0"/>
              <a:t>якщо:  </a:t>
            </a:r>
          </a:p>
          <a:p>
            <a:pPr>
              <a:buNone/>
            </a:pPr>
            <a:r>
              <a:rPr lang="uk-UA" dirty="0" smtClean="0"/>
              <a:t>    </a:t>
            </a:r>
            <a:endParaRPr lang="ru-RU" dirty="0"/>
          </a:p>
        </p:txBody>
      </p:sp>
      <p:sp>
        <p:nvSpPr>
          <p:cNvPr id="4" name="Text Box 42"/>
          <p:cNvSpPr txBox="1">
            <a:spLocks noChangeArrowheads="1"/>
          </p:cNvSpPr>
          <p:nvPr/>
        </p:nvSpPr>
        <p:spPr bwMode="auto">
          <a:xfrm>
            <a:off x="7429520" y="1571612"/>
            <a:ext cx="600075" cy="701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a</a:t>
            </a:r>
          </a:p>
        </p:txBody>
      </p:sp>
      <p:sp>
        <p:nvSpPr>
          <p:cNvPr id="5" name="Freeform 83"/>
          <p:cNvSpPr>
            <a:spLocks/>
          </p:cNvSpPr>
          <p:nvPr/>
        </p:nvSpPr>
        <p:spPr bwMode="auto">
          <a:xfrm>
            <a:off x="7643834" y="1714488"/>
            <a:ext cx="29845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4" y="2"/>
              </a:cxn>
            </a:cxnLst>
            <a:rect l="0" t="0" r="r" b="b"/>
            <a:pathLst>
              <a:path w="194" h="2">
                <a:moveTo>
                  <a:pt x="0" y="0"/>
                </a:moveTo>
                <a:lnTo>
                  <a:pt x="194" y="2"/>
                </a:lnTo>
              </a:path>
            </a:pathLst>
          </a:custGeom>
          <a:noFill/>
          <a:ln w="1908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Text Box 85"/>
          <p:cNvSpPr txBox="1">
            <a:spLocks noChangeArrowheads="1"/>
          </p:cNvSpPr>
          <p:nvPr/>
        </p:nvSpPr>
        <p:spPr bwMode="auto">
          <a:xfrm>
            <a:off x="8215338" y="1571612"/>
            <a:ext cx="600075" cy="701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b</a:t>
            </a:r>
            <a:r>
              <a:rPr lang="ru-RU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 </a:t>
            </a:r>
          </a:p>
        </p:txBody>
      </p:sp>
      <p:sp>
        <p:nvSpPr>
          <p:cNvPr id="7" name="Freeform 83"/>
          <p:cNvSpPr>
            <a:spLocks/>
          </p:cNvSpPr>
          <p:nvPr/>
        </p:nvSpPr>
        <p:spPr bwMode="auto">
          <a:xfrm>
            <a:off x="8358214" y="1643050"/>
            <a:ext cx="29845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4" y="2"/>
              </a:cxn>
            </a:cxnLst>
            <a:rect l="0" t="0" r="r" b="b"/>
            <a:pathLst>
              <a:path w="194" h="2">
                <a:moveTo>
                  <a:pt x="0" y="0"/>
                </a:moveTo>
                <a:lnTo>
                  <a:pt x="194" y="2"/>
                </a:lnTo>
              </a:path>
            </a:pathLst>
          </a:custGeom>
          <a:noFill/>
          <a:ln w="1908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2714620"/>
            <a:ext cx="500066" cy="1017376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857224" y="3143248"/>
            <a:ext cx="14287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(2;-1)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2786058"/>
            <a:ext cx="456477" cy="928694"/>
          </a:xfrm>
          <a:prstGeom prst="rect">
            <a:avLst/>
          </a:prstGeom>
          <a:noFill/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857488" y="3214686"/>
            <a:ext cx="13573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(1;-3)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3786190"/>
            <a:ext cx="500066" cy="1017376"/>
          </a:xfrm>
          <a:prstGeom prst="rect">
            <a:avLst/>
          </a:prstGeom>
          <a:noFill/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3786190"/>
            <a:ext cx="456477" cy="928694"/>
          </a:xfrm>
          <a:prstGeom prst="rect">
            <a:avLst/>
          </a:prstGeom>
          <a:noFill/>
        </p:spPr>
      </p:pic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5000636"/>
            <a:ext cx="500066" cy="1017376"/>
          </a:xfrm>
          <a:prstGeom prst="rect">
            <a:avLst/>
          </a:prstGeom>
          <a:noFill/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5000636"/>
            <a:ext cx="456477" cy="928694"/>
          </a:xfrm>
          <a:prstGeom prst="rect">
            <a:avLst/>
          </a:prstGeom>
          <a:noFill/>
        </p:spPr>
      </p:pic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1071538" y="4286256"/>
            <a:ext cx="128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(1;-4)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2928926" y="4143380"/>
            <a:ext cx="12144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(8;2)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1000100" y="5429264"/>
            <a:ext cx="12144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(-5;1)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2857488" y="5429264"/>
            <a:ext cx="10001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(2;7)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uk-UA" b="1" dirty="0" smtClean="0"/>
              <a:t>КУТ МІЖ ВЕКТОРАМИ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r>
              <a:rPr lang="uk-UA" dirty="0" smtClean="0"/>
              <a:t>                                                кут між векторами</a:t>
            </a:r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r>
              <a:rPr lang="uk-UA" dirty="0" smtClean="0"/>
              <a:t>Кут між векторами         і         дорівнює   </a:t>
            </a: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874713" y="1462088"/>
            <a:ext cx="4303712" cy="1820862"/>
            <a:chOff x="874713" y="1462088"/>
            <a:chExt cx="4303712" cy="1820862"/>
          </a:xfrm>
        </p:grpSpPr>
        <p:sp>
          <p:nvSpPr>
            <p:cNvPr id="5" name="Rectangle 19"/>
            <p:cNvSpPr>
              <a:spLocks noChangeArrowheads="1"/>
            </p:cNvSpPr>
            <p:nvPr/>
          </p:nvSpPr>
          <p:spPr bwMode="auto">
            <a:xfrm>
              <a:off x="3232150" y="1778000"/>
              <a:ext cx="290513" cy="5492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36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6" charset="2"/>
                </a:rPr>
                <a:t></a:t>
              </a:r>
            </a:p>
          </p:txBody>
        </p:sp>
        <p:sp>
          <p:nvSpPr>
            <p:cNvPr id="6" name="Freeform 38"/>
            <p:cNvSpPr>
              <a:spLocks/>
            </p:cNvSpPr>
            <p:nvPr/>
          </p:nvSpPr>
          <p:spPr bwMode="auto">
            <a:xfrm rot="18300000" flipV="1">
              <a:off x="2246313" y="746125"/>
              <a:ext cx="25400" cy="2768600"/>
            </a:xfrm>
            <a:custGeom>
              <a:avLst/>
              <a:gdLst/>
              <a:ahLst/>
              <a:cxnLst>
                <a:cxn ang="0">
                  <a:pos x="16" y="1744"/>
                </a:cxn>
                <a:cxn ang="0">
                  <a:pos x="0" y="0"/>
                </a:cxn>
              </a:cxnLst>
              <a:rect l="0" t="0" r="r" b="b"/>
              <a:pathLst>
                <a:path w="16" h="1744">
                  <a:moveTo>
                    <a:pt x="16" y="1744"/>
                  </a:moveTo>
                  <a:lnTo>
                    <a:pt x="0" y="0"/>
                  </a:lnTo>
                </a:path>
              </a:pathLst>
            </a:custGeom>
            <a:noFill/>
            <a:ln w="38160">
              <a:solidFill>
                <a:srgbClr val="6600CC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Freeform 39"/>
            <p:cNvSpPr>
              <a:spLocks/>
            </p:cNvSpPr>
            <p:nvPr/>
          </p:nvSpPr>
          <p:spPr bwMode="auto">
            <a:xfrm>
              <a:off x="3384550" y="1462088"/>
              <a:ext cx="1793875" cy="1501775"/>
            </a:xfrm>
            <a:custGeom>
              <a:avLst/>
              <a:gdLst/>
              <a:ahLst/>
              <a:cxnLst>
                <a:cxn ang="0">
                  <a:pos x="1130" y="0"/>
                </a:cxn>
                <a:cxn ang="0">
                  <a:pos x="0" y="946"/>
                </a:cxn>
              </a:cxnLst>
              <a:rect l="0" t="0" r="r" b="b"/>
              <a:pathLst>
                <a:path w="1130" h="946">
                  <a:moveTo>
                    <a:pt x="1130" y="0"/>
                  </a:moveTo>
                  <a:lnTo>
                    <a:pt x="0" y="946"/>
                  </a:lnTo>
                </a:path>
              </a:pathLst>
            </a:custGeom>
            <a:noFill/>
            <a:ln w="3816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Text Box 41"/>
            <p:cNvSpPr txBox="1">
              <a:spLocks noChangeArrowheads="1"/>
            </p:cNvSpPr>
            <p:nvPr/>
          </p:nvSpPr>
          <p:spPr bwMode="auto">
            <a:xfrm>
              <a:off x="3519488" y="2762250"/>
              <a:ext cx="457200" cy="5207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2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О</a:t>
              </a:r>
            </a:p>
          </p:txBody>
        </p:sp>
      </p:grpSp>
      <p:sp>
        <p:nvSpPr>
          <p:cNvPr id="9" name="Freeform 5"/>
          <p:cNvSpPr>
            <a:spLocks/>
          </p:cNvSpPr>
          <p:nvPr/>
        </p:nvSpPr>
        <p:spPr bwMode="auto">
          <a:xfrm>
            <a:off x="6400800" y="1309688"/>
            <a:ext cx="1793875" cy="1501775"/>
          </a:xfrm>
          <a:custGeom>
            <a:avLst/>
            <a:gdLst/>
            <a:ahLst/>
            <a:cxnLst>
              <a:cxn ang="0">
                <a:pos x="1130" y="0"/>
              </a:cxn>
              <a:cxn ang="0">
                <a:pos x="0" y="946"/>
              </a:cxn>
            </a:cxnLst>
            <a:rect l="0" t="0" r="r" b="b"/>
            <a:pathLst>
              <a:path w="1130" h="946">
                <a:moveTo>
                  <a:pt x="1130" y="0"/>
                </a:moveTo>
                <a:lnTo>
                  <a:pt x="0" y="946"/>
                </a:lnTo>
              </a:path>
            </a:pathLst>
          </a:custGeom>
          <a:noFill/>
          <a:ln w="38160">
            <a:solidFill>
              <a:srgbClr val="0066FF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6715140" y="1571612"/>
            <a:ext cx="600075" cy="701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b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6858016" y="1643050"/>
            <a:ext cx="371475" cy="0"/>
          </a:xfrm>
          <a:prstGeom prst="line">
            <a:avLst/>
          </a:prstGeom>
          <a:noFill/>
          <a:ln w="19080">
            <a:solidFill>
              <a:srgbClr val="0000FF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" name="Freeform 1"/>
          <p:cNvSpPr>
            <a:spLocks/>
          </p:cNvSpPr>
          <p:nvPr/>
        </p:nvSpPr>
        <p:spPr bwMode="auto">
          <a:xfrm rot="18300000" flipV="1">
            <a:off x="1563688" y="3036888"/>
            <a:ext cx="25400" cy="2768600"/>
          </a:xfrm>
          <a:custGeom>
            <a:avLst/>
            <a:gdLst/>
            <a:ahLst/>
            <a:cxnLst>
              <a:cxn ang="0">
                <a:pos x="16" y="1744"/>
              </a:cxn>
              <a:cxn ang="0">
                <a:pos x="0" y="0"/>
              </a:cxn>
            </a:cxnLst>
            <a:rect l="0" t="0" r="r" b="b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60">
            <a:solidFill>
              <a:srgbClr val="6600CC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214414" y="3786190"/>
            <a:ext cx="600075" cy="701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a</a:t>
            </a:r>
          </a:p>
        </p:txBody>
      </p:sp>
      <p:sp>
        <p:nvSpPr>
          <p:cNvPr id="14" name="Line 4"/>
          <p:cNvSpPr>
            <a:spLocks noChangeShapeType="1"/>
          </p:cNvSpPr>
          <p:nvPr/>
        </p:nvSpPr>
        <p:spPr bwMode="auto">
          <a:xfrm>
            <a:off x="1357290" y="3929066"/>
            <a:ext cx="371475" cy="0"/>
          </a:xfrm>
          <a:prstGeom prst="line">
            <a:avLst/>
          </a:prstGeom>
          <a:noFill/>
          <a:ln w="19080">
            <a:solidFill>
              <a:srgbClr val="0000FF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" name="Freeform 9"/>
          <p:cNvSpPr>
            <a:spLocks noChangeArrowheads="1"/>
          </p:cNvSpPr>
          <p:nvPr/>
        </p:nvSpPr>
        <p:spPr bwMode="auto">
          <a:xfrm>
            <a:off x="3013075" y="2465388"/>
            <a:ext cx="749300" cy="195262"/>
          </a:xfrm>
          <a:custGeom>
            <a:avLst/>
            <a:gdLst/>
            <a:ahLst/>
            <a:cxnLst>
              <a:cxn ang="0">
                <a:pos x="0" y="123"/>
              </a:cxn>
              <a:cxn ang="0">
                <a:pos x="224" y="3"/>
              </a:cxn>
              <a:cxn ang="0">
                <a:pos x="472" y="107"/>
              </a:cxn>
            </a:cxnLst>
            <a:rect l="0" t="0" r="r" b="b"/>
            <a:pathLst>
              <a:path w="472" h="123">
                <a:moveTo>
                  <a:pt x="0" y="123"/>
                </a:moveTo>
                <a:cubicBezTo>
                  <a:pt x="37" y="103"/>
                  <a:pt x="145" y="6"/>
                  <a:pt x="224" y="3"/>
                </a:cubicBezTo>
                <a:cubicBezTo>
                  <a:pt x="303" y="0"/>
                  <a:pt x="420" y="85"/>
                  <a:pt x="472" y="107"/>
                </a:cubicBezTo>
              </a:path>
            </a:pathLst>
          </a:custGeom>
          <a:noFill/>
          <a:ln w="5724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Text Box 24"/>
          <p:cNvSpPr txBox="1">
            <a:spLocks noChangeArrowheads="1"/>
          </p:cNvSpPr>
          <p:nvPr/>
        </p:nvSpPr>
        <p:spPr bwMode="auto">
          <a:xfrm>
            <a:off x="4286248" y="5072074"/>
            <a:ext cx="600075" cy="701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a</a:t>
            </a:r>
          </a:p>
        </p:txBody>
      </p:sp>
      <p:sp>
        <p:nvSpPr>
          <p:cNvPr id="17" name="Freeform 25"/>
          <p:cNvSpPr>
            <a:spLocks/>
          </p:cNvSpPr>
          <p:nvPr/>
        </p:nvSpPr>
        <p:spPr bwMode="auto">
          <a:xfrm>
            <a:off x="4500562" y="5214950"/>
            <a:ext cx="29845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4" y="2"/>
              </a:cxn>
            </a:cxnLst>
            <a:rect l="0" t="0" r="r" b="b"/>
            <a:pathLst>
              <a:path w="194" h="2">
                <a:moveTo>
                  <a:pt x="0" y="0"/>
                </a:moveTo>
                <a:lnTo>
                  <a:pt x="194" y="2"/>
                </a:lnTo>
              </a:path>
            </a:pathLst>
          </a:custGeom>
          <a:noFill/>
          <a:ln w="1908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5286380" y="5143512"/>
            <a:ext cx="600075" cy="701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b</a:t>
            </a:r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5357818" y="5143512"/>
            <a:ext cx="371475" cy="0"/>
          </a:xfrm>
          <a:prstGeom prst="line">
            <a:avLst/>
          </a:prstGeom>
          <a:noFill/>
          <a:ln w="19080">
            <a:solidFill>
              <a:srgbClr val="0000FF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643834" y="5072074"/>
            <a:ext cx="290513" cy="549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6" charset="2"/>
              </a:rPr>
              <a:t></a:t>
            </a:r>
          </a:p>
        </p:txBody>
      </p:sp>
      <p:grpSp>
        <p:nvGrpSpPr>
          <p:cNvPr id="21" name="Group 10"/>
          <p:cNvGrpSpPr>
            <a:grpSpLocks/>
          </p:cNvGrpSpPr>
          <p:nvPr/>
        </p:nvGrpSpPr>
        <p:grpSpPr bwMode="auto">
          <a:xfrm>
            <a:off x="3428992" y="3143248"/>
            <a:ext cx="1633538" cy="825500"/>
            <a:chOff x="3252" y="3333"/>
            <a:chExt cx="1029" cy="520"/>
          </a:xfrm>
        </p:grpSpPr>
        <p:grpSp>
          <p:nvGrpSpPr>
            <p:cNvPr id="22" name="Group 11"/>
            <p:cNvGrpSpPr>
              <a:grpSpLocks/>
            </p:cNvGrpSpPr>
            <p:nvPr/>
          </p:nvGrpSpPr>
          <p:grpSpPr bwMode="auto">
            <a:xfrm>
              <a:off x="3252" y="3333"/>
              <a:ext cx="663" cy="520"/>
              <a:chOff x="3252" y="3333"/>
              <a:chExt cx="663" cy="520"/>
            </a:xfrm>
          </p:grpSpPr>
          <p:sp>
            <p:nvSpPr>
              <p:cNvPr id="25" name="Text Box 12"/>
              <p:cNvSpPr txBox="1">
                <a:spLocks noChangeArrowheads="1"/>
              </p:cNvSpPr>
              <p:nvPr/>
            </p:nvSpPr>
            <p:spPr bwMode="auto">
              <a:xfrm>
                <a:off x="3252" y="3411"/>
                <a:ext cx="376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a</a:t>
                </a:r>
              </a:p>
            </p:txBody>
          </p:sp>
          <p:sp>
            <p:nvSpPr>
              <p:cNvPr id="26" name="Freeform 13"/>
              <p:cNvSpPr>
                <a:spLocks/>
              </p:cNvSpPr>
              <p:nvPr/>
            </p:nvSpPr>
            <p:spPr bwMode="auto">
              <a:xfrm>
                <a:off x="3368" y="3505"/>
                <a:ext cx="186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2"/>
                  </a:cxn>
                </a:cxnLst>
                <a:rect l="0" t="0" r="r" b="b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" name="Text Box 14"/>
              <p:cNvSpPr txBox="1">
                <a:spLocks noChangeArrowheads="1"/>
              </p:cNvSpPr>
              <p:nvPr/>
            </p:nvSpPr>
            <p:spPr bwMode="auto">
              <a:xfrm>
                <a:off x="3539" y="3411"/>
                <a:ext cx="376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b</a:t>
                </a:r>
                <a:r>
                  <a:rPr lang="ru-RU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 </a:t>
                </a:r>
              </a:p>
            </p:txBody>
          </p:sp>
          <p:sp>
            <p:nvSpPr>
              <p:cNvPr id="28" name="Freeform 15"/>
              <p:cNvSpPr>
                <a:spLocks/>
              </p:cNvSpPr>
              <p:nvPr/>
            </p:nvSpPr>
            <p:spPr bwMode="auto">
              <a:xfrm>
                <a:off x="3658" y="3495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0"/>
                  </a:cxn>
                </a:cxnLst>
                <a:rect l="0" t="0" r="r" b="b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" name="Freeform 16"/>
              <p:cNvSpPr>
                <a:spLocks noChangeArrowheads="1"/>
              </p:cNvSpPr>
              <p:nvPr/>
            </p:nvSpPr>
            <p:spPr bwMode="auto">
              <a:xfrm>
                <a:off x="3443" y="3333"/>
                <a:ext cx="280" cy="120"/>
              </a:xfrm>
              <a:custGeom>
                <a:avLst/>
                <a:gdLst/>
                <a:ahLst/>
                <a:cxnLst>
                  <a:cxn ang="0">
                    <a:pos x="0" y="126"/>
                  </a:cxn>
                  <a:cxn ang="0">
                    <a:pos x="152" y="0"/>
                  </a:cxn>
                  <a:cxn ang="0">
                    <a:pos x="288" y="126"/>
                  </a:cxn>
                </a:cxnLst>
                <a:rect l="0" t="0" r="r" b="b"/>
                <a:pathLst>
                  <a:path w="288" h="126">
                    <a:moveTo>
                      <a:pt x="0" y="126"/>
                    </a:moveTo>
                    <a:lnTo>
                      <a:pt x="152" y="0"/>
                    </a:lnTo>
                    <a:lnTo>
                      <a:pt x="288" y="126"/>
                    </a:lnTo>
                  </a:path>
                </a:pathLst>
              </a:custGeom>
              <a:noFill/>
              <a:ln w="2844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" name="Rectangle 17"/>
            <p:cNvSpPr>
              <a:spLocks noChangeArrowheads="1"/>
            </p:cNvSpPr>
            <p:nvPr/>
          </p:nvSpPr>
          <p:spPr bwMode="auto">
            <a:xfrm>
              <a:off x="4026" y="3481"/>
              <a:ext cx="255" cy="3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36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6" charset="2"/>
                </a:rPr>
                <a:t></a:t>
              </a:r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3789" y="3555"/>
              <a:ext cx="225" cy="2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uk-UA" b="1" dirty="0" smtClean="0"/>
              <a:t>Знайдіть кути між векторами:</a:t>
            </a:r>
            <a:endParaRPr lang="ru-RU" b="1" dirty="0"/>
          </a:p>
        </p:txBody>
      </p:sp>
      <p:sp>
        <p:nvSpPr>
          <p:cNvPr id="4" name="Freeform 1"/>
          <p:cNvSpPr>
            <a:spLocks noChangeArrowheads="1"/>
          </p:cNvSpPr>
          <p:nvPr/>
        </p:nvSpPr>
        <p:spPr bwMode="auto">
          <a:xfrm>
            <a:off x="738188" y="1778000"/>
            <a:ext cx="5270500" cy="2057400"/>
          </a:xfrm>
          <a:custGeom>
            <a:avLst/>
            <a:gdLst/>
            <a:ahLst/>
            <a:cxnLst>
              <a:cxn ang="0">
                <a:pos x="3320" y="1296"/>
              </a:cxn>
              <a:cxn ang="0">
                <a:pos x="0" y="1296"/>
              </a:cxn>
              <a:cxn ang="0">
                <a:pos x="1920" y="0"/>
              </a:cxn>
            </a:cxnLst>
            <a:rect l="0" t="0" r="r" b="b"/>
            <a:pathLst>
              <a:path w="3320" h="1296">
                <a:moveTo>
                  <a:pt x="3320" y="1296"/>
                </a:moveTo>
                <a:lnTo>
                  <a:pt x="0" y="1296"/>
                </a:lnTo>
                <a:lnTo>
                  <a:pt x="1920" y="0"/>
                </a:lnTo>
              </a:path>
            </a:pathLst>
          </a:custGeom>
          <a:noFill/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Freeform 11"/>
          <p:cNvSpPr>
            <a:spLocks/>
          </p:cNvSpPr>
          <p:nvPr/>
        </p:nvSpPr>
        <p:spPr bwMode="auto">
          <a:xfrm>
            <a:off x="3367088" y="2946400"/>
            <a:ext cx="1587" cy="876300"/>
          </a:xfrm>
          <a:custGeom>
            <a:avLst/>
            <a:gdLst/>
            <a:ahLst/>
            <a:cxnLst>
              <a:cxn ang="0">
                <a:pos x="0" y="552"/>
              </a:cxn>
              <a:cxn ang="0">
                <a:pos x="0" y="0"/>
              </a:cxn>
            </a:cxnLst>
            <a:rect l="0" t="0" r="r" b="b"/>
            <a:pathLst>
              <a:path w="1" h="552">
                <a:moveTo>
                  <a:pt x="0" y="552"/>
                </a:moveTo>
                <a:lnTo>
                  <a:pt x="0" y="0"/>
                </a:lnTo>
              </a:path>
            </a:pathLst>
          </a:custGeom>
          <a:noFill/>
          <a:ln w="3816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Freeform 12"/>
          <p:cNvSpPr>
            <a:spLocks/>
          </p:cNvSpPr>
          <p:nvPr/>
        </p:nvSpPr>
        <p:spPr bwMode="auto">
          <a:xfrm>
            <a:off x="5056188" y="2501900"/>
            <a:ext cx="25400" cy="1333500"/>
          </a:xfrm>
          <a:custGeom>
            <a:avLst/>
            <a:gdLst/>
            <a:ahLst/>
            <a:cxnLst>
              <a:cxn ang="0">
                <a:pos x="0" y="840"/>
              </a:cxn>
              <a:cxn ang="0">
                <a:pos x="16" y="0"/>
              </a:cxn>
            </a:cxnLst>
            <a:rect l="0" t="0" r="r" b="b"/>
            <a:pathLst>
              <a:path w="16" h="840">
                <a:moveTo>
                  <a:pt x="0" y="840"/>
                </a:moveTo>
                <a:lnTo>
                  <a:pt x="16" y="0"/>
                </a:lnTo>
              </a:path>
            </a:pathLst>
          </a:custGeom>
          <a:noFill/>
          <a:ln w="3816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2185988" y="4035425"/>
            <a:ext cx="1308100" cy="15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24" y="10"/>
              </a:cxn>
            </a:cxnLst>
            <a:rect l="0" t="0" r="r" b="b"/>
            <a:pathLst>
              <a:path w="824" h="10">
                <a:moveTo>
                  <a:pt x="0" y="0"/>
                </a:moveTo>
                <a:lnTo>
                  <a:pt x="824" y="10"/>
                </a:lnTo>
              </a:path>
            </a:pathLst>
          </a:cu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8" name="Freeform 9"/>
          <p:cNvSpPr>
            <a:spLocks/>
          </p:cNvSpPr>
          <p:nvPr/>
        </p:nvSpPr>
        <p:spPr bwMode="auto">
          <a:xfrm>
            <a:off x="725488" y="3835400"/>
            <a:ext cx="25400" cy="1168400"/>
          </a:xfrm>
          <a:custGeom>
            <a:avLst/>
            <a:gdLst/>
            <a:ahLst/>
            <a:cxnLst>
              <a:cxn ang="0">
                <a:pos x="16" y="0"/>
              </a:cxn>
              <a:cxn ang="0">
                <a:pos x="0" y="736"/>
              </a:cxn>
            </a:cxnLst>
            <a:rect l="0" t="0" r="r" b="b"/>
            <a:pathLst>
              <a:path w="16" h="736">
                <a:moveTo>
                  <a:pt x="16" y="0"/>
                </a:moveTo>
                <a:lnTo>
                  <a:pt x="0" y="736"/>
                </a:lnTo>
              </a:path>
            </a:pathLst>
          </a:cu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9" name="Freeform 2"/>
          <p:cNvSpPr>
            <a:spLocks/>
          </p:cNvSpPr>
          <p:nvPr/>
        </p:nvSpPr>
        <p:spPr bwMode="auto">
          <a:xfrm>
            <a:off x="1347788" y="2463800"/>
            <a:ext cx="850900" cy="581025"/>
          </a:xfrm>
          <a:custGeom>
            <a:avLst/>
            <a:gdLst/>
            <a:ahLst/>
            <a:cxnLst>
              <a:cxn ang="0">
                <a:pos x="0" y="366"/>
              </a:cxn>
              <a:cxn ang="0">
                <a:pos x="536" y="0"/>
              </a:cxn>
            </a:cxnLst>
            <a:rect l="0" t="0" r="r" b="b"/>
            <a:pathLst>
              <a:path w="536" h="366">
                <a:moveTo>
                  <a:pt x="0" y="366"/>
                </a:moveTo>
                <a:lnTo>
                  <a:pt x="536" y="0"/>
                </a:lnTo>
              </a:path>
            </a:pathLst>
          </a:custGeom>
          <a:noFill/>
          <a:ln w="38160">
            <a:solidFill>
              <a:srgbClr val="0066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490788" y="4048125"/>
            <a:ext cx="600075" cy="701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b</a:t>
            </a: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>
            <a:off x="2643188" y="4140200"/>
            <a:ext cx="371475" cy="0"/>
          </a:xfrm>
          <a:prstGeom prst="line">
            <a:avLst/>
          </a:prstGeom>
          <a:noFill/>
          <a:ln w="19080">
            <a:solidFill>
              <a:srgbClr val="0000FF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" name="Text Box 26"/>
          <p:cNvSpPr txBox="1">
            <a:spLocks noChangeArrowheads="1"/>
          </p:cNvSpPr>
          <p:nvPr/>
        </p:nvSpPr>
        <p:spPr bwMode="auto">
          <a:xfrm>
            <a:off x="204788" y="3987800"/>
            <a:ext cx="600075" cy="701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c</a:t>
            </a:r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357158" y="4214818"/>
            <a:ext cx="371475" cy="0"/>
          </a:xfrm>
          <a:prstGeom prst="line">
            <a:avLst/>
          </a:prstGeom>
          <a:noFill/>
          <a:ln w="19080">
            <a:solidFill>
              <a:srgbClr val="0000FF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4" name="Group 3"/>
          <p:cNvGrpSpPr>
            <a:grpSpLocks/>
          </p:cNvGrpSpPr>
          <p:nvPr/>
        </p:nvGrpSpPr>
        <p:grpSpPr bwMode="auto">
          <a:xfrm>
            <a:off x="1347788" y="2127250"/>
            <a:ext cx="600075" cy="701675"/>
            <a:chOff x="849" y="1340"/>
            <a:chExt cx="378" cy="442"/>
          </a:xfrm>
        </p:grpSpPr>
        <p:sp>
          <p:nvSpPr>
            <p:cNvPr id="15" name="Text Box 4"/>
            <p:cNvSpPr txBox="1">
              <a:spLocks noChangeArrowheads="1"/>
            </p:cNvSpPr>
            <p:nvPr/>
          </p:nvSpPr>
          <p:spPr bwMode="auto">
            <a:xfrm>
              <a:off x="849" y="1340"/>
              <a:ext cx="378" cy="4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a</a:t>
              </a:r>
            </a:p>
          </p:txBody>
        </p:sp>
        <p:sp>
          <p:nvSpPr>
            <p:cNvPr id="16" name="Line 5"/>
            <p:cNvSpPr>
              <a:spLocks noChangeShapeType="1"/>
            </p:cNvSpPr>
            <p:nvPr/>
          </p:nvSpPr>
          <p:spPr bwMode="auto">
            <a:xfrm>
              <a:off x="945" y="1484"/>
              <a:ext cx="234" cy="0"/>
            </a:xfrm>
            <a:prstGeom prst="line">
              <a:avLst/>
            </a:prstGeom>
            <a:noFill/>
            <a:ln w="19080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" name="Group 6"/>
          <p:cNvGrpSpPr>
            <a:grpSpLocks/>
          </p:cNvGrpSpPr>
          <p:nvPr/>
        </p:nvGrpSpPr>
        <p:grpSpPr bwMode="auto">
          <a:xfrm>
            <a:off x="3328988" y="3209925"/>
            <a:ext cx="600075" cy="701675"/>
            <a:chOff x="2097" y="2022"/>
            <a:chExt cx="378" cy="442"/>
          </a:xfrm>
        </p:grpSpPr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2097" y="2022"/>
              <a:ext cx="378" cy="4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d</a:t>
              </a:r>
            </a:p>
          </p:txBody>
        </p:sp>
        <p:sp>
          <p:nvSpPr>
            <p:cNvPr id="19" name="Line 8"/>
            <p:cNvSpPr>
              <a:spLocks noChangeShapeType="1"/>
            </p:cNvSpPr>
            <p:nvPr/>
          </p:nvSpPr>
          <p:spPr bwMode="auto">
            <a:xfrm>
              <a:off x="2193" y="2080"/>
              <a:ext cx="234" cy="0"/>
            </a:xfrm>
            <a:prstGeom prst="line">
              <a:avLst/>
            </a:prstGeom>
            <a:noFill/>
            <a:ln w="19080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" name="Group 28"/>
          <p:cNvGrpSpPr>
            <a:grpSpLocks/>
          </p:cNvGrpSpPr>
          <p:nvPr/>
        </p:nvGrpSpPr>
        <p:grpSpPr bwMode="auto">
          <a:xfrm>
            <a:off x="5005388" y="2844802"/>
            <a:ext cx="600075" cy="709613"/>
            <a:chOff x="3153" y="1792"/>
            <a:chExt cx="378" cy="447"/>
          </a:xfrm>
        </p:grpSpPr>
        <p:sp>
          <p:nvSpPr>
            <p:cNvPr id="21" name="Text Box 29"/>
            <p:cNvSpPr txBox="1">
              <a:spLocks noChangeArrowheads="1"/>
            </p:cNvSpPr>
            <p:nvPr/>
          </p:nvSpPr>
          <p:spPr bwMode="auto">
            <a:xfrm>
              <a:off x="3153" y="1792"/>
              <a:ext cx="378" cy="4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4000" b="1" i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n</a:t>
              </a:r>
              <a:endParaRPr lang="en-US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endParaRPr>
            </a:p>
          </p:txBody>
        </p:sp>
        <p:sp>
          <p:nvSpPr>
            <p:cNvPr id="22" name="Line 30"/>
            <p:cNvSpPr>
              <a:spLocks noChangeShapeType="1"/>
            </p:cNvSpPr>
            <p:nvPr/>
          </p:nvSpPr>
          <p:spPr bwMode="auto">
            <a:xfrm>
              <a:off x="3249" y="1850"/>
              <a:ext cx="234" cy="0"/>
            </a:xfrm>
            <a:prstGeom prst="line">
              <a:avLst/>
            </a:prstGeom>
            <a:noFill/>
            <a:ln w="19080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085850" y="3479800"/>
            <a:ext cx="5461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30</a:t>
            </a:r>
            <a:r>
              <a:rPr lang="en-US" sz="2000" b="1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</a:p>
        </p:txBody>
      </p:sp>
      <p:sp>
        <p:nvSpPr>
          <p:cNvPr id="24" name="Дуга 23"/>
          <p:cNvSpPr/>
          <p:nvPr/>
        </p:nvSpPr>
        <p:spPr>
          <a:xfrm rot="2845686">
            <a:off x="1295411" y="3330111"/>
            <a:ext cx="701594" cy="441903"/>
          </a:xfrm>
          <a:prstGeom prst="arc">
            <a:avLst>
              <a:gd name="adj1" fmla="val 13253104"/>
              <a:gd name="adj2" fmla="val 0"/>
            </a:avLst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5" name="Group 17"/>
          <p:cNvGrpSpPr>
            <a:grpSpLocks/>
          </p:cNvGrpSpPr>
          <p:nvPr/>
        </p:nvGrpSpPr>
        <p:grpSpPr bwMode="auto">
          <a:xfrm>
            <a:off x="6208713" y="1096963"/>
            <a:ext cx="1214437" cy="825500"/>
            <a:chOff x="3911" y="691"/>
            <a:chExt cx="765" cy="520"/>
          </a:xfrm>
        </p:grpSpPr>
        <p:grpSp>
          <p:nvGrpSpPr>
            <p:cNvPr id="26" name="Group 18"/>
            <p:cNvGrpSpPr>
              <a:grpSpLocks/>
            </p:cNvGrpSpPr>
            <p:nvPr/>
          </p:nvGrpSpPr>
          <p:grpSpPr bwMode="auto">
            <a:xfrm>
              <a:off x="3911" y="691"/>
              <a:ext cx="666" cy="520"/>
              <a:chOff x="3911" y="691"/>
              <a:chExt cx="666" cy="520"/>
            </a:xfrm>
          </p:grpSpPr>
          <p:sp>
            <p:nvSpPr>
              <p:cNvPr id="28" name="Text Box 19"/>
              <p:cNvSpPr txBox="1">
                <a:spLocks noChangeArrowheads="1"/>
              </p:cNvSpPr>
              <p:nvPr/>
            </p:nvSpPr>
            <p:spPr bwMode="auto">
              <a:xfrm>
                <a:off x="3911" y="769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a</a:t>
                </a:r>
              </a:p>
            </p:txBody>
          </p:sp>
          <p:sp>
            <p:nvSpPr>
              <p:cNvPr id="29" name="Freeform 20"/>
              <p:cNvSpPr>
                <a:spLocks/>
              </p:cNvSpPr>
              <p:nvPr/>
            </p:nvSpPr>
            <p:spPr bwMode="auto">
              <a:xfrm>
                <a:off x="4027" y="863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2"/>
                  </a:cxn>
                </a:cxnLst>
                <a:rect l="0" t="0" r="r" b="b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" name="Text Box 21"/>
              <p:cNvSpPr txBox="1">
                <a:spLocks noChangeArrowheads="1"/>
              </p:cNvSpPr>
              <p:nvPr/>
            </p:nvSpPr>
            <p:spPr bwMode="auto">
              <a:xfrm>
                <a:off x="4199" y="769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b</a:t>
                </a:r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 </a:t>
                </a:r>
              </a:p>
            </p:txBody>
          </p:sp>
          <p:sp>
            <p:nvSpPr>
              <p:cNvPr id="31" name="Freeform 22"/>
              <p:cNvSpPr>
                <a:spLocks/>
              </p:cNvSpPr>
              <p:nvPr/>
            </p:nvSpPr>
            <p:spPr bwMode="auto">
              <a:xfrm>
                <a:off x="4319" y="853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0"/>
                  </a:cxn>
                </a:cxnLst>
                <a:rect l="0" t="0" r="r" b="b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" name="Freeform 23"/>
              <p:cNvSpPr>
                <a:spLocks noChangeArrowheads="1"/>
              </p:cNvSpPr>
              <p:nvPr/>
            </p:nvSpPr>
            <p:spPr bwMode="auto">
              <a:xfrm>
                <a:off x="4103" y="691"/>
                <a:ext cx="282" cy="120"/>
              </a:xfrm>
              <a:custGeom>
                <a:avLst/>
                <a:gdLst/>
                <a:ahLst/>
                <a:cxnLst>
                  <a:cxn ang="0">
                    <a:pos x="0" y="126"/>
                  </a:cxn>
                  <a:cxn ang="0">
                    <a:pos x="152" y="0"/>
                  </a:cxn>
                  <a:cxn ang="0">
                    <a:pos x="288" y="126"/>
                  </a:cxn>
                </a:cxnLst>
                <a:rect l="0" t="0" r="r" b="b"/>
                <a:pathLst>
                  <a:path w="288" h="126">
                    <a:moveTo>
                      <a:pt x="0" y="126"/>
                    </a:moveTo>
                    <a:lnTo>
                      <a:pt x="152" y="0"/>
                    </a:lnTo>
                    <a:lnTo>
                      <a:pt x="288" y="126"/>
                    </a:lnTo>
                  </a:path>
                </a:pathLst>
              </a:custGeom>
              <a:noFill/>
              <a:ln w="2844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>
              <a:off x="4450" y="913"/>
              <a:ext cx="225" cy="2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</a:p>
          </p:txBody>
        </p:sp>
      </p:grp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6208713" y="2163763"/>
            <a:ext cx="1214437" cy="825500"/>
            <a:chOff x="3911" y="1363"/>
            <a:chExt cx="765" cy="520"/>
          </a:xfrm>
        </p:grpSpPr>
        <p:grpSp>
          <p:nvGrpSpPr>
            <p:cNvPr id="34" name="Group 33"/>
            <p:cNvGrpSpPr>
              <a:grpSpLocks/>
            </p:cNvGrpSpPr>
            <p:nvPr/>
          </p:nvGrpSpPr>
          <p:grpSpPr bwMode="auto">
            <a:xfrm>
              <a:off x="3911" y="1363"/>
              <a:ext cx="666" cy="520"/>
              <a:chOff x="3911" y="1363"/>
              <a:chExt cx="666" cy="520"/>
            </a:xfrm>
          </p:grpSpPr>
          <p:sp>
            <p:nvSpPr>
              <p:cNvPr id="36" name="Text Box 34"/>
              <p:cNvSpPr txBox="1">
                <a:spLocks noChangeArrowheads="1"/>
              </p:cNvSpPr>
              <p:nvPr/>
            </p:nvSpPr>
            <p:spPr bwMode="auto">
              <a:xfrm>
                <a:off x="3911" y="1441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a</a:t>
                </a:r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auto">
              <a:xfrm>
                <a:off x="4027" y="1535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2"/>
                  </a:cxn>
                </a:cxnLst>
                <a:rect l="0" t="0" r="r" b="b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" name="Text Box 36"/>
              <p:cNvSpPr txBox="1">
                <a:spLocks noChangeArrowheads="1"/>
              </p:cNvSpPr>
              <p:nvPr/>
            </p:nvSpPr>
            <p:spPr bwMode="auto">
              <a:xfrm>
                <a:off x="4199" y="1441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c</a:t>
                </a:r>
                <a:r>
                  <a:rPr lang="ru-RU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 </a:t>
                </a:r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auto">
              <a:xfrm>
                <a:off x="4319" y="1525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0"/>
                  </a:cxn>
                </a:cxnLst>
                <a:rect l="0" t="0" r="r" b="b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0" name="Freeform 38"/>
              <p:cNvSpPr>
                <a:spLocks noChangeArrowheads="1"/>
              </p:cNvSpPr>
              <p:nvPr/>
            </p:nvSpPr>
            <p:spPr bwMode="auto">
              <a:xfrm>
                <a:off x="4103" y="1363"/>
                <a:ext cx="282" cy="120"/>
              </a:xfrm>
              <a:custGeom>
                <a:avLst/>
                <a:gdLst/>
                <a:ahLst/>
                <a:cxnLst>
                  <a:cxn ang="0">
                    <a:pos x="0" y="126"/>
                  </a:cxn>
                  <a:cxn ang="0">
                    <a:pos x="152" y="0"/>
                  </a:cxn>
                  <a:cxn ang="0">
                    <a:pos x="288" y="126"/>
                  </a:cxn>
                </a:cxnLst>
                <a:rect l="0" t="0" r="r" b="b"/>
                <a:pathLst>
                  <a:path w="288" h="126">
                    <a:moveTo>
                      <a:pt x="0" y="126"/>
                    </a:moveTo>
                    <a:lnTo>
                      <a:pt x="152" y="0"/>
                    </a:lnTo>
                    <a:lnTo>
                      <a:pt x="288" y="126"/>
                    </a:lnTo>
                  </a:path>
                </a:pathLst>
              </a:custGeom>
              <a:noFill/>
              <a:ln w="2844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5" name="Text Box 39"/>
            <p:cNvSpPr txBox="1">
              <a:spLocks noChangeArrowheads="1"/>
            </p:cNvSpPr>
            <p:nvPr/>
          </p:nvSpPr>
          <p:spPr bwMode="auto">
            <a:xfrm>
              <a:off x="4450" y="1585"/>
              <a:ext cx="225" cy="2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</a:p>
          </p:txBody>
        </p:sp>
      </p:grpSp>
      <p:grpSp>
        <p:nvGrpSpPr>
          <p:cNvPr id="41" name="Group 40"/>
          <p:cNvGrpSpPr>
            <a:grpSpLocks/>
          </p:cNvGrpSpPr>
          <p:nvPr/>
        </p:nvGrpSpPr>
        <p:grpSpPr bwMode="auto">
          <a:xfrm>
            <a:off x="6208713" y="3319463"/>
            <a:ext cx="1216025" cy="825500"/>
            <a:chOff x="3911" y="2091"/>
            <a:chExt cx="766" cy="520"/>
          </a:xfrm>
        </p:grpSpPr>
        <p:grpSp>
          <p:nvGrpSpPr>
            <p:cNvPr id="42" name="Group 41"/>
            <p:cNvGrpSpPr>
              <a:grpSpLocks/>
            </p:cNvGrpSpPr>
            <p:nvPr/>
          </p:nvGrpSpPr>
          <p:grpSpPr bwMode="auto">
            <a:xfrm>
              <a:off x="3911" y="2091"/>
              <a:ext cx="666" cy="520"/>
              <a:chOff x="3911" y="2091"/>
              <a:chExt cx="666" cy="520"/>
            </a:xfrm>
          </p:grpSpPr>
          <p:sp>
            <p:nvSpPr>
              <p:cNvPr id="44" name="Text Box 42"/>
              <p:cNvSpPr txBox="1">
                <a:spLocks noChangeArrowheads="1"/>
              </p:cNvSpPr>
              <p:nvPr/>
            </p:nvSpPr>
            <p:spPr bwMode="auto">
              <a:xfrm>
                <a:off x="3911" y="2169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b</a:t>
                </a:r>
              </a:p>
            </p:txBody>
          </p:sp>
          <p:sp>
            <p:nvSpPr>
              <p:cNvPr id="45" name="Freeform 43"/>
              <p:cNvSpPr>
                <a:spLocks/>
              </p:cNvSpPr>
              <p:nvPr/>
            </p:nvSpPr>
            <p:spPr bwMode="auto">
              <a:xfrm>
                <a:off x="4027" y="2263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2"/>
                  </a:cxn>
                </a:cxnLst>
                <a:rect l="0" t="0" r="r" b="b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6" name="Text Box 44"/>
              <p:cNvSpPr txBox="1">
                <a:spLocks noChangeArrowheads="1"/>
              </p:cNvSpPr>
              <p:nvPr/>
            </p:nvSpPr>
            <p:spPr bwMode="auto">
              <a:xfrm>
                <a:off x="4199" y="2169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c</a:t>
                </a:r>
                <a:r>
                  <a:rPr lang="ru-RU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 </a:t>
                </a:r>
              </a:p>
            </p:txBody>
          </p:sp>
          <p:sp>
            <p:nvSpPr>
              <p:cNvPr id="47" name="Freeform 45"/>
              <p:cNvSpPr>
                <a:spLocks/>
              </p:cNvSpPr>
              <p:nvPr/>
            </p:nvSpPr>
            <p:spPr bwMode="auto">
              <a:xfrm>
                <a:off x="4319" y="2253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0"/>
                  </a:cxn>
                </a:cxnLst>
                <a:rect l="0" t="0" r="r" b="b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" name="Freeform 46"/>
              <p:cNvSpPr>
                <a:spLocks noChangeArrowheads="1"/>
              </p:cNvSpPr>
              <p:nvPr/>
            </p:nvSpPr>
            <p:spPr bwMode="auto">
              <a:xfrm>
                <a:off x="4103" y="2091"/>
                <a:ext cx="282" cy="120"/>
              </a:xfrm>
              <a:custGeom>
                <a:avLst/>
                <a:gdLst/>
                <a:ahLst/>
                <a:cxnLst>
                  <a:cxn ang="0">
                    <a:pos x="0" y="126"/>
                  </a:cxn>
                  <a:cxn ang="0">
                    <a:pos x="152" y="0"/>
                  </a:cxn>
                  <a:cxn ang="0">
                    <a:pos x="288" y="126"/>
                  </a:cxn>
                </a:cxnLst>
                <a:rect l="0" t="0" r="r" b="b"/>
                <a:pathLst>
                  <a:path w="288" h="126">
                    <a:moveTo>
                      <a:pt x="0" y="126"/>
                    </a:moveTo>
                    <a:lnTo>
                      <a:pt x="152" y="0"/>
                    </a:lnTo>
                    <a:lnTo>
                      <a:pt x="288" y="126"/>
                    </a:lnTo>
                  </a:path>
                </a:pathLst>
              </a:custGeom>
              <a:noFill/>
              <a:ln w="2844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3" name="Text Box 47"/>
            <p:cNvSpPr txBox="1">
              <a:spLocks noChangeArrowheads="1"/>
            </p:cNvSpPr>
            <p:nvPr/>
          </p:nvSpPr>
          <p:spPr bwMode="auto">
            <a:xfrm>
              <a:off x="4451" y="2313"/>
              <a:ext cx="225" cy="2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</a:p>
          </p:txBody>
        </p:sp>
      </p:grpSp>
      <p:grpSp>
        <p:nvGrpSpPr>
          <p:cNvPr id="49" name="Group 56"/>
          <p:cNvGrpSpPr>
            <a:grpSpLocks/>
          </p:cNvGrpSpPr>
          <p:nvPr/>
        </p:nvGrpSpPr>
        <p:grpSpPr bwMode="auto">
          <a:xfrm>
            <a:off x="6208713" y="4373563"/>
            <a:ext cx="1214437" cy="825500"/>
            <a:chOff x="3911" y="2755"/>
            <a:chExt cx="765" cy="520"/>
          </a:xfrm>
        </p:grpSpPr>
        <p:grpSp>
          <p:nvGrpSpPr>
            <p:cNvPr id="50" name="Group 57"/>
            <p:cNvGrpSpPr>
              <a:grpSpLocks/>
            </p:cNvGrpSpPr>
            <p:nvPr/>
          </p:nvGrpSpPr>
          <p:grpSpPr bwMode="auto">
            <a:xfrm>
              <a:off x="3911" y="2755"/>
              <a:ext cx="666" cy="520"/>
              <a:chOff x="3911" y="2755"/>
              <a:chExt cx="666" cy="520"/>
            </a:xfrm>
          </p:grpSpPr>
          <p:sp>
            <p:nvSpPr>
              <p:cNvPr id="52" name="Text Box 58"/>
              <p:cNvSpPr txBox="1">
                <a:spLocks noChangeArrowheads="1"/>
              </p:cNvSpPr>
              <p:nvPr/>
            </p:nvSpPr>
            <p:spPr bwMode="auto">
              <a:xfrm>
                <a:off x="3911" y="2833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d</a:t>
                </a:r>
              </a:p>
            </p:txBody>
          </p:sp>
          <p:sp>
            <p:nvSpPr>
              <p:cNvPr id="53" name="Freeform 59"/>
              <p:cNvSpPr>
                <a:spLocks/>
              </p:cNvSpPr>
              <p:nvPr/>
            </p:nvSpPr>
            <p:spPr bwMode="auto">
              <a:xfrm>
                <a:off x="4027" y="2927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2"/>
                  </a:cxn>
                </a:cxnLst>
                <a:rect l="0" t="0" r="r" b="b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" name="Text Box 60"/>
              <p:cNvSpPr txBox="1">
                <a:spLocks noChangeArrowheads="1"/>
              </p:cNvSpPr>
              <p:nvPr/>
            </p:nvSpPr>
            <p:spPr bwMode="auto">
              <a:xfrm>
                <a:off x="4199" y="2833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c</a:t>
                </a:r>
                <a:r>
                  <a:rPr lang="ru-RU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 </a:t>
                </a:r>
              </a:p>
            </p:txBody>
          </p:sp>
          <p:sp>
            <p:nvSpPr>
              <p:cNvPr id="55" name="Freeform 61"/>
              <p:cNvSpPr>
                <a:spLocks/>
              </p:cNvSpPr>
              <p:nvPr/>
            </p:nvSpPr>
            <p:spPr bwMode="auto">
              <a:xfrm>
                <a:off x="4319" y="2917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0"/>
                  </a:cxn>
                </a:cxnLst>
                <a:rect l="0" t="0" r="r" b="b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6" name="Freeform 62"/>
              <p:cNvSpPr>
                <a:spLocks noChangeArrowheads="1"/>
              </p:cNvSpPr>
              <p:nvPr/>
            </p:nvSpPr>
            <p:spPr bwMode="auto">
              <a:xfrm>
                <a:off x="4103" y="2755"/>
                <a:ext cx="282" cy="120"/>
              </a:xfrm>
              <a:custGeom>
                <a:avLst/>
                <a:gdLst/>
                <a:ahLst/>
                <a:cxnLst>
                  <a:cxn ang="0">
                    <a:pos x="0" y="126"/>
                  </a:cxn>
                  <a:cxn ang="0">
                    <a:pos x="152" y="0"/>
                  </a:cxn>
                  <a:cxn ang="0">
                    <a:pos x="288" y="126"/>
                  </a:cxn>
                </a:cxnLst>
                <a:rect l="0" t="0" r="r" b="b"/>
                <a:pathLst>
                  <a:path w="288" h="126">
                    <a:moveTo>
                      <a:pt x="0" y="126"/>
                    </a:moveTo>
                    <a:lnTo>
                      <a:pt x="152" y="0"/>
                    </a:lnTo>
                    <a:lnTo>
                      <a:pt x="288" y="126"/>
                    </a:lnTo>
                  </a:path>
                </a:pathLst>
              </a:custGeom>
              <a:noFill/>
              <a:ln w="2844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1" name="Text Box 63"/>
            <p:cNvSpPr txBox="1">
              <a:spLocks noChangeArrowheads="1"/>
            </p:cNvSpPr>
            <p:nvPr/>
          </p:nvSpPr>
          <p:spPr bwMode="auto">
            <a:xfrm>
              <a:off x="4450" y="2977"/>
              <a:ext cx="225" cy="2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</a:p>
          </p:txBody>
        </p:sp>
      </p:grpSp>
      <p:grpSp>
        <p:nvGrpSpPr>
          <p:cNvPr id="57" name="Group 48"/>
          <p:cNvGrpSpPr>
            <a:grpSpLocks/>
          </p:cNvGrpSpPr>
          <p:nvPr/>
        </p:nvGrpSpPr>
        <p:grpSpPr bwMode="auto">
          <a:xfrm>
            <a:off x="6208716" y="5516566"/>
            <a:ext cx="1214438" cy="833438"/>
            <a:chOff x="3911" y="3475"/>
            <a:chExt cx="765" cy="525"/>
          </a:xfrm>
        </p:grpSpPr>
        <p:grpSp>
          <p:nvGrpSpPr>
            <p:cNvPr id="58" name="Group 49"/>
            <p:cNvGrpSpPr>
              <a:grpSpLocks/>
            </p:cNvGrpSpPr>
            <p:nvPr/>
          </p:nvGrpSpPr>
          <p:grpSpPr bwMode="auto">
            <a:xfrm>
              <a:off x="3911" y="3475"/>
              <a:ext cx="666" cy="525"/>
              <a:chOff x="3911" y="3475"/>
              <a:chExt cx="666" cy="525"/>
            </a:xfrm>
          </p:grpSpPr>
          <p:sp>
            <p:nvSpPr>
              <p:cNvPr id="60" name="Text Box 50"/>
              <p:cNvSpPr txBox="1">
                <a:spLocks noChangeArrowheads="1"/>
              </p:cNvSpPr>
              <p:nvPr/>
            </p:nvSpPr>
            <p:spPr bwMode="auto">
              <a:xfrm>
                <a:off x="3911" y="3553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d</a:t>
                </a:r>
              </a:p>
            </p:txBody>
          </p:sp>
          <p:sp>
            <p:nvSpPr>
              <p:cNvPr id="61" name="Freeform 51"/>
              <p:cNvSpPr>
                <a:spLocks/>
              </p:cNvSpPr>
              <p:nvPr/>
            </p:nvSpPr>
            <p:spPr bwMode="auto">
              <a:xfrm>
                <a:off x="4027" y="3647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2"/>
                  </a:cxn>
                </a:cxnLst>
                <a:rect l="0" t="0" r="r" b="b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" name="Text Box 52"/>
              <p:cNvSpPr txBox="1">
                <a:spLocks noChangeArrowheads="1"/>
              </p:cNvSpPr>
              <p:nvPr/>
            </p:nvSpPr>
            <p:spPr bwMode="auto">
              <a:xfrm>
                <a:off x="4199" y="3553"/>
                <a:ext cx="378" cy="44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 dirty="0" smtClean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n</a:t>
                </a:r>
                <a:r>
                  <a:rPr lang="ru-RU" sz="4000" b="1" i="1" dirty="0" smtClean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 </a:t>
                </a:r>
                <a:endParaRPr lang="ru-RU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endParaRPr>
              </a:p>
            </p:txBody>
          </p:sp>
          <p:sp>
            <p:nvSpPr>
              <p:cNvPr id="63" name="Freeform 53"/>
              <p:cNvSpPr>
                <a:spLocks/>
              </p:cNvSpPr>
              <p:nvPr/>
            </p:nvSpPr>
            <p:spPr bwMode="auto">
              <a:xfrm>
                <a:off x="4319" y="3637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0"/>
                  </a:cxn>
                </a:cxnLst>
                <a:rect l="0" t="0" r="r" b="b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" name="Freeform 54"/>
              <p:cNvSpPr>
                <a:spLocks noChangeArrowheads="1"/>
              </p:cNvSpPr>
              <p:nvPr/>
            </p:nvSpPr>
            <p:spPr bwMode="auto">
              <a:xfrm>
                <a:off x="4103" y="3475"/>
                <a:ext cx="282" cy="120"/>
              </a:xfrm>
              <a:custGeom>
                <a:avLst/>
                <a:gdLst/>
                <a:ahLst/>
                <a:cxnLst>
                  <a:cxn ang="0">
                    <a:pos x="0" y="126"/>
                  </a:cxn>
                  <a:cxn ang="0">
                    <a:pos x="152" y="0"/>
                  </a:cxn>
                  <a:cxn ang="0">
                    <a:pos x="288" y="126"/>
                  </a:cxn>
                </a:cxnLst>
                <a:rect l="0" t="0" r="r" b="b"/>
                <a:pathLst>
                  <a:path w="288" h="126">
                    <a:moveTo>
                      <a:pt x="0" y="126"/>
                    </a:moveTo>
                    <a:lnTo>
                      <a:pt x="152" y="0"/>
                    </a:lnTo>
                    <a:lnTo>
                      <a:pt x="288" y="126"/>
                    </a:lnTo>
                  </a:path>
                </a:pathLst>
              </a:custGeom>
              <a:noFill/>
              <a:ln w="2844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9" name="Text Box 55"/>
            <p:cNvSpPr txBox="1">
              <a:spLocks noChangeArrowheads="1"/>
            </p:cNvSpPr>
            <p:nvPr/>
          </p:nvSpPr>
          <p:spPr bwMode="auto">
            <a:xfrm>
              <a:off x="4451" y="3697"/>
              <a:ext cx="225" cy="2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</a:p>
          </p:txBody>
        </p:sp>
      </p:grpSp>
      <p:sp>
        <p:nvSpPr>
          <p:cNvPr id="65" name="Rectangle 16"/>
          <p:cNvSpPr>
            <a:spLocks noChangeArrowheads="1"/>
          </p:cNvSpPr>
          <p:nvPr/>
        </p:nvSpPr>
        <p:spPr bwMode="auto">
          <a:xfrm>
            <a:off x="7462838" y="1436688"/>
            <a:ext cx="569067" cy="430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30</a:t>
            </a:r>
            <a:r>
              <a:rPr lang="en-US" sz="2800" b="1" baseline="300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66" name="Rectangle 64"/>
          <p:cNvSpPr>
            <a:spLocks noChangeArrowheads="1"/>
          </p:cNvSpPr>
          <p:nvPr/>
        </p:nvSpPr>
        <p:spPr bwMode="auto">
          <a:xfrm>
            <a:off x="7462838" y="2505075"/>
            <a:ext cx="751809" cy="430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120</a:t>
            </a:r>
            <a:r>
              <a:rPr lang="en-US" sz="2800" b="1" baseline="300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67" name="Rectangle 65"/>
          <p:cNvSpPr>
            <a:spLocks noChangeArrowheads="1"/>
          </p:cNvSpPr>
          <p:nvPr/>
        </p:nvSpPr>
        <p:spPr bwMode="auto">
          <a:xfrm>
            <a:off x="7462838" y="3648075"/>
            <a:ext cx="569067" cy="430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90</a:t>
            </a:r>
            <a:r>
              <a:rPr lang="en-US" sz="2800" b="1" baseline="300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7462838" y="4714875"/>
            <a:ext cx="751809" cy="430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180</a:t>
            </a:r>
            <a:r>
              <a:rPr lang="en-US" sz="2800" b="1" baseline="300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69" name="Rectangle 67"/>
          <p:cNvSpPr>
            <a:spLocks noChangeArrowheads="1"/>
          </p:cNvSpPr>
          <p:nvPr/>
        </p:nvSpPr>
        <p:spPr bwMode="auto">
          <a:xfrm>
            <a:off x="7462838" y="5857875"/>
            <a:ext cx="386324" cy="430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2800" b="1" baseline="300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Скалярн</a:t>
            </a:r>
            <a:r>
              <a:rPr lang="uk-UA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</a:t>
            </a:r>
            <a: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 </a:t>
            </a:r>
            <a:r>
              <a:rPr lang="ru-RU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добутком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двох</a:t>
            </a: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векторів</a:t>
            </a: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називається</a:t>
            </a: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добуток</a:t>
            </a:r>
            <a:endParaRPr lang="ru-RU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їх</a:t>
            </a: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модулів</a:t>
            </a: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на косинус кута </a:t>
            </a:r>
            <a:r>
              <a:rPr lang="ru-RU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між</a:t>
            </a: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ними.</a:t>
            </a:r>
          </a:p>
          <a:p>
            <a:endParaRPr lang="ru-RU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714480" y="4429132"/>
            <a:ext cx="4791075" cy="866775"/>
            <a:chOff x="1371" y="2146"/>
            <a:chExt cx="3018" cy="546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371" y="2250"/>
              <a:ext cx="861" cy="442"/>
              <a:chOff x="1371" y="2250"/>
              <a:chExt cx="861" cy="442"/>
            </a:xfrm>
          </p:grpSpPr>
          <p:grpSp>
            <p:nvGrpSpPr>
              <p:cNvPr id="27" name="Group 5"/>
              <p:cNvGrpSpPr>
                <a:grpSpLocks/>
              </p:cNvGrpSpPr>
              <p:nvPr/>
            </p:nvGrpSpPr>
            <p:grpSpPr bwMode="auto">
              <a:xfrm>
                <a:off x="1371" y="2250"/>
                <a:ext cx="378" cy="442"/>
                <a:chOff x="1371" y="2250"/>
                <a:chExt cx="378" cy="442"/>
              </a:xfrm>
            </p:grpSpPr>
            <p:sp>
              <p:nvSpPr>
                <p:cNvPr id="33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371" y="2250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a</a:t>
                  </a:r>
                </a:p>
              </p:txBody>
            </p:sp>
            <p:sp>
              <p:nvSpPr>
                <p:cNvPr id="34" name="Freeform 7"/>
                <p:cNvSpPr>
                  <a:spLocks/>
                </p:cNvSpPr>
                <p:nvPr/>
              </p:nvSpPr>
              <p:spPr bwMode="auto">
                <a:xfrm>
                  <a:off x="1486" y="2344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2"/>
                    </a:cxn>
                  </a:cxnLst>
                  <a:rect l="0" t="0" r="r" b="b"/>
                  <a:pathLst>
                    <a:path w="194" h="2">
                      <a:moveTo>
                        <a:pt x="0" y="0"/>
                      </a:moveTo>
                      <a:lnTo>
                        <a:pt x="194" y="2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8" name="Group 8"/>
              <p:cNvGrpSpPr>
                <a:grpSpLocks/>
              </p:cNvGrpSpPr>
              <p:nvPr/>
            </p:nvGrpSpPr>
            <p:grpSpPr bwMode="auto">
              <a:xfrm>
                <a:off x="1706" y="2250"/>
                <a:ext cx="378" cy="442"/>
                <a:chOff x="1706" y="2250"/>
                <a:chExt cx="378" cy="442"/>
              </a:xfrm>
            </p:grpSpPr>
            <p:sp>
              <p:nvSpPr>
                <p:cNvPr id="31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706" y="2250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b</a:t>
                  </a:r>
                  <a:r>
                    <a:rPr lang="ru-RU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 </a:t>
                  </a:r>
                </a:p>
              </p:txBody>
            </p:sp>
            <p:sp>
              <p:nvSpPr>
                <p:cNvPr id="32" name="Freeform 10"/>
                <p:cNvSpPr>
                  <a:spLocks/>
                </p:cNvSpPr>
                <p:nvPr/>
              </p:nvSpPr>
              <p:spPr bwMode="auto">
                <a:xfrm>
                  <a:off x="1781" y="2334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0"/>
                    </a:cxn>
                  </a:cxnLst>
                  <a:rect l="0" t="0" r="r" b="b"/>
                  <a:pathLst>
                    <a:path w="194" h="1">
                      <a:moveTo>
                        <a:pt x="0" y="0"/>
                      </a:moveTo>
                      <a:lnTo>
                        <a:pt x="194" y="0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29" name="Text Box 11"/>
              <p:cNvSpPr txBox="1">
                <a:spLocks noChangeArrowheads="1"/>
              </p:cNvSpPr>
              <p:nvPr/>
            </p:nvSpPr>
            <p:spPr bwMode="auto">
              <a:xfrm>
                <a:off x="2007" y="2364"/>
                <a:ext cx="225" cy="28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=</a:t>
                </a:r>
              </a:p>
            </p:txBody>
          </p:sp>
          <p:graphicFrame>
            <p:nvGraphicFramePr>
              <p:cNvPr id="30" name="Object 12"/>
              <p:cNvGraphicFramePr>
                <a:graphicFrameLocks noChangeAspect="1"/>
              </p:cNvGraphicFramePr>
              <p:nvPr/>
            </p:nvGraphicFramePr>
            <p:xfrm>
              <a:off x="1659" y="2436"/>
              <a:ext cx="162" cy="1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8" r:id="rId3" imgW="75960" imgH="75960" progId="">
                      <p:embed/>
                    </p:oleObj>
                  </mc:Choice>
                  <mc:Fallback>
                    <p:oleObj r:id="rId3" imgW="75960" imgH="75960" progId="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59" y="2436"/>
                            <a:ext cx="162" cy="16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blipFill dpi="0" rotWithShape="0">
                                  <a:blip/>
                                  <a:srcRect/>
                                  <a:stretch>
                                    <a:fillRect/>
                                  </a:stretch>
                                </a:blip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2187" y="2220"/>
              <a:ext cx="378" cy="442"/>
              <a:chOff x="2187" y="2220"/>
              <a:chExt cx="378" cy="442"/>
            </a:xfrm>
          </p:grpSpPr>
          <p:grpSp>
            <p:nvGrpSpPr>
              <p:cNvPr id="22" name="Group 14"/>
              <p:cNvGrpSpPr>
                <a:grpSpLocks/>
              </p:cNvGrpSpPr>
              <p:nvPr/>
            </p:nvGrpSpPr>
            <p:grpSpPr bwMode="auto">
              <a:xfrm>
                <a:off x="2187" y="2220"/>
                <a:ext cx="378" cy="442"/>
                <a:chOff x="2187" y="2220"/>
                <a:chExt cx="378" cy="442"/>
              </a:xfrm>
            </p:grpSpPr>
            <p:sp>
              <p:nvSpPr>
                <p:cNvPr id="25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187" y="2220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a</a:t>
                  </a:r>
                </a:p>
              </p:txBody>
            </p:sp>
            <p:sp>
              <p:nvSpPr>
                <p:cNvPr id="26" name="Freeform 16"/>
                <p:cNvSpPr>
                  <a:spLocks/>
                </p:cNvSpPr>
                <p:nvPr/>
              </p:nvSpPr>
              <p:spPr bwMode="auto">
                <a:xfrm>
                  <a:off x="2303" y="2314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2"/>
                    </a:cxn>
                  </a:cxnLst>
                  <a:rect l="0" t="0" r="r" b="b"/>
                  <a:pathLst>
                    <a:path w="194" h="2">
                      <a:moveTo>
                        <a:pt x="0" y="0"/>
                      </a:moveTo>
                      <a:lnTo>
                        <a:pt x="194" y="2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23" name="Line 17"/>
              <p:cNvSpPr>
                <a:spLocks noChangeShapeType="1"/>
              </p:cNvSpPr>
              <p:nvPr/>
            </p:nvSpPr>
            <p:spPr bwMode="auto">
              <a:xfrm>
                <a:off x="2235" y="2364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Line 18"/>
              <p:cNvSpPr>
                <a:spLocks noChangeShapeType="1"/>
              </p:cNvSpPr>
              <p:nvPr/>
            </p:nvSpPr>
            <p:spPr bwMode="auto">
              <a:xfrm>
                <a:off x="2523" y="2364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2641" y="2235"/>
              <a:ext cx="378" cy="442"/>
              <a:chOff x="2641" y="2235"/>
              <a:chExt cx="378" cy="442"/>
            </a:xfrm>
          </p:grpSpPr>
          <p:grpSp>
            <p:nvGrpSpPr>
              <p:cNvPr id="17" name="Group 20"/>
              <p:cNvGrpSpPr>
                <a:grpSpLocks/>
              </p:cNvGrpSpPr>
              <p:nvPr/>
            </p:nvGrpSpPr>
            <p:grpSpPr bwMode="auto">
              <a:xfrm>
                <a:off x="2641" y="2235"/>
                <a:ext cx="378" cy="442"/>
                <a:chOff x="2641" y="2235"/>
                <a:chExt cx="378" cy="442"/>
              </a:xfrm>
            </p:grpSpPr>
            <p:sp>
              <p:nvSpPr>
                <p:cNvPr id="20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641" y="2235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b</a:t>
                  </a:r>
                  <a:r>
                    <a:rPr lang="ru-RU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 </a:t>
                  </a:r>
                </a:p>
              </p:txBody>
            </p:sp>
            <p:sp>
              <p:nvSpPr>
                <p:cNvPr id="21" name="Freeform 22"/>
                <p:cNvSpPr>
                  <a:spLocks/>
                </p:cNvSpPr>
                <p:nvPr/>
              </p:nvSpPr>
              <p:spPr bwMode="auto">
                <a:xfrm>
                  <a:off x="2716" y="2319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0"/>
                    </a:cxn>
                  </a:cxnLst>
                  <a:rect l="0" t="0" r="r" b="b"/>
                  <a:pathLst>
                    <a:path w="194" h="1">
                      <a:moveTo>
                        <a:pt x="0" y="0"/>
                      </a:moveTo>
                      <a:lnTo>
                        <a:pt x="194" y="0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8" name="Line 23"/>
              <p:cNvSpPr>
                <a:spLocks noChangeShapeType="1"/>
              </p:cNvSpPr>
              <p:nvPr/>
            </p:nvSpPr>
            <p:spPr bwMode="auto">
              <a:xfrm>
                <a:off x="2667" y="2364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Line 24"/>
              <p:cNvSpPr>
                <a:spLocks noChangeShapeType="1"/>
              </p:cNvSpPr>
              <p:nvPr/>
            </p:nvSpPr>
            <p:spPr bwMode="auto">
              <a:xfrm>
                <a:off x="2955" y="2364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aphicFrame>
          <p:nvGraphicFramePr>
            <p:cNvPr id="8" name="Object 25"/>
            <p:cNvGraphicFramePr>
              <a:graphicFrameLocks noChangeAspect="1"/>
            </p:cNvGraphicFramePr>
            <p:nvPr/>
          </p:nvGraphicFramePr>
          <p:xfrm>
            <a:off x="2523" y="2412"/>
            <a:ext cx="167" cy="1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" r:id="rId5" imgW="75960" imgH="75960" progId="">
                    <p:embed/>
                  </p:oleObj>
                </mc:Choice>
                <mc:Fallback>
                  <p:oleObj r:id="rId5" imgW="75960" imgH="75960" progId="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23" y="2412"/>
                          <a:ext cx="167" cy="1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2955" y="2146"/>
              <a:ext cx="1434" cy="531"/>
              <a:chOff x="2955" y="2146"/>
              <a:chExt cx="1434" cy="531"/>
            </a:xfrm>
          </p:grpSpPr>
          <p:sp>
            <p:nvSpPr>
              <p:cNvPr id="10" name="Text Box 27"/>
              <p:cNvSpPr txBox="1">
                <a:spLocks noChangeArrowheads="1"/>
              </p:cNvSpPr>
              <p:nvPr/>
            </p:nvSpPr>
            <p:spPr bwMode="auto">
              <a:xfrm>
                <a:off x="2955" y="2235"/>
                <a:ext cx="1434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 dirty="0" err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cos</a:t>
                </a:r>
                <a:r>
                  <a:rPr lang="en-US" sz="4000" b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(     </a:t>
                </a:r>
                <a:r>
                  <a:rPr lang="en-US" sz="800" b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 </a:t>
                </a:r>
                <a:r>
                  <a:rPr lang="en-US" sz="4000" b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)</a:t>
                </a:r>
              </a:p>
            </p:txBody>
          </p:sp>
          <p:sp>
            <p:nvSpPr>
              <p:cNvPr id="11" name="Text Box 28"/>
              <p:cNvSpPr txBox="1">
                <a:spLocks noChangeArrowheads="1"/>
              </p:cNvSpPr>
              <p:nvPr/>
            </p:nvSpPr>
            <p:spPr bwMode="auto">
              <a:xfrm>
                <a:off x="3434" y="2227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a</a:t>
                </a:r>
              </a:p>
            </p:txBody>
          </p:sp>
          <p:sp>
            <p:nvSpPr>
              <p:cNvPr id="12" name="Freeform 29"/>
              <p:cNvSpPr>
                <a:spLocks/>
              </p:cNvSpPr>
              <p:nvPr/>
            </p:nvSpPr>
            <p:spPr bwMode="auto">
              <a:xfrm>
                <a:off x="3551" y="2321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2"/>
                  </a:cxn>
                </a:cxnLst>
                <a:rect l="0" t="0" r="r" b="b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3" name="Group 30"/>
              <p:cNvGrpSpPr>
                <a:grpSpLocks/>
              </p:cNvGrpSpPr>
              <p:nvPr/>
            </p:nvGrpSpPr>
            <p:grpSpPr bwMode="auto">
              <a:xfrm>
                <a:off x="3675" y="2227"/>
                <a:ext cx="378" cy="442"/>
                <a:chOff x="3675" y="2227"/>
                <a:chExt cx="378" cy="442"/>
              </a:xfrm>
            </p:grpSpPr>
            <p:sp>
              <p:nvSpPr>
                <p:cNvPr id="15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3675" y="2227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b</a:t>
                  </a:r>
                  <a:r>
                    <a:rPr lang="ru-RU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 </a:t>
                  </a:r>
                </a:p>
              </p:txBody>
            </p:sp>
            <p:sp>
              <p:nvSpPr>
                <p:cNvPr id="16" name="Freeform 32"/>
                <p:cNvSpPr>
                  <a:spLocks/>
                </p:cNvSpPr>
                <p:nvPr/>
              </p:nvSpPr>
              <p:spPr bwMode="auto">
                <a:xfrm>
                  <a:off x="3795" y="2311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0"/>
                    </a:cxn>
                  </a:cxnLst>
                  <a:rect l="0" t="0" r="r" b="b"/>
                  <a:pathLst>
                    <a:path w="194" h="1">
                      <a:moveTo>
                        <a:pt x="0" y="0"/>
                      </a:moveTo>
                      <a:lnTo>
                        <a:pt x="194" y="0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4" name="Freeform 33"/>
              <p:cNvSpPr>
                <a:spLocks noChangeArrowheads="1"/>
              </p:cNvSpPr>
              <p:nvPr/>
            </p:nvSpPr>
            <p:spPr bwMode="auto">
              <a:xfrm>
                <a:off x="3612" y="2146"/>
                <a:ext cx="276" cy="123"/>
              </a:xfrm>
              <a:custGeom>
                <a:avLst/>
                <a:gdLst/>
                <a:ahLst/>
                <a:cxnLst>
                  <a:cxn ang="0">
                    <a:pos x="0" y="129"/>
                  </a:cxn>
                  <a:cxn ang="0">
                    <a:pos x="147" y="0"/>
                  </a:cxn>
                  <a:cxn ang="0">
                    <a:pos x="282" y="123"/>
                  </a:cxn>
                </a:cxnLst>
                <a:rect l="0" t="0" r="r" b="b"/>
                <a:pathLst>
                  <a:path w="282" h="129">
                    <a:moveTo>
                      <a:pt x="0" y="129"/>
                    </a:moveTo>
                    <a:lnTo>
                      <a:pt x="147" y="0"/>
                    </a:lnTo>
                    <a:lnTo>
                      <a:pt x="282" y="123"/>
                    </a:lnTo>
                  </a:path>
                </a:pathLst>
              </a:custGeom>
              <a:noFill/>
              <a:ln w="2844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500034" y="2214554"/>
            <a:ext cx="3073400" cy="1155700"/>
            <a:chOff x="696913" y="1014413"/>
            <a:chExt cx="3073400" cy="1155700"/>
          </a:xfrm>
        </p:grpSpPr>
        <p:sp>
          <p:nvSpPr>
            <p:cNvPr id="5" name="Freeform 1"/>
            <p:cNvSpPr>
              <a:spLocks/>
            </p:cNvSpPr>
            <p:nvPr/>
          </p:nvSpPr>
          <p:spPr bwMode="auto">
            <a:xfrm>
              <a:off x="1293813" y="1014413"/>
              <a:ext cx="19050" cy="1155700"/>
            </a:xfrm>
            <a:custGeom>
              <a:avLst/>
              <a:gdLst/>
              <a:ahLst/>
              <a:cxnLst>
                <a:cxn ang="0">
                  <a:pos x="12" y="728"/>
                </a:cxn>
                <a:cxn ang="0">
                  <a:pos x="0" y="0"/>
                </a:cxn>
              </a:cxnLst>
              <a:rect l="0" t="0" r="r" b="b"/>
              <a:pathLst>
                <a:path w="12" h="728">
                  <a:moveTo>
                    <a:pt x="12" y="728"/>
                  </a:moveTo>
                  <a:lnTo>
                    <a:pt x="0" y="0"/>
                  </a:lnTo>
                </a:path>
              </a:pathLst>
            </a:custGeom>
            <a:noFill/>
            <a:ln w="38160">
              <a:solidFill>
                <a:srgbClr val="0033CC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Freeform 2"/>
            <p:cNvSpPr>
              <a:spLocks/>
            </p:cNvSpPr>
            <p:nvPr/>
          </p:nvSpPr>
          <p:spPr bwMode="auto">
            <a:xfrm>
              <a:off x="1306513" y="2144713"/>
              <a:ext cx="2463800" cy="25400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1552" y="0"/>
                </a:cxn>
              </a:cxnLst>
              <a:rect l="0" t="0" r="r" b="b"/>
              <a:pathLst>
                <a:path w="1552" h="16">
                  <a:moveTo>
                    <a:pt x="0" y="16"/>
                  </a:moveTo>
                  <a:lnTo>
                    <a:pt x="1552" y="0"/>
                  </a:lnTo>
                </a:path>
              </a:pathLst>
            </a:custGeom>
            <a:noFill/>
            <a:ln w="38160">
              <a:solidFill>
                <a:srgbClr val="0033CC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696913" y="1227138"/>
              <a:ext cx="600075" cy="701675"/>
              <a:chOff x="439" y="773"/>
              <a:chExt cx="378" cy="442"/>
            </a:xfrm>
          </p:grpSpPr>
          <p:sp>
            <p:nvSpPr>
              <p:cNvPr id="9" name="Text Box 7"/>
              <p:cNvSpPr txBox="1">
                <a:spLocks noChangeArrowheads="1"/>
              </p:cNvSpPr>
              <p:nvPr/>
            </p:nvSpPr>
            <p:spPr bwMode="auto">
              <a:xfrm>
                <a:off x="439" y="773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b</a:t>
                </a:r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 </a:t>
                </a:r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auto">
              <a:xfrm>
                <a:off x="559" y="857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0"/>
                  </a:cxn>
                </a:cxnLst>
                <a:rect l="0" t="0" r="r" b="b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8" name="Freeform 9"/>
            <p:cNvSpPr>
              <a:spLocks noChangeArrowheads="1"/>
            </p:cNvSpPr>
            <p:nvPr/>
          </p:nvSpPr>
          <p:spPr bwMode="auto">
            <a:xfrm>
              <a:off x="1306513" y="1928813"/>
              <a:ext cx="304800" cy="228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0"/>
                  </a:moveTo>
                  <a:lnTo>
                    <a:pt x="192" y="0"/>
                  </a:lnTo>
                  <a:lnTo>
                    <a:pt x="192" y="144"/>
                  </a:lnTo>
                </a:path>
              </a:pathLst>
            </a:custGeom>
            <a:noFill/>
            <a:ln w="2844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1" name="Group 3"/>
          <p:cNvGrpSpPr>
            <a:grpSpLocks/>
          </p:cNvGrpSpPr>
          <p:nvPr/>
        </p:nvGrpSpPr>
        <p:grpSpPr bwMode="auto">
          <a:xfrm>
            <a:off x="1857356" y="3357562"/>
            <a:ext cx="600075" cy="701675"/>
            <a:chOff x="1351" y="967"/>
            <a:chExt cx="378" cy="442"/>
          </a:xfrm>
        </p:grpSpPr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1351" y="967"/>
              <a:ext cx="378" cy="4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a</a:t>
              </a:r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1467" y="1061"/>
              <a:ext cx="18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4" y="2"/>
                </a:cxn>
              </a:cxnLst>
              <a:rect l="0" t="0" r="r" b="b"/>
              <a:pathLst>
                <a:path w="194" h="2">
                  <a:moveTo>
                    <a:pt x="0" y="0"/>
                  </a:moveTo>
                  <a:lnTo>
                    <a:pt x="194" y="2"/>
                  </a:lnTo>
                </a:path>
              </a:pathLst>
            </a:custGeom>
            <a:noFill/>
            <a:ln w="1908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4" name="Group 54"/>
          <p:cNvGrpSpPr>
            <a:grpSpLocks/>
          </p:cNvGrpSpPr>
          <p:nvPr/>
        </p:nvGrpSpPr>
        <p:grpSpPr bwMode="auto">
          <a:xfrm>
            <a:off x="4000496" y="2285992"/>
            <a:ext cx="2124075" cy="828675"/>
            <a:chOff x="2563" y="701"/>
            <a:chExt cx="1338" cy="522"/>
          </a:xfrm>
        </p:grpSpPr>
        <p:grpSp>
          <p:nvGrpSpPr>
            <p:cNvPr id="15" name="Group 55"/>
            <p:cNvGrpSpPr>
              <a:grpSpLocks/>
            </p:cNvGrpSpPr>
            <p:nvPr/>
          </p:nvGrpSpPr>
          <p:grpSpPr bwMode="auto">
            <a:xfrm>
              <a:off x="2563" y="701"/>
              <a:ext cx="666" cy="520"/>
              <a:chOff x="2563" y="701"/>
              <a:chExt cx="666" cy="520"/>
            </a:xfrm>
          </p:grpSpPr>
          <p:sp>
            <p:nvSpPr>
              <p:cNvPr id="17" name="Text Box 56"/>
              <p:cNvSpPr txBox="1">
                <a:spLocks noChangeArrowheads="1"/>
              </p:cNvSpPr>
              <p:nvPr/>
            </p:nvSpPr>
            <p:spPr bwMode="auto">
              <a:xfrm>
                <a:off x="2563" y="779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a</a:t>
                </a:r>
              </a:p>
            </p:txBody>
          </p:sp>
          <p:sp>
            <p:nvSpPr>
              <p:cNvPr id="18" name="Freeform 57"/>
              <p:cNvSpPr>
                <a:spLocks/>
              </p:cNvSpPr>
              <p:nvPr/>
            </p:nvSpPr>
            <p:spPr bwMode="auto">
              <a:xfrm>
                <a:off x="2679" y="874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2"/>
                  </a:cxn>
                </a:cxnLst>
                <a:rect l="0" t="0" r="r" b="b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9" name="Text Box 58"/>
              <p:cNvSpPr txBox="1">
                <a:spLocks noChangeArrowheads="1"/>
              </p:cNvSpPr>
              <p:nvPr/>
            </p:nvSpPr>
            <p:spPr bwMode="auto">
              <a:xfrm>
                <a:off x="2851" y="779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b</a:t>
                </a:r>
                <a:r>
                  <a:rPr lang="ru-RU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 </a:t>
                </a:r>
              </a:p>
            </p:txBody>
          </p:sp>
          <p:sp>
            <p:nvSpPr>
              <p:cNvPr id="20" name="Freeform 59"/>
              <p:cNvSpPr>
                <a:spLocks/>
              </p:cNvSpPr>
              <p:nvPr/>
            </p:nvSpPr>
            <p:spPr bwMode="auto">
              <a:xfrm>
                <a:off x="2970" y="864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0"/>
                  </a:cxn>
                </a:cxnLst>
                <a:rect l="0" t="0" r="r" b="b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" name="Freeform 60"/>
              <p:cNvSpPr>
                <a:spLocks noChangeArrowheads="1"/>
              </p:cNvSpPr>
              <p:nvPr/>
            </p:nvSpPr>
            <p:spPr bwMode="auto">
              <a:xfrm>
                <a:off x="2755" y="701"/>
                <a:ext cx="282" cy="120"/>
              </a:xfrm>
              <a:custGeom>
                <a:avLst/>
                <a:gdLst/>
                <a:ahLst/>
                <a:cxnLst>
                  <a:cxn ang="0">
                    <a:pos x="0" y="126"/>
                  </a:cxn>
                  <a:cxn ang="0">
                    <a:pos x="152" y="0"/>
                  </a:cxn>
                  <a:cxn ang="0">
                    <a:pos x="288" y="126"/>
                  </a:cxn>
                </a:cxnLst>
                <a:rect l="0" t="0" r="r" b="b"/>
                <a:pathLst>
                  <a:path w="288" h="126">
                    <a:moveTo>
                      <a:pt x="0" y="126"/>
                    </a:moveTo>
                    <a:lnTo>
                      <a:pt x="152" y="0"/>
                    </a:lnTo>
                    <a:lnTo>
                      <a:pt x="288" y="126"/>
                    </a:lnTo>
                  </a:path>
                </a:pathLst>
              </a:custGeom>
              <a:noFill/>
              <a:ln w="2844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6" name="Oval 61"/>
            <p:cNvSpPr>
              <a:spLocks noChangeArrowheads="1"/>
            </p:cNvSpPr>
            <p:nvPr/>
          </p:nvSpPr>
          <p:spPr bwMode="auto">
            <a:xfrm>
              <a:off x="3234" y="798"/>
              <a:ext cx="666" cy="42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=</a:t>
              </a:r>
              <a:r>
                <a:rPr lang="en-US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90</a:t>
              </a:r>
              <a:r>
                <a:rPr lang="en-US" sz="4000" b="1" baseline="30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0</a:t>
              </a:r>
            </a:p>
          </p:txBody>
        </p:sp>
      </p:grpSp>
      <p:grpSp>
        <p:nvGrpSpPr>
          <p:cNvPr id="22" name="Group 19"/>
          <p:cNvGrpSpPr>
            <a:grpSpLocks/>
          </p:cNvGrpSpPr>
          <p:nvPr/>
        </p:nvGrpSpPr>
        <p:grpSpPr bwMode="auto">
          <a:xfrm>
            <a:off x="2857488" y="4429132"/>
            <a:ext cx="3503613" cy="727075"/>
            <a:chOff x="2214" y="1673"/>
            <a:chExt cx="2207" cy="458"/>
          </a:xfrm>
        </p:grpSpPr>
        <p:grpSp>
          <p:nvGrpSpPr>
            <p:cNvPr id="23" name="Group 20"/>
            <p:cNvGrpSpPr>
              <a:grpSpLocks/>
            </p:cNvGrpSpPr>
            <p:nvPr/>
          </p:nvGrpSpPr>
          <p:grpSpPr bwMode="auto">
            <a:xfrm>
              <a:off x="2214" y="1673"/>
              <a:ext cx="378" cy="442"/>
              <a:chOff x="2214" y="1673"/>
              <a:chExt cx="378" cy="442"/>
            </a:xfrm>
          </p:grpSpPr>
          <p:grpSp>
            <p:nvGrpSpPr>
              <p:cNvPr id="32" name="Group 21"/>
              <p:cNvGrpSpPr>
                <a:grpSpLocks/>
              </p:cNvGrpSpPr>
              <p:nvPr/>
            </p:nvGrpSpPr>
            <p:grpSpPr bwMode="auto">
              <a:xfrm>
                <a:off x="2214" y="1673"/>
                <a:ext cx="378" cy="442"/>
                <a:chOff x="2214" y="1673"/>
                <a:chExt cx="378" cy="442"/>
              </a:xfrm>
            </p:grpSpPr>
            <p:sp>
              <p:nvSpPr>
                <p:cNvPr id="35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214" y="1673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a</a:t>
                  </a:r>
                </a:p>
              </p:txBody>
            </p:sp>
            <p:sp>
              <p:nvSpPr>
                <p:cNvPr id="36" name="Freeform 23"/>
                <p:cNvSpPr>
                  <a:spLocks/>
                </p:cNvSpPr>
                <p:nvPr/>
              </p:nvSpPr>
              <p:spPr bwMode="auto">
                <a:xfrm>
                  <a:off x="2330" y="1767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2"/>
                    </a:cxn>
                  </a:cxnLst>
                  <a:rect l="0" t="0" r="r" b="b"/>
                  <a:pathLst>
                    <a:path w="194" h="2">
                      <a:moveTo>
                        <a:pt x="0" y="0"/>
                      </a:moveTo>
                      <a:lnTo>
                        <a:pt x="194" y="2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33" name="Line 24"/>
              <p:cNvSpPr>
                <a:spLocks noChangeShapeType="1"/>
              </p:cNvSpPr>
              <p:nvPr/>
            </p:nvSpPr>
            <p:spPr bwMode="auto">
              <a:xfrm>
                <a:off x="2262" y="1817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Line 25"/>
              <p:cNvSpPr>
                <a:spLocks noChangeShapeType="1"/>
              </p:cNvSpPr>
              <p:nvPr/>
            </p:nvSpPr>
            <p:spPr bwMode="auto">
              <a:xfrm>
                <a:off x="2550" y="1817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4" name="Group 26"/>
            <p:cNvGrpSpPr>
              <a:grpSpLocks/>
            </p:cNvGrpSpPr>
            <p:nvPr/>
          </p:nvGrpSpPr>
          <p:grpSpPr bwMode="auto">
            <a:xfrm>
              <a:off x="2669" y="1689"/>
              <a:ext cx="378" cy="442"/>
              <a:chOff x="2669" y="1689"/>
              <a:chExt cx="378" cy="442"/>
            </a:xfrm>
          </p:grpSpPr>
          <p:grpSp>
            <p:nvGrpSpPr>
              <p:cNvPr id="27" name="Group 27"/>
              <p:cNvGrpSpPr>
                <a:grpSpLocks/>
              </p:cNvGrpSpPr>
              <p:nvPr/>
            </p:nvGrpSpPr>
            <p:grpSpPr bwMode="auto">
              <a:xfrm>
                <a:off x="2669" y="1689"/>
                <a:ext cx="378" cy="442"/>
                <a:chOff x="2669" y="1689"/>
                <a:chExt cx="378" cy="442"/>
              </a:xfrm>
            </p:grpSpPr>
            <p:sp>
              <p:nvSpPr>
                <p:cNvPr id="30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669" y="1689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b</a:t>
                  </a:r>
                  <a:r>
                    <a:rPr lang="ru-RU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 </a:t>
                  </a:r>
                </a:p>
              </p:txBody>
            </p:sp>
            <p:sp>
              <p:nvSpPr>
                <p:cNvPr id="31" name="Freeform 29"/>
                <p:cNvSpPr>
                  <a:spLocks/>
                </p:cNvSpPr>
                <p:nvPr/>
              </p:nvSpPr>
              <p:spPr bwMode="auto">
                <a:xfrm>
                  <a:off x="2743" y="1772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0"/>
                    </a:cxn>
                  </a:cxnLst>
                  <a:rect l="0" t="0" r="r" b="b"/>
                  <a:pathLst>
                    <a:path w="194" h="1">
                      <a:moveTo>
                        <a:pt x="0" y="0"/>
                      </a:moveTo>
                      <a:lnTo>
                        <a:pt x="194" y="0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28" name="Line 30"/>
              <p:cNvSpPr>
                <a:spLocks noChangeShapeType="1"/>
              </p:cNvSpPr>
              <p:nvPr/>
            </p:nvSpPr>
            <p:spPr bwMode="auto">
              <a:xfrm>
                <a:off x="2694" y="1817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Line 31"/>
              <p:cNvSpPr>
                <a:spLocks noChangeShapeType="1"/>
              </p:cNvSpPr>
              <p:nvPr/>
            </p:nvSpPr>
            <p:spPr bwMode="auto">
              <a:xfrm>
                <a:off x="2982" y="1817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aphicFrame>
          <p:nvGraphicFramePr>
            <p:cNvPr id="25" name="Object 32"/>
            <p:cNvGraphicFramePr>
              <a:graphicFrameLocks noChangeAspect="1"/>
            </p:cNvGraphicFramePr>
            <p:nvPr/>
          </p:nvGraphicFramePr>
          <p:xfrm>
            <a:off x="2550" y="1865"/>
            <a:ext cx="167" cy="1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3" r:id="rId3" imgW="75960" imgH="75960" progId="">
                    <p:embed/>
                  </p:oleObj>
                </mc:Choice>
                <mc:Fallback>
                  <p:oleObj r:id="rId3" imgW="75960" imgH="75960" progId="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50" y="1865"/>
                          <a:ext cx="167" cy="1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" name="Text Box 33"/>
            <p:cNvSpPr txBox="1">
              <a:spLocks noChangeArrowheads="1"/>
            </p:cNvSpPr>
            <p:nvPr/>
          </p:nvSpPr>
          <p:spPr bwMode="auto">
            <a:xfrm>
              <a:off x="2982" y="1689"/>
              <a:ext cx="1439" cy="4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cos </a:t>
              </a:r>
              <a:r>
                <a:rPr lang="en-US" sz="40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90</a:t>
              </a:r>
              <a:r>
                <a:rPr lang="en-US" sz="4000" b="1" baseline="30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0</a:t>
              </a:r>
            </a:p>
          </p:txBody>
        </p:sp>
      </p:grpSp>
      <p:grpSp>
        <p:nvGrpSpPr>
          <p:cNvPr id="37" name="Group 10"/>
          <p:cNvGrpSpPr>
            <a:grpSpLocks/>
          </p:cNvGrpSpPr>
          <p:nvPr/>
        </p:nvGrpSpPr>
        <p:grpSpPr bwMode="auto">
          <a:xfrm>
            <a:off x="1571604" y="4429132"/>
            <a:ext cx="1368425" cy="701675"/>
            <a:chOff x="1346" y="1699"/>
            <a:chExt cx="862" cy="442"/>
          </a:xfrm>
        </p:grpSpPr>
        <p:grpSp>
          <p:nvGrpSpPr>
            <p:cNvPr id="38" name="Group 11"/>
            <p:cNvGrpSpPr>
              <a:grpSpLocks/>
            </p:cNvGrpSpPr>
            <p:nvPr/>
          </p:nvGrpSpPr>
          <p:grpSpPr bwMode="auto">
            <a:xfrm>
              <a:off x="1346" y="1699"/>
              <a:ext cx="378" cy="442"/>
              <a:chOff x="1346" y="1699"/>
              <a:chExt cx="378" cy="442"/>
            </a:xfrm>
          </p:grpSpPr>
          <p:sp>
            <p:nvSpPr>
              <p:cNvPr id="44" name="Text Box 12"/>
              <p:cNvSpPr txBox="1">
                <a:spLocks noChangeArrowheads="1"/>
              </p:cNvSpPr>
              <p:nvPr/>
            </p:nvSpPr>
            <p:spPr bwMode="auto">
              <a:xfrm>
                <a:off x="1346" y="1699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a</a:t>
                </a:r>
              </a:p>
            </p:txBody>
          </p:sp>
          <p:sp>
            <p:nvSpPr>
              <p:cNvPr id="45" name="Freeform 13"/>
              <p:cNvSpPr>
                <a:spLocks/>
              </p:cNvSpPr>
              <p:nvPr/>
            </p:nvSpPr>
            <p:spPr bwMode="auto">
              <a:xfrm>
                <a:off x="1462" y="1793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2"/>
                  </a:cxn>
                </a:cxnLst>
                <a:rect l="0" t="0" r="r" b="b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9" name="Group 14"/>
            <p:cNvGrpSpPr>
              <a:grpSpLocks/>
            </p:cNvGrpSpPr>
            <p:nvPr/>
          </p:nvGrpSpPr>
          <p:grpSpPr bwMode="auto">
            <a:xfrm>
              <a:off x="1682" y="1699"/>
              <a:ext cx="378" cy="442"/>
              <a:chOff x="1682" y="1699"/>
              <a:chExt cx="378" cy="442"/>
            </a:xfrm>
          </p:grpSpPr>
          <p:sp>
            <p:nvSpPr>
              <p:cNvPr id="42" name="Text Box 15"/>
              <p:cNvSpPr txBox="1">
                <a:spLocks noChangeArrowheads="1"/>
              </p:cNvSpPr>
              <p:nvPr/>
            </p:nvSpPr>
            <p:spPr bwMode="auto">
              <a:xfrm>
                <a:off x="1682" y="1699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b</a:t>
                </a:r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 </a:t>
                </a:r>
              </a:p>
            </p:txBody>
          </p:sp>
          <p:sp>
            <p:nvSpPr>
              <p:cNvPr id="43" name="Freeform 16"/>
              <p:cNvSpPr>
                <a:spLocks/>
              </p:cNvSpPr>
              <p:nvPr/>
            </p:nvSpPr>
            <p:spPr bwMode="auto">
              <a:xfrm>
                <a:off x="1802" y="1783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0"/>
                  </a:cxn>
                </a:cxnLst>
                <a:rect l="0" t="0" r="r" b="b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0" name="Text Box 17"/>
            <p:cNvSpPr txBox="1">
              <a:spLocks noChangeArrowheads="1"/>
            </p:cNvSpPr>
            <p:nvPr/>
          </p:nvSpPr>
          <p:spPr bwMode="auto">
            <a:xfrm>
              <a:off x="1982" y="1813"/>
              <a:ext cx="225" cy="2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</a:p>
          </p:txBody>
        </p:sp>
        <p:graphicFrame>
          <p:nvGraphicFramePr>
            <p:cNvPr id="41" name="Object 18"/>
            <p:cNvGraphicFramePr>
              <a:graphicFrameLocks noChangeAspect="1"/>
            </p:cNvGraphicFramePr>
            <p:nvPr/>
          </p:nvGraphicFramePr>
          <p:xfrm>
            <a:off x="1634" y="1885"/>
            <a:ext cx="162" cy="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4" r:id="rId5" imgW="75960" imgH="75960" progId="">
                    <p:embed/>
                  </p:oleObj>
                </mc:Choice>
                <mc:Fallback>
                  <p:oleObj r:id="rId5" imgW="75960" imgH="75960" progId="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4" y="1885"/>
                          <a:ext cx="162" cy="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6" name="Group 35"/>
          <p:cNvGrpSpPr>
            <a:grpSpLocks/>
          </p:cNvGrpSpPr>
          <p:nvPr/>
        </p:nvGrpSpPr>
        <p:grpSpPr bwMode="auto">
          <a:xfrm>
            <a:off x="1500166" y="5429264"/>
            <a:ext cx="4325937" cy="730250"/>
            <a:chOff x="1563" y="3445"/>
            <a:chExt cx="2725" cy="460"/>
          </a:xfrm>
        </p:grpSpPr>
        <p:grpSp>
          <p:nvGrpSpPr>
            <p:cNvPr id="47" name="Group 36"/>
            <p:cNvGrpSpPr>
              <a:grpSpLocks/>
            </p:cNvGrpSpPr>
            <p:nvPr/>
          </p:nvGrpSpPr>
          <p:grpSpPr bwMode="auto">
            <a:xfrm>
              <a:off x="1563" y="3445"/>
              <a:ext cx="1035" cy="442"/>
              <a:chOff x="1563" y="3445"/>
              <a:chExt cx="1035" cy="442"/>
            </a:xfrm>
          </p:grpSpPr>
          <p:grpSp>
            <p:nvGrpSpPr>
              <p:cNvPr id="56" name="Group 37"/>
              <p:cNvGrpSpPr>
                <a:grpSpLocks/>
              </p:cNvGrpSpPr>
              <p:nvPr/>
            </p:nvGrpSpPr>
            <p:grpSpPr bwMode="auto">
              <a:xfrm>
                <a:off x="1563" y="3445"/>
                <a:ext cx="375" cy="442"/>
                <a:chOff x="1563" y="3445"/>
                <a:chExt cx="375" cy="442"/>
              </a:xfrm>
            </p:grpSpPr>
            <p:sp>
              <p:nvSpPr>
                <p:cNvPr id="62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563" y="3445"/>
                  <a:ext cx="375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a</a:t>
                  </a:r>
                </a:p>
              </p:txBody>
            </p:sp>
            <p:sp>
              <p:nvSpPr>
                <p:cNvPr id="63" name="Freeform 39"/>
                <p:cNvSpPr>
                  <a:spLocks/>
                </p:cNvSpPr>
                <p:nvPr/>
              </p:nvSpPr>
              <p:spPr bwMode="auto">
                <a:xfrm>
                  <a:off x="1678" y="3539"/>
                  <a:ext cx="187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2"/>
                    </a:cxn>
                  </a:cxnLst>
                  <a:rect l="0" t="0" r="r" b="b"/>
                  <a:pathLst>
                    <a:path w="194" h="2">
                      <a:moveTo>
                        <a:pt x="0" y="0"/>
                      </a:moveTo>
                      <a:lnTo>
                        <a:pt x="194" y="2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57" name="Group 40"/>
              <p:cNvGrpSpPr>
                <a:grpSpLocks/>
              </p:cNvGrpSpPr>
              <p:nvPr/>
            </p:nvGrpSpPr>
            <p:grpSpPr bwMode="auto">
              <a:xfrm>
                <a:off x="1897" y="3445"/>
                <a:ext cx="375" cy="442"/>
                <a:chOff x="1897" y="3445"/>
                <a:chExt cx="375" cy="442"/>
              </a:xfrm>
            </p:grpSpPr>
            <p:sp>
              <p:nvSpPr>
                <p:cNvPr id="60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1897" y="3445"/>
                  <a:ext cx="375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 dirty="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b</a:t>
                  </a:r>
                  <a:r>
                    <a:rPr lang="ru-RU" sz="4000" b="1" i="1" dirty="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 </a:t>
                  </a:r>
                </a:p>
              </p:txBody>
            </p:sp>
            <p:sp>
              <p:nvSpPr>
                <p:cNvPr id="61" name="Freeform 42"/>
                <p:cNvSpPr>
                  <a:spLocks/>
                </p:cNvSpPr>
                <p:nvPr/>
              </p:nvSpPr>
              <p:spPr bwMode="auto">
                <a:xfrm>
                  <a:off x="2014" y="3529"/>
                  <a:ext cx="187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0"/>
                    </a:cxn>
                  </a:cxnLst>
                  <a:rect l="0" t="0" r="r" b="b"/>
                  <a:pathLst>
                    <a:path w="194" h="1">
                      <a:moveTo>
                        <a:pt x="0" y="0"/>
                      </a:moveTo>
                      <a:lnTo>
                        <a:pt x="194" y="0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58" name="Text Box 43"/>
              <p:cNvSpPr txBox="1">
                <a:spLocks noChangeArrowheads="1"/>
              </p:cNvSpPr>
              <p:nvPr/>
            </p:nvSpPr>
            <p:spPr bwMode="auto">
              <a:xfrm>
                <a:off x="2194" y="3527"/>
                <a:ext cx="404" cy="32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=</a:t>
                </a:r>
                <a:r>
                  <a:rPr lang="ru-RU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</a:t>
                </a:r>
                <a:r>
                  <a:rPr lang="ru-RU" sz="28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0</a:t>
                </a:r>
              </a:p>
            </p:txBody>
          </p:sp>
          <p:graphicFrame>
            <p:nvGraphicFramePr>
              <p:cNvPr id="59" name="Object 44"/>
              <p:cNvGraphicFramePr>
                <a:graphicFrameLocks noChangeAspect="1"/>
              </p:cNvGraphicFramePr>
              <p:nvPr/>
            </p:nvGraphicFramePr>
            <p:xfrm>
              <a:off x="1850" y="3631"/>
              <a:ext cx="162" cy="1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55" r:id="rId6" imgW="75960" imgH="75960" progId="">
                      <p:embed/>
                    </p:oleObj>
                  </mc:Choice>
                  <mc:Fallback>
                    <p:oleObj r:id="rId6" imgW="75960" imgH="75960" progId="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50" y="3631"/>
                            <a:ext cx="162" cy="16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blipFill dpi="0" rotWithShape="0">
                                  <a:blip/>
                                  <a:srcRect/>
                                  <a:stretch>
                                    <a:fillRect/>
                                  </a:stretch>
                                </a:blip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48" name="Group 45"/>
            <p:cNvGrpSpPr>
              <a:grpSpLocks/>
            </p:cNvGrpSpPr>
            <p:nvPr/>
          </p:nvGrpSpPr>
          <p:grpSpPr bwMode="auto">
            <a:xfrm>
              <a:off x="3432" y="3455"/>
              <a:ext cx="378" cy="442"/>
              <a:chOff x="3432" y="3455"/>
              <a:chExt cx="378" cy="442"/>
            </a:xfrm>
          </p:grpSpPr>
          <p:sp>
            <p:nvSpPr>
              <p:cNvPr id="54" name="Text Box 46"/>
              <p:cNvSpPr txBox="1">
                <a:spLocks noChangeArrowheads="1"/>
              </p:cNvSpPr>
              <p:nvPr/>
            </p:nvSpPr>
            <p:spPr bwMode="auto">
              <a:xfrm>
                <a:off x="3432" y="3455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a</a:t>
                </a:r>
              </a:p>
            </p:txBody>
          </p:sp>
          <p:sp>
            <p:nvSpPr>
              <p:cNvPr id="55" name="Freeform 47"/>
              <p:cNvSpPr>
                <a:spLocks/>
              </p:cNvSpPr>
              <p:nvPr/>
            </p:nvSpPr>
            <p:spPr bwMode="auto">
              <a:xfrm>
                <a:off x="3548" y="3549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2"/>
                  </a:cxn>
                </a:cxnLst>
                <a:rect l="0" t="0" r="r" b="b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9" name="Group 48"/>
            <p:cNvGrpSpPr>
              <a:grpSpLocks/>
            </p:cNvGrpSpPr>
            <p:nvPr/>
          </p:nvGrpSpPr>
          <p:grpSpPr bwMode="auto">
            <a:xfrm>
              <a:off x="3909" y="3455"/>
              <a:ext cx="378" cy="442"/>
              <a:chOff x="3909" y="3455"/>
              <a:chExt cx="378" cy="442"/>
            </a:xfrm>
          </p:grpSpPr>
          <p:sp>
            <p:nvSpPr>
              <p:cNvPr id="52" name="Text Box 49"/>
              <p:cNvSpPr txBox="1">
                <a:spLocks noChangeArrowheads="1"/>
              </p:cNvSpPr>
              <p:nvPr/>
            </p:nvSpPr>
            <p:spPr bwMode="auto">
              <a:xfrm>
                <a:off x="3909" y="3455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b</a:t>
                </a:r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 </a:t>
                </a:r>
              </a:p>
            </p:txBody>
          </p:sp>
          <p:sp>
            <p:nvSpPr>
              <p:cNvPr id="53" name="Freeform 50"/>
              <p:cNvSpPr>
                <a:spLocks/>
              </p:cNvSpPr>
              <p:nvPr/>
            </p:nvSpPr>
            <p:spPr bwMode="auto">
              <a:xfrm>
                <a:off x="4029" y="3539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0"/>
                  </a:cxn>
                </a:cxnLst>
                <a:rect l="0" t="0" r="r" b="b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0" name="Rectangle 51"/>
            <p:cNvSpPr>
              <a:spLocks noChangeArrowheads="1"/>
            </p:cNvSpPr>
            <p:nvPr/>
          </p:nvSpPr>
          <p:spPr bwMode="auto">
            <a:xfrm>
              <a:off x="3781" y="3551"/>
              <a:ext cx="173" cy="31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3300">
                  <a:solidFill>
                    <a:srgbClr val="0033CC"/>
                  </a:solidFill>
                  <a:latin typeface="Symbol" pitchFamily="16" charset="2"/>
                </a:rPr>
                <a:t></a:t>
              </a:r>
            </a:p>
          </p:txBody>
        </p:sp>
        <p:sp>
          <p:nvSpPr>
            <p:cNvPr id="51" name="Rectangle 52"/>
            <p:cNvSpPr>
              <a:spLocks noChangeArrowheads="1"/>
            </p:cNvSpPr>
            <p:nvPr/>
          </p:nvSpPr>
          <p:spPr bwMode="auto">
            <a:xfrm>
              <a:off x="2762" y="3455"/>
              <a:ext cx="392" cy="4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47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6" charset="2"/>
                </a:rPr>
                <a:t></a:t>
              </a:r>
            </a:p>
          </p:txBody>
        </p:sp>
      </p:grpSp>
      <p:sp>
        <p:nvSpPr>
          <p:cNvPr id="64" name="Text Box 53"/>
          <p:cNvSpPr txBox="1">
            <a:spLocks noChangeArrowheads="1"/>
          </p:cNvSpPr>
          <p:nvPr/>
        </p:nvSpPr>
        <p:spPr bwMode="auto">
          <a:xfrm>
            <a:off x="357158" y="214290"/>
            <a:ext cx="8458200" cy="1387176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Т 16.1  </a:t>
            </a:r>
            <a:r>
              <a:rPr lang="ru-RU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Скалярний</a:t>
            </a: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добуток</a:t>
            </a: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ненульових</a:t>
            </a: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векторів</a:t>
            </a: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дорівнює</a:t>
            </a: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нулю </a:t>
            </a:r>
            <a:r>
              <a:rPr lang="ru-RU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тоді</a:t>
            </a: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і</a:t>
            </a: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тільки</a:t>
            </a: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тоді</a:t>
            </a: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коли </a:t>
            </a:r>
            <a:r>
              <a:rPr lang="ru-RU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ці</a:t>
            </a: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вектори</a:t>
            </a: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перпендикулярні</a:t>
            </a: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ru-RU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174875" y="3019425"/>
            <a:ext cx="4794250" cy="774700"/>
            <a:chOff x="2174875" y="3019425"/>
            <a:chExt cx="4794250" cy="774700"/>
          </a:xfrm>
        </p:grpSpPr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2174875" y="3068638"/>
              <a:ext cx="1368425" cy="701675"/>
              <a:chOff x="1370" y="1933"/>
              <a:chExt cx="862" cy="442"/>
            </a:xfrm>
          </p:grpSpPr>
          <p:grpSp>
            <p:nvGrpSpPr>
              <p:cNvPr id="20" name="Group 12"/>
              <p:cNvGrpSpPr>
                <a:grpSpLocks/>
              </p:cNvGrpSpPr>
              <p:nvPr/>
            </p:nvGrpSpPr>
            <p:grpSpPr bwMode="auto">
              <a:xfrm>
                <a:off x="1370" y="1933"/>
                <a:ext cx="378" cy="442"/>
                <a:chOff x="1370" y="1933"/>
                <a:chExt cx="378" cy="442"/>
              </a:xfrm>
            </p:grpSpPr>
            <p:sp>
              <p:nvSpPr>
                <p:cNvPr id="26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370" y="1933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a</a:t>
                  </a:r>
                </a:p>
              </p:txBody>
            </p:sp>
            <p:sp>
              <p:nvSpPr>
                <p:cNvPr id="27" name="Freeform 14"/>
                <p:cNvSpPr>
                  <a:spLocks/>
                </p:cNvSpPr>
                <p:nvPr/>
              </p:nvSpPr>
              <p:spPr bwMode="auto">
                <a:xfrm>
                  <a:off x="1486" y="2026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2"/>
                    </a:cxn>
                  </a:cxnLst>
                  <a:rect l="0" t="0" r="r" b="b"/>
                  <a:pathLst>
                    <a:path w="194" h="2">
                      <a:moveTo>
                        <a:pt x="0" y="0"/>
                      </a:moveTo>
                      <a:lnTo>
                        <a:pt x="194" y="2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1" name="Group 15"/>
              <p:cNvGrpSpPr>
                <a:grpSpLocks/>
              </p:cNvGrpSpPr>
              <p:nvPr/>
            </p:nvGrpSpPr>
            <p:grpSpPr bwMode="auto">
              <a:xfrm>
                <a:off x="1706" y="1933"/>
                <a:ext cx="378" cy="442"/>
                <a:chOff x="1706" y="1933"/>
                <a:chExt cx="378" cy="442"/>
              </a:xfrm>
            </p:grpSpPr>
            <p:sp>
              <p:nvSpPr>
                <p:cNvPr id="2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706" y="1933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 dirty="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b</a:t>
                  </a:r>
                  <a:r>
                    <a:rPr lang="ru-RU" sz="4000" b="1" i="1" dirty="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 </a:t>
                  </a:r>
                </a:p>
              </p:txBody>
            </p:sp>
            <p:sp>
              <p:nvSpPr>
                <p:cNvPr id="25" name="Freeform 17"/>
                <p:cNvSpPr>
                  <a:spLocks/>
                </p:cNvSpPr>
                <p:nvPr/>
              </p:nvSpPr>
              <p:spPr bwMode="auto">
                <a:xfrm>
                  <a:off x="1826" y="2016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0"/>
                    </a:cxn>
                  </a:cxnLst>
                  <a:rect l="0" t="0" r="r" b="b"/>
                  <a:pathLst>
                    <a:path w="194" h="1">
                      <a:moveTo>
                        <a:pt x="0" y="0"/>
                      </a:moveTo>
                      <a:lnTo>
                        <a:pt x="194" y="0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22" name="Text Box 18"/>
              <p:cNvSpPr txBox="1">
                <a:spLocks noChangeArrowheads="1"/>
              </p:cNvSpPr>
              <p:nvPr/>
            </p:nvSpPr>
            <p:spPr bwMode="auto">
              <a:xfrm>
                <a:off x="2007" y="2046"/>
                <a:ext cx="225" cy="28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=</a:t>
                </a:r>
              </a:p>
            </p:txBody>
          </p:sp>
          <p:graphicFrame>
            <p:nvGraphicFramePr>
              <p:cNvPr id="23" name="Object 19"/>
              <p:cNvGraphicFramePr>
                <a:graphicFrameLocks noChangeAspect="1"/>
              </p:cNvGraphicFramePr>
              <p:nvPr/>
            </p:nvGraphicFramePr>
            <p:xfrm>
              <a:off x="1658" y="2119"/>
              <a:ext cx="162" cy="1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76" r:id="rId3" imgW="75960" imgH="75960" progId="">
                      <p:embed/>
                    </p:oleObj>
                  </mc:Choice>
                  <mc:Fallback>
                    <p:oleObj r:id="rId3" imgW="75960" imgH="75960" progId="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58" y="2119"/>
                            <a:ext cx="162" cy="16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blipFill dpi="0" rotWithShape="0">
                                  <a:blip/>
                                  <a:srcRect/>
                                  <a:stretch>
                                    <a:fillRect/>
                                  </a:stretch>
                                </a:blip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3470275" y="3019425"/>
              <a:ext cx="600075" cy="701675"/>
              <a:chOff x="2186" y="1902"/>
              <a:chExt cx="378" cy="442"/>
            </a:xfrm>
          </p:grpSpPr>
          <p:grpSp>
            <p:nvGrpSpPr>
              <p:cNvPr id="15" name="Group 21"/>
              <p:cNvGrpSpPr>
                <a:grpSpLocks/>
              </p:cNvGrpSpPr>
              <p:nvPr/>
            </p:nvGrpSpPr>
            <p:grpSpPr bwMode="auto">
              <a:xfrm>
                <a:off x="2186" y="1902"/>
                <a:ext cx="378" cy="442"/>
                <a:chOff x="2186" y="1902"/>
                <a:chExt cx="378" cy="442"/>
              </a:xfrm>
            </p:grpSpPr>
            <p:sp>
              <p:nvSpPr>
                <p:cNvPr id="1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186" y="1902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 dirty="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a</a:t>
                  </a:r>
                </a:p>
              </p:txBody>
            </p:sp>
            <p:sp>
              <p:nvSpPr>
                <p:cNvPr id="19" name="Freeform 23"/>
                <p:cNvSpPr>
                  <a:spLocks/>
                </p:cNvSpPr>
                <p:nvPr/>
              </p:nvSpPr>
              <p:spPr bwMode="auto">
                <a:xfrm>
                  <a:off x="2302" y="1996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2"/>
                    </a:cxn>
                  </a:cxnLst>
                  <a:rect l="0" t="0" r="r" b="b"/>
                  <a:pathLst>
                    <a:path w="194" h="2">
                      <a:moveTo>
                        <a:pt x="0" y="0"/>
                      </a:moveTo>
                      <a:lnTo>
                        <a:pt x="194" y="2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6" name="Line 24"/>
              <p:cNvSpPr>
                <a:spLocks noChangeShapeType="1"/>
              </p:cNvSpPr>
              <p:nvPr/>
            </p:nvSpPr>
            <p:spPr bwMode="auto">
              <a:xfrm>
                <a:off x="2234" y="2046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Line 25"/>
              <p:cNvSpPr>
                <a:spLocks noChangeShapeType="1"/>
              </p:cNvSpPr>
              <p:nvPr/>
            </p:nvSpPr>
            <p:spPr bwMode="auto">
              <a:xfrm>
                <a:off x="2522" y="2046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" name="Group 26"/>
            <p:cNvGrpSpPr>
              <a:grpSpLocks/>
            </p:cNvGrpSpPr>
            <p:nvPr/>
          </p:nvGrpSpPr>
          <p:grpSpPr bwMode="auto">
            <a:xfrm>
              <a:off x="4192588" y="3044825"/>
              <a:ext cx="600075" cy="701675"/>
              <a:chOff x="2641" y="1918"/>
              <a:chExt cx="378" cy="442"/>
            </a:xfrm>
          </p:grpSpPr>
          <p:grpSp>
            <p:nvGrpSpPr>
              <p:cNvPr id="10" name="Group 27"/>
              <p:cNvGrpSpPr>
                <a:grpSpLocks/>
              </p:cNvGrpSpPr>
              <p:nvPr/>
            </p:nvGrpSpPr>
            <p:grpSpPr bwMode="auto">
              <a:xfrm>
                <a:off x="2641" y="1918"/>
                <a:ext cx="378" cy="442"/>
                <a:chOff x="2641" y="1918"/>
                <a:chExt cx="378" cy="442"/>
              </a:xfrm>
            </p:grpSpPr>
            <p:sp>
              <p:nvSpPr>
                <p:cNvPr id="13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641" y="1918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b</a:t>
                  </a:r>
                  <a:r>
                    <a:rPr lang="ru-RU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 </a:t>
                  </a:r>
                </a:p>
              </p:txBody>
            </p:sp>
            <p:sp>
              <p:nvSpPr>
                <p:cNvPr id="14" name="Freeform 29"/>
                <p:cNvSpPr>
                  <a:spLocks/>
                </p:cNvSpPr>
                <p:nvPr/>
              </p:nvSpPr>
              <p:spPr bwMode="auto">
                <a:xfrm>
                  <a:off x="2715" y="2002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0"/>
                    </a:cxn>
                  </a:cxnLst>
                  <a:rect l="0" t="0" r="r" b="b"/>
                  <a:pathLst>
                    <a:path w="194" h="1">
                      <a:moveTo>
                        <a:pt x="0" y="0"/>
                      </a:moveTo>
                      <a:lnTo>
                        <a:pt x="194" y="0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1" name="Line 30"/>
              <p:cNvSpPr>
                <a:spLocks noChangeShapeType="1"/>
              </p:cNvSpPr>
              <p:nvPr/>
            </p:nvSpPr>
            <p:spPr bwMode="auto">
              <a:xfrm>
                <a:off x="2666" y="2046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Line 31"/>
              <p:cNvSpPr>
                <a:spLocks noChangeShapeType="1"/>
              </p:cNvSpPr>
              <p:nvPr/>
            </p:nvSpPr>
            <p:spPr bwMode="auto">
              <a:xfrm>
                <a:off x="2954" y="2046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" name="Text Box 33"/>
            <p:cNvSpPr txBox="1">
              <a:spLocks noChangeArrowheads="1"/>
            </p:cNvSpPr>
            <p:nvPr/>
          </p:nvSpPr>
          <p:spPr bwMode="auto">
            <a:xfrm>
              <a:off x="4689475" y="3044825"/>
              <a:ext cx="1441450" cy="70326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4000" b="1" i="1" dirty="0" err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cos</a:t>
              </a:r>
              <a:endParaRPr lang="en-US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endParaRPr>
            </a:p>
          </p:txBody>
        </p:sp>
        <p:sp>
          <p:nvSpPr>
            <p:cNvPr id="9" name="Oval 36"/>
            <p:cNvSpPr>
              <a:spLocks noChangeArrowheads="1"/>
            </p:cNvSpPr>
            <p:nvPr/>
          </p:nvSpPr>
          <p:spPr bwMode="auto">
            <a:xfrm>
              <a:off x="5902325" y="3108325"/>
              <a:ext cx="1066800" cy="6858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&gt; </a:t>
              </a:r>
              <a:r>
                <a:rPr lang="en-US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0</a:t>
              </a:r>
            </a:p>
          </p:txBody>
        </p:sp>
      </p:grpSp>
      <p:grpSp>
        <p:nvGrpSpPr>
          <p:cNvPr id="28" name="Group 56"/>
          <p:cNvGrpSpPr>
            <a:grpSpLocks/>
          </p:cNvGrpSpPr>
          <p:nvPr/>
        </p:nvGrpSpPr>
        <p:grpSpPr bwMode="auto">
          <a:xfrm>
            <a:off x="4246563" y="1165225"/>
            <a:ext cx="2124075" cy="828675"/>
            <a:chOff x="2675" y="734"/>
            <a:chExt cx="1338" cy="522"/>
          </a:xfrm>
        </p:grpSpPr>
        <p:grpSp>
          <p:nvGrpSpPr>
            <p:cNvPr id="29" name="Group 57"/>
            <p:cNvGrpSpPr>
              <a:grpSpLocks/>
            </p:cNvGrpSpPr>
            <p:nvPr/>
          </p:nvGrpSpPr>
          <p:grpSpPr bwMode="auto">
            <a:xfrm>
              <a:off x="2675" y="734"/>
              <a:ext cx="666" cy="520"/>
              <a:chOff x="2675" y="734"/>
              <a:chExt cx="666" cy="520"/>
            </a:xfrm>
          </p:grpSpPr>
          <p:sp>
            <p:nvSpPr>
              <p:cNvPr id="31" name="Text Box 58"/>
              <p:cNvSpPr txBox="1">
                <a:spLocks noChangeArrowheads="1"/>
              </p:cNvSpPr>
              <p:nvPr/>
            </p:nvSpPr>
            <p:spPr bwMode="auto">
              <a:xfrm>
                <a:off x="2675" y="812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a</a:t>
                </a:r>
              </a:p>
            </p:txBody>
          </p:sp>
          <p:sp>
            <p:nvSpPr>
              <p:cNvPr id="32" name="Freeform 59"/>
              <p:cNvSpPr>
                <a:spLocks/>
              </p:cNvSpPr>
              <p:nvPr/>
            </p:nvSpPr>
            <p:spPr bwMode="auto">
              <a:xfrm>
                <a:off x="2792" y="905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2"/>
                  </a:cxn>
                </a:cxnLst>
                <a:rect l="0" t="0" r="r" b="b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3" name="Text Box 60"/>
              <p:cNvSpPr txBox="1">
                <a:spLocks noChangeArrowheads="1"/>
              </p:cNvSpPr>
              <p:nvPr/>
            </p:nvSpPr>
            <p:spPr bwMode="auto">
              <a:xfrm>
                <a:off x="2963" y="812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b</a:t>
                </a:r>
                <a:r>
                  <a:rPr lang="ru-RU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 </a:t>
                </a:r>
              </a:p>
            </p:txBody>
          </p:sp>
          <p:sp>
            <p:nvSpPr>
              <p:cNvPr id="34" name="Freeform 61"/>
              <p:cNvSpPr>
                <a:spLocks/>
              </p:cNvSpPr>
              <p:nvPr/>
            </p:nvSpPr>
            <p:spPr bwMode="auto">
              <a:xfrm>
                <a:off x="3084" y="896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0"/>
                  </a:cxn>
                </a:cxnLst>
                <a:rect l="0" t="0" r="r" b="b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" name="Freeform 62"/>
              <p:cNvSpPr>
                <a:spLocks noChangeArrowheads="1"/>
              </p:cNvSpPr>
              <p:nvPr/>
            </p:nvSpPr>
            <p:spPr bwMode="auto">
              <a:xfrm>
                <a:off x="2868" y="734"/>
                <a:ext cx="282" cy="120"/>
              </a:xfrm>
              <a:custGeom>
                <a:avLst/>
                <a:gdLst/>
                <a:ahLst/>
                <a:cxnLst>
                  <a:cxn ang="0">
                    <a:pos x="0" y="126"/>
                  </a:cxn>
                  <a:cxn ang="0">
                    <a:pos x="152" y="0"/>
                  </a:cxn>
                  <a:cxn ang="0">
                    <a:pos x="288" y="126"/>
                  </a:cxn>
                </a:cxnLst>
                <a:rect l="0" t="0" r="r" b="b"/>
                <a:pathLst>
                  <a:path w="288" h="126">
                    <a:moveTo>
                      <a:pt x="0" y="126"/>
                    </a:moveTo>
                    <a:lnTo>
                      <a:pt x="152" y="0"/>
                    </a:lnTo>
                    <a:lnTo>
                      <a:pt x="288" y="126"/>
                    </a:lnTo>
                  </a:path>
                </a:pathLst>
              </a:custGeom>
              <a:noFill/>
              <a:ln w="2844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0" name="Oval 63"/>
            <p:cNvSpPr>
              <a:spLocks noChangeArrowheads="1"/>
            </p:cNvSpPr>
            <p:nvPr/>
          </p:nvSpPr>
          <p:spPr bwMode="auto">
            <a:xfrm>
              <a:off x="3348" y="830"/>
              <a:ext cx="666" cy="42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&lt; </a:t>
              </a:r>
              <a:r>
                <a:rPr lang="en-US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90</a:t>
              </a:r>
              <a:r>
                <a:rPr lang="en-US" sz="4000" b="1" baseline="30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0</a:t>
              </a:r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1365250" y="1633538"/>
            <a:ext cx="2286000" cy="977900"/>
            <a:chOff x="1365250" y="1633538"/>
            <a:chExt cx="2286000" cy="977900"/>
          </a:xfrm>
        </p:grpSpPr>
        <p:sp>
          <p:nvSpPr>
            <p:cNvPr id="37" name="Freeform 2"/>
            <p:cNvSpPr>
              <a:spLocks/>
            </p:cNvSpPr>
            <p:nvPr/>
          </p:nvSpPr>
          <p:spPr bwMode="auto">
            <a:xfrm>
              <a:off x="1377950" y="1633538"/>
              <a:ext cx="2273300" cy="622300"/>
            </a:xfrm>
            <a:custGeom>
              <a:avLst/>
              <a:gdLst/>
              <a:ahLst/>
              <a:cxnLst>
                <a:cxn ang="0">
                  <a:pos x="0" y="392"/>
                </a:cxn>
                <a:cxn ang="0">
                  <a:pos x="1432" y="0"/>
                </a:cxn>
              </a:cxnLst>
              <a:rect l="0" t="0" r="r" b="b"/>
              <a:pathLst>
                <a:path w="1432" h="392">
                  <a:moveTo>
                    <a:pt x="0" y="392"/>
                  </a:moveTo>
                  <a:lnTo>
                    <a:pt x="1432" y="0"/>
                  </a:lnTo>
                </a:path>
              </a:pathLst>
            </a:custGeom>
            <a:noFill/>
            <a:ln w="38160">
              <a:solidFill>
                <a:srgbClr val="0033CC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8" name="Group 3"/>
            <p:cNvGrpSpPr>
              <a:grpSpLocks/>
            </p:cNvGrpSpPr>
            <p:nvPr/>
          </p:nvGrpSpPr>
          <p:grpSpPr bwMode="auto">
            <a:xfrm>
              <a:off x="2216150" y="1909763"/>
              <a:ext cx="600075" cy="701675"/>
              <a:chOff x="1396" y="1203"/>
              <a:chExt cx="378" cy="442"/>
            </a:xfrm>
          </p:grpSpPr>
          <p:sp>
            <p:nvSpPr>
              <p:cNvPr id="40" name="Text Box 4"/>
              <p:cNvSpPr txBox="1">
                <a:spLocks noChangeArrowheads="1"/>
              </p:cNvSpPr>
              <p:nvPr/>
            </p:nvSpPr>
            <p:spPr bwMode="auto">
              <a:xfrm>
                <a:off x="1396" y="1203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a</a:t>
                </a:r>
              </a:p>
            </p:txBody>
          </p:sp>
          <p:sp>
            <p:nvSpPr>
              <p:cNvPr id="41" name="Freeform 5"/>
              <p:cNvSpPr>
                <a:spLocks/>
              </p:cNvSpPr>
              <p:nvPr/>
            </p:nvSpPr>
            <p:spPr bwMode="auto">
              <a:xfrm>
                <a:off x="1512" y="1297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2"/>
                  </a:cxn>
                </a:cxnLst>
                <a:rect l="0" t="0" r="r" b="b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9" name="Freeform 10"/>
            <p:cNvSpPr>
              <a:spLocks noChangeArrowheads="1"/>
            </p:cNvSpPr>
            <p:nvPr/>
          </p:nvSpPr>
          <p:spPr bwMode="auto">
            <a:xfrm>
              <a:off x="1365250" y="1849438"/>
              <a:ext cx="393700" cy="3048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4" y="40"/>
                </a:cxn>
                <a:cxn ang="0">
                  <a:pos x="248" y="192"/>
                </a:cxn>
              </a:cxnLst>
              <a:rect l="0" t="0" r="r" b="b"/>
              <a:pathLst>
                <a:path w="248" h="192">
                  <a:moveTo>
                    <a:pt x="0" y="0"/>
                  </a:moveTo>
                  <a:cubicBezTo>
                    <a:pt x="31" y="5"/>
                    <a:pt x="143" y="8"/>
                    <a:pt x="184" y="40"/>
                  </a:cubicBezTo>
                  <a:cubicBezTo>
                    <a:pt x="225" y="72"/>
                    <a:pt x="235" y="160"/>
                    <a:pt x="248" y="192"/>
                  </a:cubicBezTo>
                </a:path>
              </a:pathLst>
            </a:custGeom>
            <a:noFill/>
            <a:ln w="2844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2" name="Group 6"/>
          <p:cNvGrpSpPr>
            <a:grpSpLocks/>
          </p:cNvGrpSpPr>
          <p:nvPr/>
        </p:nvGrpSpPr>
        <p:grpSpPr bwMode="auto">
          <a:xfrm>
            <a:off x="768350" y="1312863"/>
            <a:ext cx="600075" cy="701675"/>
            <a:chOff x="484" y="827"/>
            <a:chExt cx="378" cy="442"/>
          </a:xfrm>
        </p:grpSpPr>
        <p:sp>
          <p:nvSpPr>
            <p:cNvPr id="43" name="Text Box 7"/>
            <p:cNvSpPr txBox="1">
              <a:spLocks noChangeArrowheads="1"/>
            </p:cNvSpPr>
            <p:nvPr/>
          </p:nvSpPr>
          <p:spPr bwMode="auto">
            <a:xfrm>
              <a:off x="484" y="827"/>
              <a:ext cx="378" cy="4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b</a:t>
              </a:r>
              <a:r>
                <a: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 </a:t>
              </a:r>
            </a:p>
          </p:txBody>
        </p:sp>
        <p:sp>
          <p:nvSpPr>
            <p:cNvPr id="44" name="Freeform 8"/>
            <p:cNvSpPr>
              <a:spLocks/>
            </p:cNvSpPr>
            <p:nvPr/>
          </p:nvSpPr>
          <p:spPr bwMode="auto">
            <a:xfrm>
              <a:off x="604" y="911"/>
              <a:ext cx="18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4" y="0"/>
                </a:cxn>
              </a:cxnLst>
              <a:rect l="0" t="0" r="r" b="b"/>
              <a:pathLst>
                <a:path w="194" h="1">
                  <a:moveTo>
                    <a:pt x="0" y="0"/>
                  </a:moveTo>
                  <a:lnTo>
                    <a:pt x="194" y="0"/>
                  </a:lnTo>
                </a:path>
              </a:pathLst>
            </a:custGeom>
            <a:noFill/>
            <a:ln w="1908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5" name="Freeform 1"/>
          <p:cNvSpPr>
            <a:spLocks/>
          </p:cNvSpPr>
          <p:nvPr/>
        </p:nvSpPr>
        <p:spPr bwMode="auto">
          <a:xfrm>
            <a:off x="1365250" y="1100138"/>
            <a:ext cx="19050" cy="1155700"/>
          </a:xfrm>
          <a:custGeom>
            <a:avLst/>
            <a:gdLst/>
            <a:ahLst/>
            <a:cxnLst>
              <a:cxn ang="0">
                <a:pos x="12" y="728"/>
              </a:cxn>
              <a:cxn ang="0">
                <a:pos x="0" y="0"/>
              </a:cxn>
            </a:cxnLst>
            <a:rect l="0" t="0" r="r" b="b"/>
            <a:pathLst>
              <a:path w="12" h="728">
                <a:moveTo>
                  <a:pt x="12" y="728"/>
                </a:moveTo>
                <a:lnTo>
                  <a:pt x="0" y="0"/>
                </a:lnTo>
              </a:path>
            </a:pathLst>
          </a:custGeom>
          <a:noFill/>
          <a:ln w="3816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6" name="Group 37"/>
          <p:cNvGrpSpPr>
            <a:grpSpLocks/>
          </p:cNvGrpSpPr>
          <p:nvPr/>
        </p:nvGrpSpPr>
        <p:grpSpPr bwMode="auto">
          <a:xfrm>
            <a:off x="2176463" y="5689600"/>
            <a:ext cx="4791075" cy="828675"/>
            <a:chOff x="1371" y="3584"/>
            <a:chExt cx="3018" cy="522"/>
          </a:xfrm>
        </p:grpSpPr>
        <p:grpSp>
          <p:nvGrpSpPr>
            <p:cNvPr id="47" name="Group 38"/>
            <p:cNvGrpSpPr>
              <a:grpSpLocks/>
            </p:cNvGrpSpPr>
            <p:nvPr/>
          </p:nvGrpSpPr>
          <p:grpSpPr bwMode="auto">
            <a:xfrm>
              <a:off x="1371" y="3633"/>
              <a:ext cx="1035" cy="442"/>
              <a:chOff x="1371" y="3633"/>
              <a:chExt cx="1035" cy="442"/>
            </a:xfrm>
          </p:grpSpPr>
          <p:grpSp>
            <p:nvGrpSpPr>
              <p:cNvPr id="57" name="Group 39"/>
              <p:cNvGrpSpPr>
                <a:grpSpLocks/>
              </p:cNvGrpSpPr>
              <p:nvPr/>
            </p:nvGrpSpPr>
            <p:grpSpPr bwMode="auto">
              <a:xfrm>
                <a:off x="1371" y="3633"/>
                <a:ext cx="375" cy="442"/>
                <a:chOff x="1371" y="3633"/>
                <a:chExt cx="375" cy="442"/>
              </a:xfrm>
            </p:grpSpPr>
            <p:sp>
              <p:nvSpPr>
                <p:cNvPr id="63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371" y="3633"/>
                  <a:ext cx="375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a</a:t>
                  </a:r>
                </a:p>
              </p:txBody>
            </p:sp>
            <p:sp>
              <p:nvSpPr>
                <p:cNvPr id="64" name="Freeform 41"/>
                <p:cNvSpPr>
                  <a:spLocks/>
                </p:cNvSpPr>
                <p:nvPr/>
              </p:nvSpPr>
              <p:spPr bwMode="auto">
                <a:xfrm>
                  <a:off x="1486" y="3727"/>
                  <a:ext cx="187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2"/>
                    </a:cxn>
                  </a:cxnLst>
                  <a:rect l="0" t="0" r="r" b="b"/>
                  <a:pathLst>
                    <a:path w="194" h="2">
                      <a:moveTo>
                        <a:pt x="0" y="0"/>
                      </a:moveTo>
                      <a:lnTo>
                        <a:pt x="194" y="2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58" name="Group 42"/>
              <p:cNvGrpSpPr>
                <a:grpSpLocks/>
              </p:cNvGrpSpPr>
              <p:nvPr/>
            </p:nvGrpSpPr>
            <p:grpSpPr bwMode="auto">
              <a:xfrm>
                <a:off x="1705" y="3633"/>
                <a:ext cx="375" cy="442"/>
                <a:chOff x="1705" y="3633"/>
                <a:chExt cx="375" cy="442"/>
              </a:xfrm>
            </p:grpSpPr>
            <p:sp>
              <p:nvSpPr>
                <p:cNvPr id="61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705" y="3633"/>
                  <a:ext cx="375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b</a:t>
                  </a:r>
                  <a:r>
                    <a:rPr lang="ru-RU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 </a:t>
                  </a:r>
                </a:p>
              </p:txBody>
            </p:sp>
            <p:sp>
              <p:nvSpPr>
                <p:cNvPr id="62" name="Freeform 44"/>
                <p:cNvSpPr>
                  <a:spLocks/>
                </p:cNvSpPr>
                <p:nvPr/>
              </p:nvSpPr>
              <p:spPr bwMode="auto">
                <a:xfrm>
                  <a:off x="1822" y="3717"/>
                  <a:ext cx="187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0"/>
                    </a:cxn>
                  </a:cxnLst>
                  <a:rect l="0" t="0" r="r" b="b"/>
                  <a:pathLst>
                    <a:path w="194" h="1">
                      <a:moveTo>
                        <a:pt x="0" y="0"/>
                      </a:moveTo>
                      <a:lnTo>
                        <a:pt x="194" y="0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59" name="Text Box 45"/>
              <p:cNvSpPr txBox="1">
                <a:spLocks noChangeArrowheads="1"/>
              </p:cNvSpPr>
              <p:nvPr/>
            </p:nvSpPr>
            <p:spPr bwMode="auto">
              <a:xfrm>
                <a:off x="2002" y="3715"/>
                <a:ext cx="404" cy="32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2400" b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&gt;</a:t>
                </a:r>
                <a:r>
                  <a:rPr lang="ru-RU" sz="2400" b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</a:t>
                </a:r>
                <a:r>
                  <a:rPr lang="ru-RU" sz="2800" b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0</a:t>
                </a:r>
              </a:p>
            </p:txBody>
          </p:sp>
          <p:graphicFrame>
            <p:nvGraphicFramePr>
              <p:cNvPr id="60" name="Object 46"/>
              <p:cNvGraphicFramePr>
                <a:graphicFrameLocks noChangeAspect="1"/>
              </p:cNvGraphicFramePr>
              <p:nvPr/>
            </p:nvGraphicFramePr>
            <p:xfrm>
              <a:off x="1658" y="3819"/>
              <a:ext cx="162" cy="1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77" r:id="rId5" imgW="75960" imgH="75960" progId="">
                      <p:embed/>
                    </p:oleObj>
                  </mc:Choice>
                  <mc:Fallback>
                    <p:oleObj r:id="rId5" imgW="75960" imgH="75960" progId="">
                      <p:embed/>
                      <p:pic>
                        <p:nvPicPr>
                          <p:cNvPr id="0" name="Picture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58" y="3819"/>
                            <a:ext cx="162" cy="16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blipFill dpi="0" rotWithShape="0">
                                  <a:blip/>
                                  <a:srcRect/>
                                  <a:stretch>
                                    <a:fillRect/>
                                  </a:stretch>
                                </a:blip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2570" y="3643"/>
              <a:ext cx="392" cy="4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47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6" charset="2"/>
                </a:rPr>
                <a:t></a:t>
              </a:r>
            </a:p>
          </p:txBody>
        </p:sp>
        <p:grpSp>
          <p:nvGrpSpPr>
            <p:cNvPr id="49" name="Group 48"/>
            <p:cNvGrpSpPr>
              <a:grpSpLocks/>
            </p:cNvGrpSpPr>
            <p:nvPr/>
          </p:nvGrpSpPr>
          <p:grpSpPr bwMode="auto">
            <a:xfrm>
              <a:off x="3051" y="3584"/>
              <a:ext cx="1337" cy="522"/>
              <a:chOff x="3051" y="3584"/>
              <a:chExt cx="1337" cy="522"/>
            </a:xfrm>
          </p:grpSpPr>
          <p:grpSp>
            <p:nvGrpSpPr>
              <p:cNvPr id="50" name="Group 49"/>
              <p:cNvGrpSpPr>
                <a:grpSpLocks/>
              </p:cNvGrpSpPr>
              <p:nvPr/>
            </p:nvGrpSpPr>
            <p:grpSpPr bwMode="auto">
              <a:xfrm>
                <a:off x="3051" y="3584"/>
                <a:ext cx="666" cy="520"/>
                <a:chOff x="3051" y="3584"/>
                <a:chExt cx="666" cy="520"/>
              </a:xfrm>
            </p:grpSpPr>
            <p:sp>
              <p:nvSpPr>
                <p:cNvPr id="52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3051" y="3662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a</a:t>
                  </a:r>
                </a:p>
              </p:txBody>
            </p:sp>
            <p:sp>
              <p:nvSpPr>
                <p:cNvPr id="53" name="Freeform 51"/>
                <p:cNvSpPr>
                  <a:spLocks/>
                </p:cNvSpPr>
                <p:nvPr/>
              </p:nvSpPr>
              <p:spPr bwMode="auto">
                <a:xfrm>
                  <a:off x="3167" y="3756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2"/>
                    </a:cxn>
                  </a:cxnLst>
                  <a:rect l="0" t="0" r="r" b="b"/>
                  <a:pathLst>
                    <a:path w="194" h="2">
                      <a:moveTo>
                        <a:pt x="0" y="0"/>
                      </a:moveTo>
                      <a:lnTo>
                        <a:pt x="194" y="2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339" y="3662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b</a:t>
                  </a:r>
                  <a:r>
                    <a:rPr lang="ru-RU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 </a:t>
                  </a:r>
                </a:p>
              </p:txBody>
            </p:sp>
            <p:sp>
              <p:nvSpPr>
                <p:cNvPr id="55" name="Freeform 53"/>
                <p:cNvSpPr>
                  <a:spLocks/>
                </p:cNvSpPr>
                <p:nvPr/>
              </p:nvSpPr>
              <p:spPr bwMode="auto">
                <a:xfrm>
                  <a:off x="3458" y="3746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0"/>
                    </a:cxn>
                  </a:cxnLst>
                  <a:rect l="0" t="0" r="r" b="b"/>
                  <a:pathLst>
                    <a:path w="194" h="1">
                      <a:moveTo>
                        <a:pt x="0" y="0"/>
                      </a:moveTo>
                      <a:lnTo>
                        <a:pt x="194" y="0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6" name="Freeform 54"/>
                <p:cNvSpPr>
                  <a:spLocks noChangeArrowheads="1"/>
                </p:cNvSpPr>
                <p:nvPr/>
              </p:nvSpPr>
              <p:spPr bwMode="auto">
                <a:xfrm>
                  <a:off x="3243" y="3584"/>
                  <a:ext cx="282" cy="120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152" y="0"/>
                    </a:cxn>
                    <a:cxn ang="0">
                      <a:pos x="288" y="126"/>
                    </a:cxn>
                  </a:cxnLst>
                  <a:rect l="0" t="0" r="r" b="b"/>
                  <a:pathLst>
                    <a:path w="288" h="126">
                      <a:moveTo>
                        <a:pt x="0" y="126"/>
                      </a:moveTo>
                      <a:lnTo>
                        <a:pt x="152" y="0"/>
                      </a:lnTo>
                      <a:lnTo>
                        <a:pt x="288" y="126"/>
                      </a:lnTo>
                    </a:path>
                  </a:pathLst>
                </a:custGeom>
                <a:noFill/>
                <a:ln w="28440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51" name="Oval 55"/>
              <p:cNvSpPr>
                <a:spLocks noChangeArrowheads="1"/>
              </p:cNvSpPr>
              <p:nvPr/>
            </p:nvSpPr>
            <p:spPr bwMode="auto">
              <a:xfrm>
                <a:off x="3722" y="3680"/>
                <a:ext cx="666" cy="426"/>
              </a:xfrm>
              <a:prstGeom prst="ellips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&lt; </a:t>
                </a:r>
                <a:r>
                  <a:rPr lang="en-US" sz="40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90</a:t>
                </a:r>
                <a:r>
                  <a:rPr lang="en-US" sz="4000" b="1" baseline="3000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0</a:t>
                </a:r>
              </a:p>
            </p:txBody>
          </p:sp>
        </p:grpSp>
      </p:grpSp>
      <p:sp>
        <p:nvSpPr>
          <p:cNvPr id="65" name="Text Box 9"/>
          <p:cNvSpPr txBox="1">
            <a:spLocks noChangeArrowheads="1"/>
          </p:cNvSpPr>
          <p:nvPr/>
        </p:nvSpPr>
        <p:spPr bwMode="auto">
          <a:xfrm>
            <a:off x="457200" y="4044950"/>
            <a:ext cx="8382000" cy="956288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dirty="0" err="1" smtClean="0">
                <a:solidFill>
                  <a:srgbClr val="000000"/>
                </a:solidFill>
              </a:rPr>
              <a:t>Скалярний</a:t>
            </a:r>
            <a:r>
              <a:rPr lang="ru-RU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</a:rPr>
              <a:t>добуток</a:t>
            </a:r>
            <a:r>
              <a:rPr lang="ru-RU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</a:rPr>
              <a:t>ненульових</a:t>
            </a:r>
            <a:r>
              <a:rPr lang="ru-RU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</a:rPr>
              <a:t>векторів</a:t>
            </a:r>
            <a:r>
              <a:rPr lang="ru-RU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</a:rPr>
              <a:t>додатній</a:t>
            </a:r>
            <a:r>
              <a:rPr lang="ru-RU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</a:rPr>
              <a:t>тоді</a:t>
            </a:r>
            <a:r>
              <a:rPr lang="ru-RU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</a:rPr>
              <a:t>і</a:t>
            </a:r>
            <a:r>
              <a:rPr lang="ru-RU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</a:rPr>
              <a:t>тільки</a:t>
            </a:r>
            <a:r>
              <a:rPr lang="ru-RU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</a:rPr>
              <a:t>тоді</a:t>
            </a:r>
            <a:r>
              <a:rPr lang="ru-RU" sz="2800" dirty="0" smtClean="0">
                <a:solidFill>
                  <a:srgbClr val="000000"/>
                </a:solidFill>
              </a:rPr>
              <a:t>, коли кут </a:t>
            </a:r>
            <a:r>
              <a:rPr lang="ru-RU" sz="2800" dirty="0" err="1" smtClean="0">
                <a:solidFill>
                  <a:srgbClr val="000000"/>
                </a:solidFill>
              </a:rPr>
              <a:t>між</a:t>
            </a:r>
            <a:r>
              <a:rPr lang="ru-RU" sz="2800" dirty="0" smtClean="0">
                <a:solidFill>
                  <a:srgbClr val="000000"/>
                </a:solidFill>
              </a:rPr>
              <a:t> векторами </a:t>
            </a:r>
            <a:r>
              <a:rPr lang="ru-RU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гострий</a:t>
            </a:r>
            <a:r>
              <a:rPr lang="ru-RU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ru-RU" sz="2400" dirty="0" smtClean="0">
                <a:solidFill>
                  <a:srgbClr val="000000"/>
                </a:solidFill>
              </a:rPr>
              <a:t>           </a:t>
            </a:r>
            <a:endParaRPr lang="ru-RU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092200" y="1204913"/>
            <a:ext cx="2070100" cy="1781175"/>
            <a:chOff x="1092200" y="1204913"/>
            <a:chExt cx="2070100" cy="1781175"/>
          </a:xfrm>
        </p:grpSpPr>
        <p:sp>
          <p:nvSpPr>
            <p:cNvPr id="5" name="Freeform 2"/>
            <p:cNvSpPr>
              <a:spLocks/>
            </p:cNvSpPr>
            <p:nvPr/>
          </p:nvSpPr>
          <p:spPr bwMode="auto">
            <a:xfrm>
              <a:off x="1701800" y="2147888"/>
              <a:ext cx="1460500" cy="8382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20" y="528"/>
                </a:cxn>
              </a:cxnLst>
              <a:rect l="0" t="0" r="r" b="b"/>
              <a:pathLst>
                <a:path w="920" h="528">
                  <a:moveTo>
                    <a:pt x="0" y="0"/>
                  </a:moveTo>
                  <a:lnTo>
                    <a:pt x="920" y="528"/>
                  </a:lnTo>
                </a:path>
              </a:pathLst>
            </a:custGeom>
            <a:noFill/>
            <a:ln w="38160">
              <a:solidFill>
                <a:srgbClr val="0033CC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2235200" y="1970088"/>
              <a:ext cx="600075" cy="701675"/>
              <a:chOff x="1408" y="1241"/>
              <a:chExt cx="378" cy="442"/>
            </a:xfrm>
          </p:grpSpPr>
          <p:sp>
            <p:nvSpPr>
              <p:cNvPr id="11" name="Text Box 4"/>
              <p:cNvSpPr txBox="1">
                <a:spLocks noChangeArrowheads="1"/>
              </p:cNvSpPr>
              <p:nvPr/>
            </p:nvSpPr>
            <p:spPr bwMode="auto">
              <a:xfrm>
                <a:off x="1408" y="1241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a</a:t>
                </a:r>
              </a:p>
            </p:txBody>
          </p:sp>
          <p:sp>
            <p:nvSpPr>
              <p:cNvPr id="12" name="Freeform 5"/>
              <p:cNvSpPr>
                <a:spLocks/>
              </p:cNvSpPr>
              <p:nvPr/>
            </p:nvSpPr>
            <p:spPr bwMode="auto">
              <a:xfrm>
                <a:off x="1524" y="1335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2"/>
                  </a:cxn>
                </a:cxnLst>
                <a:rect l="0" t="0" r="r" b="b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1092200" y="1204913"/>
              <a:ext cx="600075" cy="701675"/>
              <a:chOff x="688" y="759"/>
              <a:chExt cx="378" cy="442"/>
            </a:xfrm>
          </p:grpSpPr>
          <p:sp>
            <p:nvSpPr>
              <p:cNvPr id="9" name="Text Box 7"/>
              <p:cNvSpPr txBox="1">
                <a:spLocks noChangeArrowheads="1"/>
              </p:cNvSpPr>
              <p:nvPr/>
            </p:nvSpPr>
            <p:spPr bwMode="auto">
              <a:xfrm>
                <a:off x="688" y="759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b</a:t>
                </a:r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 </a:t>
                </a:r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auto">
              <a:xfrm>
                <a:off x="808" y="843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0"/>
                  </a:cxn>
                </a:cxnLst>
                <a:rect l="0" t="0" r="r" b="b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1689100" y="1741488"/>
              <a:ext cx="431800" cy="62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2" y="120"/>
                </a:cxn>
                <a:cxn ang="0">
                  <a:pos x="240" y="392"/>
                </a:cxn>
              </a:cxnLst>
              <a:rect l="0" t="0" r="r" b="b"/>
              <a:pathLst>
                <a:path w="272" h="392">
                  <a:moveTo>
                    <a:pt x="0" y="0"/>
                  </a:moveTo>
                  <a:cubicBezTo>
                    <a:pt x="39" y="20"/>
                    <a:pt x="192" y="55"/>
                    <a:pt x="232" y="120"/>
                  </a:cubicBezTo>
                  <a:cubicBezTo>
                    <a:pt x="272" y="185"/>
                    <a:pt x="238" y="335"/>
                    <a:pt x="240" y="392"/>
                  </a:cubicBezTo>
                </a:path>
              </a:pathLst>
            </a:custGeom>
            <a:noFill/>
            <a:ln w="2844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3" name="Freeform 1"/>
          <p:cNvSpPr>
            <a:spLocks/>
          </p:cNvSpPr>
          <p:nvPr/>
        </p:nvSpPr>
        <p:spPr bwMode="auto">
          <a:xfrm>
            <a:off x="1689100" y="992188"/>
            <a:ext cx="19050" cy="1155700"/>
          </a:xfrm>
          <a:custGeom>
            <a:avLst/>
            <a:gdLst/>
            <a:ahLst/>
            <a:cxnLst>
              <a:cxn ang="0">
                <a:pos x="12" y="728"/>
              </a:cxn>
              <a:cxn ang="0">
                <a:pos x="0" y="0"/>
              </a:cxn>
            </a:cxnLst>
            <a:rect l="0" t="0" r="r" b="b"/>
            <a:pathLst>
              <a:path w="12" h="728">
                <a:moveTo>
                  <a:pt x="12" y="728"/>
                </a:moveTo>
                <a:lnTo>
                  <a:pt x="0" y="0"/>
                </a:lnTo>
              </a:path>
            </a:pathLst>
          </a:custGeom>
          <a:noFill/>
          <a:ln w="3816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4" name="Group 56"/>
          <p:cNvGrpSpPr>
            <a:grpSpLocks/>
          </p:cNvGrpSpPr>
          <p:nvPr/>
        </p:nvGrpSpPr>
        <p:grpSpPr bwMode="auto">
          <a:xfrm>
            <a:off x="3924300" y="1365250"/>
            <a:ext cx="2124075" cy="828675"/>
            <a:chOff x="2472" y="860"/>
            <a:chExt cx="1338" cy="522"/>
          </a:xfrm>
        </p:grpSpPr>
        <p:grpSp>
          <p:nvGrpSpPr>
            <p:cNvPr id="15" name="Group 57"/>
            <p:cNvGrpSpPr>
              <a:grpSpLocks/>
            </p:cNvGrpSpPr>
            <p:nvPr/>
          </p:nvGrpSpPr>
          <p:grpSpPr bwMode="auto">
            <a:xfrm>
              <a:off x="2472" y="860"/>
              <a:ext cx="666" cy="520"/>
              <a:chOff x="2472" y="860"/>
              <a:chExt cx="666" cy="520"/>
            </a:xfrm>
          </p:grpSpPr>
          <p:sp>
            <p:nvSpPr>
              <p:cNvPr id="17" name="Text Box 58"/>
              <p:cNvSpPr txBox="1">
                <a:spLocks noChangeArrowheads="1"/>
              </p:cNvSpPr>
              <p:nvPr/>
            </p:nvSpPr>
            <p:spPr bwMode="auto">
              <a:xfrm>
                <a:off x="2472" y="938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a</a:t>
                </a:r>
              </a:p>
            </p:txBody>
          </p:sp>
          <p:sp>
            <p:nvSpPr>
              <p:cNvPr id="18" name="Freeform 59"/>
              <p:cNvSpPr>
                <a:spLocks/>
              </p:cNvSpPr>
              <p:nvPr/>
            </p:nvSpPr>
            <p:spPr bwMode="auto">
              <a:xfrm>
                <a:off x="2588" y="1032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2"/>
                  </a:cxn>
                </a:cxnLst>
                <a:rect l="0" t="0" r="r" b="b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9" name="Text Box 60"/>
              <p:cNvSpPr txBox="1">
                <a:spLocks noChangeArrowheads="1"/>
              </p:cNvSpPr>
              <p:nvPr/>
            </p:nvSpPr>
            <p:spPr bwMode="auto">
              <a:xfrm>
                <a:off x="2760" y="938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b</a:t>
                </a:r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 </a:t>
                </a:r>
              </a:p>
            </p:txBody>
          </p:sp>
          <p:sp>
            <p:nvSpPr>
              <p:cNvPr id="20" name="Freeform 61"/>
              <p:cNvSpPr>
                <a:spLocks/>
              </p:cNvSpPr>
              <p:nvPr/>
            </p:nvSpPr>
            <p:spPr bwMode="auto">
              <a:xfrm>
                <a:off x="2857" y="1022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0"/>
                  </a:cxn>
                </a:cxnLst>
                <a:rect l="0" t="0" r="r" b="b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" name="Freeform 62"/>
              <p:cNvSpPr>
                <a:spLocks noChangeArrowheads="1"/>
              </p:cNvSpPr>
              <p:nvPr/>
            </p:nvSpPr>
            <p:spPr bwMode="auto">
              <a:xfrm>
                <a:off x="2664" y="860"/>
                <a:ext cx="282" cy="120"/>
              </a:xfrm>
              <a:custGeom>
                <a:avLst/>
                <a:gdLst/>
                <a:ahLst/>
                <a:cxnLst>
                  <a:cxn ang="0">
                    <a:pos x="0" y="126"/>
                  </a:cxn>
                  <a:cxn ang="0">
                    <a:pos x="152" y="0"/>
                  </a:cxn>
                  <a:cxn ang="0">
                    <a:pos x="288" y="126"/>
                  </a:cxn>
                </a:cxnLst>
                <a:rect l="0" t="0" r="r" b="b"/>
                <a:pathLst>
                  <a:path w="288" h="126">
                    <a:moveTo>
                      <a:pt x="0" y="126"/>
                    </a:moveTo>
                    <a:lnTo>
                      <a:pt x="152" y="0"/>
                    </a:lnTo>
                    <a:lnTo>
                      <a:pt x="288" y="126"/>
                    </a:lnTo>
                  </a:path>
                </a:pathLst>
              </a:custGeom>
              <a:noFill/>
              <a:ln w="2844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6" name="Oval 63"/>
            <p:cNvSpPr>
              <a:spLocks noChangeArrowheads="1"/>
            </p:cNvSpPr>
            <p:nvPr/>
          </p:nvSpPr>
          <p:spPr bwMode="auto">
            <a:xfrm>
              <a:off x="3144" y="956"/>
              <a:ext cx="666" cy="42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4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&gt; </a:t>
              </a:r>
              <a:r>
                <a:rPr lang="en-US" sz="4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90</a:t>
              </a:r>
              <a:r>
                <a:rPr lang="en-US" sz="4000" b="1" baseline="30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0</a:t>
              </a: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3470275" y="3235325"/>
            <a:ext cx="3498850" cy="738188"/>
            <a:chOff x="3470275" y="3235325"/>
            <a:chExt cx="3498850" cy="738188"/>
          </a:xfrm>
        </p:grpSpPr>
        <p:grpSp>
          <p:nvGrpSpPr>
            <p:cNvPr id="23" name="Group 20"/>
            <p:cNvGrpSpPr>
              <a:grpSpLocks/>
            </p:cNvGrpSpPr>
            <p:nvPr/>
          </p:nvGrpSpPr>
          <p:grpSpPr bwMode="auto">
            <a:xfrm>
              <a:off x="3470275" y="3235325"/>
              <a:ext cx="600075" cy="701675"/>
              <a:chOff x="2186" y="2038"/>
              <a:chExt cx="378" cy="442"/>
            </a:xfrm>
          </p:grpSpPr>
          <p:grpSp>
            <p:nvGrpSpPr>
              <p:cNvPr id="33" name="Group 21"/>
              <p:cNvGrpSpPr>
                <a:grpSpLocks/>
              </p:cNvGrpSpPr>
              <p:nvPr/>
            </p:nvGrpSpPr>
            <p:grpSpPr bwMode="auto">
              <a:xfrm>
                <a:off x="2186" y="2038"/>
                <a:ext cx="378" cy="442"/>
                <a:chOff x="2186" y="2038"/>
                <a:chExt cx="378" cy="442"/>
              </a:xfrm>
            </p:grpSpPr>
            <p:sp>
              <p:nvSpPr>
                <p:cNvPr id="36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186" y="2038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a</a:t>
                  </a:r>
                </a:p>
              </p:txBody>
            </p:sp>
            <p:sp>
              <p:nvSpPr>
                <p:cNvPr id="37" name="Freeform 23"/>
                <p:cNvSpPr>
                  <a:spLocks/>
                </p:cNvSpPr>
                <p:nvPr/>
              </p:nvSpPr>
              <p:spPr bwMode="auto">
                <a:xfrm>
                  <a:off x="2302" y="2133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2"/>
                    </a:cxn>
                  </a:cxnLst>
                  <a:rect l="0" t="0" r="r" b="b"/>
                  <a:pathLst>
                    <a:path w="194" h="2">
                      <a:moveTo>
                        <a:pt x="0" y="0"/>
                      </a:moveTo>
                      <a:lnTo>
                        <a:pt x="194" y="2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34" name="Line 24"/>
              <p:cNvSpPr>
                <a:spLocks noChangeShapeType="1"/>
              </p:cNvSpPr>
              <p:nvPr/>
            </p:nvSpPr>
            <p:spPr bwMode="auto">
              <a:xfrm>
                <a:off x="2234" y="2182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Line 25"/>
              <p:cNvSpPr>
                <a:spLocks noChangeShapeType="1"/>
              </p:cNvSpPr>
              <p:nvPr/>
            </p:nvSpPr>
            <p:spPr bwMode="auto">
              <a:xfrm>
                <a:off x="2522" y="2182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4" name="Group 26"/>
            <p:cNvGrpSpPr>
              <a:grpSpLocks/>
            </p:cNvGrpSpPr>
            <p:nvPr/>
          </p:nvGrpSpPr>
          <p:grpSpPr bwMode="auto">
            <a:xfrm>
              <a:off x="4192588" y="3260725"/>
              <a:ext cx="600075" cy="701675"/>
              <a:chOff x="2641" y="2054"/>
              <a:chExt cx="378" cy="442"/>
            </a:xfrm>
          </p:grpSpPr>
          <p:grpSp>
            <p:nvGrpSpPr>
              <p:cNvPr id="28" name="Group 27"/>
              <p:cNvGrpSpPr>
                <a:grpSpLocks/>
              </p:cNvGrpSpPr>
              <p:nvPr/>
            </p:nvGrpSpPr>
            <p:grpSpPr bwMode="auto">
              <a:xfrm>
                <a:off x="2641" y="2054"/>
                <a:ext cx="378" cy="442"/>
                <a:chOff x="2641" y="2054"/>
                <a:chExt cx="378" cy="442"/>
              </a:xfrm>
            </p:grpSpPr>
            <p:sp>
              <p:nvSpPr>
                <p:cNvPr id="31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641" y="2054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 dirty="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b</a:t>
                  </a:r>
                  <a:r>
                    <a:rPr lang="ru-RU" sz="4000" b="1" i="1" dirty="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 </a:t>
                  </a:r>
                </a:p>
              </p:txBody>
            </p:sp>
            <p:sp>
              <p:nvSpPr>
                <p:cNvPr id="32" name="Freeform 29"/>
                <p:cNvSpPr>
                  <a:spLocks/>
                </p:cNvSpPr>
                <p:nvPr/>
              </p:nvSpPr>
              <p:spPr bwMode="auto">
                <a:xfrm>
                  <a:off x="2738" y="2138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0"/>
                    </a:cxn>
                  </a:cxnLst>
                  <a:rect l="0" t="0" r="r" b="b"/>
                  <a:pathLst>
                    <a:path w="194" h="1">
                      <a:moveTo>
                        <a:pt x="0" y="0"/>
                      </a:moveTo>
                      <a:lnTo>
                        <a:pt x="194" y="0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29" name="Line 30"/>
              <p:cNvSpPr>
                <a:spLocks noChangeShapeType="1"/>
              </p:cNvSpPr>
              <p:nvPr/>
            </p:nvSpPr>
            <p:spPr bwMode="auto">
              <a:xfrm>
                <a:off x="2666" y="2182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Line 31"/>
              <p:cNvSpPr>
                <a:spLocks noChangeShapeType="1"/>
              </p:cNvSpPr>
              <p:nvPr/>
            </p:nvSpPr>
            <p:spPr bwMode="auto">
              <a:xfrm>
                <a:off x="2954" y="2182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5" name="Text Box 33"/>
            <p:cNvSpPr txBox="1">
              <a:spLocks noChangeArrowheads="1"/>
            </p:cNvSpPr>
            <p:nvPr/>
          </p:nvSpPr>
          <p:spPr bwMode="auto">
            <a:xfrm>
              <a:off x="4689475" y="3260725"/>
              <a:ext cx="1441450" cy="70326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4000" b="1" i="1" dirty="0" err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cos</a:t>
              </a:r>
              <a:endParaRPr lang="en-US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endParaRPr>
            </a:p>
          </p:txBody>
        </p:sp>
        <p:sp>
          <p:nvSpPr>
            <p:cNvPr id="26" name="Rectangle 34"/>
            <p:cNvSpPr>
              <a:spLocks noChangeArrowheads="1"/>
            </p:cNvSpPr>
            <p:nvPr/>
          </p:nvSpPr>
          <p:spPr bwMode="auto">
            <a:xfrm>
              <a:off x="5519738" y="3287713"/>
              <a:ext cx="438150" cy="6096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4000" b="1" i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6" charset="2"/>
                </a:rPr>
                <a:t></a:t>
              </a:r>
              <a:r>
                <a:rPr lang="en-US" sz="36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6" charset="2"/>
                </a:rPr>
                <a:t></a:t>
              </a:r>
            </a:p>
          </p:txBody>
        </p:sp>
        <p:sp>
          <p:nvSpPr>
            <p:cNvPr id="27" name="Oval 36"/>
            <p:cNvSpPr>
              <a:spLocks noChangeArrowheads="1"/>
            </p:cNvSpPr>
            <p:nvPr/>
          </p:nvSpPr>
          <p:spPr bwMode="auto">
            <a:xfrm>
              <a:off x="5902325" y="3287713"/>
              <a:ext cx="1066800" cy="6858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4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&lt; </a:t>
              </a:r>
              <a:r>
                <a:rPr lang="en-US" sz="4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0</a:t>
              </a:r>
            </a:p>
          </p:txBody>
        </p:sp>
      </p:grpSp>
      <p:grpSp>
        <p:nvGrpSpPr>
          <p:cNvPr id="38" name="Group 11"/>
          <p:cNvGrpSpPr>
            <a:grpSpLocks/>
          </p:cNvGrpSpPr>
          <p:nvPr/>
        </p:nvGrpSpPr>
        <p:grpSpPr bwMode="auto">
          <a:xfrm>
            <a:off x="2214546" y="3214686"/>
            <a:ext cx="1368425" cy="701675"/>
            <a:chOff x="1370" y="2069"/>
            <a:chExt cx="862" cy="442"/>
          </a:xfrm>
        </p:grpSpPr>
        <p:grpSp>
          <p:nvGrpSpPr>
            <p:cNvPr id="39" name="Group 12"/>
            <p:cNvGrpSpPr>
              <a:grpSpLocks/>
            </p:cNvGrpSpPr>
            <p:nvPr/>
          </p:nvGrpSpPr>
          <p:grpSpPr bwMode="auto">
            <a:xfrm>
              <a:off x="1370" y="2069"/>
              <a:ext cx="378" cy="442"/>
              <a:chOff x="1370" y="2069"/>
              <a:chExt cx="378" cy="442"/>
            </a:xfrm>
          </p:grpSpPr>
          <p:sp>
            <p:nvSpPr>
              <p:cNvPr id="45" name="Text Box 13"/>
              <p:cNvSpPr txBox="1">
                <a:spLocks noChangeArrowheads="1"/>
              </p:cNvSpPr>
              <p:nvPr/>
            </p:nvSpPr>
            <p:spPr bwMode="auto">
              <a:xfrm>
                <a:off x="1370" y="2069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a</a:t>
                </a:r>
              </a:p>
            </p:txBody>
          </p:sp>
          <p:sp>
            <p:nvSpPr>
              <p:cNvPr id="46" name="Freeform 14"/>
              <p:cNvSpPr>
                <a:spLocks/>
              </p:cNvSpPr>
              <p:nvPr/>
            </p:nvSpPr>
            <p:spPr bwMode="auto">
              <a:xfrm>
                <a:off x="1486" y="2162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2"/>
                  </a:cxn>
                </a:cxnLst>
                <a:rect l="0" t="0" r="r" b="b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0" name="Group 15"/>
            <p:cNvGrpSpPr>
              <a:grpSpLocks/>
            </p:cNvGrpSpPr>
            <p:nvPr/>
          </p:nvGrpSpPr>
          <p:grpSpPr bwMode="auto">
            <a:xfrm>
              <a:off x="1706" y="2069"/>
              <a:ext cx="378" cy="442"/>
              <a:chOff x="1706" y="2069"/>
              <a:chExt cx="378" cy="442"/>
            </a:xfrm>
          </p:grpSpPr>
          <p:sp>
            <p:nvSpPr>
              <p:cNvPr id="43" name="Text Box 16"/>
              <p:cNvSpPr txBox="1">
                <a:spLocks noChangeArrowheads="1"/>
              </p:cNvSpPr>
              <p:nvPr/>
            </p:nvSpPr>
            <p:spPr bwMode="auto">
              <a:xfrm>
                <a:off x="1706" y="2069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b</a:t>
                </a:r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 </a:t>
                </a:r>
              </a:p>
            </p:txBody>
          </p:sp>
          <p:sp>
            <p:nvSpPr>
              <p:cNvPr id="44" name="Freeform 17"/>
              <p:cNvSpPr>
                <a:spLocks/>
              </p:cNvSpPr>
              <p:nvPr/>
            </p:nvSpPr>
            <p:spPr bwMode="auto">
              <a:xfrm>
                <a:off x="1826" y="2153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0"/>
                  </a:cxn>
                </a:cxnLst>
                <a:rect l="0" t="0" r="r" b="b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1" name="Text Box 18"/>
            <p:cNvSpPr txBox="1">
              <a:spLocks noChangeArrowheads="1"/>
            </p:cNvSpPr>
            <p:nvPr/>
          </p:nvSpPr>
          <p:spPr bwMode="auto">
            <a:xfrm>
              <a:off x="2007" y="2182"/>
              <a:ext cx="225" cy="2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</a:p>
          </p:txBody>
        </p:sp>
        <p:graphicFrame>
          <p:nvGraphicFramePr>
            <p:cNvPr id="42" name="Object 19"/>
            <p:cNvGraphicFramePr>
              <a:graphicFrameLocks noChangeAspect="1"/>
            </p:cNvGraphicFramePr>
            <p:nvPr/>
          </p:nvGraphicFramePr>
          <p:xfrm>
            <a:off x="1658" y="2255"/>
            <a:ext cx="162" cy="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0" r:id="rId3" imgW="75960" imgH="75960" progId="">
                    <p:embed/>
                  </p:oleObj>
                </mc:Choice>
                <mc:Fallback>
                  <p:oleObj r:id="rId3" imgW="75960" imgH="75960" progId="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58" y="2255"/>
                          <a:ext cx="162" cy="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7" name="Group 37"/>
          <p:cNvGrpSpPr>
            <a:grpSpLocks/>
          </p:cNvGrpSpPr>
          <p:nvPr/>
        </p:nvGrpSpPr>
        <p:grpSpPr bwMode="auto">
          <a:xfrm>
            <a:off x="2176463" y="5618163"/>
            <a:ext cx="4791075" cy="828675"/>
            <a:chOff x="1371" y="3539"/>
            <a:chExt cx="3018" cy="522"/>
          </a:xfrm>
        </p:grpSpPr>
        <p:grpSp>
          <p:nvGrpSpPr>
            <p:cNvPr id="48" name="Group 38"/>
            <p:cNvGrpSpPr>
              <a:grpSpLocks/>
            </p:cNvGrpSpPr>
            <p:nvPr/>
          </p:nvGrpSpPr>
          <p:grpSpPr bwMode="auto">
            <a:xfrm>
              <a:off x="1371" y="3588"/>
              <a:ext cx="1035" cy="442"/>
              <a:chOff x="1371" y="3588"/>
              <a:chExt cx="1035" cy="442"/>
            </a:xfrm>
          </p:grpSpPr>
          <p:grpSp>
            <p:nvGrpSpPr>
              <p:cNvPr id="58" name="Group 39"/>
              <p:cNvGrpSpPr>
                <a:grpSpLocks/>
              </p:cNvGrpSpPr>
              <p:nvPr/>
            </p:nvGrpSpPr>
            <p:grpSpPr bwMode="auto">
              <a:xfrm>
                <a:off x="1371" y="3588"/>
                <a:ext cx="375" cy="442"/>
                <a:chOff x="1371" y="3588"/>
                <a:chExt cx="375" cy="442"/>
              </a:xfrm>
            </p:grpSpPr>
            <p:sp>
              <p:nvSpPr>
                <p:cNvPr id="64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371" y="3588"/>
                  <a:ext cx="375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a</a:t>
                  </a:r>
                </a:p>
              </p:txBody>
            </p:sp>
            <p:sp>
              <p:nvSpPr>
                <p:cNvPr id="65" name="Freeform 41"/>
                <p:cNvSpPr>
                  <a:spLocks/>
                </p:cNvSpPr>
                <p:nvPr/>
              </p:nvSpPr>
              <p:spPr bwMode="auto">
                <a:xfrm>
                  <a:off x="1486" y="3682"/>
                  <a:ext cx="187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2"/>
                    </a:cxn>
                  </a:cxnLst>
                  <a:rect l="0" t="0" r="r" b="b"/>
                  <a:pathLst>
                    <a:path w="194" h="2">
                      <a:moveTo>
                        <a:pt x="0" y="0"/>
                      </a:moveTo>
                      <a:lnTo>
                        <a:pt x="194" y="2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59" name="Group 42"/>
              <p:cNvGrpSpPr>
                <a:grpSpLocks/>
              </p:cNvGrpSpPr>
              <p:nvPr/>
            </p:nvGrpSpPr>
            <p:grpSpPr bwMode="auto">
              <a:xfrm>
                <a:off x="1705" y="3588"/>
                <a:ext cx="375" cy="442"/>
                <a:chOff x="1705" y="3588"/>
                <a:chExt cx="375" cy="442"/>
              </a:xfrm>
            </p:grpSpPr>
            <p:sp>
              <p:nvSpPr>
                <p:cNvPr id="62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705" y="3588"/>
                  <a:ext cx="375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 dirty="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b</a:t>
                  </a:r>
                  <a:r>
                    <a:rPr lang="ru-RU" sz="4000" b="1" i="1" dirty="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 </a:t>
                  </a:r>
                </a:p>
              </p:txBody>
            </p:sp>
            <p:sp>
              <p:nvSpPr>
                <p:cNvPr id="63" name="Freeform 44"/>
                <p:cNvSpPr>
                  <a:spLocks/>
                </p:cNvSpPr>
                <p:nvPr/>
              </p:nvSpPr>
              <p:spPr bwMode="auto">
                <a:xfrm>
                  <a:off x="1822" y="3672"/>
                  <a:ext cx="187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0"/>
                    </a:cxn>
                  </a:cxnLst>
                  <a:rect l="0" t="0" r="r" b="b"/>
                  <a:pathLst>
                    <a:path w="194" h="1">
                      <a:moveTo>
                        <a:pt x="0" y="0"/>
                      </a:moveTo>
                      <a:lnTo>
                        <a:pt x="194" y="0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60" name="Text Box 45"/>
              <p:cNvSpPr txBox="1">
                <a:spLocks noChangeArrowheads="1"/>
              </p:cNvSpPr>
              <p:nvPr/>
            </p:nvSpPr>
            <p:spPr bwMode="auto">
              <a:xfrm>
                <a:off x="2002" y="3670"/>
                <a:ext cx="404" cy="32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&lt;</a:t>
                </a:r>
                <a:r>
                  <a:rPr lang="ru-RU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</a:t>
                </a:r>
                <a:r>
                  <a:rPr lang="ru-RU" sz="28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0</a:t>
                </a:r>
              </a:p>
            </p:txBody>
          </p:sp>
          <p:graphicFrame>
            <p:nvGraphicFramePr>
              <p:cNvPr id="61" name="Object 46"/>
              <p:cNvGraphicFramePr>
                <a:graphicFrameLocks noChangeAspect="1"/>
              </p:cNvGraphicFramePr>
              <p:nvPr/>
            </p:nvGraphicFramePr>
            <p:xfrm>
              <a:off x="1658" y="3774"/>
              <a:ext cx="162" cy="1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01" r:id="rId5" imgW="75960" imgH="75960" progId="">
                      <p:embed/>
                    </p:oleObj>
                  </mc:Choice>
                  <mc:Fallback>
                    <p:oleObj r:id="rId5" imgW="75960" imgH="75960" progId="">
                      <p:embed/>
                      <p:pic>
                        <p:nvPicPr>
                          <p:cNvPr id="0" name="Picture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58" y="3774"/>
                            <a:ext cx="162" cy="16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blipFill dpi="0" rotWithShape="0">
                                  <a:blip/>
                                  <a:srcRect/>
                                  <a:stretch>
                                    <a:fillRect/>
                                  </a:stretch>
                                </a:blip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49" name="Rectangle 47"/>
            <p:cNvSpPr>
              <a:spLocks noChangeArrowheads="1"/>
            </p:cNvSpPr>
            <p:nvPr/>
          </p:nvSpPr>
          <p:spPr bwMode="auto">
            <a:xfrm>
              <a:off x="2570" y="3598"/>
              <a:ext cx="392" cy="4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47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6" charset="2"/>
                </a:rPr>
                <a:t></a:t>
              </a:r>
            </a:p>
          </p:txBody>
        </p:sp>
        <p:grpSp>
          <p:nvGrpSpPr>
            <p:cNvPr id="50" name="Group 48"/>
            <p:cNvGrpSpPr>
              <a:grpSpLocks/>
            </p:cNvGrpSpPr>
            <p:nvPr/>
          </p:nvGrpSpPr>
          <p:grpSpPr bwMode="auto">
            <a:xfrm>
              <a:off x="3051" y="3539"/>
              <a:ext cx="1337" cy="522"/>
              <a:chOff x="3051" y="3539"/>
              <a:chExt cx="1337" cy="522"/>
            </a:xfrm>
          </p:grpSpPr>
          <p:grpSp>
            <p:nvGrpSpPr>
              <p:cNvPr id="51" name="Group 49"/>
              <p:cNvGrpSpPr>
                <a:grpSpLocks/>
              </p:cNvGrpSpPr>
              <p:nvPr/>
            </p:nvGrpSpPr>
            <p:grpSpPr bwMode="auto">
              <a:xfrm>
                <a:off x="3051" y="3539"/>
                <a:ext cx="666" cy="520"/>
                <a:chOff x="3051" y="3539"/>
                <a:chExt cx="666" cy="520"/>
              </a:xfrm>
            </p:grpSpPr>
            <p:sp>
              <p:nvSpPr>
                <p:cNvPr id="53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3051" y="3617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a</a:t>
                  </a:r>
                </a:p>
              </p:txBody>
            </p:sp>
            <p:sp>
              <p:nvSpPr>
                <p:cNvPr id="54" name="Freeform 51"/>
                <p:cNvSpPr>
                  <a:spLocks/>
                </p:cNvSpPr>
                <p:nvPr/>
              </p:nvSpPr>
              <p:spPr bwMode="auto">
                <a:xfrm>
                  <a:off x="3167" y="3711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2"/>
                    </a:cxn>
                  </a:cxnLst>
                  <a:rect l="0" t="0" r="r" b="b"/>
                  <a:pathLst>
                    <a:path w="194" h="2">
                      <a:moveTo>
                        <a:pt x="0" y="0"/>
                      </a:moveTo>
                      <a:lnTo>
                        <a:pt x="194" y="2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5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339" y="3617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b</a:t>
                  </a:r>
                  <a:r>
                    <a:rPr lang="ru-RU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 </a:t>
                  </a:r>
                </a:p>
              </p:txBody>
            </p:sp>
            <p:sp>
              <p:nvSpPr>
                <p:cNvPr id="56" name="Freeform 53"/>
                <p:cNvSpPr>
                  <a:spLocks/>
                </p:cNvSpPr>
                <p:nvPr/>
              </p:nvSpPr>
              <p:spPr bwMode="auto">
                <a:xfrm>
                  <a:off x="3458" y="3701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0"/>
                    </a:cxn>
                  </a:cxnLst>
                  <a:rect l="0" t="0" r="r" b="b"/>
                  <a:pathLst>
                    <a:path w="194" h="1">
                      <a:moveTo>
                        <a:pt x="0" y="0"/>
                      </a:moveTo>
                      <a:lnTo>
                        <a:pt x="194" y="0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7" name="Freeform 54"/>
                <p:cNvSpPr>
                  <a:spLocks noChangeArrowheads="1"/>
                </p:cNvSpPr>
                <p:nvPr/>
              </p:nvSpPr>
              <p:spPr bwMode="auto">
                <a:xfrm>
                  <a:off x="3243" y="3539"/>
                  <a:ext cx="282" cy="120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152" y="0"/>
                    </a:cxn>
                    <a:cxn ang="0">
                      <a:pos x="288" y="126"/>
                    </a:cxn>
                  </a:cxnLst>
                  <a:rect l="0" t="0" r="r" b="b"/>
                  <a:pathLst>
                    <a:path w="288" h="126">
                      <a:moveTo>
                        <a:pt x="0" y="126"/>
                      </a:moveTo>
                      <a:lnTo>
                        <a:pt x="152" y="0"/>
                      </a:lnTo>
                      <a:lnTo>
                        <a:pt x="288" y="126"/>
                      </a:lnTo>
                    </a:path>
                  </a:pathLst>
                </a:custGeom>
                <a:noFill/>
                <a:ln w="28440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52" name="Oval 55"/>
              <p:cNvSpPr>
                <a:spLocks noChangeArrowheads="1"/>
              </p:cNvSpPr>
              <p:nvPr/>
            </p:nvSpPr>
            <p:spPr bwMode="auto">
              <a:xfrm>
                <a:off x="3722" y="3635"/>
                <a:ext cx="666" cy="426"/>
              </a:xfrm>
              <a:prstGeom prst="ellips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&gt; </a:t>
                </a:r>
                <a:r>
                  <a:rPr lang="en-US" sz="40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90</a:t>
                </a:r>
                <a:r>
                  <a:rPr lang="en-US" sz="4000" b="1" baseline="3000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0</a:t>
                </a:r>
              </a:p>
            </p:txBody>
          </p:sp>
        </p:grpSp>
      </p:grpSp>
      <p:sp>
        <p:nvSpPr>
          <p:cNvPr id="66" name="Text Box 9"/>
          <p:cNvSpPr txBox="1">
            <a:spLocks noChangeArrowheads="1"/>
          </p:cNvSpPr>
          <p:nvPr/>
        </p:nvSpPr>
        <p:spPr bwMode="auto">
          <a:xfrm>
            <a:off x="539750" y="4140200"/>
            <a:ext cx="8382000" cy="956288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dirty="0" err="1" smtClean="0">
                <a:solidFill>
                  <a:srgbClr val="000000"/>
                </a:solidFill>
              </a:rPr>
              <a:t>Скалярний</a:t>
            </a:r>
            <a:r>
              <a:rPr lang="ru-RU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</a:rPr>
              <a:t>добуток</a:t>
            </a:r>
            <a:r>
              <a:rPr lang="ru-RU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</a:rPr>
              <a:t>ненульових</a:t>
            </a:r>
            <a:r>
              <a:rPr lang="ru-RU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</a:rPr>
              <a:t>векторів</a:t>
            </a:r>
            <a:r>
              <a:rPr lang="ru-RU" sz="2800" dirty="0" smtClean="0">
                <a:solidFill>
                  <a:srgbClr val="000000"/>
                </a:solidFill>
              </a:rPr>
              <a:t>  </a:t>
            </a:r>
            <a:r>
              <a:rPr lang="ru-RU" sz="2800" dirty="0" err="1" smtClean="0">
                <a:solidFill>
                  <a:srgbClr val="000000"/>
                </a:solidFill>
              </a:rPr>
              <a:t>від</a:t>
            </a:r>
            <a:r>
              <a:rPr lang="en-US" sz="2800" dirty="0" smtClean="0">
                <a:solidFill>
                  <a:srgbClr val="000000"/>
                </a:solidFill>
              </a:rPr>
              <a:t>’</a:t>
            </a:r>
            <a:r>
              <a:rPr lang="uk-UA" sz="2800" dirty="0" smtClean="0">
                <a:solidFill>
                  <a:srgbClr val="000000"/>
                </a:solidFill>
              </a:rPr>
              <a:t>ємний </a:t>
            </a:r>
            <a:r>
              <a:rPr lang="ru-RU" sz="2800" dirty="0" err="1" smtClean="0">
                <a:solidFill>
                  <a:srgbClr val="000000"/>
                </a:solidFill>
              </a:rPr>
              <a:t>тоді</a:t>
            </a:r>
            <a:r>
              <a:rPr lang="ru-RU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</a:rPr>
              <a:t>і</a:t>
            </a:r>
            <a:r>
              <a:rPr lang="ru-RU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</a:rPr>
              <a:t>тільки</a:t>
            </a:r>
            <a:r>
              <a:rPr lang="ru-RU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</a:rPr>
              <a:t>тоді</a:t>
            </a:r>
            <a:r>
              <a:rPr lang="ru-RU" sz="2800" dirty="0" smtClean="0">
                <a:solidFill>
                  <a:srgbClr val="000000"/>
                </a:solidFill>
              </a:rPr>
              <a:t>, коли кут </a:t>
            </a:r>
            <a:r>
              <a:rPr lang="ru-RU" sz="2800" dirty="0" err="1" smtClean="0">
                <a:solidFill>
                  <a:srgbClr val="000000"/>
                </a:solidFill>
              </a:rPr>
              <a:t>між</a:t>
            </a:r>
            <a:r>
              <a:rPr lang="ru-RU" sz="2800" dirty="0" smtClean="0">
                <a:solidFill>
                  <a:srgbClr val="000000"/>
                </a:solidFill>
              </a:rPr>
              <a:t> векторами </a:t>
            </a:r>
            <a:r>
              <a:rPr lang="ru-RU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тупий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ru-RU" sz="2800" dirty="0">
                <a:solidFill>
                  <a:srgbClr val="000000"/>
                </a:solidFill>
              </a:rPr>
              <a:t> </a:t>
            </a:r>
            <a:r>
              <a:rPr lang="ru-RU" sz="2400" dirty="0">
                <a:solidFill>
                  <a:srgbClr val="000000"/>
                </a:solidFill>
              </a:rPr>
              <a:t>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28600" y="1800225"/>
            <a:ext cx="1916113" cy="933450"/>
            <a:chOff x="228600" y="1800225"/>
            <a:chExt cx="1916113" cy="933450"/>
          </a:xfrm>
        </p:grpSpPr>
        <p:grpSp>
          <p:nvGrpSpPr>
            <p:cNvPr id="5" name="Group 41"/>
            <p:cNvGrpSpPr>
              <a:grpSpLocks/>
            </p:cNvGrpSpPr>
            <p:nvPr/>
          </p:nvGrpSpPr>
          <p:grpSpPr bwMode="auto">
            <a:xfrm>
              <a:off x="1544638" y="2032000"/>
              <a:ext cx="600075" cy="701675"/>
              <a:chOff x="973" y="1280"/>
              <a:chExt cx="378" cy="442"/>
            </a:xfrm>
          </p:grpSpPr>
          <p:sp>
            <p:nvSpPr>
              <p:cNvPr id="9" name="Text Box 42"/>
              <p:cNvSpPr txBox="1">
                <a:spLocks noChangeArrowheads="1"/>
              </p:cNvSpPr>
              <p:nvPr/>
            </p:nvSpPr>
            <p:spPr bwMode="auto">
              <a:xfrm>
                <a:off x="973" y="1280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a</a:t>
                </a:r>
              </a:p>
            </p:txBody>
          </p:sp>
          <p:sp>
            <p:nvSpPr>
              <p:cNvPr id="10" name="Freeform 43"/>
              <p:cNvSpPr>
                <a:spLocks/>
              </p:cNvSpPr>
              <p:nvPr/>
            </p:nvSpPr>
            <p:spPr bwMode="auto">
              <a:xfrm>
                <a:off x="1089" y="1374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2"/>
                  </a:cxn>
                </a:cxnLst>
                <a:rect l="0" t="0" r="r" b="b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228600" y="1800225"/>
              <a:ext cx="600075" cy="701675"/>
              <a:chOff x="144" y="1134"/>
              <a:chExt cx="378" cy="442"/>
            </a:xfrm>
          </p:grpSpPr>
          <p:sp>
            <p:nvSpPr>
              <p:cNvPr id="7" name="Text Box 45"/>
              <p:cNvSpPr txBox="1">
                <a:spLocks noChangeArrowheads="1"/>
              </p:cNvSpPr>
              <p:nvPr/>
            </p:nvSpPr>
            <p:spPr bwMode="auto">
              <a:xfrm>
                <a:off x="144" y="1134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b</a:t>
                </a:r>
                <a:r>
                  <a:rPr lang="ru-RU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 </a:t>
                </a:r>
              </a:p>
            </p:txBody>
          </p:sp>
          <p:sp>
            <p:nvSpPr>
              <p:cNvPr id="8" name="Freeform 46"/>
              <p:cNvSpPr>
                <a:spLocks/>
              </p:cNvSpPr>
              <p:nvPr/>
            </p:nvSpPr>
            <p:spPr bwMode="auto">
              <a:xfrm>
                <a:off x="264" y="1218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0"/>
                  </a:cxn>
                </a:cxnLst>
                <a:rect l="0" t="0" r="r" b="b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1" name="Freeform 40"/>
          <p:cNvSpPr>
            <a:spLocks/>
          </p:cNvSpPr>
          <p:nvPr/>
        </p:nvSpPr>
        <p:spPr bwMode="auto">
          <a:xfrm>
            <a:off x="825500" y="1587500"/>
            <a:ext cx="19050" cy="1155700"/>
          </a:xfrm>
          <a:custGeom>
            <a:avLst/>
            <a:gdLst/>
            <a:ahLst/>
            <a:cxnLst>
              <a:cxn ang="0">
                <a:pos x="12" y="728"/>
              </a:cxn>
              <a:cxn ang="0">
                <a:pos x="0" y="0"/>
              </a:cxn>
            </a:cxnLst>
            <a:rect l="0" t="0" r="r" b="b"/>
            <a:pathLst>
              <a:path w="12" h="728">
                <a:moveTo>
                  <a:pt x="12" y="728"/>
                </a:moveTo>
                <a:lnTo>
                  <a:pt x="0" y="0"/>
                </a:lnTo>
              </a:path>
            </a:pathLst>
          </a:custGeom>
          <a:noFill/>
          <a:ln w="3816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Freeform 56"/>
          <p:cNvSpPr>
            <a:spLocks/>
          </p:cNvSpPr>
          <p:nvPr/>
        </p:nvSpPr>
        <p:spPr bwMode="auto">
          <a:xfrm>
            <a:off x="1557338" y="1143000"/>
            <a:ext cx="45719" cy="2286000"/>
          </a:xfrm>
          <a:custGeom>
            <a:avLst/>
            <a:gdLst/>
            <a:ahLst/>
            <a:cxnLst>
              <a:cxn ang="0">
                <a:pos x="40" y="1416"/>
              </a:cxn>
              <a:cxn ang="0">
                <a:pos x="0" y="0"/>
              </a:cxn>
            </a:cxnLst>
            <a:rect l="0" t="0" r="r" b="b"/>
            <a:pathLst>
              <a:path w="40" h="1416">
                <a:moveTo>
                  <a:pt x="40" y="1416"/>
                </a:moveTo>
                <a:lnTo>
                  <a:pt x="0" y="0"/>
                </a:lnTo>
              </a:path>
            </a:pathLst>
          </a:custGeom>
          <a:noFill/>
          <a:ln w="3816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3" name="Group 48"/>
          <p:cNvGrpSpPr>
            <a:grpSpLocks/>
          </p:cNvGrpSpPr>
          <p:nvPr/>
        </p:nvGrpSpPr>
        <p:grpSpPr bwMode="auto">
          <a:xfrm>
            <a:off x="3094038" y="1439863"/>
            <a:ext cx="2124075" cy="828675"/>
            <a:chOff x="1949" y="907"/>
            <a:chExt cx="1338" cy="522"/>
          </a:xfrm>
        </p:grpSpPr>
        <p:grpSp>
          <p:nvGrpSpPr>
            <p:cNvPr id="14" name="Group 49"/>
            <p:cNvGrpSpPr>
              <a:grpSpLocks/>
            </p:cNvGrpSpPr>
            <p:nvPr/>
          </p:nvGrpSpPr>
          <p:grpSpPr bwMode="auto">
            <a:xfrm>
              <a:off x="1949" y="907"/>
              <a:ext cx="666" cy="520"/>
              <a:chOff x="1949" y="907"/>
              <a:chExt cx="666" cy="520"/>
            </a:xfrm>
          </p:grpSpPr>
          <p:sp>
            <p:nvSpPr>
              <p:cNvPr id="16" name="Text Box 50"/>
              <p:cNvSpPr txBox="1">
                <a:spLocks noChangeArrowheads="1"/>
              </p:cNvSpPr>
              <p:nvPr/>
            </p:nvSpPr>
            <p:spPr bwMode="auto">
              <a:xfrm>
                <a:off x="1949" y="985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a</a:t>
                </a:r>
              </a:p>
            </p:txBody>
          </p:sp>
          <p:sp>
            <p:nvSpPr>
              <p:cNvPr id="17" name="Freeform 51"/>
              <p:cNvSpPr>
                <a:spLocks/>
              </p:cNvSpPr>
              <p:nvPr/>
            </p:nvSpPr>
            <p:spPr bwMode="auto">
              <a:xfrm>
                <a:off x="2065" y="1079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2"/>
                  </a:cxn>
                </a:cxnLst>
                <a:rect l="0" t="0" r="r" b="b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" name="Text Box 52"/>
              <p:cNvSpPr txBox="1">
                <a:spLocks noChangeArrowheads="1"/>
              </p:cNvSpPr>
              <p:nvPr/>
            </p:nvSpPr>
            <p:spPr bwMode="auto">
              <a:xfrm>
                <a:off x="2237" y="985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b</a:t>
                </a:r>
                <a:r>
                  <a:rPr lang="ru-RU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 </a:t>
                </a:r>
              </a:p>
            </p:txBody>
          </p:sp>
          <p:sp>
            <p:nvSpPr>
              <p:cNvPr id="19" name="Freeform 53"/>
              <p:cNvSpPr>
                <a:spLocks/>
              </p:cNvSpPr>
              <p:nvPr/>
            </p:nvSpPr>
            <p:spPr bwMode="auto">
              <a:xfrm>
                <a:off x="2357" y="1069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0"/>
                  </a:cxn>
                </a:cxnLst>
                <a:rect l="0" t="0" r="r" b="b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" name="Freeform 54"/>
              <p:cNvSpPr>
                <a:spLocks noChangeArrowheads="1"/>
              </p:cNvSpPr>
              <p:nvPr/>
            </p:nvSpPr>
            <p:spPr bwMode="auto">
              <a:xfrm>
                <a:off x="2141" y="907"/>
                <a:ext cx="282" cy="120"/>
              </a:xfrm>
              <a:custGeom>
                <a:avLst/>
                <a:gdLst/>
                <a:ahLst/>
                <a:cxnLst>
                  <a:cxn ang="0">
                    <a:pos x="0" y="126"/>
                  </a:cxn>
                  <a:cxn ang="0">
                    <a:pos x="152" y="0"/>
                  </a:cxn>
                  <a:cxn ang="0">
                    <a:pos x="288" y="126"/>
                  </a:cxn>
                </a:cxnLst>
                <a:rect l="0" t="0" r="r" b="b"/>
                <a:pathLst>
                  <a:path w="288" h="126">
                    <a:moveTo>
                      <a:pt x="0" y="126"/>
                    </a:moveTo>
                    <a:lnTo>
                      <a:pt x="152" y="0"/>
                    </a:lnTo>
                    <a:lnTo>
                      <a:pt x="288" y="126"/>
                    </a:lnTo>
                  </a:path>
                </a:pathLst>
              </a:custGeom>
              <a:noFill/>
              <a:ln w="2844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5" name="Oval 55"/>
            <p:cNvSpPr>
              <a:spLocks noChangeArrowheads="1"/>
            </p:cNvSpPr>
            <p:nvPr/>
          </p:nvSpPr>
          <p:spPr bwMode="auto">
            <a:xfrm>
              <a:off x="2621" y="1003"/>
              <a:ext cx="666" cy="42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4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=</a:t>
              </a:r>
              <a:r>
                <a:rPr lang="en-US" sz="4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4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0</a:t>
              </a:r>
              <a:r>
                <a:rPr lang="en-US" sz="4000" b="1" baseline="30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0</a:t>
              </a: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1643042" y="4071942"/>
            <a:ext cx="3956050" cy="749300"/>
            <a:chOff x="2895600" y="2438400"/>
            <a:chExt cx="3956050" cy="749300"/>
          </a:xfrm>
        </p:grpSpPr>
        <p:grpSp>
          <p:nvGrpSpPr>
            <p:cNvPr id="22" name="Group 17"/>
            <p:cNvGrpSpPr>
              <a:grpSpLocks/>
            </p:cNvGrpSpPr>
            <p:nvPr/>
          </p:nvGrpSpPr>
          <p:grpSpPr bwMode="auto">
            <a:xfrm>
              <a:off x="2895600" y="2486025"/>
              <a:ext cx="1366838" cy="701675"/>
              <a:chOff x="1824" y="1566"/>
              <a:chExt cx="861" cy="442"/>
            </a:xfrm>
          </p:grpSpPr>
          <p:grpSp>
            <p:nvGrpSpPr>
              <p:cNvPr id="37" name="Group 18"/>
              <p:cNvGrpSpPr>
                <a:grpSpLocks/>
              </p:cNvGrpSpPr>
              <p:nvPr/>
            </p:nvGrpSpPr>
            <p:grpSpPr bwMode="auto">
              <a:xfrm>
                <a:off x="1824" y="1566"/>
                <a:ext cx="378" cy="442"/>
                <a:chOff x="1824" y="1566"/>
                <a:chExt cx="378" cy="442"/>
              </a:xfrm>
            </p:grpSpPr>
            <p:sp>
              <p:nvSpPr>
                <p:cNvPr id="43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824" y="1566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a</a:t>
                  </a:r>
                </a:p>
              </p:txBody>
            </p:sp>
            <p:sp>
              <p:nvSpPr>
                <p:cNvPr id="44" name="Freeform 20"/>
                <p:cNvSpPr>
                  <a:spLocks/>
                </p:cNvSpPr>
                <p:nvPr/>
              </p:nvSpPr>
              <p:spPr bwMode="auto">
                <a:xfrm>
                  <a:off x="1940" y="1660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2"/>
                    </a:cxn>
                  </a:cxnLst>
                  <a:rect l="0" t="0" r="r" b="b"/>
                  <a:pathLst>
                    <a:path w="194" h="2">
                      <a:moveTo>
                        <a:pt x="0" y="0"/>
                      </a:moveTo>
                      <a:lnTo>
                        <a:pt x="194" y="2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38" name="Group 21"/>
              <p:cNvGrpSpPr>
                <a:grpSpLocks/>
              </p:cNvGrpSpPr>
              <p:nvPr/>
            </p:nvGrpSpPr>
            <p:grpSpPr bwMode="auto">
              <a:xfrm>
                <a:off x="2160" y="1566"/>
                <a:ext cx="378" cy="442"/>
                <a:chOff x="2160" y="1566"/>
                <a:chExt cx="378" cy="442"/>
              </a:xfrm>
            </p:grpSpPr>
            <p:sp>
              <p:nvSpPr>
                <p:cNvPr id="41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160" y="1566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b</a:t>
                  </a:r>
                  <a:r>
                    <a:rPr lang="ru-RU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 </a:t>
                  </a:r>
                </a:p>
              </p:txBody>
            </p:sp>
            <p:sp>
              <p:nvSpPr>
                <p:cNvPr id="42" name="Freeform 23"/>
                <p:cNvSpPr>
                  <a:spLocks/>
                </p:cNvSpPr>
                <p:nvPr/>
              </p:nvSpPr>
              <p:spPr bwMode="auto">
                <a:xfrm>
                  <a:off x="2280" y="1650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0"/>
                    </a:cxn>
                  </a:cxnLst>
                  <a:rect l="0" t="0" r="r" b="b"/>
                  <a:pathLst>
                    <a:path w="194" h="1">
                      <a:moveTo>
                        <a:pt x="0" y="0"/>
                      </a:moveTo>
                      <a:lnTo>
                        <a:pt x="194" y="0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39" name="Text Box 24"/>
              <p:cNvSpPr txBox="1">
                <a:spLocks noChangeArrowheads="1"/>
              </p:cNvSpPr>
              <p:nvPr/>
            </p:nvSpPr>
            <p:spPr bwMode="auto">
              <a:xfrm>
                <a:off x="2460" y="1680"/>
                <a:ext cx="225" cy="28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=</a:t>
                </a:r>
              </a:p>
            </p:txBody>
          </p:sp>
          <p:graphicFrame>
            <p:nvGraphicFramePr>
              <p:cNvPr id="40" name="Object 25"/>
              <p:cNvGraphicFramePr>
                <a:graphicFrameLocks noChangeAspect="1"/>
              </p:cNvGraphicFramePr>
              <p:nvPr/>
            </p:nvGraphicFramePr>
            <p:xfrm>
              <a:off x="2112" y="1752"/>
              <a:ext cx="162" cy="1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25" r:id="rId3" imgW="75960" imgH="75960" progId="">
                      <p:embed/>
                    </p:oleObj>
                  </mc:Choice>
                  <mc:Fallback>
                    <p:oleObj r:id="rId3" imgW="75960" imgH="75960" progId="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12" y="1752"/>
                            <a:ext cx="162" cy="16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blipFill dpi="0" rotWithShape="0">
                                  <a:blip/>
                                  <a:srcRect/>
                                  <a:stretch>
                                    <a:fillRect/>
                                  </a:stretch>
                                </a:blip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3" name="Group 26"/>
            <p:cNvGrpSpPr>
              <a:grpSpLocks/>
            </p:cNvGrpSpPr>
            <p:nvPr/>
          </p:nvGrpSpPr>
          <p:grpSpPr bwMode="auto">
            <a:xfrm>
              <a:off x="4191000" y="2438400"/>
              <a:ext cx="600075" cy="701675"/>
              <a:chOff x="2640" y="1536"/>
              <a:chExt cx="378" cy="442"/>
            </a:xfrm>
          </p:grpSpPr>
          <p:grpSp>
            <p:nvGrpSpPr>
              <p:cNvPr id="32" name="Group 27"/>
              <p:cNvGrpSpPr>
                <a:grpSpLocks/>
              </p:cNvGrpSpPr>
              <p:nvPr/>
            </p:nvGrpSpPr>
            <p:grpSpPr bwMode="auto">
              <a:xfrm>
                <a:off x="2640" y="1536"/>
                <a:ext cx="378" cy="442"/>
                <a:chOff x="2640" y="1536"/>
                <a:chExt cx="378" cy="442"/>
              </a:xfrm>
            </p:grpSpPr>
            <p:sp>
              <p:nvSpPr>
                <p:cNvPr id="35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640" y="1536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a</a:t>
                  </a:r>
                </a:p>
              </p:txBody>
            </p:sp>
            <p:sp>
              <p:nvSpPr>
                <p:cNvPr id="36" name="Freeform 29"/>
                <p:cNvSpPr>
                  <a:spLocks/>
                </p:cNvSpPr>
                <p:nvPr/>
              </p:nvSpPr>
              <p:spPr bwMode="auto">
                <a:xfrm>
                  <a:off x="2756" y="1630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2"/>
                    </a:cxn>
                  </a:cxnLst>
                  <a:rect l="0" t="0" r="r" b="b"/>
                  <a:pathLst>
                    <a:path w="194" h="2">
                      <a:moveTo>
                        <a:pt x="0" y="0"/>
                      </a:moveTo>
                      <a:lnTo>
                        <a:pt x="194" y="2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33" name="Line 30"/>
              <p:cNvSpPr>
                <a:spLocks noChangeShapeType="1"/>
              </p:cNvSpPr>
              <p:nvPr/>
            </p:nvSpPr>
            <p:spPr bwMode="auto">
              <a:xfrm>
                <a:off x="2688" y="1680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Line 31"/>
              <p:cNvSpPr>
                <a:spLocks noChangeShapeType="1"/>
              </p:cNvSpPr>
              <p:nvPr/>
            </p:nvSpPr>
            <p:spPr bwMode="auto">
              <a:xfrm>
                <a:off x="2976" y="1680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4" name="Group 32"/>
            <p:cNvGrpSpPr>
              <a:grpSpLocks/>
            </p:cNvGrpSpPr>
            <p:nvPr/>
          </p:nvGrpSpPr>
          <p:grpSpPr bwMode="auto">
            <a:xfrm>
              <a:off x="4913313" y="2462213"/>
              <a:ext cx="600075" cy="701675"/>
              <a:chOff x="3095" y="1551"/>
              <a:chExt cx="378" cy="442"/>
            </a:xfrm>
          </p:grpSpPr>
          <p:grpSp>
            <p:nvGrpSpPr>
              <p:cNvPr id="27" name="Group 33"/>
              <p:cNvGrpSpPr>
                <a:grpSpLocks/>
              </p:cNvGrpSpPr>
              <p:nvPr/>
            </p:nvGrpSpPr>
            <p:grpSpPr bwMode="auto">
              <a:xfrm>
                <a:off x="3095" y="1551"/>
                <a:ext cx="378" cy="442"/>
                <a:chOff x="3095" y="1551"/>
                <a:chExt cx="378" cy="442"/>
              </a:xfrm>
            </p:grpSpPr>
            <p:sp>
              <p:nvSpPr>
                <p:cNvPr id="30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3095" y="1551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b</a:t>
                  </a:r>
                  <a:r>
                    <a:rPr lang="ru-RU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 </a:t>
                  </a:r>
                </a:p>
              </p:txBody>
            </p:sp>
            <p:sp>
              <p:nvSpPr>
                <p:cNvPr id="31" name="Freeform 35"/>
                <p:cNvSpPr>
                  <a:spLocks/>
                </p:cNvSpPr>
                <p:nvPr/>
              </p:nvSpPr>
              <p:spPr bwMode="auto">
                <a:xfrm>
                  <a:off x="3169" y="1635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0"/>
                    </a:cxn>
                  </a:cxnLst>
                  <a:rect l="0" t="0" r="r" b="b"/>
                  <a:pathLst>
                    <a:path w="194" h="1">
                      <a:moveTo>
                        <a:pt x="0" y="0"/>
                      </a:moveTo>
                      <a:lnTo>
                        <a:pt x="194" y="0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28" name="Line 36"/>
              <p:cNvSpPr>
                <a:spLocks noChangeShapeType="1"/>
              </p:cNvSpPr>
              <p:nvPr/>
            </p:nvSpPr>
            <p:spPr bwMode="auto">
              <a:xfrm>
                <a:off x="3120" y="1680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Line 37"/>
              <p:cNvSpPr>
                <a:spLocks noChangeShapeType="1"/>
              </p:cNvSpPr>
              <p:nvPr/>
            </p:nvSpPr>
            <p:spPr bwMode="auto">
              <a:xfrm>
                <a:off x="3408" y="1680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aphicFrame>
          <p:nvGraphicFramePr>
            <p:cNvPr id="25" name="Object 38"/>
            <p:cNvGraphicFramePr>
              <a:graphicFrameLocks noChangeAspect="1"/>
            </p:cNvGraphicFramePr>
            <p:nvPr/>
          </p:nvGraphicFramePr>
          <p:xfrm>
            <a:off x="4724400" y="2743200"/>
            <a:ext cx="266700" cy="266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6" r:id="rId5" imgW="75960" imgH="75960" progId="">
                    <p:embed/>
                  </p:oleObj>
                </mc:Choice>
                <mc:Fallback>
                  <p:oleObj r:id="rId5" imgW="75960" imgH="75960" progId="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4400" y="2743200"/>
                          <a:ext cx="266700" cy="2667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" name="Text Box 39"/>
            <p:cNvSpPr txBox="1">
              <a:spLocks noChangeArrowheads="1"/>
            </p:cNvSpPr>
            <p:nvPr/>
          </p:nvSpPr>
          <p:spPr bwMode="auto">
            <a:xfrm>
              <a:off x="5410200" y="2462213"/>
              <a:ext cx="1441450" cy="7032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cos </a:t>
              </a:r>
              <a:r>
                <a:rPr lang="en-US" sz="40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0</a:t>
              </a:r>
              <a:r>
                <a:rPr lang="en-US" sz="4000" b="1" baseline="30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0</a:t>
              </a:r>
            </a:p>
          </p:txBody>
        </p:sp>
      </p:grpSp>
      <p:grpSp>
        <p:nvGrpSpPr>
          <p:cNvPr id="45" name="Group 1"/>
          <p:cNvGrpSpPr>
            <a:grpSpLocks/>
          </p:cNvGrpSpPr>
          <p:nvPr/>
        </p:nvGrpSpPr>
        <p:grpSpPr bwMode="auto">
          <a:xfrm>
            <a:off x="5500694" y="4000504"/>
            <a:ext cx="1701800" cy="727075"/>
            <a:chOff x="4273" y="1513"/>
            <a:chExt cx="1072" cy="458"/>
          </a:xfrm>
        </p:grpSpPr>
        <p:grpSp>
          <p:nvGrpSpPr>
            <p:cNvPr id="46" name="Group 2"/>
            <p:cNvGrpSpPr>
              <a:grpSpLocks/>
            </p:cNvGrpSpPr>
            <p:nvPr/>
          </p:nvGrpSpPr>
          <p:grpSpPr bwMode="auto">
            <a:xfrm>
              <a:off x="4512" y="1513"/>
              <a:ext cx="378" cy="442"/>
              <a:chOff x="4512" y="1513"/>
              <a:chExt cx="378" cy="442"/>
            </a:xfrm>
          </p:grpSpPr>
          <p:grpSp>
            <p:nvGrpSpPr>
              <p:cNvPr id="55" name="Group 3"/>
              <p:cNvGrpSpPr>
                <a:grpSpLocks/>
              </p:cNvGrpSpPr>
              <p:nvPr/>
            </p:nvGrpSpPr>
            <p:grpSpPr bwMode="auto">
              <a:xfrm>
                <a:off x="4512" y="1513"/>
                <a:ext cx="378" cy="442"/>
                <a:chOff x="4512" y="1513"/>
                <a:chExt cx="378" cy="442"/>
              </a:xfrm>
            </p:grpSpPr>
            <p:sp>
              <p:nvSpPr>
                <p:cNvPr id="58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4512" y="1513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 dirty="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a</a:t>
                  </a:r>
                </a:p>
              </p:txBody>
            </p:sp>
            <p:sp>
              <p:nvSpPr>
                <p:cNvPr id="59" name="Freeform 5"/>
                <p:cNvSpPr>
                  <a:spLocks/>
                </p:cNvSpPr>
                <p:nvPr/>
              </p:nvSpPr>
              <p:spPr bwMode="auto">
                <a:xfrm>
                  <a:off x="4628" y="1607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2"/>
                    </a:cxn>
                  </a:cxnLst>
                  <a:rect l="0" t="0" r="r" b="b"/>
                  <a:pathLst>
                    <a:path w="194" h="2">
                      <a:moveTo>
                        <a:pt x="0" y="0"/>
                      </a:moveTo>
                      <a:lnTo>
                        <a:pt x="194" y="2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56" name="Line 6"/>
              <p:cNvSpPr>
                <a:spLocks noChangeShapeType="1"/>
              </p:cNvSpPr>
              <p:nvPr/>
            </p:nvSpPr>
            <p:spPr bwMode="auto">
              <a:xfrm>
                <a:off x="4560" y="1657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7" name="Line 7"/>
              <p:cNvSpPr>
                <a:spLocks noChangeShapeType="1"/>
              </p:cNvSpPr>
              <p:nvPr/>
            </p:nvSpPr>
            <p:spPr bwMode="auto">
              <a:xfrm>
                <a:off x="4848" y="1657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7" name="Group 8"/>
            <p:cNvGrpSpPr>
              <a:grpSpLocks/>
            </p:cNvGrpSpPr>
            <p:nvPr/>
          </p:nvGrpSpPr>
          <p:grpSpPr bwMode="auto">
            <a:xfrm>
              <a:off x="4967" y="1529"/>
              <a:ext cx="378" cy="442"/>
              <a:chOff x="4967" y="1529"/>
              <a:chExt cx="378" cy="442"/>
            </a:xfrm>
          </p:grpSpPr>
          <p:grpSp>
            <p:nvGrpSpPr>
              <p:cNvPr id="50" name="Group 9"/>
              <p:cNvGrpSpPr>
                <a:grpSpLocks/>
              </p:cNvGrpSpPr>
              <p:nvPr/>
            </p:nvGrpSpPr>
            <p:grpSpPr bwMode="auto">
              <a:xfrm>
                <a:off x="4967" y="1529"/>
                <a:ext cx="378" cy="442"/>
                <a:chOff x="4967" y="1529"/>
                <a:chExt cx="378" cy="442"/>
              </a:xfrm>
            </p:grpSpPr>
            <p:sp>
              <p:nvSpPr>
                <p:cNvPr id="53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4967" y="1529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b</a:t>
                  </a:r>
                  <a:r>
                    <a:rPr lang="ru-RU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 </a:t>
                  </a:r>
                </a:p>
              </p:txBody>
            </p:sp>
            <p:sp>
              <p:nvSpPr>
                <p:cNvPr id="54" name="Freeform 11"/>
                <p:cNvSpPr>
                  <a:spLocks/>
                </p:cNvSpPr>
                <p:nvPr/>
              </p:nvSpPr>
              <p:spPr bwMode="auto">
                <a:xfrm>
                  <a:off x="5041" y="1613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0"/>
                    </a:cxn>
                  </a:cxnLst>
                  <a:rect l="0" t="0" r="r" b="b"/>
                  <a:pathLst>
                    <a:path w="194" h="1">
                      <a:moveTo>
                        <a:pt x="0" y="0"/>
                      </a:moveTo>
                      <a:lnTo>
                        <a:pt x="194" y="0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51" name="Line 12"/>
              <p:cNvSpPr>
                <a:spLocks noChangeShapeType="1"/>
              </p:cNvSpPr>
              <p:nvPr/>
            </p:nvSpPr>
            <p:spPr bwMode="auto">
              <a:xfrm>
                <a:off x="4992" y="1657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" name="Line 13"/>
              <p:cNvSpPr>
                <a:spLocks noChangeShapeType="1"/>
              </p:cNvSpPr>
              <p:nvPr/>
            </p:nvSpPr>
            <p:spPr bwMode="auto">
              <a:xfrm>
                <a:off x="5280" y="1657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8" name="Text Box 14"/>
            <p:cNvSpPr txBox="1">
              <a:spLocks noChangeArrowheads="1"/>
            </p:cNvSpPr>
            <p:nvPr/>
          </p:nvSpPr>
          <p:spPr bwMode="auto">
            <a:xfrm>
              <a:off x="4273" y="1657"/>
              <a:ext cx="225" cy="2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</a:p>
          </p:txBody>
        </p:sp>
        <p:graphicFrame>
          <p:nvGraphicFramePr>
            <p:cNvPr id="49" name="Object 15"/>
            <p:cNvGraphicFramePr>
              <a:graphicFrameLocks noChangeAspect="1"/>
            </p:cNvGraphicFramePr>
            <p:nvPr/>
          </p:nvGraphicFramePr>
          <p:xfrm>
            <a:off x="4848" y="1705"/>
            <a:ext cx="162" cy="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7" r:id="rId6" imgW="75960" imgH="75960" progId="">
                    <p:embed/>
                  </p:oleObj>
                </mc:Choice>
                <mc:Fallback>
                  <p:oleObj r:id="rId6" imgW="75960" imgH="75960" progId="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48" y="1705"/>
                          <a:ext cx="162" cy="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428728" y="357166"/>
            <a:ext cx="58578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ОКРЕМ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І   ВИПАДКИ. </a:t>
            </a:r>
            <a:endParaRPr kumimoji="0" lang="uk-UA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142976" y="1643050"/>
            <a:ext cx="2549525" cy="1828800"/>
            <a:chOff x="1128713" y="3681413"/>
            <a:chExt cx="2549525" cy="1828800"/>
          </a:xfrm>
        </p:grpSpPr>
        <p:sp>
          <p:nvSpPr>
            <p:cNvPr id="5" name="Freeform 16"/>
            <p:cNvSpPr>
              <a:spLocks/>
            </p:cNvSpPr>
            <p:nvPr/>
          </p:nvSpPr>
          <p:spPr bwMode="auto">
            <a:xfrm>
              <a:off x="1128713" y="4837113"/>
              <a:ext cx="2279650" cy="22225"/>
            </a:xfrm>
            <a:custGeom>
              <a:avLst/>
              <a:gdLst/>
              <a:ahLst/>
              <a:cxnLst>
                <a:cxn ang="0">
                  <a:pos x="1436" y="14"/>
                </a:cxn>
                <a:cxn ang="0">
                  <a:pos x="0" y="0"/>
                </a:cxn>
              </a:cxnLst>
              <a:rect l="0" t="0" r="r" b="b"/>
              <a:pathLst>
                <a:path w="1436" h="14">
                  <a:moveTo>
                    <a:pt x="1436" y="14"/>
                  </a:moveTo>
                  <a:lnTo>
                    <a:pt x="0" y="0"/>
                  </a:lnTo>
                </a:path>
              </a:pathLst>
            </a:custGeom>
            <a:noFill/>
            <a:ln w="3816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6" name="Group 81"/>
            <p:cNvGrpSpPr>
              <a:grpSpLocks/>
            </p:cNvGrpSpPr>
            <p:nvPr/>
          </p:nvGrpSpPr>
          <p:grpSpPr bwMode="auto">
            <a:xfrm>
              <a:off x="2087563" y="4808538"/>
              <a:ext cx="600075" cy="701675"/>
              <a:chOff x="1315" y="3029"/>
              <a:chExt cx="378" cy="442"/>
            </a:xfrm>
          </p:grpSpPr>
          <p:sp>
            <p:nvSpPr>
              <p:cNvPr id="10" name="Text Box 82"/>
              <p:cNvSpPr txBox="1">
                <a:spLocks noChangeArrowheads="1"/>
              </p:cNvSpPr>
              <p:nvPr/>
            </p:nvSpPr>
            <p:spPr bwMode="auto">
              <a:xfrm>
                <a:off x="1315" y="3029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a</a:t>
                </a:r>
              </a:p>
            </p:txBody>
          </p:sp>
          <p:sp>
            <p:nvSpPr>
              <p:cNvPr id="11" name="Freeform 83"/>
              <p:cNvSpPr>
                <a:spLocks/>
              </p:cNvSpPr>
              <p:nvPr/>
            </p:nvSpPr>
            <p:spPr bwMode="auto">
              <a:xfrm>
                <a:off x="1431" y="3123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2"/>
                  </a:cxn>
                </a:cxnLst>
                <a:rect l="0" t="0" r="r" b="b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" name="Group 84"/>
            <p:cNvGrpSpPr>
              <a:grpSpLocks/>
            </p:cNvGrpSpPr>
            <p:nvPr/>
          </p:nvGrpSpPr>
          <p:grpSpPr bwMode="auto">
            <a:xfrm>
              <a:off x="3078163" y="3681413"/>
              <a:ext cx="600075" cy="701675"/>
              <a:chOff x="1939" y="2319"/>
              <a:chExt cx="378" cy="442"/>
            </a:xfrm>
          </p:grpSpPr>
          <p:sp>
            <p:nvSpPr>
              <p:cNvPr id="8" name="Text Box 85"/>
              <p:cNvSpPr txBox="1">
                <a:spLocks noChangeArrowheads="1"/>
              </p:cNvSpPr>
              <p:nvPr/>
            </p:nvSpPr>
            <p:spPr bwMode="auto">
              <a:xfrm>
                <a:off x="1939" y="2319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b</a:t>
                </a:r>
                <a:r>
                  <a:rPr lang="ru-RU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 </a:t>
                </a:r>
              </a:p>
            </p:txBody>
          </p:sp>
          <p:sp>
            <p:nvSpPr>
              <p:cNvPr id="9" name="Freeform 86"/>
              <p:cNvSpPr>
                <a:spLocks/>
              </p:cNvSpPr>
              <p:nvPr/>
            </p:nvSpPr>
            <p:spPr bwMode="auto">
              <a:xfrm>
                <a:off x="2059" y="2403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0"/>
                  </a:cxn>
                </a:cxnLst>
                <a:rect l="0" t="0" r="r" b="b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2" name="Freeform 80"/>
          <p:cNvSpPr>
            <a:spLocks/>
          </p:cNvSpPr>
          <p:nvPr/>
        </p:nvSpPr>
        <p:spPr bwMode="auto">
          <a:xfrm>
            <a:off x="2786050" y="2357430"/>
            <a:ext cx="1225550" cy="127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772" y="0"/>
              </a:cxn>
            </a:cxnLst>
            <a:rect l="0" t="0" r="r" b="b"/>
            <a:pathLst>
              <a:path w="772" h="8">
                <a:moveTo>
                  <a:pt x="0" y="8"/>
                </a:moveTo>
                <a:lnTo>
                  <a:pt x="772" y="0"/>
                </a:lnTo>
              </a:path>
            </a:pathLst>
          </a:custGeom>
          <a:noFill/>
          <a:ln w="3816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3" name="Group 88"/>
          <p:cNvGrpSpPr>
            <a:grpSpLocks/>
          </p:cNvGrpSpPr>
          <p:nvPr/>
        </p:nvGrpSpPr>
        <p:grpSpPr bwMode="auto">
          <a:xfrm>
            <a:off x="4857752" y="2786058"/>
            <a:ext cx="2124075" cy="828675"/>
            <a:chOff x="3061" y="2608"/>
            <a:chExt cx="1338" cy="522"/>
          </a:xfrm>
        </p:grpSpPr>
        <p:grpSp>
          <p:nvGrpSpPr>
            <p:cNvPr id="14" name="Group 89"/>
            <p:cNvGrpSpPr>
              <a:grpSpLocks/>
            </p:cNvGrpSpPr>
            <p:nvPr/>
          </p:nvGrpSpPr>
          <p:grpSpPr bwMode="auto">
            <a:xfrm>
              <a:off x="3061" y="2608"/>
              <a:ext cx="666" cy="520"/>
              <a:chOff x="3061" y="2608"/>
              <a:chExt cx="666" cy="520"/>
            </a:xfrm>
          </p:grpSpPr>
          <p:sp>
            <p:nvSpPr>
              <p:cNvPr id="16" name="Text Box 90"/>
              <p:cNvSpPr txBox="1">
                <a:spLocks noChangeArrowheads="1"/>
              </p:cNvSpPr>
              <p:nvPr/>
            </p:nvSpPr>
            <p:spPr bwMode="auto">
              <a:xfrm>
                <a:off x="3061" y="2686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a</a:t>
                </a:r>
              </a:p>
            </p:txBody>
          </p:sp>
          <p:sp>
            <p:nvSpPr>
              <p:cNvPr id="17" name="Freeform 91"/>
              <p:cNvSpPr>
                <a:spLocks/>
              </p:cNvSpPr>
              <p:nvPr/>
            </p:nvSpPr>
            <p:spPr bwMode="auto">
              <a:xfrm>
                <a:off x="3178" y="2780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2"/>
                  </a:cxn>
                </a:cxnLst>
                <a:rect l="0" t="0" r="r" b="b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" name="Text Box 92"/>
              <p:cNvSpPr txBox="1">
                <a:spLocks noChangeArrowheads="1"/>
              </p:cNvSpPr>
              <p:nvPr/>
            </p:nvSpPr>
            <p:spPr bwMode="auto">
              <a:xfrm>
                <a:off x="3349" y="2686"/>
                <a:ext cx="378" cy="4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b</a:t>
                </a:r>
                <a:r>
                  <a:rPr lang="ru-RU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6" charset="0"/>
                  </a:rPr>
                  <a:t> </a:t>
                </a:r>
              </a:p>
            </p:txBody>
          </p:sp>
          <p:sp>
            <p:nvSpPr>
              <p:cNvPr id="19" name="Freeform 93"/>
              <p:cNvSpPr>
                <a:spLocks/>
              </p:cNvSpPr>
              <p:nvPr/>
            </p:nvSpPr>
            <p:spPr bwMode="auto">
              <a:xfrm>
                <a:off x="3469" y="2770"/>
                <a:ext cx="18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4" y="0"/>
                  </a:cxn>
                </a:cxnLst>
                <a:rect l="0" t="0" r="r" b="b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8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" name="Freeform 94"/>
              <p:cNvSpPr>
                <a:spLocks noChangeArrowheads="1"/>
              </p:cNvSpPr>
              <p:nvPr/>
            </p:nvSpPr>
            <p:spPr bwMode="auto">
              <a:xfrm>
                <a:off x="3253" y="2608"/>
                <a:ext cx="282" cy="120"/>
              </a:xfrm>
              <a:custGeom>
                <a:avLst/>
                <a:gdLst/>
                <a:ahLst/>
                <a:cxnLst>
                  <a:cxn ang="0">
                    <a:pos x="0" y="126"/>
                  </a:cxn>
                  <a:cxn ang="0">
                    <a:pos x="152" y="0"/>
                  </a:cxn>
                  <a:cxn ang="0">
                    <a:pos x="288" y="126"/>
                  </a:cxn>
                </a:cxnLst>
                <a:rect l="0" t="0" r="r" b="b"/>
                <a:pathLst>
                  <a:path w="288" h="126">
                    <a:moveTo>
                      <a:pt x="0" y="126"/>
                    </a:moveTo>
                    <a:lnTo>
                      <a:pt x="152" y="0"/>
                    </a:lnTo>
                    <a:lnTo>
                      <a:pt x="288" y="126"/>
                    </a:lnTo>
                  </a:path>
                </a:pathLst>
              </a:custGeom>
              <a:noFill/>
              <a:ln w="2844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5" name="Oval 95"/>
            <p:cNvSpPr>
              <a:spLocks noChangeArrowheads="1"/>
            </p:cNvSpPr>
            <p:nvPr/>
          </p:nvSpPr>
          <p:spPr bwMode="auto">
            <a:xfrm>
              <a:off x="3733" y="2704"/>
              <a:ext cx="666" cy="42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=</a:t>
              </a:r>
              <a:r>
                <a:rPr lang="en-US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180</a:t>
              </a:r>
              <a:r>
                <a:rPr lang="en-US" sz="4000" b="1" baseline="30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0</a:t>
              </a: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1285852" y="4143380"/>
            <a:ext cx="4343400" cy="738187"/>
            <a:chOff x="2286000" y="5722938"/>
            <a:chExt cx="4343400" cy="738187"/>
          </a:xfrm>
        </p:grpSpPr>
        <p:grpSp>
          <p:nvGrpSpPr>
            <p:cNvPr id="31" name="Group 57"/>
            <p:cNvGrpSpPr>
              <a:grpSpLocks/>
            </p:cNvGrpSpPr>
            <p:nvPr/>
          </p:nvGrpSpPr>
          <p:grpSpPr bwMode="auto">
            <a:xfrm>
              <a:off x="2286000" y="5746750"/>
              <a:ext cx="1368425" cy="701675"/>
              <a:chOff x="1440" y="3620"/>
              <a:chExt cx="862" cy="442"/>
            </a:xfrm>
          </p:grpSpPr>
          <p:grpSp>
            <p:nvGrpSpPr>
              <p:cNvPr id="45" name="Group 58"/>
              <p:cNvGrpSpPr>
                <a:grpSpLocks/>
              </p:cNvGrpSpPr>
              <p:nvPr/>
            </p:nvGrpSpPr>
            <p:grpSpPr bwMode="auto">
              <a:xfrm>
                <a:off x="1440" y="3620"/>
                <a:ext cx="378" cy="442"/>
                <a:chOff x="1440" y="3620"/>
                <a:chExt cx="378" cy="442"/>
              </a:xfrm>
            </p:grpSpPr>
            <p:sp>
              <p:nvSpPr>
                <p:cNvPr id="51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1440" y="3620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a</a:t>
                  </a:r>
                </a:p>
              </p:txBody>
            </p:sp>
            <p:sp>
              <p:nvSpPr>
                <p:cNvPr id="52" name="Freeform 60"/>
                <p:cNvSpPr>
                  <a:spLocks/>
                </p:cNvSpPr>
                <p:nvPr/>
              </p:nvSpPr>
              <p:spPr bwMode="auto">
                <a:xfrm>
                  <a:off x="1556" y="3714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2"/>
                    </a:cxn>
                  </a:cxnLst>
                  <a:rect l="0" t="0" r="r" b="b"/>
                  <a:pathLst>
                    <a:path w="194" h="2">
                      <a:moveTo>
                        <a:pt x="0" y="0"/>
                      </a:moveTo>
                      <a:lnTo>
                        <a:pt x="194" y="2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46" name="Group 61"/>
              <p:cNvGrpSpPr>
                <a:grpSpLocks/>
              </p:cNvGrpSpPr>
              <p:nvPr/>
            </p:nvGrpSpPr>
            <p:grpSpPr bwMode="auto">
              <a:xfrm>
                <a:off x="1776" y="3620"/>
                <a:ext cx="378" cy="442"/>
                <a:chOff x="1776" y="3620"/>
                <a:chExt cx="378" cy="442"/>
              </a:xfrm>
            </p:grpSpPr>
            <p:sp>
              <p:nvSpPr>
                <p:cNvPr id="49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1776" y="3620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b</a:t>
                  </a:r>
                  <a:r>
                    <a:rPr lang="ru-RU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 </a:t>
                  </a:r>
                </a:p>
              </p:txBody>
            </p:sp>
            <p:sp>
              <p:nvSpPr>
                <p:cNvPr id="50" name="Freeform 63"/>
                <p:cNvSpPr>
                  <a:spLocks/>
                </p:cNvSpPr>
                <p:nvPr/>
              </p:nvSpPr>
              <p:spPr bwMode="auto">
                <a:xfrm>
                  <a:off x="1896" y="3704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0"/>
                    </a:cxn>
                  </a:cxnLst>
                  <a:rect l="0" t="0" r="r" b="b"/>
                  <a:pathLst>
                    <a:path w="194" h="1">
                      <a:moveTo>
                        <a:pt x="0" y="0"/>
                      </a:moveTo>
                      <a:lnTo>
                        <a:pt x="194" y="0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47" name="Text Box 64"/>
              <p:cNvSpPr txBox="1">
                <a:spLocks noChangeArrowheads="1"/>
              </p:cNvSpPr>
              <p:nvPr/>
            </p:nvSpPr>
            <p:spPr bwMode="auto">
              <a:xfrm>
                <a:off x="2077" y="3734"/>
                <a:ext cx="225" cy="28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US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=</a:t>
                </a:r>
              </a:p>
            </p:txBody>
          </p:sp>
          <p:graphicFrame>
            <p:nvGraphicFramePr>
              <p:cNvPr id="48" name="Object 65"/>
              <p:cNvGraphicFramePr>
                <a:graphicFrameLocks noChangeAspect="1"/>
              </p:cNvGraphicFramePr>
              <p:nvPr/>
            </p:nvGraphicFramePr>
            <p:xfrm>
              <a:off x="1728" y="3806"/>
              <a:ext cx="162" cy="1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48" r:id="rId3" imgW="75960" imgH="75960" progId="">
                      <p:embed/>
                    </p:oleObj>
                  </mc:Choice>
                  <mc:Fallback>
                    <p:oleObj r:id="rId3" imgW="75960" imgH="75960" progId="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8" y="3806"/>
                            <a:ext cx="162" cy="16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blipFill dpi="0" rotWithShape="0">
                                  <a:blip/>
                                  <a:srcRect/>
                                  <a:stretch>
                                    <a:fillRect/>
                                  </a:stretch>
                                </a:blip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32" name="Group 66"/>
            <p:cNvGrpSpPr>
              <a:grpSpLocks/>
            </p:cNvGrpSpPr>
            <p:nvPr/>
          </p:nvGrpSpPr>
          <p:grpSpPr bwMode="auto">
            <a:xfrm>
              <a:off x="3581400" y="5735638"/>
              <a:ext cx="600075" cy="701675"/>
              <a:chOff x="2256" y="3613"/>
              <a:chExt cx="378" cy="442"/>
            </a:xfrm>
          </p:grpSpPr>
          <p:grpSp>
            <p:nvGrpSpPr>
              <p:cNvPr id="40" name="Group 67"/>
              <p:cNvGrpSpPr>
                <a:grpSpLocks/>
              </p:cNvGrpSpPr>
              <p:nvPr/>
            </p:nvGrpSpPr>
            <p:grpSpPr bwMode="auto">
              <a:xfrm>
                <a:off x="2256" y="3613"/>
                <a:ext cx="378" cy="442"/>
                <a:chOff x="2256" y="3613"/>
                <a:chExt cx="378" cy="442"/>
              </a:xfrm>
            </p:grpSpPr>
            <p:sp>
              <p:nvSpPr>
                <p:cNvPr id="43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2256" y="3613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a</a:t>
                  </a:r>
                </a:p>
              </p:txBody>
            </p:sp>
            <p:sp>
              <p:nvSpPr>
                <p:cNvPr id="44" name="Freeform 69"/>
                <p:cNvSpPr>
                  <a:spLocks/>
                </p:cNvSpPr>
                <p:nvPr/>
              </p:nvSpPr>
              <p:spPr bwMode="auto">
                <a:xfrm>
                  <a:off x="2372" y="3707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2"/>
                    </a:cxn>
                  </a:cxnLst>
                  <a:rect l="0" t="0" r="r" b="b"/>
                  <a:pathLst>
                    <a:path w="194" h="2">
                      <a:moveTo>
                        <a:pt x="0" y="0"/>
                      </a:moveTo>
                      <a:lnTo>
                        <a:pt x="194" y="2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41" name="Line 70"/>
              <p:cNvSpPr>
                <a:spLocks noChangeShapeType="1"/>
              </p:cNvSpPr>
              <p:nvPr/>
            </p:nvSpPr>
            <p:spPr bwMode="auto">
              <a:xfrm>
                <a:off x="2304" y="3757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Line 71"/>
              <p:cNvSpPr>
                <a:spLocks noChangeShapeType="1"/>
              </p:cNvSpPr>
              <p:nvPr/>
            </p:nvSpPr>
            <p:spPr bwMode="auto">
              <a:xfrm>
                <a:off x="2592" y="3757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3" name="Group 72"/>
            <p:cNvGrpSpPr>
              <a:grpSpLocks/>
            </p:cNvGrpSpPr>
            <p:nvPr/>
          </p:nvGrpSpPr>
          <p:grpSpPr bwMode="auto">
            <a:xfrm>
              <a:off x="4267200" y="5759450"/>
              <a:ext cx="600075" cy="701675"/>
              <a:chOff x="2688" y="3628"/>
              <a:chExt cx="378" cy="442"/>
            </a:xfrm>
          </p:grpSpPr>
          <p:grpSp>
            <p:nvGrpSpPr>
              <p:cNvPr id="35" name="Group 73"/>
              <p:cNvGrpSpPr>
                <a:grpSpLocks/>
              </p:cNvGrpSpPr>
              <p:nvPr/>
            </p:nvGrpSpPr>
            <p:grpSpPr bwMode="auto">
              <a:xfrm>
                <a:off x="2688" y="3628"/>
                <a:ext cx="378" cy="442"/>
                <a:chOff x="2688" y="3628"/>
                <a:chExt cx="378" cy="442"/>
              </a:xfrm>
            </p:grpSpPr>
            <p:sp>
              <p:nvSpPr>
                <p:cNvPr id="38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2688" y="3628"/>
                  <a:ext cx="378" cy="44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>
                  <a:spAutoFit/>
                </a:bodyPr>
                <a:lstStyle/>
                <a:p>
                  <a:pPr algn="ctr">
                    <a:buClr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</a:pPr>
                  <a:r>
                    <a:rPr lang="en-US" sz="4000" b="1" i="1" dirty="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b</a:t>
                  </a:r>
                  <a:r>
                    <a:rPr lang="ru-RU" sz="4000" b="1" i="1" dirty="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6" charset="0"/>
                    </a:rPr>
                    <a:t> </a:t>
                  </a:r>
                </a:p>
              </p:txBody>
            </p:sp>
            <p:sp>
              <p:nvSpPr>
                <p:cNvPr id="39" name="Freeform 75"/>
                <p:cNvSpPr>
                  <a:spLocks/>
                </p:cNvSpPr>
                <p:nvPr/>
              </p:nvSpPr>
              <p:spPr bwMode="auto">
                <a:xfrm>
                  <a:off x="2808" y="3712"/>
                  <a:ext cx="188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4" y="0"/>
                    </a:cxn>
                  </a:cxnLst>
                  <a:rect l="0" t="0" r="r" b="b"/>
                  <a:pathLst>
                    <a:path w="194" h="1">
                      <a:moveTo>
                        <a:pt x="0" y="0"/>
                      </a:moveTo>
                      <a:lnTo>
                        <a:pt x="194" y="0"/>
                      </a:lnTo>
                    </a:path>
                  </a:pathLst>
                </a:custGeom>
                <a:noFill/>
                <a:ln w="1908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36" name="Line 76"/>
              <p:cNvSpPr>
                <a:spLocks noChangeShapeType="1"/>
              </p:cNvSpPr>
              <p:nvPr/>
            </p:nvSpPr>
            <p:spPr bwMode="auto">
              <a:xfrm>
                <a:off x="2736" y="3734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Line 77"/>
              <p:cNvSpPr>
                <a:spLocks noChangeShapeType="1"/>
              </p:cNvSpPr>
              <p:nvPr/>
            </p:nvSpPr>
            <p:spPr bwMode="auto">
              <a:xfrm>
                <a:off x="3024" y="3734"/>
                <a:ext cx="0" cy="234"/>
              </a:xfrm>
              <a:prstGeom prst="line">
                <a:avLst/>
              </a:prstGeom>
              <a:noFill/>
              <a:ln w="1908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4" name="Text Box 79"/>
            <p:cNvSpPr txBox="1">
              <a:spLocks noChangeArrowheads="1"/>
            </p:cNvSpPr>
            <p:nvPr/>
          </p:nvSpPr>
          <p:spPr bwMode="auto">
            <a:xfrm>
              <a:off x="4800600" y="5722938"/>
              <a:ext cx="1828800" cy="7032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cos</a:t>
              </a:r>
              <a:r>
                <a:rPr lang="en-US" sz="40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180</a:t>
              </a:r>
              <a:r>
                <a:rPr lang="en-US" sz="4000" b="1" baseline="30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6" charset="0"/>
                </a:rPr>
                <a:t>0</a:t>
              </a:r>
            </a:p>
          </p:txBody>
        </p:sp>
      </p:grpSp>
      <p:grpSp>
        <p:nvGrpSpPr>
          <p:cNvPr id="53" name="Group 96"/>
          <p:cNvGrpSpPr>
            <a:grpSpLocks/>
          </p:cNvGrpSpPr>
          <p:nvPr/>
        </p:nvGrpSpPr>
        <p:grpSpPr bwMode="auto">
          <a:xfrm>
            <a:off x="5572132" y="4143380"/>
            <a:ext cx="1931988" cy="714375"/>
            <a:chOff x="4080" y="3605"/>
            <a:chExt cx="1217" cy="450"/>
          </a:xfrm>
        </p:grpSpPr>
        <p:sp>
          <p:nvSpPr>
            <p:cNvPr id="54" name="Text Box 97"/>
            <p:cNvSpPr txBox="1">
              <a:spLocks noChangeArrowheads="1"/>
            </p:cNvSpPr>
            <p:nvPr/>
          </p:nvSpPr>
          <p:spPr bwMode="auto">
            <a:xfrm>
              <a:off x="4080" y="3671"/>
              <a:ext cx="475" cy="3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</a:t>
              </a:r>
              <a:r>
                <a:rPr lang="en-US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</a:p>
          </p:txBody>
        </p:sp>
        <p:grpSp>
          <p:nvGrpSpPr>
            <p:cNvPr id="55" name="Group 98"/>
            <p:cNvGrpSpPr>
              <a:grpSpLocks/>
            </p:cNvGrpSpPr>
            <p:nvPr/>
          </p:nvGrpSpPr>
          <p:grpSpPr bwMode="auto">
            <a:xfrm>
              <a:off x="4464" y="3605"/>
              <a:ext cx="833" cy="450"/>
              <a:chOff x="4464" y="3605"/>
              <a:chExt cx="833" cy="450"/>
            </a:xfrm>
          </p:grpSpPr>
          <p:grpSp>
            <p:nvGrpSpPr>
              <p:cNvPr id="56" name="Group 99"/>
              <p:cNvGrpSpPr>
                <a:grpSpLocks/>
              </p:cNvGrpSpPr>
              <p:nvPr/>
            </p:nvGrpSpPr>
            <p:grpSpPr bwMode="auto">
              <a:xfrm>
                <a:off x="4464" y="3613"/>
                <a:ext cx="378" cy="442"/>
                <a:chOff x="4464" y="3613"/>
                <a:chExt cx="378" cy="442"/>
              </a:xfrm>
            </p:grpSpPr>
            <p:grpSp>
              <p:nvGrpSpPr>
                <p:cNvPr id="64" name="Group 100"/>
                <p:cNvGrpSpPr>
                  <a:grpSpLocks/>
                </p:cNvGrpSpPr>
                <p:nvPr/>
              </p:nvGrpSpPr>
              <p:grpSpPr bwMode="auto">
                <a:xfrm>
                  <a:off x="4464" y="3613"/>
                  <a:ext cx="378" cy="442"/>
                  <a:chOff x="4464" y="3613"/>
                  <a:chExt cx="378" cy="442"/>
                </a:xfrm>
              </p:grpSpPr>
              <p:sp>
                <p:nvSpPr>
                  <p:cNvPr id="67" name="Text Box 10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64" y="3613"/>
                    <a:ext cx="378" cy="442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 algn="ctr">
                      <a:buClrTx/>
                      <a:buFontTx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US" sz="4000" b="1" i="1" dirty="0">
                        <a:solidFill>
                          <a:srgbClr val="3333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6" charset="0"/>
                      </a:rPr>
                      <a:t>a</a:t>
                    </a:r>
                  </a:p>
                </p:txBody>
              </p:sp>
              <p:sp>
                <p:nvSpPr>
                  <p:cNvPr id="68" name="Freeform 102"/>
                  <p:cNvSpPr>
                    <a:spLocks/>
                  </p:cNvSpPr>
                  <p:nvPr/>
                </p:nvSpPr>
                <p:spPr bwMode="auto">
                  <a:xfrm>
                    <a:off x="4580" y="3707"/>
                    <a:ext cx="188" cy="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4" y="2"/>
                      </a:cxn>
                    </a:cxnLst>
                    <a:rect l="0" t="0" r="r" b="b"/>
                    <a:pathLst>
                      <a:path w="194" h="2">
                        <a:moveTo>
                          <a:pt x="0" y="0"/>
                        </a:moveTo>
                        <a:lnTo>
                          <a:pt x="194" y="2"/>
                        </a:lnTo>
                      </a:path>
                    </a:pathLst>
                  </a:custGeom>
                  <a:noFill/>
                  <a:ln w="19080">
                    <a:solidFill>
                      <a:srgbClr val="0000FF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65" name="Line 103"/>
                <p:cNvSpPr>
                  <a:spLocks noChangeShapeType="1"/>
                </p:cNvSpPr>
                <p:nvPr/>
              </p:nvSpPr>
              <p:spPr bwMode="auto">
                <a:xfrm>
                  <a:off x="4512" y="3757"/>
                  <a:ext cx="0" cy="234"/>
                </a:xfrm>
                <a:prstGeom prst="line">
                  <a:avLst/>
                </a:prstGeom>
                <a:noFill/>
                <a:ln w="19080">
                  <a:solidFill>
                    <a:srgbClr val="0033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6" name="Line 104"/>
                <p:cNvSpPr>
                  <a:spLocks noChangeShapeType="1"/>
                </p:cNvSpPr>
                <p:nvPr/>
              </p:nvSpPr>
              <p:spPr bwMode="auto">
                <a:xfrm>
                  <a:off x="4800" y="3757"/>
                  <a:ext cx="0" cy="234"/>
                </a:xfrm>
                <a:prstGeom prst="line">
                  <a:avLst/>
                </a:prstGeom>
                <a:noFill/>
                <a:ln w="19080">
                  <a:solidFill>
                    <a:srgbClr val="0033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7" name="Group 105"/>
              <p:cNvGrpSpPr>
                <a:grpSpLocks/>
              </p:cNvGrpSpPr>
              <p:nvPr/>
            </p:nvGrpSpPr>
            <p:grpSpPr bwMode="auto">
              <a:xfrm>
                <a:off x="4919" y="3605"/>
                <a:ext cx="378" cy="442"/>
                <a:chOff x="4919" y="3605"/>
                <a:chExt cx="378" cy="442"/>
              </a:xfrm>
            </p:grpSpPr>
            <p:grpSp>
              <p:nvGrpSpPr>
                <p:cNvPr id="59" name="Group 106"/>
                <p:cNvGrpSpPr>
                  <a:grpSpLocks/>
                </p:cNvGrpSpPr>
                <p:nvPr/>
              </p:nvGrpSpPr>
              <p:grpSpPr bwMode="auto">
                <a:xfrm>
                  <a:off x="4919" y="3605"/>
                  <a:ext cx="378" cy="442"/>
                  <a:chOff x="4919" y="3605"/>
                  <a:chExt cx="378" cy="442"/>
                </a:xfrm>
              </p:grpSpPr>
              <p:sp>
                <p:nvSpPr>
                  <p:cNvPr id="62" name="Text Box 1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19" y="3605"/>
                    <a:ext cx="378" cy="442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 algn="ctr">
                      <a:buClrTx/>
                      <a:buFontTx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US" sz="4000" b="1" i="1">
                        <a:solidFill>
                          <a:srgbClr val="3333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6" charset="0"/>
                      </a:rPr>
                      <a:t>b</a:t>
                    </a:r>
                    <a:r>
                      <a:rPr lang="ru-RU" sz="4000" b="1" i="1">
                        <a:solidFill>
                          <a:srgbClr val="3333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6" charset="0"/>
                      </a:rPr>
                      <a:t> </a:t>
                    </a:r>
                  </a:p>
                </p:txBody>
              </p:sp>
              <p:sp>
                <p:nvSpPr>
                  <p:cNvPr id="63" name="Freeform 108"/>
                  <p:cNvSpPr>
                    <a:spLocks/>
                  </p:cNvSpPr>
                  <p:nvPr/>
                </p:nvSpPr>
                <p:spPr bwMode="auto">
                  <a:xfrm>
                    <a:off x="4993" y="3689"/>
                    <a:ext cx="188" cy="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4" y="0"/>
                      </a:cxn>
                    </a:cxnLst>
                    <a:rect l="0" t="0" r="r" b="b"/>
                    <a:pathLst>
                      <a:path w="194" h="1">
                        <a:moveTo>
                          <a:pt x="0" y="0"/>
                        </a:moveTo>
                        <a:lnTo>
                          <a:pt x="194" y="0"/>
                        </a:lnTo>
                      </a:path>
                    </a:pathLst>
                  </a:custGeom>
                  <a:noFill/>
                  <a:ln w="19080">
                    <a:solidFill>
                      <a:srgbClr val="0000FF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60" name="Line 109"/>
                <p:cNvSpPr>
                  <a:spLocks noChangeShapeType="1"/>
                </p:cNvSpPr>
                <p:nvPr/>
              </p:nvSpPr>
              <p:spPr bwMode="auto">
                <a:xfrm>
                  <a:off x="4944" y="3734"/>
                  <a:ext cx="0" cy="234"/>
                </a:xfrm>
                <a:prstGeom prst="line">
                  <a:avLst/>
                </a:prstGeom>
                <a:noFill/>
                <a:ln w="19080">
                  <a:solidFill>
                    <a:srgbClr val="0033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" name="Line 110"/>
                <p:cNvSpPr>
                  <a:spLocks noChangeShapeType="1"/>
                </p:cNvSpPr>
                <p:nvPr/>
              </p:nvSpPr>
              <p:spPr bwMode="auto">
                <a:xfrm>
                  <a:off x="5232" y="3734"/>
                  <a:ext cx="0" cy="234"/>
                </a:xfrm>
                <a:prstGeom prst="line">
                  <a:avLst/>
                </a:prstGeom>
                <a:noFill/>
                <a:ln w="19080">
                  <a:solidFill>
                    <a:srgbClr val="0033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aphicFrame>
            <p:nvGraphicFramePr>
              <p:cNvPr id="58" name="Object 111"/>
              <p:cNvGraphicFramePr>
                <a:graphicFrameLocks noChangeAspect="1"/>
              </p:cNvGraphicFramePr>
              <p:nvPr/>
            </p:nvGraphicFramePr>
            <p:xfrm>
              <a:off x="4800" y="3782"/>
              <a:ext cx="162" cy="1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49" r:id="rId5" imgW="75960" imgH="75960" progId="">
                      <p:embed/>
                    </p:oleObj>
                  </mc:Choice>
                  <mc:Fallback>
                    <p:oleObj r:id="rId5" imgW="75960" imgH="75960" progId="">
                      <p:embed/>
                      <p:pic>
                        <p:nvPicPr>
                          <p:cNvPr id="0" name="Picture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800" y="3782"/>
                            <a:ext cx="162" cy="16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blipFill dpi="0" rotWithShape="0">
                                  <a:blip/>
                                  <a:srcRect/>
                                  <a:stretch>
                                    <a:fillRect/>
                                  </a:stretch>
                                </a:blip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69" name="Rectangle 5"/>
          <p:cNvSpPr>
            <a:spLocks noChangeArrowheads="1"/>
          </p:cNvSpPr>
          <p:nvPr/>
        </p:nvSpPr>
        <p:spPr bwMode="auto">
          <a:xfrm>
            <a:off x="1428728" y="357166"/>
            <a:ext cx="58578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ОКРЕМ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І   ВИПАДКИ. </a:t>
            </a:r>
            <a:endParaRPr kumimoji="0" lang="uk-UA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skalyarniy-dobutok-vektor-v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skalyarniy-dobutok-vektor-v</Template>
  <TotalTime>0</TotalTime>
  <Words>313</Words>
  <Application>Microsoft Office PowerPoint</Application>
  <PresentationFormat>Экран (4:3)</PresentationFormat>
  <Paragraphs>183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skalyarniy-dobutok-vektor-v</vt:lpstr>
      <vt:lpstr>Формула</vt:lpstr>
      <vt:lpstr>Скалярний добуток векторів </vt:lpstr>
      <vt:lpstr>КУТ МІЖ ВЕКТОРАМИ</vt:lpstr>
      <vt:lpstr>Знайдіть кути між векторами: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Скалярний добуток векторів </dc:title>
  <dc:creator>Ира</dc:creator>
  <cp:lastModifiedBy>Ира</cp:lastModifiedBy>
  <cp:revision>1</cp:revision>
  <dcterms:created xsi:type="dcterms:W3CDTF">2014-10-02T09:14:37Z</dcterms:created>
  <dcterms:modified xsi:type="dcterms:W3CDTF">2014-10-02T09:14:58Z</dcterms:modified>
</cp:coreProperties>
</file>