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A30B7C-C389-4275-96A7-EF0DE20724FD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9A764D9-D827-45DD-995D-74A3F89BC9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Навчальна презентація до уроку 18</a:t>
            </a:r>
          </a:p>
          <a:p>
            <a:r>
              <a:rPr lang="uk-UA" dirty="0" err="1" smtClean="0"/>
              <a:t>“Теорема</a:t>
            </a:r>
            <a:r>
              <a:rPr lang="uk-UA" dirty="0" smtClean="0"/>
              <a:t> </a:t>
            </a:r>
            <a:r>
              <a:rPr lang="uk-UA" dirty="0" err="1" smtClean="0"/>
              <a:t>Фалеса”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Тема1.2. Трапеція. Теорема Фалеса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Фалес </a:t>
            </a:r>
            <a:r>
              <a:rPr lang="ru-RU" b="1" dirty="0" err="1" smtClean="0"/>
              <a:t>Мілетськ</a:t>
            </a:r>
            <a:r>
              <a:rPr lang="uk-UA" b="1" dirty="0" err="1" smtClean="0"/>
              <a:t>ий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Фалес </a:t>
            </a:r>
            <a:r>
              <a:rPr lang="ru-RU" dirty="0" err="1" smtClean="0"/>
              <a:t>Мілетський</a:t>
            </a:r>
            <a:r>
              <a:rPr lang="ru-RU" dirty="0" smtClean="0"/>
              <a:t> </a:t>
            </a:r>
            <a:r>
              <a:rPr lang="ru-RU" dirty="0" err="1" smtClean="0"/>
              <a:t>мав</a:t>
            </a:r>
            <a:r>
              <a:rPr lang="ru-RU" dirty="0" smtClean="0"/>
              <a:t> титул одного </a:t>
            </a:r>
            <a:r>
              <a:rPr lang="ru-RU" dirty="0" err="1" smtClean="0"/>
              <a:t>із</a:t>
            </a:r>
            <a:r>
              <a:rPr lang="ru-RU" dirty="0" smtClean="0"/>
              <a:t> семи </a:t>
            </a:r>
            <a:r>
              <a:rPr lang="ru-RU" dirty="0" err="1" smtClean="0"/>
              <a:t>мудреців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насправді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 першим </a:t>
            </a:r>
            <a:r>
              <a:rPr lang="ru-RU" dirty="0" err="1" smtClean="0"/>
              <a:t>філософом</a:t>
            </a:r>
            <a:r>
              <a:rPr lang="ru-RU" dirty="0" smtClean="0"/>
              <a:t>, </a:t>
            </a:r>
            <a:r>
              <a:rPr lang="ru-RU" dirty="0" err="1" smtClean="0"/>
              <a:t>першим</a:t>
            </a:r>
            <a:r>
              <a:rPr lang="ru-RU" dirty="0" smtClean="0"/>
              <a:t> математиком, астрономом </a:t>
            </a:r>
            <a:r>
              <a:rPr lang="ru-RU" dirty="0" err="1" smtClean="0"/>
              <a:t>й</a:t>
            </a:r>
            <a:r>
              <a:rPr lang="ru-RU" dirty="0" smtClean="0"/>
              <a:t>, </a:t>
            </a:r>
            <a:r>
              <a:rPr lang="ru-RU" dirty="0" err="1" smtClean="0"/>
              <a:t>взагалі</a:t>
            </a:r>
            <a:r>
              <a:rPr lang="ru-RU" dirty="0" smtClean="0"/>
              <a:t>, першим по </a:t>
            </a:r>
            <a:r>
              <a:rPr lang="ru-RU" dirty="0" err="1" smtClean="0"/>
              <a:t>всіх</a:t>
            </a:r>
            <a:r>
              <a:rPr lang="ru-RU" dirty="0" smtClean="0"/>
              <a:t> науках у </a:t>
            </a:r>
            <a:r>
              <a:rPr lang="ru-RU" dirty="0" err="1" smtClean="0"/>
              <a:t>Греції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те ж для </a:t>
            </a:r>
            <a:r>
              <a:rPr lang="ru-RU" dirty="0" err="1" smtClean="0"/>
              <a:t>Греції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Ломоносов для </a:t>
            </a:r>
            <a:r>
              <a:rPr lang="ru-RU" dirty="0" err="1" smtClean="0"/>
              <a:t>Росії</a:t>
            </a:r>
            <a:r>
              <a:rPr lang="ru-RU" dirty="0" smtClean="0"/>
              <a:t>.  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Фалесу </a:t>
            </a:r>
            <a:r>
              <a:rPr lang="ru-RU" dirty="0" err="1" smtClean="0"/>
              <a:t>Мілетському</a:t>
            </a:r>
            <a:r>
              <a:rPr lang="ru-RU" dirty="0" smtClean="0"/>
              <a:t> </a:t>
            </a:r>
            <a:r>
              <a:rPr lang="ru-RU" dirty="0" err="1" smtClean="0"/>
              <a:t>приписують</a:t>
            </a:r>
            <a:r>
              <a:rPr lang="ru-RU" dirty="0" smtClean="0"/>
              <a:t> </a:t>
            </a:r>
            <a:r>
              <a:rPr lang="ru-RU" dirty="0" err="1" smtClean="0"/>
              <a:t>простий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висоти</a:t>
            </a:r>
            <a:r>
              <a:rPr lang="ru-RU" dirty="0" smtClean="0"/>
              <a:t> </a:t>
            </a:r>
            <a:r>
              <a:rPr lang="ru-RU" dirty="0" err="1" smtClean="0"/>
              <a:t>піраміди</a:t>
            </a:r>
            <a:r>
              <a:rPr lang="ru-RU" dirty="0" smtClean="0"/>
              <a:t>. У </a:t>
            </a:r>
            <a:r>
              <a:rPr lang="ru-RU" dirty="0" err="1" smtClean="0"/>
              <a:t>сонячний</a:t>
            </a:r>
            <a:r>
              <a:rPr lang="ru-RU" dirty="0" smtClean="0"/>
              <a:t> день </a:t>
            </a:r>
            <a:r>
              <a:rPr lang="ru-RU" dirty="0" err="1" smtClean="0"/>
              <a:t>він</a:t>
            </a:r>
            <a:r>
              <a:rPr lang="ru-RU" dirty="0" smtClean="0"/>
              <a:t> поставив </a:t>
            </a:r>
            <a:r>
              <a:rPr lang="ru-RU" dirty="0" err="1" smtClean="0"/>
              <a:t>свій</a:t>
            </a:r>
            <a:r>
              <a:rPr lang="ru-RU" dirty="0" smtClean="0"/>
              <a:t> посох там, де </a:t>
            </a:r>
            <a:r>
              <a:rPr lang="ru-RU" dirty="0" err="1" smtClean="0"/>
              <a:t>кінчалася</a:t>
            </a:r>
            <a:r>
              <a:rPr lang="ru-RU" dirty="0" smtClean="0"/>
              <a:t> </a:t>
            </a:r>
            <a:r>
              <a:rPr lang="ru-RU" dirty="0" err="1" smtClean="0"/>
              <a:t>тінь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піраміди</a:t>
            </a:r>
            <a:r>
              <a:rPr lang="ru-RU" dirty="0" smtClean="0"/>
              <a:t>.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показав, </a:t>
            </a:r>
            <a:r>
              <a:rPr lang="ru-RU" dirty="0" err="1" smtClean="0"/>
              <a:t>що</a:t>
            </a:r>
            <a:r>
              <a:rPr lang="ru-RU" dirty="0" smtClean="0"/>
              <a:t> як 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тіні</a:t>
            </a:r>
            <a:r>
              <a:rPr lang="ru-RU" dirty="0" smtClean="0"/>
              <a:t> </a:t>
            </a:r>
            <a:r>
              <a:rPr lang="ru-RU" dirty="0" err="1" smtClean="0"/>
              <a:t>відноситься</a:t>
            </a:r>
            <a:r>
              <a:rPr lang="ru-RU" dirty="0" smtClean="0"/>
              <a:t> до </a:t>
            </a:r>
            <a:r>
              <a:rPr lang="ru-RU" dirty="0" err="1" smtClean="0"/>
              <a:t>довжини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тіні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висота</a:t>
            </a:r>
            <a:r>
              <a:rPr lang="ru-RU" dirty="0" smtClean="0"/>
              <a:t> </a:t>
            </a:r>
            <a:r>
              <a:rPr lang="ru-RU" dirty="0" err="1" smtClean="0"/>
              <a:t>піраміди</a:t>
            </a:r>
            <a:r>
              <a:rPr lang="ru-RU" dirty="0" smtClean="0"/>
              <a:t> </a:t>
            </a:r>
            <a:r>
              <a:rPr lang="ru-RU" dirty="0" err="1" smtClean="0"/>
              <a:t>відноситься</a:t>
            </a:r>
            <a:r>
              <a:rPr lang="ru-RU" dirty="0" smtClean="0"/>
              <a:t> до </a:t>
            </a:r>
            <a:r>
              <a:rPr lang="ru-RU" dirty="0" err="1" smtClean="0"/>
              <a:t>висоти</a:t>
            </a:r>
            <a:r>
              <a:rPr lang="ru-RU" dirty="0" smtClean="0"/>
              <a:t> посоха.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331296"/>
            <a:ext cx="4218769" cy="4883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285860"/>
            <a:ext cx="4040188" cy="639762"/>
          </a:xfrm>
        </p:spPr>
        <p:txBody>
          <a:bodyPr/>
          <a:lstStyle/>
          <a:p>
            <a:r>
              <a:rPr lang="ru-RU" dirty="0" err="1" smtClean="0"/>
              <a:t>Біографія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2285991"/>
            <a:ext cx="5786446" cy="4357719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/>
              <a:t>	Походив </a:t>
            </a:r>
            <a:r>
              <a:rPr lang="ru-RU" dirty="0" err="1" smtClean="0"/>
              <a:t>із</a:t>
            </a:r>
            <a:r>
              <a:rPr lang="ru-RU" dirty="0" smtClean="0"/>
              <a:t> знатного </a:t>
            </a:r>
            <a:r>
              <a:rPr lang="ru-RU" dirty="0" err="1" smtClean="0"/>
              <a:t>фінікійського</a:t>
            </a:r>
            <a:r>
              <a:rPr lang="ru-RU" dirty="0" smtClean="0"/>
              <a:t> роду.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творчості</a:t>
            </a:r>
            <a:r>
              <a:rPr lang="ru-RU" dirty="0" smtClean="0"/>
              <a:t> </a:t>
            </a:r>
            <a:r>
              <a:rPr lang="ru-RU" dirty="0" err="1" smtClean="0"/>
              <a:t>поєднував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практики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теоретичними</a:t>
            </a:r>
            <a:r>
              <a:rPr lang="ru-RU" dirty="0" smtClean="0"/>
              <a:t> проблемами,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стосувались</a:t>
            </a:r>
            <a:r>
              <a:rPr lang="ru-RU" dirty="0" smtClean="0"/>
              <a:t> проблем </a:t>
            </a:r>
            <a:r>
              <a:rPr lang="ru-RU" dirty="0" err="1" smtClean="0"/>
              <a:t>Всесвіту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подорожував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у </a:t>
            </a:r>
            <a:r>
              <a:rPr lang="ru-RU" dirty="0" err="1" smtClean="0"/>
              <a:t>молодості</a:t>
            </a:r>
            <a:r>
              <a:rPr lang="ru-RU" dirty="0" smtClean="0"/>
              <a:t> </a:t>
            </a:r>
            <a:r>
              <a:rPr lang="ru-RU" dirty="0" err="1" smtClean="0"/>
              <a:t>відвідав</a:t>
            </a:r>
            <a:r>
              <a:rPr lang="ru-RU" dirty="0" smtClean="0"/>
              <a:t> </a:t>
            </a:r>
            <a:r>
              <a:rPr lang="ru-RU" dirty="0" err="1" smtClean="0"/>
              <a:t>Єгипет</a:t>
            </a:r>
            <a:r>
              <a:rPr lang="ru-RU" dirty="0" smtClean="0"/>
              <a:t>, де в школах </a:t>
            </a:r>
            <a:r>
              <a:rPr lang="ru-RU" dirty="0" err="1" smtClean="0"/>
              <a:t>Мемфіса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Фів</a:t>
            </a:r>
            <a:r>
              <a:rPr lang="ru-RU" dirty="0" smtClean="0"/>
              <a:t> </a:t>
            </a:r>
            <a:r>
              <a:rPr lang="ru-RU" dirty="0" err="1" smtClean="0"/>
              <a:t>вивчав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науки. Повернувшись на </a:t>
            </a:r>
            <a:r>
              <a:rPr lang="ru-RU" dirty="0" err="1" smtClean="0"/>
              <a:t>батьківщину</a:t>
            </a:r>
            <a:r>
              <a:rPr lang="ru-RU" dirty="0" smtClean="0"/>
              <a:t>, </a:t>
            </a:r>
            <a:r>
              <a:rPr lang="ru-RU" dirty="0" err="1" smtClean="0"/>
              <a:t>заснував</a:t>
            </a:r>
            <a:r>
              <a:rPr lang="ru-RU" dirty="0" smtClean="0"/>
              <a:t> у </a:t>
            </a:r>
            <a:r>
              <a:rPr lang="ru-RU" dirty="0" err="1" smtClean="0"/>
              <a:t>Мілеті</a:t>
            </a:r>
            <a:r>
              <a:rPr lang="ru-RU" dirty="0" smtClean="0"/>
              <a:t> </a:t>
            </a:r>
            <a:r>
              <a:rPr lang="ru-RU" dirty="0" err="1" smtClean="0"/>
              <a:t>філософську</a:t>
            </a:r>
            <a:r>
              <a:rPr lang="ru-RU" dirty="0" smtClean="0"/>
              <a:t> школу.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натурфілософські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 smtClean="0"/>
              <a:t> Фалес </a:t>
            </a:r>
            <a:r>
              <a:rPr lang="ru-RU" dirty="0" err="1" smtClean="0"/>
              <a:t>використовував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завершеного</a:t>
            </a:r>
            <a:r>
              <a:rPr lang="ru-RU" dirty="0" smtClean="0"/>
              <a:t> </a:t>
            </a:r>
            <a:r>
              <a:rPr lang="ru-RU" dirty="0" err="1" smtClean="0"/>
              <a:t>філософського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. Так,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вважав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все </a:t>
            </a:r>
            <a:r>
              <a:rPr lang="ru-RU" dirty="0" err="1" smtClean="0"/>
              <a:t>існуюче</a:t>
            </a:r>
            <a:r>
              <a:rPr lang="ru-RU" dirty="0" smtClean="0"/>
              <a:t> </a:t>
            </a:r>
            <a:r>
              <a:rPr lang="ru-RU" dirty="0" err="1" smtClean="0"/>
              <a:t>породжене</a:t>
            </a:r>
            <a:r>
              <a:rPr lang="ru-RU" dirty="0" smtClean="0"/>
              <a:t> водою. Вода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джерело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все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вода </a:t>
            </a:r>
            <a:r>
              <a:rPr lang="ru-RU" dirty="0" err="1" smtClean="0"/>
              <a:t>й</a:t>
            </a:r>
            <a:r>
              <a:rPr lang="ru-RU" dirty="0" smtClean="0"/>
              <a:t> усе,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виникло</a:t>
            </a:r>
            <a:r>
              <a:rPr lang="ru-RU" dirty="0" smtClean="0"/>
              <a:t>, не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мертвими</a:t>
            </a:r>
            <a:r>
              <a:rPr lang="ru-RU" dirty="0" smtClean="0"/>
              <a:t>, вони </a:t>
            </a:r>
            <a:r>
              <a:rPr lang="ru-RU" dirty="0" err="1" smtClean="0"/>
              <a:t>живі</a:t>
            </a:r>
            <a:r>
              <a:rPr lang="ru-RU" dirty="0" smtClean="0"/>
              <a:t>. Як приклад, Фалес </a:t>
            </a:r>
            <a:r>
              <a:rPr lang="ru-RU" dirty="0" err="1" smtClean="0"/>
              <a:t>згадував</a:t>
            </a:r>
            <a:r>
              <a:rPr lang="ru-RU" dirty="0" smtClean="0"/>
              <a:t> </a:t>
            </a:r>
            <a:r>
              <a:rPr lang="ru-RU" dirty="0" err="1" smtClean="0"/>
              <a:t>магніт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янтар</a:t>
            </a:r>
            <a:r>
              <a:rPr lang="ru-RU" dirty="0" smtClean="0"/>
              <a:t>: вони </a:t>
            </a:r>
            <a:r>
              <a:rPr lang="ru-RU" dirty="0" err="1" smtClean="0"/>
              <a:t>породжують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вони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душу. Фалес </a:t>
            </a:r>
            <a:r>
              <a:rPr lang="ru-RU" dirty="0" err="1" smtClean="0"/>
              <a:t>уявляв</a:t>
            </a:r>
            <a:r>
              <a:rPr lang="ru-RU" dirty="0" smtClean="0"/>
              <a:t> увесь </a:t>
            </a:r>
            <a:r>
              <a:rPr lang="ru-RU" dirty="0" err="1" smtClean="0"/>
              <a:t>світ</a:t>
            </a:r>
            <a:r>
              <a:rPr lang="ru-RU" dirty="0" smtClean="0"/>
              <a:t> </a:t>
            </a:r>
            <a:r>
              <a:rPr lang="ru-RU" dirty="0" err="1" smtClean="0"/>
              <a:t>пронизаним</a:t>
            </a:r>
            <a:r>
              <a:rPr lang="ru-RU" dirty="0" smtClean="0"/>
              <a:t> </a:t>
            </a:r>
            <a:r>
              <a:rPr lang="ru-RU" dirty="0" err="1" smtClean="0"/>
              <a:t>життям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заклав </a:t>
            </a:r>
            <a:r>
              <a:rPr lang="ru-RU" dirty="0" err="1" smtClean="0"/>
              <a:t>теоретичні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гілозоїзм</a:t>
            </a:r>
            <a:r>
              <a:rPr lang="ru-RU" dirty="0" smtClean="0"/>
              <a:t>.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гілозоїзм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корені</a:t>
            </a:r>
            <a:r>
              <a:rPr lang="ru-RU" dirty="0" smtClean="0"/>
              <a:t> в </a:t>
            </a:r>
            <a:r>
              <a:rPr lang="ru-RU" dirty="0" err="1" smtClean="0"/>
              <a:t>міфології</a:t>
            </a:r>
            <a:r>
              <a:rPr lang="ru-RU" dirty="0" smtClean="0"/>
              <a:t>, у Фалеса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одержує</a:t>
            </a:r>
            <a:r>
              <a:rPr lang="ru-RU" dirty="0" smtClean="0"/>
              <a:t> </a:t>
            </a:r>
            <a:r>
              <a:rPr lang="ru-RU" dirty="0" err="1" smtClean="0"/>
              <a:t>філософське</a:t>
            </a:r>
            <a:r>
              <a:rPr lang="ru-RU" dirty="0" smtClean="0"/>
              <a:t> </a:t>
            </a:r>
            <a:r>
              <a:rPr lang="ru-RU" dirty="0" err="1" smtClean="0"/>
              <a:t>обґрунтування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357430"/>
            <a:ext cx="2903838" cy="3731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Фалес </a:t>
            </a:r>
            <a:r>
              <a:rPr lang="ru-RU" b="1" dirty="0" err="1" smtClean="0"/>
              <a:t>Мілетськ</a:t>
            </a:r>
            <a:r>
              <a:rPr lang="uk-UA" b="1" dirty="0" err="1" smtClean="0"/>
              <a:t>ий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Наукова</a:t>
            </a:r>
            <a:r>
              <a:rPr lang="ru-RU" dirty="0" smtClean="0"/>
              <a:t> </a:t>
            </a:r>
            <a:r>
              <a:rPr lang="ru-RU" dirty="0" err="1" smtClean="0"/>
              <a:t>спадщина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88" y="571480"/>
            <a:ext cx="6072230" cy="507209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000" dirty="0" smtClean="0"/>
              <a:t>Фалеса </a:t>
            </a:r>
            <a:r>
              <a:rPr lang="ru-RU" sz="1000" dirty="0" err="1" smtClean="0"/>
              <a:t>вважають</a:t>
            </a:r>
            <a:r>
              <a:rPr lang="ru-RU" sz="1000" dirty="0" smtClean="0"/>
              <a:t> першим </a:t>
            </a:r>
            <a:r>
              <a:rPr lang="ru-RU" sz="1000" dirty="0" err="1" smtClean="0"/>
              <a:t>грецьким</a:t>
            </a:r>
            <a:r>
              <a:rPr lang="ru-RU" sz="1000" dirty="0" smtClean="0"/>
              <a:t> астрономом. </a:t>
            </a:r>
            <a:r>
              <a:rPr lang="ru-RU" sz="1000" dirty="0" err="1" smtClean="0"/>
              <a:t>Він</a:t>
            </a:r>
            <a:r>
              <a:rPr lang="ru-RU" sz="1000" dirty="0" smtClean="0"/>
              <a:t> </a:t>
            </a:r>
            <a:r>
              <a:rPr lang="ru-RU" sz="1000" dirty="0" err="1" smtClean="0"/>
              <a:t>передбачив</a:t>
            </a:r>
            <a:r>
              <a:rPr lang="ru-RU" sz="1000" dirty="0" smtClean="0"/>
              <a:t> </a:t>
            </a:r>
            <a:r>
              <a:rPr lang="ru-RU" sz="1000" dirty="0" err="1" smtClean="0"/>
              <a:t>сонячне</a:t>
            </a:r>
            <a:r>
              <a:rPr lang="ru-RU" sz="1000" dirty="0" smtClean="0"/>
              <a:t> </a:t>
            </a:r>
            <a:r>
              <a:rPr lang="ru-RU" sz="1000" dirty="0" err="1" smtClean="0"/>
              <a:t>затемнення</a:t>
            </a:r>
            <a:r>
              <a:rPr lang="ru-RU" sz="1000" dirty="0" smtClean="0"/>
              <a:t> (28 </a:t>
            </a:r>
            <a:r>
              <a:rPr lang="ru-RU" sz="1000" dirty="0" err="1" smtClean="0"/>
              <a:t>травня</a:t>
            </a:r>
            <a:r>
              <a:rPr lang="ru-RU" sz="1000" dirty="0" smtClean="0"/>
              <a:t> 585 до н. е.). </a:t>
            </a:r>
            <a:r>
              <a:rPr lang="ru-RU" sz="1000" dirty="0" err="1" smtClean="0"/>
              <a:t>Йому</a:t>
            </a:r>
            <a:r>
              <a:rPr lang="ru-RU" sz="1000" dirty="0" smtClean="0"/>
              <a:t> </a:t>
            </a:r>
            <a:r>
              <a:rPr lang="ru-RU" sz="1000" dirty="0" err="1" smtClean="0"/>
              <a:t>належить</a:t>
            </a:r>
            <a:r>
              <a:rPr lang="ru-RU" sz="1000" dirty="0" smtClean="0"/>
              <a:t> заслуга у </a:t>
            </a:r>
            <a:r>
              <a:rPr lang="ru-RU" sz="1000" dirty="0" err="1" smtClean="0"/>
              <a:t>визначенні</a:t>
            </a:r>
            <a:r>
              <a:rPr lang="ru-RU" sz="1000" dirty="0" smtClean="0"/>
              <a:t> часу </a:t>
            </a:r>
            <a:r>
              <a:rPr lang="ru-RU" sz="1000" dirty="0" err="1" smtClean="0"/>
              <a:t>сонцестояння</a:t>
            </a:r>
            <a:r>
              <a:rPr lang="ru-RU" sz="1000" dirty="0" smtClean="0"/>
              <a:t> </a:t>
            </a:r>
            <a:r>
              <a:rPr lang="ru-RU" sz="1000" dirty="0" err="1" smtClean="0"/>
              <a:t>і</a:t>
            </a:r>
            <a:r>
              <a:rPr lang="ru-RU" sz="1000" dirty="0" smtClean="0"/>
              <a:t> </a:t>
            </a:r>
            <a:r>
              <a:rPr lang="ru-RU" sz="1000" dirty="0" err="1" smtClean="0"/>
              <a:t>рівнодення</a:t>
            </a:r>
            <a:r>
              <a:rPr lang="ru-RU" sz="1000" dirty="0" smtClean="0"/>
              <a:t>, у </a:t>
            </a:r>
            <a:r>
              <a:rPr lang="ru-RU" sz="1000" dirty="0" err="1" smtClean="0"/>
              <a:t>встановленні</a:t>
            </a:r>
            <a:r>
              <a:rPr lang="ru-RU" sz="1000" dirty="0" smtClean="0"/>
              <a:t> </a:t>
            </a:r>
            <a:r>
              <a:rPr lang="ru-RU" sz="1000" dirty="0" err="1" smtClean="0"/>
              <a:t>тривалості</a:t>
            </a:r>
            <a:r>
              <a:rPr lang="ru-RU" sz="1000" dirty="0" smtClean="0"/>
              <a:t> року в 365 </a:t>
            </a:r>
            <a:r>
              <a:rPr lang="ru-RU" sz="1000" dirty="0" err="1" smtClean="0"/>
              <a:t>днів</a:t>
            </a:r>
            <a:r>
              <a:rPr lang="ru-RU" sz="1000" dirty="0" smtClean="0"/>
              <a:t>, </a:t>
            </a:r>
            <a:r>
              <a:rPr lang="ru-RU" sz="1000" dirty="0" err="1" smtClean="0"/>
              <a:t>відкриття</a:t>
            </a:r>
            <a:r>
              <a:rPr lang="ru-RU" sz="1000" dirty="0" smtClean="0"/>
              <a:t> факту </a:t>
            </a:r>
            <a:r>
              <a:rPr lang="ru-RU" sz="1000" dirty="0" err="1" smtClean="0"/>
              <a:t>руху</a:t>
            </a:r>
            <a:r>
              <a:rPr lang="ru-RU" sz="1000" dirty="0" smtClean="0"/>
              <a:t> </a:t>
            </a:r>
            <a:r>
              <a:rPr lang="ru-RU" sz="1000" dirty="0" err="1" smtClean="0"/>
              <a:t>Сонця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відносно</a:t>
            </a:r>
            <a:r>
              <a:rPr lang="ru-RU" sz="1000" dirty="0" smtClean="0"/>
              <a:t> </a:t>
            </a:r>
            <a:r>
              <a:rPr lang="ru-RU" sz="1000" dirty="0" err="1" smtClean="0"/>
              <a:t>зірок</a:t>
            </a:r>
            <a:r>
              <a:rPr lang="ru-RU" sz="1000" dirty="0" smtClean="0"/>
              <a:t>. У наш час </a:t>
            </a:r>
            <a:r>
              <a:rPr lang="ru-RU" sz="1000" dirty="0" err="1" smtClean="0"/>
              <a:t>іменем</a:t>
            </a:r>
            <a:r>
              <a:rPr lang="ru-RU" sz="1000" dirty="0" smtClean="0"/>
              <a:t> Фалеса названо кратер на </a:t>
            </a:r>
            <a:r>
              <a:rPr lang="ru-RU" sz="1000" dirty="0" err="1" smtClean="0"/>
              <a:t>видимій</a:t>
            </a:r>
            <a:r>
              <a:rPr lang="ru-RU" sz="1000" dirty="0" smtClean="0"/>
              <a:t> </a:t>
            </a:r>
            <a:r>
              <a:rPr lang="ru-RU" sz="1000" dirty="0" err="1" smtClean="0"/>
              <a:t>стороні</a:t>
            </a:r>
            <a:r>
              <a:rPr lang="ru-RU" sz="1000" dirty="0" smtClean="0"/>
              <a:t> </a:t>
            </a:r>
            <a:r>
              <a:rPr lang="ru-RU" sz="1000" dirty="0" err="1" smtClean="0"/>
              <a:t>Місяця</a:t>
            </a:r>
            <a:r>
              <a:rPr lang="ru-RU" sz="1000" dirty="0" smtClean="0"/>
              <a:t>.</a:t>
            </a: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1000" dirty="0" smtClean="0"/>
              <a:t>Фалес </a:t>
            </a:r>
            <a:r>
              <a:rPr lang="ru-RU" sz="1000" dirty="0" err="1" smtClean="0"/>
              <a:t>також</a:t>
            </a:r>
            <a:r>
              <a:rPr lang="ru-RU" sz="1000" dirty="0" smtClean="0"/>
              <a:t> </a:t>
            </a:r>
            <a:r>
              <a:rPr lang="ru-RU" sz="1000" dirty="0" err="1" smtClean="0"/>
              <a:t>має</a:t>
            </a:r>
            <a:r>
              <a:rPr lang="ru-RU" sz="1000" dirty="0" smtClean="0"/>
              <a:t> </a:t>
            </a:r>
            <a:r>
              <a:rPr lang="ru-RU" sz="1000" dirty="0" err="1" smtClean="0"/>
              <a:t>великі</a:t>
            </a:r>
            <a:r>
              <a:rPr lang="ru-RU" sz="1000" dirty="0" smtClean="0"/>
              <a:t> заслуги у </a:t>
            </a:r>
            <a:r>
              <a:rPr lang="ru-RU" sz="1000" dirty="0" err="1" smtClean="0"/>
              <a:t>створенні</a:t>
            </a:r>
            <a:r>
              <a:rPr lang="ru-RU" sz="1000" dirty="0" smtClean="0"/>
              <a:t> </a:t>
            </a:r>
            <a:r>
              <a:rPr lang="ru-RU" sz="1000" dirty="0" err="1" smtClean="0"/>
              <a:t>наукової</a:t>
            </a:r>
            <a:r>
              <a:rPr lang="ru-RU" sz="1000" dirty="0" smtClean="0"/>
              <a:t> математики. У </a:t>
            </a:r>
            <a:r>
              <a:rPr lang="ru-RU" sz="1000" dirty="0" err="1" smtClean="0"/>
              <a:t>нього</a:t>
            </a:r>
            <a:r>
              <a:rPr lang="ru-RU" sz="1000" dirty="0" smtClean="0"/>
              <a:t> </a:t>
            </a:r>
            <a:r>
              <a:rPr lang="ru-RU" sz="1000" dirty="0" err="1" smtClean="0"/>
              <a:t>вперше</a:t>
            </a:r>
            <a:r>
              <a:rPr lang="ru-RU" sz="1000" dirty="0" smtClean="0"/>
              <a:t> в </a:t>
            </a:r>
            <a:r>
              <a:rPr lang="ru-RU" sz="1000" dirty="0" err="1" smtClean="0"/>
              <a:t>історії</a:t>
            </a:r>
            <a:r>
              <a:rPr lang="ru-RU" sz="1000" dirty="0" smtClean="0"/>
              <a:t> математики </a:t>
            </a:r>
            <a:r>
              <a:rPr lang="ru-RU" sz="1000" dirty="0" err="1" smtClean="0"/>
              <a:t>зустрічаються</a:t>
            </a:r>
            <a:r>
              <a:rPr lang="ru-RU" sz="1000" dirty="0" smtClean="0"/>
              <a:t> </a:t>
            </a:r>
            <a:r>
              <a:rPr lang="ru-RU" sz="1000" dirty="0" err="1" smtClean="0"/>
              <a:t>доведення</a:t>
            </a:r>
            <a:r>
              <a:rPr lang="ru-RU" sz="1000" dirty="0" smtClean="0"/>
              <a:t> теорем. </a:t>
            </a:r>
            <a:r>
              <a:rPr lang="ru-RU" sz="1000" dirty="0" err="1" smtClean="0"/>
              <a:t>Якщо</a:t>
            </a:r>
            <a:r>
              <a:rPr lang="ru-RU" sz="1000" dirty="0" smtClean="0"/>
              <a:t> </a:t>
            </a:r>
            <a:r>
              <a:rPr lang="ru-RU" sz="1000" dirty="0" err="1" smtClean="0"/>
              <a:t>єгипетських</a:t>
            </a:r>
            <a:r>
              <a:rPr lang="ru-RU" sz="1000" dirty="0" smtClean="0"/>
              <a:t> </a:t>
            </a:r>
            <a:r>
              <a:rPr lang="ru-RU" sz="1000" dirty="0" err="1" smtClean="0"/>
              <a:t>землемірів</a:t>
            </a:r>
            <a:r>
              <a:rPr lang="ru-RU" sz="1000" dirty="0" smtClean="0"/>
              <a:t> </a:t>
            </a:r>
            <a:r>
              <a:rPr lang="ru-RU" sz="1000" dirty="0" err="1" smtClean="0"/>
              <a:t>задовольняла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відповідь</a:t>
            </a:r>
            <a:r>
              <a:rPr lang="ru-RU" sz="1000" dirty="0" smtClean="0"/>
              <a:t> на </a:t>
            </a:r>
            <a:r>
              <a:rPr lang="ru-RU" sz="1000" dirty="0" err="1" smtClean="0"/>
              <a:t>питання</a:t>
            </a:r>
            <a:r>
              <a:rPr lang="ru-RU" sz="1000" dirty="0" smtClean="0"/>
              <a:t> «Як?», то Фалес, </a:t>
            </a:r>
            <a:r>
              <a:rPr lang="ru-RU" sz="1000" dirty="0" err="1" smtClean="0"/>
              <a:t>мабуть</a:t>
            </a:r>
            <a:r>
              <a:rPr lang="ru-RU" sz="1000" dirty="0" smtClean="0"/>
              <a:t>, першим у </a:t>
            </a:r>
            <a:r>
              <a:rPr lang="ru-RU" sz="1000" dirty="0" err="1" smtClean="0"/>
              <a:t>світі</a:t>
            </a:r>
            <a:r>
              <a:rPr lang="ru-RU" sz="1000" dirty="0" smtClean="0"/>
              <a:t> поставив </a:t>
            </a:r>
            <a:r>
              <a:rPr lang="ru-RU" sz="1000" dirty="0" err="1" smtClean="0"/>
              <a:t>питання</a:t>
            </a:r>
            <a:r>
              <a:rPr lang="ru-RU" sz="1000" dirty="0" smtClean="0"/>
              <a:t> «</a:t>
            </a:r>
            <a:r>
              <a:rPr lang="ru-RU" sz="1000" dirty="0" err="1" smtClean="0"/>
              <a:t>Чому</a:t>
            </a:r>
            <a:r>
              <a:rPr lang="ru-RU" sz="1000" dirty="0" smtClean="0"/>
              <a:t>?» </a:t>
            </a:r>
            <a:r>
              <a:rPr lang="ru-RU" sz="1000" dirty="0" err="1" smtClean="0"/>
              <a:t>й</a:t>
            </a:r>
            <a:r>
              <a:rPr lang="ru-RU" sz="1000" dirty="0" smtClean="0"/>
              <a:t> </a:t>
            </a:r>
            <a:r>
              <a:rPr lang="ru-RU" sz="1000" dirty="0" err="1" smtClean="0"/>
              <a:t>успішно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відповів</a:t>
            </a:r>
            <a:r>
              <a:rPr lang="ru-RU" sz="1000" dirty="0" smtClean="0"/>
              <a:t> на </a:t>
            </a:r>
            <a:r>
              <a:rPr lang="ru-RU" sz="1000" dirty="0" err="1" smtClean="0"/>
              <a:t>нього</a:t>
            </a:r>
            <a:r>
              <a:rPr lang="ru-RU" sz="1000" dirty="0" smtClean="0"/>
              <a:t>. </a:t>
            </a:r>
            <a:r>
              <a:rPr lang="ru-RU" sz="1000" dirty="0" err="1" smtClean="0"/>
              <a:t>Нині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відомо</a:t>
            </a:r>
            <a:r>
              <a:rPr lang="ru-RU" sz="1000" dirty="0" smtClean="0"/>
              <a:t>, </a:t>
            </a:r>
            <a:r>
              <a:rPr lang="ru-RU" sz="1000" dirty="0" err="1" smtClean="0"/>
              <a:t>що</a:t>
            </a:r>
            <a:r>
              <a:rPr lang="ru-RU" sz="1000" dirty="0" smtClean="0"/>
              <a:t> </a:t>
            </a:r>
            <a:r>
              <a:rPr lang="ru-RU" sz="1000" dirty="0" err="1" smtClean="0"/>
              <a:t>багато</a:t>
            </a:r>
            <a:r>
              <a:rPr lang="ru-RU" sz="1000" dirty="0" smtClean="0"/>
              <a:t> </a:t>
            </a:r>
            <a:r>
              <a:rPr lang="ru-RU" sz="1000" dirty="0" err="1" smtClean="0"/>
              <a:t>математичних</a:t>
            </a:r>
            <a:r>
              <a:rPr lang="ru-RU" sz="1000" dirty="0" smtClean="0"/>
              <a:t> правил </a:t>
            </a:r>
            <a:r>
              <a:rPr lang="ru-RU" sz="1000" dirty="0" err="1" smtClean="0"/>
              <a:t>були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відкриті</a:t>
            </a:r>
            <a:r>
              <a:rPr lang="ru-RU" sz="1000" dirty="0" smtClean="0"/>
              <a:t> </a:t>
            </a:r>
            <a:r>
              <a:rPr lang="ru-RU" sz="1000" dirty="0" err="1" smtClean="0"/>
              <a:t>набагато</a:t>
            </a:r>
            <a:r>
              <a:rPr lang="ru-RU" sz="1000" dirty="0" smtClean="0"/>
              <a:t> </a:t>
            </a:r>
            <a:r>
              <a:rPr lang="ru-RU" sz="1000" dirty="0" err="1" smtClean="0"/>
              <a:t>раніше</a:t>
            </a:r>
            <a:r>
              <a:rPr lang="ru-RU" sz="1000" dirty="0" smtClean="0"/>
              <a:t>, </a:t>
            </a:r>
            <a:r>
              <a:rPr lang="ru-RU" sz="1000" dirty="0" err="1" smtClean="0"/>
              <a:t>ніж</a:t>
            </a:r>
            <a:r>
              <a:rPr lang="ru-RU" sz="1000" dirty="0" smtClean="0"/>
              <a:t> у </a:t>
            </a:r>
            <a:r>
              <a:rPr lang="ru-RU" sz="1000" dirty="0" err="1" smtClean="0"/>
              <a:t>Стародавній</a:t>
            </a:r>
            <a:r>
              <a:rPr lang="ru-RU" sz="1000" dirty="0" smtClean="0"/>
              <a:t> </a:t>
            </a:r>
            <a:r>
              <a:rPr lang="ru-RU" sz="1000" dirty="0" err="1" smtClean="0"/>
              <a:t>Греції</a:t>
            </a:r>
            <a:r>
              <a:rPr lang="ru-RU" sz="1000" dirty="0" smtClean="0"/>
              <a:t>. Але </a:t>
            </a:r>
            <a:r>
              <a:rPr lang="ru-RU" sz="1000" dirty="0" err="1" smtClean="0"/>
              <a:t>усі</a:t>
            </a:r>
            <a:r>
              <a:rPr lang="ru-RU" sz="1000" dirty="0" smtClean="0"/>
              <a:t> — </a:t>
            </a:r>
            <a:r>
              <a:rPr lang="ru-RU" sz="1000" dirty="0" err="1" smtClean="0"/>
              <a:t>дослідним</a:t>
            </a:r>
            <a:r>
              <a:rPr lang="ru-RU" sz="1000" dirty="0" smtClean="0"/>
              <a:t> шляхом. Строго </a:t>
            </a:r>
            <a:r>
              <a:rPr lang="ru-RU" sz="1000" dirty="0" err="1" smtClean="0"/>
              <a:t>логічне</a:t>
            </a:r>
            <a:r>
              <a:rPr lang="ru-RU" sz="1000" dirty="0" smtClean="0"/>
              <a:t> </a:t>
            </a:r>
            <a:r>
              <a:rPr lang="ru-RU" sz="1000" dirty="0" err="1" smtClean="0"/>
              <a:t>доведення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правильності</a:t>
            </a:r>
            <a:r>
              <a:rPr lang="ru-RU" sz="1000" dirty="0" smtClean="0"/>
              <a:t> </a:t>
            </a:r>
            <a:r>
              <a:rPr lang="ru-RU" sz="1000" dirty="0" err="1" smtClean="0"/>
              <a:t>тверджень</a:t>
            </a:r>
            <a:r>
              <a:rPr lang="ru-RU" sz="1000" dirty="0" smtClean="0"/>
              <a:t> на </a:t>
            </a:r>
            <a:r>
              <a:rPr lang="ru-RU" sz="1000" dirty="0" err="1" smtClean="0"/>
              <a:t>підставі</a:t>
            </a:r>
            <a:r>
              <a:rPr lang="ru-RU" sz="1000" dirty="0" smtClean="0"/>
              <a:t> </a:t>
            </a:r>
            <a:r>
              <a:rPr lang="ru-RU" sz="1000" dirty="0" err="1" smtClean="0"/>
              <a:t>загальних</a:t>
            </a:r>
            <a:r>
              <a:rPr lang="ru-RU" sz="1000" dirty="0" smtClean="0"/>
              <a:t> </a:t>
            </a:r>
            <a:r>
              <a:rPr lang="ru-RU" sz="1000" dirty="0" err="1" smtClean="0"/>
              <a:t>положень</a:t>
            </a:r>
            <a:r>
              <a:rPr lang="ru-RU" sz="1000" dirty="0" smtClean="0"/>
              <a:t>, </a:t>
            </a:r>
            <a:r>
              <a:rPr lang="ru-RU" sz="1000" dirty="0" err="1" smtClean="0"/>
              <a:t>прийнятих</a:t>
            </a:r>
            <a:r>
              <a:rPr lang="ru-RU" sz="1000" dirty="0" smtClean="0"/>
              <a:t> за </a:t>
            </a:r>
            <a:r>
              <a:rPr lang="ru-RU" sz="1000" dirty="0" err="1" smtClean="0"/>
              <a:t>достовірні</a:t>
            </a:r>
            <a:r>
              <a:rPr lang="ru-RU" sz="1000" dirty="0" smtClean="0"/>
              <a:t> </a:t>
            </a:r>
            <a:r>
              <a:rPr lang="ru-RU" sz="1000" dirty="0" err="1" smtClean="0"/>
              <a:t>істини</a:t>
            </a:r>
            <a:r>
              <a:rPr lang="ru-RU" sz="1000" dirty="0" smtClean="0"/>
              <a:t>, </a:t>
            </a:r>
            <a:r>
              <a:rPr lang="ru-RU" sz="1000" dirty="0" err="1" smtClean="0"/>
              <a:t>було</a:t>
            </a:r>
            <a:r>
              <a:rPr lang="ru-RU" sz="1000" dirty="0" smtClean="0"/>
              <a:t> </a:t>
            </a:r>
            <a:r>
              <a:rPr lang="ru-RU" sz="1000" dirty="0" err="1" smtClean="0"/>
              <a:t>винайдено</a:t>
            </a:r>
            <a:r>
              <a:rPr lang="ru-RU" sz="1000" dirty="0" smtClean="0"/>
              <a:t> греками. Характерна </a:t>
            </a:r>
            <a:r>
              <a:rPr lang="ru-RU" sz="1000" dirty="0" err="1" smtClean="0"/>
              <a:t>і</a:t>
            </a:r>
            <a:r>
              <a:rPr lang="ru-RU" sz="1000" dirty="0" smtClean="0"/>
              <a:t> </a:t>
            </a:r>
            <a:r>
              <a:rPr lang="ru-RU" sz="1000" dirty="0" err="1" smtClean="0"/>
              <a:t>зовсім</a:t>
            </a:r>
            <a:r>
              <a:rPr lang="ru-RU" sz="1000" dirty="0" smtClean="0"/>
              <a:t> нова риса </a:t>
            </a:r>
            <a:r>
              <a:rPr lang="ru-RU" sz="1000" dirty="0" err="1" smtClean="0"/>
              <a:t>грецької</a:t>
            </a:r>
            <a:r>
              <a:rPr lang="ru-RU" sz="1000" dirty="0" smtClean="0"/>
              <a:t> математики </a:t>
            </a:r>
            <a:r>
              <a:rPr lang="ru-RU" sz="1000" dirty="0" err="1" smtClean="0"/>
              <a:t>полягає</a:t>
            </a:r>
            <a:r>
              <a:rPr lang="ru-RU" sz="1000" dirty="0" smtClean="0"/>
              <a:t> в </a:t>
            </a:r>
            <a:r>
              <a:rPr lang="ru-RU" sz="1000" dirty="0" err="1" smtClean="0"/>
              <a:t>поступовому</a:t>
            </a:r>
            <a:r>
              <a:rPr lang="ru-RU" sz="1000" dirty="0" smtClean="0"/>
              <a:t> </a:t>
            </a:r>
            <a:r>
              <a:rPr lang="ru-RU" sz="1000" dirty="0" err="1" smtClean="0"/>
              <a:t>переході</a:t>
            </a:r>
            <a:r>
              <a:rPr lang="ru-RU" sz="1000" dirty="0" smtClean="0"/>
              <a:t> за </a:t>
            </a:r>
            <a:r>
              <a:rPr lang="ru-RU" sz="1000" dirty="0" err="1" smtClean="0"/>
              <a:t>допомогою</a:t>
            </a:r>
            <a:r>
              <a:rPr lang="ru-RU" sz="1000" dirty="0" smtClean="0"/>
              <a:t> </a:t>
            </a:r>
            <a:r>
              <a:rPr lang="ru-RU" sz="1000" dirty="0" err="1" smtClean="0"/>
              <a:t>доведення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від</a:t>
            </a:r>
            <a:r>
              <a:rPr lang="ru-RU" sz="1000" dirty="0" smtClean="0"/>
              <a:t> одного </a:t>
            </a:r>
            <a:r>
              <a:rPr lang="ru-RU" sz="1000" dirty="0" err="1" smtClean="0"/>
              <a:t>твердження</a:t>
            </a:r>
            <a:r>
              <a:rPr lang="ru-RU" sz="1000" dirty="0" smtClean="0"/>
              <a:t> до </a:t>
            </a:r>
            <a:r>
              <a:rPr lang="ru-RU" sz="1000" dirty="0" err="1" smtClean="0"/>
              <a:t>іншого</a:t>
            </a:r>
            <a:r>
              <a:rPr lang="ru-RU" sz="1000" dirty="0" smtClean="0"/>
              <a:t>. </a:t>
            </a:r>
            <a:r>
              <a:rPr lang="ru-RU" sz="1000" dirty="0" err="1" smtClean="0"/>
              <a:t>Саме</a:t>
            </a:r>
            <a:r>
              <a:rPr lang="ru-RU" sz="1000" dirty="0" smtClean="0"/>
              <a:t> </a:t>
            </a:r>
            <a:r>
              <a:rPr lang="ru-RU" sz="1000" dirty="0" err="1" smtClean="0"/>
              <a:t>такий</a:t>
            </a:r>
            <a:r>
              <a:rPr lang="ru-RU" sz="1000" dirty="0" smtClean="0"/>
              <a:t> характер </a:t>
            </a:r>
            <a:r>
              <a:rPr lang="ru-RU" sz="1000" dirty="0" err="1" smtClean="0"/>
              <a:t>математиці</a:t>
            </a:r>
            <a:r>
              <a:rPr lang="ru-RU" sz="1000" dirty="0" smtClean="0"/>
              <a:t> </a:t>
            </a:r>
            <a:r>
              <a:rPr lang="ru-RU" sz="1000" dirty="0" err="1" smtClean="0"/>
              <a:t>був</a:t>
            </a:r>
            <a:r>
              <a:rPr lang="ru-RU" sz="1000" dirty="0" smtClean="0"/>
              <a:t> </a:t>
            </a:r>
            <a:r>
              <a:rPr lang="ru-RU" sz="1000" dirty="0" err="1" smtClean="0"/>
              <a:t>наданий</a:t>
            </a:r>
            <a:r>
              <a:rPr lang="ru-RU" sz="1000" dirty="0" smtClean="0"/>
              <a:t> Фалесом. І </a:t>
            </a:r>
            <a:r>
              <a:rPr lang="ru-RU" sz="1000" dirty="0" err="1" smtClean="0"/>
              <a:t>навіть</a:t>
            </a:r>
            <a:r>
              <a:rPr lang="ru-RU" sz="1000" dirty="0" smtClean="0"/>
              <a:t> </a:t>
            </a:r>
            <a:r>
              <a:rPr lang="ru-RU" sz="1000" dirty="0" err="1" smtClean="0"/>
              <a:t>сьогодні</a:t>
            </a:r>
            <a:r>
              <a:rPr lang="ru-RU" sz="1000" dirty="0" smtClean="0"/>
              <a:t>, </a:t>
            </a:r>
            <a:r>
              <a:rPr lang="ru-RU" sz="1000" dirty="0" err="1" smtClean="0"/>
              <a:t>розпочинаючи</a:t>
            </a:r>
            <a:r>
              <a:rPr lang="ru-RU" sz="1000" dirty="0" smtClean="0"/>
              <a:t> </a:t>
            </a:r>
            <a:r>
              <a:rPr lang="ru-RU" sz="1000" dirty="0" err="1" smtClean="0"/>
              <a:t>доведення</a:t>
            </a:r>
            <a:r>
              <a:rPr lang="ru-RU" sz="1000" dirty="0" smtClean="0"/>
              <a:t>, </a:t>
            </a:r>
            <a:r>
              <a:rPr lang="ru-RU" sz="1000" dirty="0" err="1" smtClean="0"/>
              <a:t>наприклад</a:t>
            </a:r>
            <a:r>
              <a:rPr lang="ru-RU" sz="1000" dirty="0" smtClean="0"/>
              <a:t>, </a:t>
            </a:r>
            <a:r>
              <a:rPr lang="ru-RU" sz="1000" dirty="0" err="1" smtClean="0"/>
              <a:t>теореми</a:t>
            </a:r>
            <a:r>
              <a:rPr lang="ru-RU" sz="1000" dirty="0" smtClean="0"/>
              <a:t> про </a:t>
            </a:r>
            <a:r>
              <a:rPr lang="ru-RU" sz="1000" dirty="0" err="1" smtClean="0"/>
              <a:t>властивості</a:t>
            </a:r>
            <a:r>
              <a:rPr lang="ru-RU" sz="1000" dirty="0" smtClean="0"/>
              <a:t> ромба, ми, по </a:t>
            </a:r>
            <a:r>
              <a:rPr lang="ru-RU" sz="1000" dirty="0" err="1" smtClean="0"/>
              <a:t>суті</a:t>
            </a:r>
            <a:r>
              <a:rPr lang="ru-RU" sz="1000" dirty="0" smtClean="0"/>
              <a:t>, </a:t>
            </a:r>
            <a:r>
              <a:rPr lang="ru-RU" sz="1000" dirty="0" err="1" smtClean="0"/>
              <a:t>міркуємо</a:t>
            </a:r>
            <a:r>
              <a:rPr lang="ru-RU" sz="1000" dirty="0" smtClean="0"/>
              <a:t> </a:t>
            </a:r>
            <a:r>
              <a:rPr lang="ru-RU" sz="1000" dirty="0" err="1" smtClean="0"/>
              <a:t>майже</a:t>
            </a:r>
            <a:r>
              <a:rPr lang="ru-RU" sz="1000" dirty="0" smtClean="0"/>
              <a:t> так само, як </a:t>
            </a:r>
            <a:r>
              <a:rPr lang="ru-RU" sz="1000" dirty="0" err="1" smtClean="0"/>
              <a:t>це</a:t>
            </a:r>
            <a:r>
              <a:rPr lang="ru-RU" sz="1000" dirty="0" smtClean="0"/>
              <a:t> </a:t>
            </a:r>
            <a:r>
              <a:rPr lang="ru-RU" sz="1000" dirty="0" err="1" smtClean="0"/>
              <a:t>робили</a:t>
            </a:r>
            <a:r>
              <a:rPr lang="ru-RU" sz="1000" dirty="0" smtClean="0"/>
              <a:t> </a:t>
            </a:r>
            <a:r>
              <a:rPr lang="ru-RU" sz="1000" dirty="0" err="1" smtClean="0"/>
              <a:t>учні</a:t>
            </a:r>
            <a:r>
              <a:rPr lang="ru-RU" sz="1000" dirty="0" smtClean="0"/>
              <a:t> Фалеса.</a:t>
            </a: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1000" dirty="0" err="1" smtClean="0"/>
              <a:t>Вважається</a:t>
            </a:r>
            <a:r>
              <a:rPr lang="ru-RU" sz="1000" dirty="0" smtClean="0"/>
              <a:t>, </a:t>
            </a:r>
            <a:r>
              <a:rPr lang="ru-RU" sz="1000" dirty="0" err="1" smtClean="0"/>
              <a:t>що</a:t>
            </a:r>
            <a:r>
              <a:rPr lang="ru-RU" sz="1000" dirty="0" smtClean="0"/>
              <a:t> Фалес першим </a:t>
            </a:r>
            <a:r>
              <a:rPr lang="ru-RU" sz="1000" dirty="0" err="1" smtClean="0"/>
              <a:t>познайомив</a:t>
            </a:r>
            <a:r>
              <a:rPr lang="ru-RU" sz="1000" dirty="0" smtClean="0"/>
              <a:t> </a:t>
            </a:r>
            <a:r>
              <a:rPr lang="ru-RU" sz="1000" dirty="0" err="1" smtClean="0"/>
              <a:t>греків</a:t>
            </a:r>
            <a:r>
              <a:rPr lang="ru-RU" sz="1000" dirty="0" smtClean="0"/>
              <a:t> </a:t>
            </a:r>
            <a:r>
              <a:rPr lang="ru-RU" sz="1000" dirty="0" err="1" smtClean="0"/>
              <a:t>з</a:t>
            </a:r>
            <a:r>
              <a:rPr lang="ru-RU" sz="1000" dirty="0" smtClean="0"/>
              <a:t> </a:t>
            </a:r>
            <a:r>
              <a:rPr lang="ru-RU" sz="1000" dirty="0" err="1" smtClean="0"/>
              <a:t>геометрією</a:t>
            </a:r>
            <a:r>
              <a:rPr lang="ru-RU" sz="1000" dirty="0" smtClean="0"/>
              <a:t>. </a:t>
            </a:r>
            <a:r>
              <a:rPr lang="ru-RU" sz="1000" dirty="0" err="1" smtClean="0"/>
              <a:t>Йому</a:t>
            </a:r>
            <a:r>
              <a:rPr lang="ru-RU" sz="1000" dirty="0" smtClean="0"/>
              <a:t> </a:t>
            </a:r>
            <a:r>
              <a:rPr lang="ru-RU" sz="1000" dirty="0" err="1" smtClean="0"/>
              <a:t>приписують</a:t>
            </a:r>
            <a:r>
              <a:rPr lang="ru-RU" sz="1000" dirty="0" smtClean="0"/>
              <a:t> </a:t>
            </a:r>
            <a:r>
              <a:rPr lang="ru-RU" sz="1000" dirty="0" err="1" smtClean="0"/>
              <a:t>відкриття</a:t>
            </a:r>
            <a:r>
              <a:rPr lang="ru-RU" sz="1000" dirty="0" smtClean="0"/>
              <a:t> </a:t>
            </a:r>
            <a:r>
              <a:rPr lang="ru-RU" sz="1000" dirty="0" err="1" smtClean="0"/>
              <a:t>і</a:t>
            </a:r>
            <a:r>
              <a:rPr lang="ru-RU" sz="1000" dirty="0" smtClean="0"/>
              <a:t> </a:t>
            </a:r>
            <a:r>
              <a:rPr lang="ru-RU" sz="1000" dirty="0" err="1" smtClean="0"/>
              <a:t>доведення</a:t>
            </a:r>
            <a:r>
              <a:rPr lang="ru-RU" sz="1000" dirty="0" smtClean="0"/>
              <a:t> ряду теорем: про </a:t>
            </a:r>
            <a:r>
              <a:rPr lang="ru-RU" sz="1000" dirty="0" err="1" smtClean="0"/>
              <a:t>поділ</a:t>
            </a:r>
            <a:r>
              <a:rPr lang="ru-RU" sz="1000" dirty="0" smtClean="0"/>
              <a:t> кола </a:t>
            </a:r>
            <a:r>
              <a:rPr lang="ru-RU" sz="1000" dirty="0" err="1" smtClean="0"/>
              <a:t>діаметром</a:t>
            </a:r>
            <a:r>
              <a:rPr lang="ru-RU" sz="1000" dirty="0" smtClean="0"/>
              <a:t> </a:t>
            </a:r>
            <a:r>
              <a:rPr lang="ru-RU" sz="1000" dirty="0" err="1" smtClean="0"/>
              <a:t>навпіл</a:t>
            </a:r>
            <a:r>
              <a:rPr lang="ru-RU" sz="1000" dirty="0" smtClean="0"/>
              <a:t>; про те, </a:t>
            </a:r>
            <a:r>
              <a:rPr lang="ru-RU" sz="1000" dirty="0" err="1" smtClean="0"/>
              <a:t>що</a:t>
            </a:r>
            <a:r>
              <a:rPr lang="ru-RU" sz="1000" dirty="0" smtClean="0"/>
              <a:t> кут, </a:t>
            </a:r>
            <a:r>
              <a:rPr lang="ru-RU" sz="1000" dirty="0" err="1" smtClean="0"/>
              <a:t>вписаний</a:t>
            </a:r>
            <a:r>
              <a:rPr lang="ru-RU" sz="1000" dirty="0" smtClean="0"/>
              <a:t> у </a:t>
            </a:r>
            <a:r>
              <a:rPr lang="ru-RU" sz="1000" dirty="0" err="1" smtClean="0"/>
              <a:t>півколо</a:t>
            </a:r>
            <a:r>
              <a:rPr lang="ru-RU" sz="1000" dirty="0" smtClean="0"/>
              <a:t>, </a:t>
            </a:r>
            <a:r>
              <a:rPr lang="ru-RU" sz="1000" dirty="0" err="1" smtClean="0"/>
              <a:t>є</a:t>
            </a:r>
            <a:r>
              <a:rPr lang="ru-RU" sz="1000" dirty="0" smtClean="0"/>
              <a:t> прямим (Теорема Фалеса); про </a:t>
            </a:r>
            <a:r>
              <a:rPr lang="ru-RU" sz="1000" dirty="0" err="1" smtClean="0"/>
              <a:t>рівність</a:t>
            </a:r>
            <a:r>
              <a:rPr lang="ru-RU" sz="1000" dirty="0" smtClean="0"/>
              <a:t> </a:t>
            </a:r>
            <a:r>
              <a:rPr lang="ru-RU" sz="1000" dirty="0" err="1" smtClean="0"/>
              <a:t>кутів</a:t>
            </a:r>
            <a:r>
              <a:rPr lang="ru-RU" sz="1000" dirty="0" smtClean="0"/>
              <a:t> при </a:t>
            </a:r>
            <a:r>
              <a:rPr lang="ru-RU" sz="1000" dirty="0" err="1" smtClean="0"/>
              <a:t>основі</a:t>
            </a:r>
            <a:r>
              <a:rPr lang="ru-RU" sz="1000" dirty="0" smtClean="0"/>
              <a:t> </a:t>
            </a:r>
            <a:r>
              <a:rPr lang="ru-RU" sz="1000" dirty="0" err="1" smtClean="0"/>
              <a:t>рівнобедреного</a:t>
            </a:r>
            <a:r>
              <a:rPr lang="ru-RU" sz="1000" dirty="0" smtClean="0"/>
              <a:t> </a:t>
            </a:r>
            <a:r>
              <a:rPr lang="ru-RU" sz="1000" dirty="0" err="1" smtClean="0"/>
              <a:t>трикутника</a:t>
            </a:r>
            <a:r>
              <a:rPr lang="ru-RU" sz="1000" dirty="0" smtClean="0"/>
              <a:t>; про </a:t>
            </a:r>
            <a:r>
              <a:rPr lang="ru-RU" sz="1000" dirty="0" err="1" smtClean="0"/>
              <a:t>рівність</a:t>
            </a:r>
            <a:r>
              <a:rPr lang="ru-RU" sz="1000" dirty="0" smtClean="0"/>
              <a:t> </a:t>
            </a:r>
            <a:r>
              <a:rPr lang="ru-RU" sz="1000" dirty="0" err="1" smtClean="0"/>
              <a:t>вертикальних</a:t>
            </a:r>
            <a:r>
              <a:rPr lang="ru-RU" sz="1000" dirty="0" smtClean="0"/>
              <a:t> </a:t>
            </a:r>
            <a:r>
              <a:rPr lang="ru-RU" sz="1000" dirty="0" err="1" smtClean="0"/>
              <a:t>кутів</a:t>
            </a:r>
            <a:r>
              <a:rPr lang="ru-RU" sz="1000" dirty="0" smtClean="0"/>
              <a:t>; </a:t>
            </a:r>
            <a:r>
              <a:rPr lang="ru-RU" sz="1000" dirty="0" err="1" smtClean="0"/>
              <a:t>про</a:t>
            </a:r>
            <a:r>
              <a:rPr lang="ru-RU" sz="1000" dirty="0" smtClean="0"/>
              <a:t> </a:t>
            </a:r>
            <a:r>
              <a:rPr lang="ru-RU" sz="1000" dirty="0" err="1" smtClean="0"/>
              <a:t>пропорційність</a:t>
            </a:r>
            <a:r>
              <a:rPr lang="ru-RU" sz="1000" dirty="0" smtClean="0"/>
              <a:t> </a:t>
            </a:r>
            <a:r>
              <a:rPr lang="ru-RU" sz="1000" dirty="0" err="1" smtClean="0"/>
              <a:t>відрізків</a:t>
            </a:r>
            <a:r>
              <a:rPr lang="ru-RU" sz="1000" dirty="0" smtClean="0"/>
              <a:t>, </a:t>
            </a:r>
            <a:r>
              <a:rPr lang="ru-RU" sz="1000" dirty="0" err="1" smtClean="0"/>
              <a:t>утворених</a:t>
            </a:r>
            <a:r>
              <a:rPr lang="ru-RU" sz="1000" dirty="0" smtClean="0"/>
              <a:t> на </a:t>
            </a:r>
            <a:r>
              <a:rPr lang="ru-RU" sz="1000" dirty="0" err="1" smtClean="0"/>
              <a:t>прямих</a:t>
            </a:r>
            <a:r>
              <a:rPr lang="ru-RU" sz="1000" dirty="0" smtClean="0"/>
              <a:t>, </a:t>
            </a:r>
            <a:r>
              <a:rPr lang="ru-RU" sz="1000" dirty="0" err="1" smtClean="0"/>
              <a:t>що</a:t>
            </a:r>
            <a:r>
              <a:rPr lang="ru-RU" sz="1000" dirty="0" smtClean="0"/>
              <a:t> </a:t>
            </a:r>
            <a:r>
              <a:rPr lang="ru-RU" sz="1000" dirty="0" err="1" smtClean="0"/>
              <a:t>перетинаються</a:t>
            </a:r>
            <a:r>
              <a:rPr lang="ru-RU" sz="1000" dirty="0" smtClean="0"/>
              <a:t> </a:t>
            </a:r>
            <a:r>
              <a:rPr lang="ru-RU" sz="1000" dirty="0" err="1" smtClean="0"/>
              <a:t>декількома</a:t>
            </a:r>
            <a:r>
              <a:rPr lang="ru-RU" sz="1000" dirty="0" smtClean="0"/>
              <a:t> </a:t>
            </a:r>
            <a:r>
              <a:rPr lang="ru-RU" sz="1000" dirty="0" err="1" smtClean="0"/>
              <a:t>паралельними</a:t>
            </a:r>
            <a:r>
              <a:rPr lang="ru-RU" sz="1000" dirty="0" smtClean="0"/>
              <a:t> </a:t>
            </a:r>
            <a:r>
              <a:rPr lang="ru-RU" sz="1000" dirty="0" err="1" smtClean="0"/>
              <a:t>прямими</a:t>
            </a:r>
            <a:r>
              <a:rPr lang="ru-RU" sz="1000" dirty="0" smtClean="0"/>
              <a:t> (Теорема Фалеса (</a:t>
            </a:r>
            <a:r>
              <a:rPr lang="ru-RU" sz="1000" dirty="0" err="1" smtClean="0"/>
              <a:t>пропорційні</a:t>
            </a:r>
            <a:r>
              <a:rPr lang="ru-RU" sz="1000" dirty="0" smtClean="0"/>
              <a:t> </a:t>
            </a:r>
            <a:r>
              <a:rPr lang="ru-RU" sz="1000" dirty="0" err="1" smtClean="0"/>
              <a:t>відрізки</a:t>
            </a:r>
            <a:r>
              <a:rPr lang="ru-RU" sz="1000" dirty="0" smtClean="0"/>
              <a:t>)). Фалес установив, </a:t>
            </a:r>
            <a:r>
              <a:rPr lang="ru-RU" sz="1000" dirty="0" err="1" smtClean="0"/>
              <a:t>що</a:t>
            </a:r>
            <a:r>
              <a:rPr lang="ru-RU" sz="1000" dirty="0" smtClean="0"/>
              <a:t> </a:t>
            </a:r>
            <a:r>
              <a:rPr lang="ru-RU" sz="1000" dirty="0" err="1" smtClean="0"/>
              <a:t>трикутник</a:t>
            </a:r>
            <a:r>
              <a:rPr lang="ru-RU" sz="1000" dirty="0" smtClean="0"/>
              <a:t> </a:t>
            </a:r>
            <a:r>
              <a:rPr lang="ru-RU" sz="1000" dirty="0" err="1" smtClean="0"/>
              <a:t>повністю</a:t>
            </a:r>
            <a:r>
              <a:rPr lang="ru-RU" sz="1000" dirty="0" smtClean="0"/>
              <a:t> </a:t>
            </a:r>
            <a:r>
              <a:rPr lang="ru-RU" sz="1000" dirty="0" err="1" smtClean="0"/>
              <a:t>визначається</a:t>
            </a:r>
            <a:r>
              <a:rPr lang="ru-RU" sz="1000" dirty="0" smtClean="0"/>
              <a:t> стороною </a:t>
            </a:r>
            <a:r>
              <a:rPr lang="ru-RU" sz="1000" dirty="0" err="1" smtClean="0"/>
              <a:t>і</a:t>
            </a:r>
            <a:r>
              <a:rPr lang="ru-RU" sz="1000" dirty="0" smtClean="0"/>
              <a:t> </a:t>
            </a:r>
            <a:r>
              <a:rPr lang="ru-RU" sz="1000" dirty="0" err="1" smtClean="0"/>
              <a:t>прилеглими</a:t>
            </a:r>
            <a:r>
              <a:rPr lang="ru-RU" sz="1000" dirty="0" smtClean="0"/>
              <a:t> до </a:t>
            </a:r>
            <a:r>
              <a:rPr lang="ru-RU" sz="1000" dirty="0" err="1" smtClean="0"/>
              <a:t>неї</a:t>
            </a:r>
            <a:r>
              <a:rPr lang="ru-RU" sz="1000" dirty="0" smtClean="0"/>
              <a:t> кутами.</a:t>
            </a: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1000" dirty="0" smtClean="0"/>
              <a:t>Фалес </a:t>
            </a:r>
            <a:r>
              <a:rPr lang="ru-RU" sz="1000" dirty="0" err="1" smtClean="0"/>
              <a:t>відкрив</a:t>
            </a:r>
            <a:r>
              <a:rPr lang="ru-RU" sz="1000" dirty="0" smtClean="0"/>
              <a:t> </a:t>
            </a:r>
            <a:r>
              <a:rPr lang="ru-RU" sz="1000" dirty="0" err="1" smtClean="0"/>
              <a:t>цікавий</a:t>
            </a:r>
            <a:r>
              <a:rPr lang="ru-RU" sz="1000" dirty="0" smtClean="0"/>
              <a:t> </a:t>
            </a:r>
            <a:r>
              <a:rPr lang="ru-RU" sz="1000" dirty="0" err="1" smtClean="0"/>
              <a:t>спосіб</a:t>
            </a:r>
            <a:r>
              <a:rPr lang="ru-RU" sz="1000" dirty="0" smtClean="0"/>
              <a:t> </a:t>
            </a:r>
            <a:r>
              <a:rPr lang="ru-RU" sz="1000" dirty="0" err="1" smtClean="0"/>
              <a:t>визначення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відстані</a:t>
            </a:r>
            <a:r>
              <a:rPr lang="ru-RU" sz="1000" dirty="0" smtClean="0"/>
              <a:t> </a:t>
            </a:r>
            <a:r>
              <a:rPr lang="ru-RU" sz="1000" dirty="0" err="1" smtClean="0"/>
              <a:t>від</a:t>
            </a:r>
            <a:r>
              <a:rPr lang="ru-RU" sz="1000" dirty="0" smtClean="0"/>
              <a:t> берега до видимого корабля. </a:t>
            </a:r>
            <a:r>
              <a:rPr lang="ru-RU" sz="1000" dirty="0" err="1" smtClean="0"/>
              <a:t>Деякі</a:t>
            </a:r>
            <a:r>
              <a:rPr lang="ru-RU" sz="1000" dirty="0" smtClean="0"/>
              <a:t> </a:t>
            </a:r>
            <a:r>
              <a:rPr lang="ru-RU" sz="1000" dirty="0" err="1" smtClean="0"/>
              <a:t>історики</a:t>
            </a:r>
            <a:r>
              <a:rPr lang="ru-RU" sz="1000" dirty="0" smtClean="0"/>
              <a:t> </a:t>
            </a:r>
            <a:r>
              <a:rPr lang="ru-RU" sz="1000" dirty="0" err="1" smtClean="0"/>
              <a:t>стверджують</a:t>
            </a:r>
            <a:r>
              <a:rPr lang="ru-RU" sz="1000" dirty="0" smtClean="0"/>
              <a:t>, </a:t>
            </a:r>
            <a:r>
              <a:rPr lang="ru-RU" sz="1000" dirty="0" err="1" smtClean="0"/>
              <a:t>що</a:t>
            </a:r>
            <a:r>
              <a:rPr lang="ru-RU" sz="1000" dirty="0" smtClean="0"/>
              <a:t> для </a:t>
            </a:r>
            <a:r>
              <a:rPr lang="ru-RU" sz="1000" dirty="0" err="1" smtClean="0"/>
              <a:t>цього</a:t>
            </a:r>
            <a:r>
              <a:rPr lang="ru-RU" sz="1000" dirty="0" smtClean="0"/>
              <a:t> </a:t>
            </a:r>
            <a:r>
              <a:rPr lang="ru-RU" sz="1000" dirty="0" err="1" smtClean="0"/>
              <a:t>він</a:t>
            </a:r>
            <a:r>
              <a:rPr lang="ru-RU" sz="1000" dirty="0" smtClean="0"/>
              <a:t> </a:t>
            </a:r>
            <a:r>
              <a:rPr lang="ru-RU" sz="1000" dirty="0" err="1" smtClean="0"/>
              <a:t>використав</a:t>
            </a:r>
            <a:r>
              <a:rPr lang="ru-RU" sz="1000" dirty="0" smtClean="0"/>
              <a:t> </a:t>
            </a:r>
            <a:r>
              <a:rPr lang="ru-RU" sz="1000" dirty="0" err="1" smtClean="0"/>
              <a:t>ознаку</a:t>
            </a:r>
            <a:r>
              <a:rPr lang="ru-RU" sz="1000" dirty="0" smtClean="0"/>
              <a:t> </a:t>
            </a:r>
            <a:r>
              <a:rPr lang="ru-RU" sz="1000" dirty="0" err="1" smtClean="0"/>
              <a:t>подібності</a:t>
            </a:r>
            <a:r>
              <a:rPr lang="ru-RU" sz="1000" dirty="0" smtClean="0"/>
              <a:t> </a:t>
            </a:r>
            <a:r>
              <a:rPr lang="ru-RU" sz="1000" dirty="0" err="1" smtClean="0"/>
              <a:t>прямокутних</a:t>
            </a:r>
            <a:r>
              <a:rPr lang="ru-RU" sz="1000" dirty="0" smtClean="0"/>
              <a:t> </a:t>
            </a:r>
            <a:r>
              <a:rPr lang="ru-RU" sz="1000" dirty="0" err="1" smtClean="0"/>
              <a:t>трикутників</a:t>
            </a:r>
            <a:r>
              <a:rPr lang="ru-RU" sz="1000" dirty="0" smtClean="0"/>
              <a:t>. Фалесу </a:t>
            </a:r>
            <a:r>
              <a:rPr lang="ru-RU" sz="1000" dirty="0" err="1" smtClean="0"/>
              <a:t>приписують</a:t>
            </a:r>
            <a:r>
              <a:rPr lang="ru-RU" sz="1000" dirty="0" smtClean="0"/>
              <a:t> </a:t>
            </a:r>
            <a:r>
              <a:rPr lang="ru-RU" sz="1000" dirty="0" err="1" smtClean="0"/>
              <a:t>також</a:t>
            </a:r>
            <a:r>
              <a:rPr lang="ru-RU" sz="1000" dirty="0" smtClean="0"/>
              <a:t> </a:t>
            </a:r>
            <a:r>
              <a:rPr lang="ru-RU" sz="1000" dirty="0" err="1" smtClean="0"/>
              <a:t>спосіб</a:t>
            </a:r>
            <a:r>
              <a:rPr lang="ru-RU" sz="1000" dirty="0" smtClean="0"/>
              <a:t> </a:t>
            </a:r>
            <a:r>
              <a:rPr lang="ru-RU" sz="1000" dirty="0" err="1" smtClean="0"/>
              <a:t>визначення</a:t>
            </a:r>
            <a:r>
              <a:rPr lang="ru-RU" sz="1000" dirty="0" smtClean="0"/>
              <a:t> </a:t>
            </a:r>
            <a:r>
              <a:rPr lang="ru-RU" sz="1000" dirty="0" err="1" smtClean="0"/>
              <a:t>висоти</a:t>
            </a:r>
            <a:r>
              <a:rPr lang="ru-RU" sz="1000" dirty="0" smtClean="0"/>
              <a:t> </a:t>
            </a:r>
            <a:r>
              <a:rPr lang="ru-RU" sz="1000" dirty="0" err="1" smtClean="0"/>
              <a:t>різних</a:t>
            </a:r>
            <a:r>
              <a:rPr lang="ru-RU" sz="1000" dirty="0" smtClean="0"/>
              <a:t> </a:t>
            </a:r>
            <a:r>
              <a:rPr lang="ru-RU" sz="1000" dirty="0" err="1" smtClean="0"/>
              <a:t>предметів</a:t>
            </a:r>
            <a:r>
              <a:rPr lang="ru-RU" sz="1000" dirty="0" smtClean="0"/>
              <a:t>, </a:t>
            </a:r>
            <a:r>
              <a:rPr lang="ru-RU" sz="1000" dirty="0" err="1" smtClean="0"/>
              <a:t>зокрема</a:t>
            </a:r>
            <a:r>
              <a:rPr lang="ru-RU" sz="1000" dirty="0" smtClean="0"/>
              <a:t> </a:t>
            </a:r>
            <a:r>
              <a:rPr lang="ru-RU" sz="1000" dirty="0" err="1" smtClean="0"/>
              <a:t>пірамід</a:t>
            </a:r>
            <a:r>
              <a:rPr lang="ru-RU" sz="1000" dirty="0" smtClean="0"/>
              <a:t>, за </a:t>
            </a:r>
            <a:r>
              <a:rPr lang="ru-RU" sz="1000" dirty="0" err="1" smtClean="0"/>
              <a:t>довжиною</a:t>
            </a:r>
            <a:r>
              <a:rPr lang="ru-RU" sz="1000" dirty="0" smtClean="0"/>
              <a:t> </a:t>
            </a:r>
            <a:r>
              <a:rPr lang="ru-RU" sz="1000" dirty="0" err="1" smtClean="0"/>
              <a:t>тіні</a:t>
            </a:r>
            <a:r>
              <a:rPr lang="ru-RU" sz="1000" dirty="0" smtClean="0"/>
              <a:t>, коли </a:t>
            </a:r>
            <a:r>
              <a:rPr lang="ru-RU" sz="1000" dirty="0" err="1" smtClean="0"/>
              <a:t>сонце</a:t>
            </a:r>
            <a:r>
              <a:rPr lang="ru-RU" sz="1000" dirty="0" smtClean="0"/>
              <a:t> </a:t>
            </a:r>
            <a:r>
              <a:rPr lang="ru-RU" sz="1000" dirty="0" err="1" smtClean="0"/>
              <a:t>піднімається</a:t>
            </a:r>
            <a:r>
              <a:rPr lang="ru-RU" sz="1000" dirty="0" smtClean="0"/>
              <a:t> над горизонтом на 45 </a:t>
            </a:r>
            <a:r>
              <a:rPr lang="ru-RU" sz="1000" dirty="0" err="1" smtClean="0"/>
              <a:t>градусів</a:t>
            </a:r>
            <a:r>
              <a:rPr lang="ru-RU" sz="1000" dirty="0" smtClean="0"/>
              <a:t>.</a:t>
            </a: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1000" dirty="0" smtClean="0"/>
              <a:t>В «</a:t>
            </a:r>
            <a:r>
              <a:rPr lang="ru-RU" sz="1000" dirty="0" err="1" smtClean="0"/>
              <a:t>Політиці</a:t>
            </a:r>
            <a:r>
              <a:rPr lang="ru-RU" sz="1000" dirty="0" smtClean="0"/>
              <a:t>» Аристотеля </a:t>
            </a:r>
            <a:r>
              <a:rPr lang="ru-RU" sz="1000" dirty="0" err="1" smtClean="0"/>
              <a:t>знаходиться</a:t>
            </a:r>
            <a:r>
              <a:rPr lang="ru-RU" sz="1000" dirty="0" smtClean="0"/>
              <a:t> </a:t>
            </a:r>
            <a:r>
              <a:rPr lang="ru-RU" sz="1000" dirty="0" err="1" smtClean="0"/>
              <a:t>фрагментарний</a:t>
            </a:r>
            <a:r>
              <a:rPr lang="ru-RU" sz="1000" dirty="0" smtClean="0"/>
              <a:t> </a:t>
            </a:r>
            <a:r>
              <a:rPr lang="ru-RU" sz="1000" dirty="0" err="1" smtClean="0"/>
              <a:t>уривок</a:t>
            </a:r>
            <a:r>
              <a:rPr lang="ru-RU" sz="1000" dirty="0" smtClean="0"/>
              <a:t> про те, як Фалес за </a:t>
            </a:r>
            <a:r>
              <a:rPr lang="ru-RU" sz="1000" dirty="0" err="1" smtClean="0"/>
              <a:t>допомогою</a:t>
            </a:r>
            <a:r>
              <a:rPr lang="ru-RU" sz="1000" dirty="0" smtClean="0"/>
              <a:t> </a:t>
            </a:r>
            <a:r>
              <a:rPr lang="ru-RU" sz="1000" dirty="0" err="1" smtClean="0"/>
              <a:t>астрономічних</a:t>
            </a:r>
            <a:r>
              <a:rPr lang="ru-RU" sz="1000" dirty="0" smtClean="0"/>
              <a:t> </a:t>
            </a:r>
            <a:r>
              <a:rPr lang="ru-RU" sz="1000" dirty="0" err="1" smtClean="0"/>
              <a:t>знань</a:t>
            </a:r>
            <a:r>
              <a:rPr lang="ru-RU" sz="1000" dirty="0" smtClean="0"/>
              <a:t> </a:t>
            </a:r>
            <a:r>
              <a:rPr lang="ru-RU" sz="1000" dirty="0" err="1" smtClean="0"/>
              <a:t>зміг</a:t>
            </a:r>
            <a:r>
              <a:rPr lang="ru-RU" sz="1000" dirty="0" smtClean="0"/>
              <a:t> </a:t>
            </a:r>
            <a:r>
              <a:rPr lang="ru-RU" sz="1000" dirty="0" err="1" smtClean="0"/>
              <a:t>передбачити</a:t>
            </a:r>
            <a:r>
              <a:rPr lang="ru-RU" sz="1000" dirty="0" smtClean="0"/>
              <a:t> </a:t>
            </a:r>
            <a:r>
              <a:rPr lang="ru-RU" sz="1000" dirty="0" err="1" smtClean="0"/>
              <a:t>врожай</a:t>
            </a:r>
            <a:r>
              <a:rPr lang="ru-RU" sz="1000" dirty="0" smtClean="0"/>
              <a:t> олив та </a:t>
            </a:r>
            <a:r>
              <a:rPr lang="ru-RU" sz="1000" dirty="0" err="1" smtClean="0"/>
              <a:t>використати</a:t>
            </a:r>
            <a:r>
              <a:rPr lang="ru-RU" sz="1000" dirty="0" smtClean="0"/>
              <a:t> </a:t>
            </a:r>
            <a:r>
              <a:rPr lang="ru-RU" sz="1000" dirty="0" err="1" smtClean="0"/>
              <a:t>цей</a:t>
            </a:r>
            <a:r>
              <a:rPr lang="ru-RU" sz="1000" dirty="0" smtClean="0"/>
              <a:t> факт в </a:t>
            </a:r>
            <a:r>
              <a:rPr lang="ru-RU" sz="1000" dirty="0" err="1" smtClean="0"/>
              <a:t>цілях</a:t>
            </a:r>
            <a:r>
              <a:rPr lang="ru-RU" sz="1000" dirty="0" smtClean="0"/>
              <a:t> </a:t>
            </a:r>
            <a:r>
              <a:rPr lang="ru-RU" sz="1000" dirty="0" err="1" smtClean="0"/>
              <a:t>власного</a:t>
            </a:r>
            <a:r>
              <a:rPr lang="ru-RU" sz="1000" dirty="0" smtClean="0"/>
              <a:t> </a:t>
            </a:r>
            <a:r>
              <a:rPr lang="ru-RU" sz="1000" dirty="0" err="1" smtClean="0"/>
              <a:t>збагачення</a:t>
            </a:r>
            <a:r>
              <a:rPr lang="ru-RU" sz="1000" dirty="0" smtClean="0"/>
              <a:t>, показавши, </a:t>
            </a:r>
            <a:r>
              <a:rPr lang="ru-RU" sz="1000" dirty="0" err="1" smtClean="0"/>
              <a:t>що</a:t>
            </a:r>
            <a:r>
              <a:rPr lang="ru-RU" sz="1000" dirty="0" smtClean="0"/>
              <a:t> </a:t>
            </a:r>
            <a:r>
              <a:rPr lang="ru-RU" sz="1000" dirty="0" err="1" smtClean="0"/>
              <a:t>філософи</a:t>
            </a:r>
            <a:r>
              <a:rPr lang="ru-RU" sz="1000" dirty="0" smtClean="0"/>
              <a:t> </a:t>
            </a:r>
            <a:r>
              <a:rPr lang="ru-RU" sz="1000" dirty="0" err="1" smtClean="0"/>
              <a:t>здатні</a:t>
            </a:r>
            <a:r>
              <a:rPr lang="ru-RU" sz="1000" dirty="0" smtClean="0"/>
              <a:t> стати </a:t>
            </a:r>
            <a:r>
              <a:rPr lang="ru-RU" sz="1000" dirty="0" err="1" smtClean="0"/>
              <a:t>багатими</a:t>
            </a:r>
            <a:r>
              <a:rPr lang="ru-RU" sz="1000" dirty="0" smtClean="0"/>
              <a:t>, </a:t>
            </a:r>
            <a:r>
              <a:rPr lang="ru-RU" sz="1000" dirty="0" err="1" smtClean="0"/>
              <a:t>хоча</a:t>
            </a:r>
            <a:r>
              <a:rPr lang="ru-RU" sz="1000" dirty="0" smtClean="0"/>
              <a:t> </a:t>
            </a:r>
            <a:r>
              <a:rPr lang="ru-RU" sz="1000" dirty="0" err="1" smtClean="0"/>
              <a:t>цього</a:t>
            </a:r>
            <a:r>
              <a:rPr lang="ru-RU" sz="1000" dirty="0" smtClean="0"/>
              <a:t> </a:t>
            </a:r>
            <a:r>
              <a:rPr lang="ru-RU" sz="1000" dirty="0" err="1" smtClean="0"/>
              <a:t>й</a:t>
            </a:r>
            <a:r>
              <a:rPr lang="ru-RU" sz="1000" dirty="0" smtClean="0"/>
              <a:t> </a:t>
            </a:r>
            <a:r>
              <a:rPr lang="ru-RU" sz="1000" dirty="0" err="1" smtClean="0"/>
              <a:t>першочергово</a:t>
            </a:r>
            <a:r>
              <a:rPr lang="ru-RU" sz="1000" dirty="0" smtClean="0"/>
              <a:t> не </a:t>
            </a:r>
            <a:r>
              <a:rPr lang="ru-RU" sz="1000" dirty="0" err="1" smtClean="0"/>
              <a:t>прагнуть</a:t>
            </a:r>
            <a:r>
              <a:rPr lang="ru-RU" sz="1000" dirty="0" smtClean="0"/>
              <a:t>. За те, </a:t>
            </a:r>
            <a:r>
              <a:rPr lang="ru-RU" sz="1000" dirty="0" err="1" smtClean="0"/>
              <a:t>що</a:t>
            </a:r>
            <a:r>
              <a:rPr lang="ru-RU" sz="1000" dirty="0" smtClean="0"/>
              <a:t> </a:t>
            </a:r>
            <a:r>
              <a:rPr lang="ru-RU" sz="1000" dirty="0" err="1" smtClean="0"/>
              <a:t>він</a:t>
            </a:r>
            <a:r>
              <a:rPr lang="ru-RU" sz="1000" dirty="0" smtClean="0"/>
              <a:t> </a:t>
            </a:r>
            <a:r>
              <a:rPr lang="ru-RU" sz="1000" dirty="0" err="1" smtClean="0"/>
              <a:t>зрозумів</a:t>
            </a:r>
            <a:r>
              <a:rPr lang="ru-RU" sz="1000" dirty="0" smtClean="0"/>
              <a:t> </a:t>
            </a:r>
            <a:r>
              <a:rPr lang="ru-RU" sz="1000" dirty="0" err="1" smtClean="0"/>
              <a:t>вплив</a:t>
            </a:r>
            <a:r>
              <a:rPr lang="ru-RU" sz="1000" dirty="0" smtClean="0"/>
              <a:t> </a:t>
            </a:r>
            <a:r>
              <a:rPr lang="ru-RU" sz="1000" dirty="0" err="1" smtClean="0"/>
              <a:t>дефіциту</a:t>
            </a:r>
            <a:r>
              <a:rPr lang="ru-RU" sz="1000" dirty="0" smtClean="0"/>
              <a:t> </a:t>
            </a:r>
            <a:r>
              <a:rPr lang="ru-RU" sz="1000" dirty="0" err="1" smtClean="0"/>
              <a:t>товарів</a:t>
            </a:r>
            <a:r>
              <a:rPr lang="ru-RU" sz="1000" dirty="0" smtClean="0"/>
              <a:t> на </a:t>
            </a:r>
            <a:r>
              <a:rPr lang="ru-RU" sz="1000" dirty="0" err="1" smtClean="0"/>
              <a:t>процес</a:t>
            </a:r>
            <a:r>
              <a:rPr lang="ru-RU" sz="1000" dirty="0" smtClean="0"/>
              <a:t> </a:t>
            </a:r>
            <a:r>
              <a:rPr lang="ru-RU" sz="1000" dirty="0" err="1" smtClean="0"/>
              <a:t>ціноутворення</a:t>
            </a:r>
            <a:r>
              <a:rPr lang="ru-RU" sz="1000" dirty="0" smtClean="0"/>
              <a:t>, </a:t>
            </a:r>
            <a:r>
              <a:rPr lang="ru-RU" sz="1000" dirty="0" err="1" smtClean="0"/>
              <a:t>його</a:t>
            </a:r>
            <a:r>
              <a:rPr lang="ru-RU" sz="1000" dirty="0" smtClean="0"/>
              <a:t> </a:t>
            </a:r>
            <a:r>
              <a:rPr lang="ru-RU" sz="1000" dirty="0" err="1" smtClean="0"/>
              <a:t>можна</a:t>
            </a:r>
            <a:r>
              <a:rPr lang="ru-RU" sz="1000" dirty="0" smtClean="0"/>
              <a:t> </a:t>
            </a:r>
            <a:r>
              <a:rPr lang="ru-RU" sz="1000" dirty="0" err="1" smtClean="0"/>
              <a:t>вважати</a:t>
            </a:r>
            <a:r>
              <a:rPr lang="ru-RU" sz="1000" dirty="0" smtClean="0"/>
              <a:t> </a:t>
            </a:r>
            <a:r>
              <a:rPr lang="ru-RU" sz="1000" dirty="0" err="1" smtClean="0"/>
              <a:t>також</a:t>
            </a:r>
            <a:r>
              <a:rPr lang="ru-RU" sz="1000" dirty="0" smtClean="0"/>
              <a:t> </a:t>
            </a:r>
            <a:r>
              <a:rPr lang="ru-RU" sz="1000" dirty="0" err="1" smtClean="0"/>
              <a:t>раннім</a:t>
            </a:r>
            <a:r>
              <a:rPr lang="ru-RU" sz="1000" dirty="0" smtClean="0"/>
              <a:t> </a:t>
            </a:r>
            <a:r>
              <a:rPr lang="ru-RU" sz="1000" dirty="0" err="1" smtClean="0"/>
              <a:t>економістом</a:t>
            </a:r>
            <a:r>
              <a:rPr lang="ru-RU" sz="1000" dirty="0" smtClean="0"/>
              <a:t>.</a:t>
            </a: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1000" dirty="0" err="1" smtClean="0"/>
              <a:t>Усі</a:t>
            </a:r>
            <a:r>
              <a:rPr lang="ru-RU" sz="1000" dirty="0" smtClean="0"/>
              <a:t> </a:t>
            </a:r>
            <a:r>
              <a:rPr lang="ru-RU" sz="1000" dirty="0" err="1" smtClean="0"/>
              <a:t>ці</a:t>
            </a:r>
            <a:r>
              <a:rPr lang="ru-RU" sz="1000" dirty="0" smtClean="0"/>
              <a:t> </a:t>
            </a:r>
            <a:r>
              <a:rPr lang="ru-RU" sz="1000" dirty="0" err="1" smtClean="0"/>
              <a:t>досягнення</a:t>
            </a:r>
            <a:r>
              <a:rPr lang="ru-RU" sz="1000" dirty="0" smtClean="0"/>
              <a:t> принесли Фалесу славу </a:t>
            </a:r>
            <a:r>
              <a:rPr lang="ru-RU" sz="1000" dirty="0" err="1" smtClean="0"/>
              <a:t>першого</a:t>
            </a:r>
            <a:r>
              <a:rPr lang="ru-RU" sz="1000" dirty="0" smtClean="0"/>
              <a:t> </a:t>
            </a:r>
            <a:r>
              <a:rPr lang="ru-RU" sz="1000" dirty="0" err="1" smtClean="0"/>
              <a:t>мудреця</a:t>
            </a:r>
            <a:r>
              <a:rPr lang="ru-RU" sz="1000" dirty="0" smtClean="0"/>
              <a:t> </a:t>
            </a:r>
            <a:r>
              <a:rPr lang="ru-RU" sz="1000" dirty="0" err="1" smtClean="0"/>
              <a:t>серед</a:t>
            </a:r>
            <a:r>
              <a:rPr lang="ru-RU" sz="1000" dirty="0" smtClean="0"/>
              <a:t> </a:t>
            </a:r>
            <a:r>
              <a:rPr lang="ru-RU" sz="1000" dirty="0" err="1" smtClean="0"/>
              <a:t>знаменитих</a:t>
            </a:r>
            <a:r>
              <a:rPr lang="ru-RU" sz="1000" dirty="0" smtClean="0"/>
              <a:t> «семи </a:t>
            </a:r>
            <a:r>
              <a:rPr lang="ru-RU" sz="1000" dirty="0" err="1" smtClean="0"/>
              <a:t>мудреців</a:t>
            </a:r>
            <a:r>
              <a:rPr lang="ru-RU" sz="1000" dirty="0" smtClean="0"/>
              <a:t>» далекого </a:t>
            </a:r>
            <a:r>
              <a:rPr lang="ru-RU" sz="1000" dirty="0" err="1" smtClean="0"/>
              <a:t>минулого</a:t>
            </a:r>
            <a:r>
              <a:rPr lang="ru-RU" sz="1000" dirty="0" smtClean="0"/>
              <a:t>.</a:t>
            </a:r>
            <a:endParaRPr lang="ru-RU" sz="1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928802"/>
            <a:ext cx="238125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357694"/>
            <a:ext cx="2143140" cy="20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928926" y="5643578"/>
            <a:ext cx="6215074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паралельні</a:t>
            </a:r>
            <a:r>
              <a:rPr lang="ru-RU" dirty="0" smtClean="0"/>
              <a:t> </a:t>
            </a:r>
            <a:r>
              <a:rPr lang="ru-RU" dirty="0" err="1" smtClean="0"/>
              <a:t>прямі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перетинають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задані</a:t>
            </a:r>
            <a:r>
              <a:rPr lang="ru-RU" dirty="0" smtClean="0"/>
              <a:t> </a:t>
            </a:r>
            <a:r>
              <a:rPr lang="ru-RU" dirty="0" err="1" smtClean="0"/>
              <a:t>прямі</a:t>
            </a:r>
            <a:r>
              <a:rPr lang="ru-RU" dirty="0" smtClean="0"/>
              <a:t> 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b, </a:t>
            </a:r>
            <a:r>
              <a:rPr lang="ru-RU" dirty="0" err="1" smtClean="0"/>
              <a:t>відтинають</a:t>
            </a:r>
            <a:r>
              <a:rPr lang="ru-RU" dirty="0" smtClean="0"/>
              <a:t> на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прямій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відрізки</a:t>
            </a:r>
            <a:r>
              <a:rPr lang="ru-RU" dirty="0" smtClean="0"/>
              <a:t>, то вони </a:t>
            </a:r>
            <a:r>
              <a:rPr lang="ru-RU" dirty="0" err="1" smtClean="0"/>
              <a:t>відтинають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відрізки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 </a:t>
            </a:r>
            <a:r>
              <a:rPr lang="ru-RU" dirty="0" err="1" smtClean="0"/>
              <a:t>другій</a:t>
            </a:r>
            <a:r>
              <a:rPr lang="ru-RU" dirty="0" smtClean="0"/>
              <a:t> </a:t>
            </a:r>
            <a:r>
              <a:rPr lang="ru-RU" dirty="0" err="1" smtClean="0"/>
              <a:t>прямій</a:t>
            </a:r>
            <a:r>
              <a:rPr lang="ru-RU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/>
              <a:t>Середній </a:t>
            </a:r>
            <a:r>
              <a:rPr lang="uk-UA" dirty="0" smtClean="0"/>
              <a:t>рівень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uk-UA" dirty="0" smtClean="0"/>
              <a:t>Достатній рівень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dirty="0" err="1" smtClean="0"/>
              <a:t>Розділіть</a:t>
            </a:r>
            <a:r>
              <a:rPr lang="ru-RU" dirty="0" smtClean="0"/>
              <a:t> </a:t>
            </a:r>
            <a:r>
              <a:rPr lang="ru-RU" dirty="0" err="1" smtClean="0"/>
              <a:t>відрізок</a:t>
            </a:r>
            <a:r>
              <a:rPr lang="ru-RU" dirty="0" smtClean="0"/>
              <a:t> на </a:t>
            </a:r>
            <a:r>
              <a:rPr lang="ru-RU" dirty="0" err="1" smtClean="0"/>
              <a:t>сім</a:t>
            </a:r>
            <a:r>
              <a:rPr lang="ru-RU" dirty="0" smtClean="0"/>
              <a:t> </a:t>
            </a:r>
            <a:r>
              <a:rPr lang="ru-RU" dirty="0" err="1" smtClean="0"/>
              <a:t>рівних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2. Дано: АВ = 10 см, АК = </a:t>
            </a:r>
            <a:r>
              <a:rPr lang="uk-UA" dirty="0" smtClean="0"/>
              <a:t>5</a:t>
            </a:r>
            <a:r>
              <a:rPr lang="ru-RU" dirty="0" smtClean="0"/>
              <a:t> см, АС ∥</a:t>
            </a:r>
            <a:r>
              <a:rPr lang="uk-UA" dirty="0" smtClean="0"/>
              <a:t> К</a:t>
            </a:r>
            <a:r>
              <a:rPr lang="ru-RU" dirty="0" smtClean="0"/>
              <a:t>N</a:t>
            </a:r>
            <a:r>
              <a:rPr lang="uk-UA" dirty="0" smtClean="0"/>
              <a:t>.  </a:t>
            </a:r>
            <a:r>
              <a:rPr lang="ru-RU" dirty="0" smtClean="0"/>
              <a:t>Довести: ВМ=МС.	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572000" y="2285992"/>
            <a:ext cx="4572000" cy="400758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Дано: ВЕ = ЕС, ∠1 = ∠2. Довести: AD</a:t>
            </a:r>
            <a:r>
              <a:rPr lang="uk-UA" dirty="0" smtClean="0"/>
              <a:t>=</a:t>
            </a:r>
            <a:r>
              <a:rPr lang="ru-RU" dirty="0" smtClean="0"/>
              <a:t>BD.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</a:t>
            </a:r>
            <a:r>
              <a:rPr lang="ru-RU" dirty="0" err="1" smtClean="0"/>
              <a:t>Доведіть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пряма, проведена через середину М </a:t>
            </a:r>
            <a:r>
              <a:rPr lang="ru-RU" dirty="0" err="1" smtClean="0"/>
              <a:t>сторони</a:t>
            </a:r>
            <a:r>
              <a:rPr lang="ru-RU" dirty="0" smtClean="0"/>
              <a:t> АВ </a:t>
            </a:r>
            <a:r>
              <a:rPr lang="ru-RU" dirty="0" err="1" smtClean="0"/>
              <a:t>трикутника</a:t>
            </a:r>
            <a:r>
              <a:rPr lang="ru-RU" dirty="0" smtClean="0"/>
              <a:t> ABC </a:t>
            </a:r>
            <a:r>
              <a:rPr lang="ru-RU" dirty="0" err="1" smtClean="0"/>
              <a:t>паралельно</a:t>
            </a:r>
            <a:r>
              <a:rPr lang="ru-RU" dirty="0" smtClean="0"/>
              <a:t> </a:t>
            </a:r>
            <a:r>
              <a:rPr lang="ru-RU" dirty="0" err="1" smtClean="0"/>
              <a:t>стороні</a:t>
            </a:r>
            <a:r>
              <a:rPr lang="ru-RU" dirty="0" smtClean="0"/>
              <a:t> АС, при </a:t>
            </a:r>
            <a:r>
              <a:rPr lang="ru-RU" dirty="0" err="1" smtClean="0"/>
              <a:t>перетині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сторо­ною ВС </a:t>
            </a:r>
            <a:r>
              <a:rPr lang="ru-RU" dirty="0" err="1" smtClean="0"/>
              <a:t>ділить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навпіл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Домашнє</a:t>
            </a:r>
            <a:r>
              <a:rPr lang="ru-RU" b="1" dirty="0" smtClean="0"/>
              <a:t> </a:t>
            </a:r>
            <a:r>
              <a:rPr lang="ru-RU" b="1" dirty="0" err="1" smtClean="0"/>
              <a:t>завдання</a:t>
            </a:r>
            <a:endParaRPr lang="ru-RU" dirty="0"/>
          </a:p>
        </p:txBody>
      </p:sp>
      <p:pic>
        <p:nvPicPr>
          <p:cNvPr id="7" name="Рисунок 6" descr="C:\Documents and Settings\KEK$\Desktop\media\image2.jpeg"/>
          <p:cNvPicPr/>
          <p:nvPr/>
        </p:nvPicPr>
        <p:blipFill>
          <a:blip r:embed="rId2">
            <a:lum bright="20000" contrast="70000"/>
          </a:blip>
          <a:srcRect/>
          <a:stretch>
            <a:fillRect/>
          </a:stretch>
        </p:blipFill>
        <p:spPr bwMode="auto">
          <a:xfrm>
            <a:off x="714348" y="4714884"/>
            <a:ext cx="2857520" cy="1622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Documents and Settings\KEK$\Desktop\media\image3.jpeg"/>
          <p:cNvPicPr/>
          <p:nvPr/>
        </p:nvPicPr>
        <p:blipFill>
          <a:blip r:embed="rId3">
            <a:lum bright="13000" contrast="78000"/>
          </a:blip>
          <a:srcRect/>
          <a:stretch>
            <a:fillRect/>
          </a:stretch>
        </p:blipFill>
        <p:spPr bwMode="auto">
          <a:xfrm>
            <a:off x="5500694" y="3000372"/>
            <a:ext cx="185738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/>
              <a:t>Високий </a:t>
            </a:r>
            <a:r>
              <a:rPr lang="uk-UA" dirty="0" smtClean="0"/>
              <a:t>рівень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5. Дано: ∠</a:t>
            </a:r>
            <a:r>
              <a:rPr lang="ru-RU" dirty="0" smtClean="0"/>
              <a:t>B</a:t>
            </a:r>
            <a:r>
              <a:rPr lang="uk-UA" dirty="0" smtClean="0"/>
              <a:t> = 65°, ∠</a:t>
            </a:r>
            <a:r>
              <a:rPr lang="ru-RU" dirty="0" smtClean="0"/>
              <a:t>C</a:t>
            </a:r>
            <a:r>
              <a:rPr lang="uk-UA" dirty="0" smtClean="0"/>
              <a:t> = 25°, КМ ⊥АС, ВК = </a:t>
            </a:r>
            <a:r>
              <a:rPr lang="uk-UA" dirty="0" err="1" smtClean="0"/>
              <a:t>КС</a:t>
            </a:r>
            <a:r>
              <a:rPr lang="uk-UA" dirty="0" smtClean="0"/>
              <a:t>. </a:t>
            </a:r>
            <a:r>
              <a:rPr lang="ru-RU" dirty="0" smtClean="0"/>
              <a:t>Довести: AM = МС.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6. У </a:t>
            </a:r>
            <a:r>
              <a:rPr lang="ru-RU" dirty="0" err="1" smtClean="0"/>
              <a:t>трикутнику</a:t>
            </a:r>
            <a:r>
              <a:rPr lang="ru-RU" dirty="0" smtClean="0"/>
              <a:t> ABC точка М — середина </a:t>
            </a:r>
            <a:r>
              <a:rPr lang="ru-RU" dirty="0" err="1" smtClean="0"/>
              <a:t>сторони</a:t>
            </a:r>
            <a:r>
              <a:rPr lang="ru-RU" dirty="0" smtClean="0"/>
              <a:t> АВ, MN ∥ АС (N </a:t>
            </a:r>
            <a:r>
              <a:rPr lang="ru-RU" dirty="0" err="1" smtClean="0"/>
              <a:t>є</a:t>
            </a:r>
            <a:r>
              <a:rPr lang="ru-RU" dirty="0" smtClean="0"/>
              <a:t> ВС),  N</a:t>
            </a:r>
            <a:r>
              <a:rPr lang="uk-UA" dirty="0" smtClean="0"/>
              <a:t>К ∥</a:t>
            </a:r>
            <a:r>
              <a:rPr lang="ru-RU" dirty="0" smtClean="0"/>
              <a:t> АВ (</a:t>
            </a:r>
            <a:r>
              <a:rPr lang="uk-UA" dirty="0" smtClean="0"/>
              <a:t>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АС). </a:t>
            </a:r>
            <a:r>
              <a:rPr lang="ru-RU" dirty="0" err="1" smtClean="0"/>
              <a:t>Доведіть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точка К — середина </a:t>
            </a:r>
            <a:r>
              <a:rPr lang="ru-RU" dirty="0" err="1" smtClean="0"/>
              <a:t>сторони</a:t>
            </a:r>
            <a:r>
              <a:rPr lang="ru-RU" dirty="0" smtClean="0"/>
              <a:t> АС.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Домашнє</a:t>
            </a:r>
            <a:r>
              <a:rPr lang="ru-RU" b="1" dirty="0" smtClean="0"/>
              <a:t> </a:t>
            </a:r>
            <a:r>
              <a:rPr lang="ru-RU" b="1" dirty="0" err="1" smtClean="0"/>
              <a:t>завдання</a:t>
            </a:r>
            <a:endParaRPr lang="ru-RU" dirty="0"/>
          </a:p>
        </p:txBody>
      </p:sp>
      <p:pic>
        <p:nvPicPr>
          <p:cNvPr id="7" name="Рисунок 6" descr="C:\Documents and Settings\KEK$\Desktop\media\image4.jpeg"/>
          <p:cNvPicPr/>
          <p:nvPr/>
        </p:nvPicPr>
        <p:blipFill>
          <a:blip r:embed="rId2">
            <a:lum bright="18000" contrast="61000"/>
          </a:blip>
          <a:srcRect/>
          <a:stretch>
            <a:fillRect/>
          </a:stretch>
        </p:blipFill>
        <p:spPr bwMode="auto">
          <a:xfrm>
            <a:off x="642910" y="3786190"/>
            <a:ext cx="3571900" cy="225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err="1" smtClean="0"/>
              <a:t>Актуалізація</a:t>
            </a:r>
            <a:r>
              <a:rPr lang="ru-RU" dirty="0" smtClean="0"/>
              <a:t> </a:t>
            </a:r>
            <a:r>
              <a:rPr lang="ru-RU" dirty="0" err="1" smtClean="0"/>
              <a:t>опорних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endParaRPr lang="ru-RU" dirty="0" smtClean="0"/>
          </a:p>
          <a:p>
            <a:pPr lvl="0"/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чотирикутник</a:t>
            </a:r>
            <a:r>
              <a:rPr lang="ru-RU" dirty="0" smtClean="0"/>
              <a:t>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паралелограмом</a:t>
            </a:r>
            <a:r>
              <a:rPr lang="ru-RU" dirty="0" smtClean="0"/>
              <a:t>?</a:t>
            </a:r>
          </a:p>
          <a:p>
            <a:pPr lvl="0"/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паралелограма</a:t>
            </a:r>
            <a:r>
              <a:rPr lang="ru-RU" dirty="0" smtClean="0"/>
              <a:t>?</a:t>
            </a:r>
          </a:p>
          <a:p>
            <a:pPr lvl="0"/>
            <a:r>
              <a:rPr lang="ru-RU" dirty="0" err="1" smtClean="0"/>
              <a:t>Сформулюйте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рівності</a:t>
            </a:r>
            <a:r>
              <a:rPr lang="ru-RU" dirty="0" smtClean="0"/>
              <a:t> </a:t>
            </a:r>
            <a:r>
              <a:rPr lang="ru-RU" dirty="0" err="1" smtClean="0"/>
              <a:t>трикутників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Як за </a:t>
            </a:r>
            <a:r>
              <a:rPr lang="ru-RU" dirty="0" err="1" smtClean="0"/>
              <a:t>допомогою</a:t>
            </a:r>
            <a:r>
              <a:rPr lang="ru-RU" dirty="0" smtClean="0"/>
              <a:t> циркуля та </a:t>
            </a:r>
            <a:r>
              <a:rPr lang="ru-RU" dirty="0" err="1" smtClean="0"/>
              <a:t>лінійки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</a:t>
            </a:r>
            <a:r>
              <a:rPr lang="ru-RU" dirty="0" err="1" smtClean="0"/>
              <a:t>відрізок</a:t>
            </a:r>
            <a:r>
              <a:rPr lang="ru-RU" dirty="0" smtClean="0"/>
              <a:t> на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? на три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Теорема Фалеса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Задача 1.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 Дано: </a:t>
            </a:r>
            <a:r>
              <a:rPr lang="uk-UA" dirty="0" smtClean="0"/>
              <a:t>ОА</a:t>
            </a:r>
            <a:r>
              <a:rPr lang="uk-UA" baseline="-25000" dirty="0" smtClean="0"/>
              <a:t>1</a:t>
            </a:r>
            <a:r>
              <a:rPr lang="ru-RU" dirty="0" smtClean="0"/>
              <a:t> = </a:t>
            </a:r>
            <a:r>
              <a:rPr lang="uk-UA" dirty="0" smtClean="0"/>
              <a:t>А</a:t>
            </a:r>
            <a:r>
              <a:rPr lang="uk-UA" baseline="-25000" dirty="0" smtClean="0"/>
              <a:t>1</a:t>
            </a:r>
            <a:r>
              <a:rPr lang="uk-UA" dirty="0" smtClean="0"/>
              <a:t>А</a:t>
            </a:r>
            <a:r>
              <a:rPr lang="uk-UA" baseline="-25000" dirty="0" smtClean="0"/>
              <a:t>2</a:t>
            </a:r>
            <a:r>
              <a:rPr lang="uk-UA" dirty="0" smtClean="0"/>
              <a:t>=А</a:t>
            </a:r>
            <a:r>
              <a:rPr lang="uk-UA" baseline="-25000" dirty="0" smtClean="0"/>
              <a:t>2</a:t>
            </a:r>
            <a:r>
              <a:rPr lang="uk-UA" dirty="0" smtClean="0"/>
              <a:t>А</a:t>
            </a:r>
            <a:r>
              <a:rPr lang="uk-UA" baseline="-25000" dirty="0" smtClean="0"/>
              <a:t>3</a:t>
            </a:r>
            <a:r>
              <a:rPr lang="uk-UA" dirty="0" smtClean="0"/>
              <a:t>=А</a:t>
            </a:r>
            <a:r>
              <a:rPr lang="uk-UA" baseline="-25000" dirty="0" smtClean="0"/>
              <a:t>3</a:t>
            </a:r>
            <a:r>
              <a:rPr lang="uk-UA" dirty="0" smtClean="0"/>
              <a:t>А</a:t>
            </a:r>
            <a:r>
              <a:rPr lang="uk-UA" baseline="-25000" dirty="0" smtClean="0"/>
              <a:t>4</a:t>
            </a:r>
            <a:r>
              <a:rPr lang="ru-RU" dirty="0" smtClean="0"/>
              <a:t>,  А</a:t>
            </a:r>
            <a:r>
              <a:rPr lang="ru-RU" baseline="-25000" dirty="0" smtClean="0"/>
              <a:t>1</a:t>
            </a:r>
            <a:r>
              <a:rPr lang="ru-RU" dirty="0" smtClean="0"/>
              <a:t>В</a:t>
            </a:r>
            <a:r>
              <a:rPr lang="ru-RU" baseline="-25000" dirty="0" smtClean="0"/>
              <a:t>1</a:t>
            </a:r>
            <a:r>
              <a:rPr lang="ru-RU" dirty="0" smtClean="0"/>
              <a:t> ∥ А</a:t>
            </a:r>
            <a:r>
              <a:rPr lang="ru-RU" baseline="-25000" dirty="0" smtClean="0"/>
              <a:t>2</a:t>
            </a:r>
            <a:r>
              <a:rPr lang="ru-RU" dirty="0" smtClean="0"/>
              <a:t>В</a:t>
            </a:r>
            <a:r>
              <a:rPr lang="ru-RU" baseline="-25000" dirty="0" smtClean="0"/>
              <a:t>2</a:t>
            </a:r>
            <a:r>
              <a:rPr lang="ru-RU" dirty="0" smtClean="0"/>
              <a:t>∥ А</a:t>
            </a:r>
            <a:r>
              <a:rPr lang="ru-RU" baseline="-25000" dirty="0" smtClean="0"/>
              <a:t>3</a:t>
            </a:r>
            <a:r>
              <a:rPr lang="ru-RU" dirty="0" smtClean="0"/>
              <a:t>В</a:t>
            </a:r>
            <a:r>
              <a:rPr lang="ru-RU" baseline="-25000" dirty="0" smtClean="0"/>
              <a:t>3</a:t>
            </a:r>
            <a:r>
              <a:rPr lang="ru-RU" dirty="0" smtClean="0"/>
              <a:t> ∥ А</a:t>
            </a:r>
            <a:r>
              <a:rPr lang="ru-RU" baseline="-25000" dirty="0" smtClean="0"/>
              <a:t>4</a:t>
            </a:r>
            <a:r>
              <a:rPr lang="ru-RU" dirty="0" smtClean="0"/>
              <a:t>В</a:t>
            </a:r>
            <a:r>
              <a:rPr lang="ru-RU" baseline="-25000" dirty="0" smtClean="0"/>
              <a:t>4</a:t>
            </a:r>
            <a:r>
              <a:rPr lang="ru-RU" dirty="0" smtClean="0"/>
              <a:t>, ОВ</a:t>
            </a:r>
            <a:r>
              <a:rPr lang="ru-RU" baseline="-25000" dirty="0" smtClean="0"/>
              <a:t>4</a:t>
            </a:r>
            <a:r>
              <a:rPr lang="ru-RU" dirty="0" smtClean="0"/>
              <a:t> = 8 см</a:t>
            </a:r>
            <a:r>
              <a:rPr lang="uk-UA" dirty="0" smtClean="0"/>
              <a:t>. </a:t>
            </a:r>
          </a:p>
          <a:p>
            <a:pPr>
              <a:buNone/>
            </a:pPr>
            <a:r>
              <a:rPr lang="ru-RU" dirty="0" err="1" smtClean="0"/>
              <a:t>Знайти</a:t>
            </a:r>
            <a:r>
              <a:rPr lang="ru-RU" dirty="0" smtClean="0"/>
              <a:t>: ОВ</a:t>
            </a:r>
            <a:r>
              <a:rPr lang="ru-RU" baseline="-25000" dirty="0" smtClean="0"/>
              <a:t>1</a:t>
            </a:r>
            <a:r>
              <a:rPr lang="ru-RU" dirty="0" smtClean="0"/>
              <a:t>, ОВ</a:t>
            </a:r>
            <a:r>
              <a:rPr lang="ru-RU" baseline="-25000" dirty="0" smtClean="0"/>
              <a:t>2</a:t>
            </a:r>
            <a:r>
              <a:rPr lang="ru-RU" dirty="0" smtClean="0"/>
              <a:t>, ОВ</a:t>
            </a:r>
            <a:r>
              <a:rPr lang="ru-RU" baseline="-25000" dirty="0" smtClean="0"/>
              <a:t>3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Розв'язання</a:t>
            </a:r>
            <a:r>
              <a:rPr lang="ru-RU" dirty="0" smtClean="0"/>
              <a:t> задач за </a:t>
            </a:r>
            <a:r>
              <a:rPr lang="ru-RU" dirty="0" err="1" smtClean="0"/>
              <a:t>готовими</a:t>
            </a:r>
            <a:r>
              <a:rPr lang="ru-RU" dirty="0" smtClean="0"/>
              <a:t> рисунками</a:t>
            </a:r>
            <a:endParaRPr lang="ru-RU" dirty="0"/>
          </a:p>
        </p:txBody>
      </p:sp>
      <p:pic>
        <p:nvPicPr>
          <p:cNvPr id="7" name="Содержимое 6" descr="C:\Documents and Settings\KEK$\Desktop\media\image1.jpeg"/>
          <p:cNvPicPr>
            <a:picLocks noGrp="1"/>
          </p:cNvPicPr>
          <p:nvPr>
            <p:ph sz="quarter" idx="4"/>
          </p:nvPr>
        </p:nvPicPr>
        <p:blipFill>
          <a:blip r:embed="rId2">
            <a:lum bright="28000" contrast="38000"/>
          </a:blip>
          <a:srcRect/>
          <a:stretch>
            <a:fillRect/>
          </a:stretch>
        </p:blipFill>
        <p:spPr bwMode="auto">
          <a:xfrm>
            <a:off x="4572000" y="2428868"/>
            <a:ext cx="4357718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Задача 2.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відрізок</a:t>
            </a:r>
            <a:r>
              <a:rPr lang="ru-RU" dirty="0" smtClean="0"/>
              <a:t> АС?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Розв'язання</a:t>
            </a:r>
            <a:r>
              <a:rPr lang="ru-RU" dirty="0" smtClean="0"/>
              <a:t> задач за </a:t>
            </a:r>
            <a:r>
              <a:rPr lang="ru-RU" dirty="0" err="1" smtClean="0"/>
              <a:t>готовими</a:t>
            </a:r>
            <a:r>
              <a:rPr lang="ru-RU" dirty="0" smtClean="0"/>
              <a:t> рисунками</a:t>
            </a:r>
            <a:endParaRPr lang="ru-RU" dirty="0"/>
          </a:p>
        </p:txBody>
      </p:sp>
      <p:pic>
        <p:nvPicPr>
          <p:cNvPr id="8" name="Содержимое 7" descr="C:\Documents and Settings\KEK$\Desktop\media\image2.jpeg"/>
          <p:cNvPicPr>
            <a:picLocks noGrp="1"/>
          </p:cNvPicPr>
          <p:nvPr>
            <p:ph sz="quarter" idx="4"/>
          </p:nvPr>
        </p:nvPicPr>
        <p:blipFill>
          <a:blip r:embed="rId2">
            <a:lum bright="27000" contrast="44000"/>
          </a:blip>
          <a:srcRect/>
          <a:stretch>
            <a:fillRect/>
          </a:stretch>
        </p:blipFill>
        <p:spPr bwMode="auto">
          <a:xfrm>
            <a:off x="4714876" y="2357430"/>
            <a:ext cx="4071966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Задача 3.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відрізок</a:t>
            </a:r>
            <a:r>
              <a:rPr lang="ru-RU" dirty="0" smtClean="0"/>
              <a:t> MN?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Розв'язання</a:t>
            </a:r>
            <a:r>
              <a:rPr lang="ru-RU" dirty="0" smtClean="0"/>
              <a:t> задач за </a:t>
            </a:r>
            <a:r>
              <a:rPr lang="ru-RU" dirty="0" err="1" smtClean="0"/>
              <a:t>готовими</a:t>
            </a:r>
            <a:r>
              <a:rPr lang="ru-RU" dirty="0" smtClean="0"/>
              <a:t> рисунками</a:t>
            </a:r>
            <a:endParaRPr lang="ru-RU" dirty="0"/>
          </a:p>
        </p:txBody>
      </p:sp>
      <p:pic>
        <p:nvPicPr>
          <p:cNvPr id="8" name="Содержимое 7" descr="C:\Documents and Settings\KEK$\Desktop\media\image3.jpeg"/>
          <p:cNvPicPr>
            <a:picLocks noGrp="1"/>
          </p:cNvPicPr>
          <p:nvPr>
            <p:ph sz="quarter" idx="4"/>
          </p:nvPr>
        </p:nvPicPr>
        <p:blipFill>
          <a:blip r:embed="rId2">
            <a:lum bright="21000" contrast="71000"/>
          </a:blip>
          <a:srcRect/>
          <a:stretch>
            <a:fillRect/>
          </a:stretch>
        </p:blipFill>
        <p:spPr bwMode="auto">
          <a:xfrm>
            <a:off x="4643438" y="2285992"/>
            <a:ext cx="428628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Задача 4.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відрізок</a:t>
            </a:r>
            <a:r>
              <a:rPr lang="ru-RU" dirty="0" smtClean="0"/>
              <a:t> CD?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Розв'язання</a:t>
            </a:r>
            <a:r>
              <a:rPr lang="ru-RU" dirty="0" smtClean="0"/>
              <a:t> задач за </a:t>
            </a:r>
            <a:r>
              <a:rPr lang="ru-RU" dirty="0" err="1" smtClean="0"/>
              <a:t>готовими</a:t>
            </a:r>
            <a:r>
              <a:rPr lang="ru-RU" dirty="0" smtClean="0"/>
              <a:t> рисунками</a:t>
            </a:r>
            <a:endParaRPr lang="ru-RU" dirty="0"/>
          </a:p>
        </p:txBody>
      </p:sp>
      <p:pic>
        <p:nvPicPr>
          <p:cNvPr id="8" name="Содержимое 7" descr="C:\Documents and Settings\KEK$\Desktop\media\image4.jpeg"/>
          <p:cNvPicPr>
            <a:picLocks noGrp="1"/>
          </p:cNvPicPr>
          <p:nvPr>
            <p:ph sz="quarter" idx="4"/>
          </p:nvPr>
        </p:nvPicPr>
        <p:blipFill>
          <a:blip r:embed="rId2">
            <a:lum bright="18000" contrast="53000"/>
          </a:blip>
          <a:srcRect/>
          <a:stretch>
            <a:fillRect/>
          </a:stretch>
        </p:blipFill>
        <p:spPr bwMode="auto">
          <a:xfrm>
            <a:off x="4643438" y="2357430"/>
            <a:ext cx="421484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Алгоритм </a:t>
            </a:r>
            <a:r>
              <a:rPr lang="ru-RU" b="1" i="1" dirty="0" err="1" smtClean="0"/>
              <a:t>розділення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відрізка</a:t>
            </a:r>
            <a:r>
              <a:rPr lang="ru-RU" b="1" i="1" dirty="0" smtClean="0"/>
              <a:t> на </a:t>
            </a:r>
            <a:r>
              <a:rPr lang="en-US" i="1" dirty="0" smtClean="0"/>
              <a:t>n</a:t>
            </a:r>
            <a:r>
              <a:rPr lang="ru-RU" b="1" i="1" dirty="0" smtClean="0"/>
              <a:t> </a:t>
            </a:r>
            <a:r>
              <a:rPr lang="ru-RU" b="1" i="1" dirty="0" err="1" smtClean="0"/>
              <a:t>рівних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частин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i="1" dirty="0" smtClean="0"/>
              <a:t>1). </a:t>
            </a:r>
            <a:r>
              <a:rPr lang="ru-RU" i="1" dirty="0" smtClean="0"/>
              <a:t>Провести </a:t>
            </a:r>
            <a:r>
              <a:rPr lang="ru-RU" i="1" dirty="0" err="1" smtClean="0"/>
              <a:t>з</a:t>
            </a:r>
            <a:r>
              <a:rPr lang="ru-RU" i="1" dirty="0" smtClean="0"/>
              <a:t> одного </a:t>
            </a:r>
            <a:r>
              <a:rPr lang="ru-RU" i="1" dirty="0" err="1" smtClean="0"/>
              <a:t>кінця</a:t>
            </a:r>
            <a:r>
              <a:rPr lang="ru-RU" i="1" dirty="0" smtClean="0"/>
              <a:t> А </a:t>
            </a:r>
            <a:r>
              <a:rPr lang="ru-RU" i="1" dirty="0" err="1" smtClean="0"/>
              <a:t>відрізка</a:t>
            </a:r>
            <a:r>
              <a:rPr lang="ru-RU" i="1" dirty="0" smtClean="0"/>
              <a:t> АВ </a:t>
            </a:r>
            <a:r>
              <a:rPr lang="ru-RU" i="1" dirty="0" err="1" smtClean="0"/>
              <a:t>півпряму</a:t>
            </a:r>
            <a:r>
              <a:rPr lang="ru-RU" i="1" dirty="0" smtClean="0"/>
              <a:t>, яка не </a:t>
            </a:r>
            <a:r>
              <a:rPr lang="ru-RU" i="1" dirty="0" err="1" smtClean="0"/>
              <a:t>лежить</a:t>
            </a:r>
            <a:r>
              <a:rPr lang="ru-RU" i="1" dirty="0" smtClean="0"/>
              <a:t> на </a:t>
            </a:r>
            <a:r>
              <a:rPr lang="ru-RU" i="1" dirty="0" err="1" smtClean="0"/>
              <a:t>прямій</a:t>
            </a:r>
            <a:r>
              <a:rPr lang="ru-RU" i="1" dirty="0" smtClean="0"/>
              <a:t>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містить</a:t>
            </a:r>
            <a:r>
              <a:rPr lang="ru-RU" i="1" dirty="0" smtClean="0"/>
              <a:t> </a:t>
            </a:r>
            <a:r>
              <a:rPr lang="ru-RU" i="1" dirty="0" err="1" smtClean="0"/>
              <a:t>відрізок</a:t>
            </a:r>
            <a:r>
              <a:rPr lang="ru-RU" i="1" dirty="0" smtClean="0"/>
              <a:t> АВ.</a:t>
            </a:r>
            <a:endParaRPr lang="ru-RU" dirty="0" smtClean="0"/>
          </a:p>
          <a:p>
            <a:pPr>
              <a:buNone/>
            </a:pPr>
            <a:r>
              <a:rPr lang="uk-UA" i="1" dirty="0" smtClean="0"/>
              <a:t>2). На </a:t>
            </a:r>
            <a:r>
              <a:rPr lang="uk-UA" i="1" dirty="0" err="1" smtClean="0"/>
              <a:t>півпрямій</a:t>
            </a:r>
            <a:r>
              <a:rPr lang="uk-UA" i="1" dirty="0" smtClean="0"/>
              <a:t> від  початку А відкласти рівні відрізки (необхідна кількість </a:t>
            </a:r>
            <a:r>
              <a:rPr lang="en-US" i="1" dirty="0" smtClean="0"/>
              <a:t>n</a:t>
            </a:r>
            <a:r>
              <a:rPr lang="uk-UA" i="1" dirty="0" smtClean="0"/>
              <a:t>).</a:t>
            </a:r>
            <a:endParaRPr lang="ru-RU" dirty="0" smtClean="0"/>
          </a:p>
          <a:p>
            <a:pPr>
              <a:buNone/>
            </a:pPr>
            <a:r>
              <a:rPr lang="uk-UA" i="1" dirty="0" smtClean="0"/>
              <a:t>3). </a:t>
            </a:r>
            <a:r>
              <a:rPr lang="ru-RU" i="1" dirty="0" err="1" smtClean="0"/>
              <a:t>Кінець</a:t>
            </a:r>
            <a:r>
              <a:rPr lang="ru-RU" i="1" dirty="0" smtClean="0"/>
              <a:t> </a:t>
            </a:r>
            <a:r>
              <a:rPr lang="ru-RU" i="1" dirty="0" err="1" smtClean="0"/>
              <a:t>останнього</a:t>
            </a:r>
            <a:r>
              <a:rPr lang="ru-RU" i="1" dirty="0" smtClean="0"/>
              <a:t> </a:t>
            </a:r>
            <a:r>
              <a:rPr lang="ru-RU" i="1" dirty="0" err="1" smtClean="0"/>
              <a:t>відрізка</a:t>
            </a:r>
            <a:r>
              <a:rPr lang="ru-RU" i="1" dirty="0" smtClean="0"/>
              <a:t> на </a:t>
            </a:r>
            <a:r>
              <a:rPr lang="ru-RU" i="1" dirty="0" err="1" smtClean="0"/>
              <a:t>півпрямій</a:t>
            </a:r>
            <a:r>
              <a:rPr lang="ru-RU" i="1" dirty="0" smtClean="0"/>
              <a:t> А</a:t>
            </a:r>
            <a:r>
              <a:rPr lang="en-US" i="1" dirty="0" smtClean="0"/>
              <a:t>n</a:t>
            </a:r>
            <a:r>
              <a:rPr lang="ru-RU" i="1" dirty="0" smtClean="0"/>
              <a:t> </a:t>
            </a:r>
            <a:r>
              <a:rPr lang="ru-RU" i="1" dirty="0" err="1" smtClean="0"/>
              <a:t>сполучити</a:t>
            </a:r>
            <a:r>
              <a:rPr lang="ru-RU" i="1" dirty="0" smtClean="0"/>
              <a:t> </a:t>
            </a:r>
            <a:r>
              <a:rPr lang="ru-RU" i="1" dirty="0" err="1" smtClean="0"/>
              <a:t>з</a:t>
            </a:r>
            <a:r>
              <a:rPr lang="ru-RU" i="1" dirty="0" smtClean="0"/>
              <a:t> другим </a:t>
            </a:r>
            <a:r>
              <a:rPr lang="ru-RU" i="1" dirty="0" err="1" smtClean="0"/>
              <a:t>кінцем</a:t>
            </a:r>
            <a:r>
              <a:rPr lang="ru-RU" i="1" dirty="0" smtClean="0"/>
              <a:t> В </a:t>
            </a:r>
            <a:r>
              <a:rPr lang="ru-RU" i="1" dirty="0" err="1" smtClean="0"/>
              <a:t>цього</a:t>
            </a:r>
            <a:r>
              <a:rPr lang="ru-RU" i="1" dirty="0" smtClean="0"/>
              <a:t> </a:t>
            </a:r>
            <a:r>
              <a:rPr lang="ru-RU" i="1" dirty="0" err="1" smtClean="0"/>
              <a:t>відрізка</a:t>
            </a:r>
            <a:r>
              <a:rPr lang="ru-RU" i="1" dirty="0" smtClean="0"/>
              <a:t> АВ.</a:t>
            </a:r>
            <a:endParaRPr lang="ru-RU" dirty="0" smtClean="0"/>
          </a:p>
          <a:p>
            <a:pPr>
              <a:buNone/>
            </a:pPr>
            <a:r>
              <a:rPr lang="uk-UA" i="1" dirty="0" smtClean="0"/>
              <a:t>4). </a:t>
            </a:r>
            <a:r>
              <a:rPr lang="ru-RU" i="1" dirty="0" smtClean="0"/>
              <a:t>Провести через </a:t>
            </a:r>
            <a:r>
              <a:rPr lang="ru-RU" i="1" dirty="0" err="1" smtClean="0"/>
              <a:t>кінці</a:t>
            </a:r>
            <a:r>
              <a:rPr lang="ru-RU" i="1" dirty="0" smtClean="0"/>
              <a:t> А </a:t>
            </a:r>
            <a:r>
              <a:rPr lang="en-US" i="1" baseline="-25000" dirty="0" smtClean="0"/>
              <a:t>n</a:t>
            </a:r>
            <a:r>
              <a:rPr lang="uk-UA" i="1" baseline="-25000" dirty="0" smtClean="0"/>
              <a:t>-</a:t>
            </a:r>
            <a:r>
              <a:rPr lang="ru-RU" i="1" baseline="-25000" dirty="0" smtClean="0"/>
              <a:t>1</a:t>
            </a:r>
            <a:r>
              <a:rPr lang="ru-RU" i="1" dirty="0" smtClean="0"/>
              <a:t>, А </a:t>
            </a:r>
            <a:r>
              <a:rPr lang="en-US" i="1" baseline="-25000" dirty="0" smtClean="0"/>
              <a:t>n</a:t>
            </a:r>
            <a:r>
              <a:rPr lang="uk-UA" i="1" baseline="-25000" dirty="0" smtClean="0"/>
              <a:t>-</a:t>
            </a:r>
            <a:r>
              <a:rPr lang="ru-RU" i="1" baseline="-25000" dirty="0" smtClean="0"/>
              <a:t>2</a:t>
            </a:r>
            <a:r>
              <a:rPr lang="ru-RU" i="1" dirty="0" smtClean="0"/>
              <a:t> </a:t>
            </a:r>
            <a:r>
              <a:rPr lang="uk-UA" i="1" dirty="0" smtClean="0"/>
              <a:t>,</a:t>
            </a:r>
            <a:r>
              <a:rPr lang="ru-RU" i="1" dirty="0" smtClean="0"/>
              <a:t>... А, </a:t>
            </a:r>
            <a:r>
              <a:rPr lang="ru-RU" i="1" dirty="0" err="1" smtClean="0"/>
              <a:t>відрізків</a:t>
            </a:r>
            <a:r>
              <a:rPr lang="ru-RU" i="1" dirty="0" smtClean="0"/>
              <a:t>, </a:t>
            </a:r>
            <a:r>
              <a:rPr lang="ru-RU" i="1" dirty="0" err="1" smtClean="0"/>
              <a:t>відкладених</a:t>
            </a:r>
            <a:r>
              <a:rPr lang="ru-RU" i="1" dirty="0" smtClean="0"/>
              <a:t> на </a:t>
            </a:r>
            <a:r>
              <a:rPr lang="ru-RU" i="1" dirty="0" err="1" smtClean="0"/>
              <a:t>півпрямій</a:t>
            </a:r>
            <a:r>
              <a:rPr lang="ru-RU" i="1" dirty="0" smtClean="0"/>
              <a:t>, </a:t>
            </a:r>
            <a:r>
              <a:rPr lang="ru-RU" i="1" dirty="0" err="1" smtClean="0"/>
              <a:t>прямі</a:t>
            </a:r>
            <a:r>
              <a:rPr lang="ru-RU" i="1" dirty="0" smtClean="0"/>
              <a:t>, </a:t>
            </a:r>
            <a:r>
              <a:rPr lang="ru-RU" i="1" dirty="0" err="1" smtClean="0"/>
              <a:t>паралельні</a:t>
            </a:r>
            <a:r>
              <a:rPr lang="ru-RU" i="1" dirty="0" smtClean="0"/>
              <a:t> А</a:t>
            </a:r>
            <a:r>
              <a:rPr lang="en-US" i="1" baseline="-25000" dirty="0" smtClean="0"/>
              <a:t>n</a:t>
            </a:r>
            <a:r>
              <a:rPr lang="ru-RU" i="1" dirty="0" smtClean="0"/>
              <a:t>В.</a:t>
            </a:r>
            <a:endParaRPr lang="ru-RU" dirty="0" smtClean="0"/>
          </a:p>
          <a:p>
            <a:pPr>
              <a:buNone/>
            </a:pPr>
            <a:r>
              <a:rPr lang="uk-UA" i="1" dirty="0" smtClean="0"/>
              <a:t>5). </a:t>
            </a:r>
            <a:r>
              <a:rPr lang="ru-RU" i="1" dirty="0" smtClean="0"/>
              <a:t>Вони </a:t>
            </a:r>
            <a:r>
              <a:rPr lang="ru-RU" i="1" dirty="0" err="1" smtClean="0"/>
              <a:t>перетнуть</a:t>
            </a:r>
            <a:r>
              <a:rPr lang="ru-RU" i="1" dirty="0" smtClean="0"/>
              <a:t> </a:t>
            </a:r>
            <a:r>
              <a:rPr lang="ru-RU" i="1" dirty="0" err="1" smtClean="0"/>
              <a:t>цей</a:t>
            </a:r>
            <a:r>
              <a:rPr lang="ru-RU" i="1" dirty="0" smtClean="0"/>
              <a:t> </a:t>
            </a:r>
            <a:r>
              <a:rPr lang="ru-RU" i="1" dirty="0" err="1" smtClean="0"/>
              <a:t>відрізок</a:t>
            </a:r>
            <a:r>
              <a:rPr lang="ru-RU" i="1" dirty="0" smtClean="0"/>
              <a:t> АВ у точках В </a:t>
            </a:r>
            <a:r>
              <a:rPr lang="en-US" i="1" baseline="-25000" dirty="0" smtClean="0"/>
              <a:t>n </a:t>
            </a:r>
            <a:r>
              <a:rPr lang="uk-UA" i="1" baseline="-25000" dirty="0" smtClean="0"/>
              <a:t>-1</a:t>
            </a:r>
            <a:r>
              <a:rPr lang="ru-RU" i="1" dirty="0" smtClean="0"/>
              <a:t>, В </a:t>
            </a:r>
            <a:r>
              <a:rPr lang="en-US" i="1" baseline="-25000" dirty="0" smtClean="0"/>
              <a:t>n</a:t>
            </a:r>
            <a:r>
              <a:rPr lang="uk-UA" i="1" baseline="-25000" dirty="0" smtClean="0"/>
              <a:t>-</a:t>
            </a:r>
            <a:r>
              <a:rPr lang="ru-RU" i="1" baseline="-25000" dirty="0" smtClean="0"/>
              <a:t>2</a:t>
            </a:r>
            <a:r>
              <a:rPr lang="ru-RU" i="1" dirty="0" smtClean="0"/>
              <a:t>, В </a:t>
            </a:r>
            <a:r>
              <a:rPr lang="en-US" i="1" baseline="-25000" dirty="0" smtClean="0"/>
              <a:t>n</a:t>
            </a:r>
            <a:r>
              <a:rPr lang="uk-UA" i="1" baseline="-25000" dirty="0" smtClean="0"/>
              <a:t>-3</a:t>
            </a:r>
            <a:r>
              <a:rPr lang="ru-RU" i="1" dirty="0" smtClean="0"/>
              <a:t>, ... В</a:t>
            </a:r>
            <a:r>
              <a:rPr lang="ru-RU" i="1" baseline="-25000" dirty="0" smtClean="0"/>
              <a:t>1</a:t>
            </a:r>
            <a:r>
              <a:rPr lang="ru-RU" i="1" dirty="0" smtClean="0"/>
              <a:t>, </a:t>
            </a:r>
            <a:r>
              <a:rPr lang="ru-RU" i="1" dirty="0" err="1" smtClean="0"/>
              <a:t>які</a:t>
            </a:r>
            <a:r>
              <a:rPr lang="ru-RU" i="1" dirty="0" smtClean="0"/>
              <a:t> </a:t>
            </a:r>
            <a:r>
              <a:rPr lang="ru-RU" i="1" dirty="0" err="1" smtClean="0"/>
              <a:t>ділять</a:t>
            </a:r>
            <a:r>
              <a:rPr lang="ru-RU" i="1" dirty="0" smtClean="0"/>
              <a:t> </a:t>
            </a:r>
            <a:r>
              <a:rPr lang="ru-RU" i="1" dirty="0" err="1" smtClean="0"/>
              <a:t>відрізок</a:t>
            </a:r>
            <a:r>
              <a:rPr lang="ru-RU" i="1" dirty="0" smtClean="0"/>
              <a:t> АВ на </a:t>
            </a:r>
            <a:r>
              <a:rPr lang="en-US" i="1" dirty="0" smtClean="0"/>
              <a:t>n</a:t>
            </a:r>
            <a:r>
              <a:rPr lang="ru-RU" i="1" dirty="0" smtClean="0"/>
              <a:t> </a:t>
            </a:r>
            <a:r>
              <a:rPr lang="ru-RU" i="1" dirty="0" err="1" smtClean="0"/>
              <a:t>рівних</a:t>
            </a:r>
            <a:r>
              <a:rPr lang="ru-RU" i="1" dirty="0" smtClean="0"/>
              <a:t> </a:t>
            </a:r>
            <a:r>
              <a:rPr lang="ru-RU" i="1" dirty="0" err="1" smtClean="0"/>
              <a:t>частин</a:t>
            </a:r>
            <a:r>
              <a:rPr lang="ru-RU" i="1" dirty="0" smtClean="0"/>
              <a:t> (за теоремою Фалеса).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357686" y="2471383"/>
            <a:ext cx="4481514" cy="382219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i="1" dirty="0" smtClean="0"/>
              <a:t>		У </a:t>
            </a:r>
            <a:r>
              <a:rPr lang="ru-RU" i="1" dirty="0" err="1" smtClean="0"/>
              <a:t>середині</a:t>
            </a:r>
            <a:r>
              <a:rPr lang="ru-RU" i="1" dirty="0" smtClean="0"/>
              <a:t> VII ст. до н. е. </a:t>
            </a:r>
            <a:r>
              <a:rPr lang="ru-RU" i="1" dirty="0" err="1" smtClean="0"/>
              <a:t>західне</a:t>
            </a:r>
            <a:r>
              <a:rPr lang="ru-RU" i="1" dirty="0" smtClean="0"/>
              <a:t> </a:t>
            </a:r>
            <a:r>
              <a:rPr lang="ru-RU" i="1" dirty="0" err="1" smtClean="0"/>
              <a:t>узбережжя</a:t>
            </a:r>
            <a:r>
              <a:rPr lang="ru-RU" i="1" dirty="0" smtClean="0"/>
              <a:t> </a:t>
            </a:r>
            <a:r>
              <a:rPr lang="ru-RU" i="1" dirty="0" err="1" smtClean="0"/>
              <a:t>Малої</a:t>
            </a:r>
            <a:r>
              <a:rPr lang="ru-RU" i="1" dirty="0" smtClean="0"/>
              <a:t> </a:t>
            </a:r>
            <a:r>
              <a:rPr lang="ru-RU" i="1" dirty="0" err="1" smtClean="0"/>
              <a:t>Азії</a:t>
            </a:r>
            <a:r>
              <a:rPr lang="ru-RU" i="1" dirty="0" smtClean="0"/>
              <a:t> належало </a:t>
            </a:r>
            <a:r>
              <a:rPr lang="ru-RU" i="1" dirty="0" err="1" smtClean="0"/>
              <a:t>Греції</a:t>
            </a:r>
            <a:r>
              <a:rPr lang="ru-RU" i="1" dirty="0" smtClean="0"/>
              <a:t>. </a:t>
            </a:r>
            <a:r>
              <a:rPr lang="ru-RU" i="1" dirty="0" err="1" smtClean="0"/>
              <a:t>Середня</a:t>
            </a:r>
            <a:r>
              <a:rPr lang="ru-RU" i="1" dirty="0" smtClean="0"/>
              <a:t> </a:t>
            </a:r>
            <a:r>
              <a:rPr lang="ru-RU" i="1" dirty="0" err="1" smtClean="0"/>
              <a:t>частина</a:t>
            </a:r>
            <a:r>
              <a:rPr lang="ru-RU" i="1" dirty="0" smtClean="0"/>
              <a:t> </a:t>
            </a:r>
            <a:r>
              <a:rPr lang="ru-RU" i="1" dirty="0" err="1" smtClean="0"/>
              <a:t>цього</a:t>
            </a:r>
            <a:r>
              <a:rPr lang="ru-RU" i="1" dirty="0" smtClean="0"/>
              <a:t> </a:t>
            </a:r>
            <a:r>
              <a:rPr lang="ru-RU" i="1" dirty="0" err="1" smtClean="0"/>
              <a:t>узбережжя</a:t>
            </a:r>
            <a:r>
              <a:rPr lang="ru-RU" i="1" dirty="0" smtClean="0"/>
              <a:t> </a:t>
            </a:r>
            <a:r>
              <a:rPr lang="ru-RU" i="1" dirty="0" err="1" smtClean="0"/>
              <a:t>називалася</a:t>
            </a:r>
            <a:r>
              <a:rPr lang="ru-RU" i="1" dirty="0" smtClean="0"/>
              <a:t> </a:t>
            </a:r>
            <a:r>
              <a:rPr lang="ru-RU" i="1" dirty="0" err="1" smtClean="0"/>
              <a:t>Іонією</a:t>
            </a:r>
            <a:r>
              <a:rPr lang="ru-RU" i="1" dirty="0" smtClean="0"/>
              <a:t>. В </a:t>
            </a:r>
            <a:r>
              <a:rPr lang="ru-RU" i="1" dirty="0" err="1" smtClean="0"/>
              <a:t>Іонії</a:t>
            </a:r>
            <a:r>
              <a:rPr lang="ru-RU" i="1" dirty="0" smtClean="0"/>
              <a:t> </a:t>
            </a:r>
            <a:r>
              <a:rPr lang="ru-RU" i="1" dirty="0" err="1" smtClean="0"/>
              <a:t>були</a:t>
            </a:r>
            <a:r>
              <a:rPr lang="ru-RU" i="1" dirty="0" smtClean="0"/>
              <a:t> </a:t>
            </a:r>
            <a:r>
              <a:rPr lang="ru-RU" i="1" dirty="0" err="1" smtClean="0"/>
              <a:t>великі</a:t>
            </a:r>
            <a:r>
              <a:rPr lang="ru-RU" i="1" dirty="0" smtClean="0"/>
              <a:t> </a:t>
            </a:r>
            <a:r>
              <a:rPr lang="ru-RU" i="1" dirty="0" err="1" smtClean="0"/>
              <a:t>міста</a:t>
            </a:r>
            <a:r>
              <a:rPr lang="ru-RU" i="1" dirty="0" smtClean="0"/>
              <a:t>, </a:t>
            </a:r>
            <a:r>
              <a:rPr lang="ru-RU" i="1" dirty="0" err="1" smtClean="0"/>
              <a:t>що</a:t>
            </a:r>
            <a:r>
              <a:rPr lang="ru-RU" i="1" dirty="0" smtClean="0"/>
              <a:t> вели </a:t>
            </a:r>
            <a:r>
              <a:rPr lang="ru-RU" i="1" dirty="0" err="1" smtClean="0"/>
              <a:t>торгівлю</a:t>
            </a:r>
            <a:r>
              <a:rPr lang="ru-RU" i="1" dirty="0" smtClean="0"/>
              <a:t>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багатьма</a:t>
            </a:r>
            <a:r>
              <a:rPr lang="ru-RU" i="1" dirty="0" smtClean="0"/>
              <a:t> </a:t>
            </a:r>
            <a:r>
              <a:rPr lang="ru-RU" i="1" dirty="0" err="1" smtClean="0"/>
              <a:t>країнами</a:t>
            </a:r>
            <a:r>
              <a:rPr lang="ru-RU" i="1" dirty="0" smtClean="0"/>
              <a:t>. </a:t>
            </a:r>
          </a:p>
          <a:p>
            <a:pPr>
              <a:buNone/>
            </a:pPr>
            <a:r>
              <a:rPr lang="ru-RU" i="1" dirty="0" smtClean="0"/>
              <a:t>		В одному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цих</a:t>
            </a:r>
            <a:r>
              <a:rPr lang="ru-RU" i="1" dirty="0" smtClean="0"/>
              <a:t>, у </a:t>
            </a:r>
            <a:r>
              <a:rPr lang="ru-RU" i="1" dirty="0" err="1" smtClean="0"/>
              <a:t>Мілеті</a:t>
            </a:r>
            <a:r>
              <a:rPr lang="ru-RU" i="1" dirty="0" smtClean="0"/>
              <a:t>, жив Фалес (</a:t>
            </a:r>
            <a:r>
              <a:rPr lang="ru-RU" i="1" dirty="0" err="1" smtClean="0"/>
              <a:t>близько</a:t>
            </a:r>
            <a:r>
              <a:rPr lang="ru-RU" i="1" dirty="0" smtClean="0"/>
              <a:t> 640—548 </a:t>
            </a:r>
            <a:r>
              <a:rPr lang="ru-RU" i="1" dirty="0" err="1" smtClean="0"/>
              <a:t>pp</a:t>
            </a:r>
            <a:r>
              <a:rPr lang="ru-RU" i="1" dirty="0" smtClean="0"/>
              <a:t>. до н. в.), </a:t>
            </a:r>
            <a:r>
              <a:rPr lang="ru-RU" i="1" dirty="0" err="1" smtClean="0"/>
              <a:t>якого</a:t>
            </a:r>
            <a:r>
              <a:rPr lang="ru-RU" i="1" dirty="0" smtClean="0"/>
              <a:t> </a:t>
            </a:r>
            <a:r>
              <a:rPr lang="ru-RU" i="1" dirty="0" err="1" smtClean="0"/>
              <a:t>вважають</a:t>
            </a:r>
            <a:r>
              <a:rPr lang="ru-RU" i="1" dirty="0" smtClean="0"/>
              <a:t> родоначальником </a:t>
            </a:r>
            <a:r>
              <a:rPr lang="ru-RU" i="1" dirty="0" err="1" smtClean="0"/>
              <a:t>грецької</a:t>
            </a:r>
            <a:r>
              <a:rPr lang="ru-RU" i="1" dirty="0" smtClean="0"/>
              <a:t> математики. </a:t>
            </a:r>
            <a:r>
              <a:rPr lang="ru-RU" i="1" dirty="0" err="1" smtClean="0"/>
              <a:t>Торговельні</a:t>
            </a:r>
            <a:r>
              <a:rPr lang="ru-RU" i="1" dirty="0" smtClean="0"/>
              <a:t> </a:t>
            </a:r>
            <a:r>
              <a:rPr lang="ru-RU" i="1" dirty="0" err="1" smtClean="0"/>
              <a:t>спра­ви</a:t>
            </a:r>
            <a:r>
              <a:rPr lang="ru-RU" i="1" dirty="0" smtClean="0"/>
              <a:t> привели Фалеса до </a:t>
            </a:r>
            <a:r>
              <a:rPr lang="ru-RU" i="1" dirty="0" err="1" smtClean="0"/>
              <a:t>Єгипту</a:t>
            </a:r>
            <a:r>
              <a:rPr lang="ru-RU" i="1" dirty="0" smtClean="0"/>
              <a:t>, де </a:t>
            </a:r>
            <a:r>
              <a:rPr lang="ru-RU" i="1" dirty="0" err="1" smtClean="0"/>
              <a:t>він</a:t>
            </a:r>
            <a:r>
              <a:rPr lang="ru-RU" i="1" dirty="0" smtClean="0"/>
              <a:t> </a:t>
            </a:r>
            <a:r>
              <a:rPr lang="ru-RU" i="1" dirty="0" err="1" smtClean="0"/>
              <a:t>познайомився</a:t>
            </a:r>
            <a:r>
              <a:rPr lang="ru-RU" i="1" dirty="0" smtClean="0"/>
              <a:t>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єгипетською</a:t>
            </a:r>
            <a:r>
              <a:rPr lang="ru-RU" i="1" dirty="0" smtClean="0"/>
              <a:t> наукою. </a:t>
            </a:r>
            <a:r>
              <a:rPr lang="ru-RU" i="1" dirty="0" err="1" smtClean="0"/>
              <a:t>Геометрія</a:t>
            </a:r>
            <a:r>
              <a:rPr lang="ru-RU" i="1" dirty="0" smtClean="0"/>
              <a:t> </a:t>
            </a:r>
            <a:r>
              <a:rPr lang="ru-RU" i="1" dirty="0" err="1" smtClean="0"/>
              <a:t>зацікавила</a:t>
            </a:r>
            <a:r>
              <a:rPr lang="ru-RU" i="1" dirty="0" smtClean="0"/>
              <a:t> Фалеса </a:t>
            </a:r>
            <a:r>
              <a:rPr lang="ru-RU" i="1" dirty="0" err="1" smtClean="0"/>
              <a:t>найбільше</a:t>
            </a:r>
            <a:r>
              <a:rPr lang="ru-RU" i="1" dirty="0" smtClean="0"/>
              <a:t>. </a:t>
            </a:r>
            <a:r>
              <a:rPr lang="ru-RU" i="1" dirty="0" err="1" smtClean="0"/>
              <a:t>Решту</a:t>
            </a:r>
            <a:r>
              <a:rPr lang="ru-RU" i="1" dirty="0" smtClean="0"/>
              <a:t> </a:t>
            </a:r>
            <a:r>
              <a:rPr lang="ru-RU" i="1" dirty="0" err="1" smtClean="0"/>
              <a:t>життя</a:t>
            </a:r>
            <a:r>
              <a:rPr lang="ru-RU" i="1" dirty="0" smtClean="0"/>
              <a:t> </a:t>
            </a:r>
            <a:r>
              <a:rPr lang="ru-RU" i="1" dirty="0" err="1" smtClean="0"/>
              <a:t>вій</a:t>
            </a:r>
            <a:r>
              <a:rPr lang="ru-RU" i="1" dirty="0" smtClean="0"/>
              <a:t> </a:t>
            </a:r>
            <a:r>
              <a:rPr lang="ru-RU" i="1" dirty="0" err="1" smtClean="0"/>
              <a:t>присвятив</a:t>
            </a:r>
            <a:r>
              <a:rPr lang="ru-RU" i="1" dirty="0" smtClean="0"/>
              <a:t> не </a:t>
            </a:r>
            <a:r>
              <a:rPr lang="ru-RU" i="1" dirty="0" err="1" smtClean="0"/>
              <a:t>лише</a:t>
            </a:r>
            <a:r>
              <a:rPr lang="ru-RU" i="1" dirty="0" smtClean="0"/>
              <a:t> </a:t>
            </a:r>
            <a:r>
              <a:rPr lang="ru-RU" i="1" dirty="0" err="1" smtClean="0"/>
              <a:t>засвоєнню</a:t>
            </a:r>
            <a:r>
              <a:rPr lang="ru-RU" i="1" dirty="0" smtClean="0"/>
              <a:t> </a:t>
            </a:r>
            <a:r>
              <a:rPr lang="ru-RU" i="1" dirty="0" err="1" smtClean="0"/>
              <a:t>створеного</a:t>
            </a:r>
            <a:r>
              <a:rPr lang="ru-RU" i="1" dirty="0" smtClean="0"/>
              <a:t> </a:t>
            </a:r>
            <a:r>
              <a:rPr lang="ru-RU" i="1" dirty="0" err="1" smtClean="0"/>
              <a:t>єгиптянами</a:t>
            </a:r>
            <a:r>
              <a:rPr lang="ru-RU" i="1" dirty="0" smtClean="0"/>
              <a:t> в </a:t>
            </a:r>
            <a:r>
              <a:rPr lang="ru-RU" i="1" dirty="0" err="1" smtClean="0"/>
              <a:t>галузі</a:t>
            </a:r>
            <a:r>
              <a:rPr lang="ru-RU" i="1" dirty="0" smtClean="0"/>
              <a:t> </a:t>
            </a:r>
            <a:r>
              <a:rPr lang="ru-RU" i="1" dirty="0" err="1" smtClean="0"/>
              <a:t>геометрії</a:t>
            </a:r>
            <a:r>
              <a:rPr lang="ru-RU" i="1" dirty="0" smtClean="0"/>
              <a:t>, </a:t>
            </a:r>
            <a:r>
              <a:rPr lang="ru-RU" i="1" dirty="0" err="1" smtClean="0"/>
              <a:t>але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її</a:t>
            </a:r>
            <a:r>
              <a:rPr lang="ru-RU" i="1" dirty="0" smtClean="0"/>
              <a:t> </a:t>
            </a:r>
            <a:r>
              <a:rPr lang="ru-RU" i="1" dirty="0" err="1" smtClean="0"/>
              <a:t>розробці</a:t>
            </a:r>
            <a:r>
              <a:rPr lang="ru-RU" i="1" dirty="0" smtClean="0"/>
              <a:t>. </a:t>
            </a:r>
            <a:r>
              <a:rPr lang="ru-RU" i="1" dirty="0" err="1" smtClean="0"/>
              <a:t>Вважають</a:t>
            </a:r>
            <a:r>
              <a:rPr lang="ru-RU" i="1" dirty="0" smtClean="0"/>
              <a:t>, </a:t>
            </a:r>
            <a:r>
              <a:rPr lang="ru-RU" i="1" dirty="0" err="1" smtClean="0"/>
              <a:t>що</a:t>
            </a:r>
            <a:r>
              <a:rPr lang="ru-RU" i="1" dirty="0" smtClean="0"/>
              <a:t> Фалесу </a:t>
            </a:r>
            <a:r>
              <a:rPr lang="ru-RU" i="1" dirty="0" err="1" smtClean="0"/>
              <a:t>належить</a:t>
            </a:r>
            <a:r>
              <a:rPr lang="ru-RU" i="1" dirty="0" smtClean="0"/>
              <a:t> перше </a:t>
            </a:r>
            <a:r>
              <a:rPr lang="ru-RU" i="1" dirty="0" err="1" smtClean="0"/>
              <a:t>доведення</a:t>
            </a:r>
            <a:r>
              <a:rPr lang="ru-RU" i="1" dirty="0" smtClean="0"/>
              <a:t> </a:t>
            </a:r>
            <a:r>
              <a:rPr lang="ru-RU" i="1" dirty="0" err="1" smtClean="0"/>
              <a:t>теореми</a:t>
            </a:r>
            <a:r>
              <a:rPr lang="ru-RU" i="1" dirty="0" smtClean="0"/>
              <a:t> про </a:t>
            </a:r>
            <a:r>
              <a:rPr lang="ru-RU" i="1" dirty="0" err="1" smtClean="0"/>
              <a:t>рівність</a:t>
            </a:r>
            <a:r>
              <a:rPr lang="ru-RU" i="1" dirty="0" smtClean="0"/>
              <a:t> </a:t>
            </a:r>
            <a:r>
              <a:rPr lang="ru-RU" i="1" dirty="0" err="1" smtClean="0"/>
              <a:t>кутів</a:t>
            </a:r>
            <a:r>
              <a:rPr lang="ru-RU" i="1" dirty="0" smtClean="0"/>
              <a:t> при </a:t>
            </a:r>
            <a:r>
              <a:rPr lang="ru-RU" i="1" dirty="0" err="1" smtClean="0"/>
              <a:t>основі</a:t>
            </a:r>
            <a:r>
              <a:rPr lang="ru-RU" i="1" dirty="0" smtClean="0"/>
              <a:t> </a:t>
            </a:r>
            <a:r>
              <a:rPr lang="ru-RU" i="1" dirty="0" err="1" smtClean="0"/>
              <a:t>рівнобедреного</a:t>
            </a:r>
            <a:r>
              <a:rPr lang="ru-RU" i="1" dirty="0" smtClean="0"/>
              <a:t> </a:t>
            </a:r>
            <a:r>
              <a:rPr lang="ru-RU" i="1" dirty="0" err="1" smtClean="0"/>
              <a:t>трикутника</a:t>
            </a:r>
            <a:r>
              <a:rPr lang="ru-RU" i="1" dirty="0" smtClean="0"/>
              <a:t>, </a:t>
            </a:r>
            <a:r>
              <a:rPr lang="ru-RU" i="1" dirty="0" err="1" smtClean="0"/>
              <a:t>рівность</a:t>
            </a:r>
            <a:r>
              <a:rPr lang="ru-RU" i="1" dirty="0" smtClean="0"/>
              <a:t> </a:t>
            </a:r>
            <a:r>
              <a:rPr lang="ru-RU" i="1" dirty="0" err="1" smtClean="0"/>
              <a:t>вертикальних</a:t>
            </a:r>
            <a:r>
              <a:rPr lang="ru-RU" i="1" dirty="0" smtClean="0"/>
              <a:t> </a:t>
            </a:r>
            <a:r>
              <a:rPr lang="ru-RU" i="1" dirty="0" err="1" smtClean="0"/>
              <a:t>кутів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теореми</a:t>
            </a:r>
            <a:r>
              <a:rPr lang="ru-RU" i="1" dirty="0" smtClean="0"/>
              <a:t>, яку ми </a:t>
            </a:r>
            <a:r>
              <a:rPr lang="ru-RU" i="1" dirty="0" err="1" smtClean="0"/>
              <a:t>сьогодні</a:t>
            </a:r>
            <a:r>
              <a:rPr lang="ru-RU" i="1" dirty="0" smtClean="0"/>
              <a:t> довели.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Історична</a:t>
            </a:r>
            <a:r>
              <a:rPr lang="ru-RU" b="1" dirty="0" smtClean="0"/>
              <a:t> </a:t>
            </a:r>
            <a:r>
              <a:rPr lang="ru-RU" b="1" dirty="0" err="1" smtClean="0"/>
              <a:t>довідка</a:t>
            </a:r>
            <a:r>
              <a:rPr lang="ru-RU" b="1" dirty="0" smtClean="0"/>
              <a:t> про Фалеса </a:t>
            </a:r>
            <a:r>
              <a:rPr lang="ru-RU" b="1" dirty="0" err="1" smtClean="0"/>
              <a:t>Мілетського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500" y="2602074"/>
            <a:ext cx="3497263" cy="356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zagalnena-teorema-falesa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uzagalnena-teorema-falesa</Template>
  <TotalTime>0</TotalTime>
  <Words>952</Words>
  <Application>Microsoft Office PowerPoint</Application>
  <PresentationFormat>Экран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uzagalnena-teorema-falesa</vt:lpstr>
      <vt:lpstr>Тема1.2. Трапеція. Теорема Фалеса</vt:lpstr>
      <vt:lpstr>Актуалізація опорних знань учнів </vt:lpstr>
      <vt:lpstr>Теорема Фалеса</vt:lpstr>
      <vt:lpstr>Розв'язання задач за готовими рисунками</vt:lpstr>
      <vt:lpstr>Розв'язання задач за готовими рисунками</vt:lpstr>
      <vt:lpstr>Розв'язання задач за готовими рисунками</vt:lpstr>
      <vt:lpstr>Розв'язання задач за готовими рисунками</vt:lpstr>
      <vt:lpstr>Алгоритм розділення відрізка на n рівних частин</vt:lpstr>
      <vt:lpstr>Історична довідка про Фалеса Мілетського</vt:lpstr>
      <vt:lpstr>Фалес Мілетський</vt:lpstr>
      <vt:lpstr>Фалес Мілетський</vt:lpstr>
      <vt:lpstr>Наукова спадщина</vt:lpstr>
      <vt:lpstr>Домашнє завдання</vt:lpstr>
      <vt:lpstr>Домашнє завдання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Тема1.2. Трапеція. Теорема Фалеса</dc:title>
  <dc:creator>Ира</dc:creator>
  <cp:lastModifiedBy>Ира</cp:lastModifiedBy>
  <cp:revision>1</cp:revision>
  <dcterms:created xsi:type="dcterms:W3CDTF">2014-10-02T09:16:08Z</dcterms:created>
  <dcterms:modified xsi:type="dcterms:W3CDTF">2014-10-02T09:16:18Z</dcterms:modified>
</cp:coreProperties>
</file>