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1"/>
  </p:notesMasterIdLst>
  <p:sldIdLst>
    <p:sldId id="256" r:id="rId2"/>
    <p:sldId id="259" r:id="rId3"/>
    <p:sldId id="257" r:id="rId4"/>
    <p:sldId id="260" r:id="rId5"/>
    <p:sldId id="261" r:id="rId6"/>
    <p:sldId id="262" r:id="rId7"/>
    <p:sldId id="263" r:id="rId8"/>
    <p:sldId id="264" r:id="rId9"/>
    <p:sldId id="266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6" autoAdjust="0"/>
    <p:restoredTop sz="94660"/>
  </p:normalViewPr>
  <p:slideViewPr>
    <p:cSldViewPr>
      <p:cViewPr varScale="1">
        <p:scale>
          <a:sx n="51" d="100"/>
          <a:sy n="51" d="100"/>
        </p:scale>
        <p:origin x="-2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962FCC0-F300-4E54-96B4-84F132E9F174}" type="datetimeFigureOut">
              <a:rPr lang="ru-RU"/>
              <a:pPr>
                <a:defRPr/>
              </a:pPr>
              <a:t>02.10.2014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A7E84CB-8AB0-4F8D-A9EB-4B0CAD9EED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4379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5C5D1-756F-4606-BD2C-BDCF6CE10293}" type="datetimeFigureOut">
              <a:rPr lang="ru-RU"/>
              <a:pPr>
                <a:defRPr/>
              </a:pPr>
              <a:t>02.10.2014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2B10D-6C75-4306-B18E-F075485D85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B55E5-42E0-462C-AD96-13072398B78B}" type="datetimeFigureOut">
              <a:rPr lang="ru-RU"/>
              <a:pPr>
                <a:defRPr/>
              </a:pPr>
              <a:t>02.10.2014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A145B-451C-4E5F-9DC5-2E3022853C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F2994-73BF-4382-A611-D75CA2C2C4DF}" type="datetimeFigureOut">
              <a:rPr lang="ru-RU"/>
              <a:pPr>
                <a:defRPr/>
              </a:pPr>
              <a:t>02.10.2014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C656F-4E7F-4A8B-86E4-BC25B3C89F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5BBE6-C599-4930-A711-DE81AC13D1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B59A7-12C0-4B02-AFE5-4735DEA4B629}" type="datetimeFigureOut">
              <a:rPr lang="ru-RU"/>
              <a:pPr>
                <a:defRPr/>
              </a:pPr>
              <a:t>02.10.2014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6FCAF-B4C2-4CDF-954C-0906FA6AC2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AD2981-639E-48DE-B830-ECF4B8A1A7BD}" type="datetimeFigureOut">
              <a:rPr lang="ru-RU"/>
              <a:pPr>
                <a:defRPr/>
              </a:pPr>
              <a:t>02.10.2014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98656-8F01-49A4-AB7F-407A82D0C7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753D52-4BB2-4827-A9ED-0A8447844370}" type="datetimeFigureOut">
              <a:rPr lang="ru-RU"/>
              <a:pPr>
                <a:defRPr/>
              </a:pPr>
              <a:t>02.10.2014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99F4A-9175-40FD-94B7-86ADAA2339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6329D-86E8-4633-B0E7-08774C072FE0}" type="datetimeFigureOut">
              <a:rPr lang="ru-RU"/>
              <a:pPr>
                <a:defRPr/>
              </a:pPr>
              <a:t>02.10.2014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09FA5-6A58-473E-9F99-C5325163A4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ECA98D-5A3D-4DE6-AA51-19B2289D2C4C}" type="datetimeFigureOut">
              <a:rPr lang="ru-RU"/>
              <a:pPr>
                <a:defRPr/>
              </a:pPr>
              <a:t>02.10.2014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226EE2-E5D8-4BF8-B78E-ABFFFE9BF3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5F0B9A-1691-4223-A000-D6ABC198A7CF}" type="datetimeFigureOut">
              <a:rPr lang="ru-RU"/>
              <a:pPr>
                <a:defRPr/>
              </a:pPr>
              <a:t>02.10.2014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DC770-4847-4D59-A8E5-D25C3CB648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BE023-C108-48D5-8EE4-19A782495C6B}" type="datetimeFigureOut">
              <a:rPr lang="ru-RU"/>
              <a:pPr>
                <a:defRPr/>
              </a:pPr>
              <a:t>02.10.2014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6685A-CBCC-43B8-8794-647F689B95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416FC3-1954-42AB-A322-E7B097BDA783}" type="datetimeFigureOut">
              <a:rPr lang="ru-RU"/>
              <a:pPr>
                <a:defRPr/>
              </a:pPr>
              <a:t>02.10.2014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F09B3-D29D-4F65-AB6C-A1FDCAC114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809B102-9EB3-4CC3-A42E-6EF9CE30D28A}" type="datetimeFigureOut">
              <a:rPr lang="ru-RU"/>
              <a:pPr>
                <a:defRPr/>
              </a:pPr>
              <a:t>02.10.2014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0378E74-1196-4649-838F-A10C6D7B74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  <p:sldLayoutId id="2147483674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uk-UA" dirty="0" smtClean="0"/>
              <a:t>ВІДСТАНЬ МІЖ ДВОМА ТОЧКАМИ.</a:t>
            </a:r>
            <a:br>
              <a:rPr lang="uk-UA" dirty="0" smtClean="0"/>
            </a:br>
            <a:r>
              <a:rPr lang="uk-UA" dirty="0" smtClean="0"/>
              <a:t>КООРДИНАТИ СЕРЕДИНИ ВІДРІЗКА.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Line 5"/>
          <p:cNvSpPr>
            <a:spLocks noChangeShapeType="1"/>
          </p:cNvSpPr>
          <p:nvPr/>
        </p:nvSpPr>
        <p:spPr bwMode="auto">
          <a:xfrm>
            <a:off x="2124075" y="3500438"/>
            <a:ext cx="66976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uk-UA"/>
          </a:p>
        </p:txBody>
      </p:sp>
      <p:sp>
        <p:nvSpPr>
          <p:cNvPr id="16386" name="Text Box 6"/>
          <p:cNvSpPr txBox="1">
            <a:spLocks noChangeArrowheads="1"/>
          </p:cNvSpPr>
          <p:nvPr/>
        </p:nvSpPr>
        <p:spPr bwMode="auto">
          <a:xfrm>
            <a:off x="8556625" y="3500438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b="1"/>
              <a:t>Х</a:t>
            </a:r>
            <a:endParaRPr lang="ru-RU" b="1"/>
          </a:p>
        </p:txBody>
      </p:sp>
      <p:sp>
        <p:nvSpPr>
          <p:cNvPr id="16387" name="Line 7"/>
          <p:cNvSpPr>
            <a:spLocks noChangeShapeType="1"/>
          </p:cNvSpPr>
          <p:nvPr/>
        </p:nvSpPr>
        <p:spPr bwMode="auto">
          <a:xfrm flipH="1" flipV="1">
            <a:off x="5435600" y="981075"/>
            <a:ext cx="20638" cy="5616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uk-UA"/>
          </a:p>
        </p:txBody>
      </p:sp>
      <p:sp>
        <p:nvSpPr>
          <p:cNvPr id="16388" name="Text Box 8"/>
          <p:cNvSpPr txBox="1">
            <a:spLocks noChangeArrowheads="1"/>
          </p:cNvSpPr>
          <p:nvPr/>
        </p:nvSpPr>
        <p:spPr bwMode="auto">
          <a:xfrm>
            <a:off x="5219700" y="34226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о</a:t>
            </a:r>
            <a:endParaRPr lang="ru-RU"/>
          </a:p>
        </p:txBody>
      </p:sp>
      <p:sp>
        <p:nvSpPr>
          <p:cNvPr id="16389" name="Text Box 9"/>
          <p:cNvSpPr txBox="1">
            <a:spLocks noChangeArrowheads="1"/>
          </p:cNvSpPr>
          <p:nvPr/>
        </p:nvSpPr>
        <p:spPr bwMode="auto">
          <a:xfrm>
            <a:off x="5468938" y="908050"/>
            <a:ext cx="327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b="1"/>
              <a:t>У</a:t>
            </a:r>
            <a:endParaRPr lang="ru-RU" b="1"/>
          </a:p>
        </p:txBody>
      </p:sp>
      <p:sp>
        <p:nvSpPr>
          <p:cNvPr id="16390" name="Text Box 10"/>
          <p:cNvSpPr txBox="1">
            <a:spLocks noChangeArrowheads="1"/>
          </p:cNvSpPr>
          <p:nvPr/>
        </p:nvSpPr>
        <p:spPr bwMode="auto">
          <a:xfrm>
            <a:off x="5724525" y="35655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1</a:t>
            </a:r>
            <a:endParaRPr lang="ru-RU"/>
          </a:p>
        </p:txBody>
      </p:sp>
      <p:sp>
        <p:nvSpPr>
          <p:cNvPr id="16391" name="Text Box 11"/>
          <p:cNvSpPr txBox="1">
            <a:spLocks noChangeArrowheads="1"/>
          </p:cNvSpPr>
          <p:nvPr/>
        </p:nvSpPr>
        <p:spPr bwMode="auto">
          <a:xfrm>
            <a:off x="6156325" y="35655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2</a:t>
            </a:r>
            <a:endParaRPr lang="ru-RU"/>
          </a:p>
        </p:txBody>
      </p:sp>
      <p:sp>
        <p:nvSpPr>
          <p:cNvPr id="16392" name="Text Box 12"/>
          <p:cNvSpPr txBox="1">
            <a:spLocks noChangeArrowheads="1"/>
          </p:cNvSpPr>
          <p:nvPr/>
        </p:nvSpPr>
        <p:spPr bwMode="auto">
          <a:xfrm>
            <a:off x="6589713" y="35655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3</a:t>
            </a:r>
            <a:endParaRPr lang="ru-RU"/>
          </a:p>
        </p:txBody>
      </p:sp>
      <p:sp>
        <p:nvSpPr>
          <p:cNvPr id="16393" name="Text Box 13"/>
          <p:cNvSpPr txBox="1">
            <a:spLocks noChangeArrowheads="1"/>
          </p:cNvSpPr>
          <p:nvPr/>
        </p:nvSpPr>
        <p:spPr bwMode="auto">
          <a:xfrm>
            <a:off x="7021513" y="35655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4</a:t>
            </a:r>
            <a:endParaRPr lang="ru-RU"/>
          </a:p>
        </p:txBody>
      </p:sp>
      <p:sp>
        <p:nvSpPr>
          <p:cNvPr id="16394" name="Text Box 14"/>
          <p:cNvSpPr txBox="1">
            <a:spLocks noChangeArrowheads="1"/>
          </p:cNvSpPr>
          <p:nvPr/>
        </p:nvSpPr>
        <p:spPr bwMode="auto">
          <a:xfrm>
            <a:off x="7453313" y="35655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5</a:t>
            </a:r>
            <a:endParaRPr lang="ru-RU"/>
          </a:p>
        </p:txBody>
      </p:sp>
      <p:sp>
        <p:nvSpPr>
          <p:cNvPr id="16395" name="Text Box 15"/>
          <p:cNvSpPr txBox="1">
            <a:spLocks noChangeArrowheads="1"/>
          </p:cNvSpPr>
          <p:nvPr/>
        </p:nvSpPr>
        <p:spPr bwMode="auto">
          <a:xfrm>
            <a:off x="5076825" y="29178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1</a:t>
            </a:r>
            <a:endParaRPr lang="ru-RU"/>
          </a:p>
        </p:txBody>
      </p:sp>
      <p:sp>
        <p:nvSpPr>
          <p:cNvPr id="16396" name="Text Box 16"/>
          <p:cNvSpPr txBox="1">
            <a:spLocks noChangeArrowheads="1"/>
          </p:cNvSpPr>
          <p:nvPr/>
        </p:nvSpPr>
        <p:spPr bwMode="auto">
          <a:xfrm>
            <a:off x="5076825" y="24209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2</a:t>
            </a:r>
            <a:endParaRPr lang="ru-RU"/>
          </a:p>
        </p:txBody>
      </p:sp>
      <p:sp>
        <p:nvSpPr>
          <p:cNvPr id="16397" name="Text Box 17"/>
          <p:cNvSpPr txBox="1">
            <a:spLocks noChangeArrowheads="1"/>
          </p:cNvSpPr>
          <p:nvPr/>
        </p:nvSpPr>
        <p:spPr bwMode="auto">
          <a:xfrm>
            <a:off x="5076825" y="20542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3</a:t>
            </a:r>
            <a:endParaRPr lang="ru-RU"/>
          </a:p>
        </p:txBody>
      </p:sp>
      <p:sp>
        <p:nvSpPr>
          <p:cNvPr id="16398" name="Text Box 18"/>
          <p:cNvSpPr txBox="1">
            <a:spLocks noChangeArrowheads="1"/>
          </p:cNvSpPr>
          <p:nvPr/>
        </p:nvSpPr>
        <p:spPr bwMode="auto">
          <a:xfrm>
            <a:off x="5076825" y="16224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4</a:t>
            </a:r>
            <a:endParaRPr lang="ru-RU"/>
          </a:p>
        </p:txBody>
      </p:sp>
      <p:sp>
        <p:nvSpPr>
          <p:cNvPr id="16399" name="Text Box 19"/>
          <p:cNvSpPr txBox="1">
            <a:spLocks noChangeArrowheads="1"/>
          </p:cNvSpPr>
          <p:nvPr/>
        </p:nvSpPr>
        <p:spPr bwMode="auto">
          <a:xfrm>
            <a:off x="5076825" y="11239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5</a:t>
            </a:r>
            <a:endParaRPr lang="ru-RU"/>
          </a:p>
        </p:txBody>
      </p:sp>
      <p:sp>
        <p:nvSpPr>
          <p:cNvPr id="16400" name="Text Box 20"/>
          <p:cNvSpPr txBox="1">
            <a:spLocks noChangeArrowheads="1"/>
          </p:cNvSpPr>
          <p:nvPr/>
        </p:nvSpPr>
        <p:spPr bwMode="auto">
          <a:xfrm>
            <a:off x="5005388" y="3783013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-1</a:t>
            </a:r>
            <a:endParaRPr lang="ru-RU"/>
          </a:p>
        </p:txBody>
      </p:sp>
      <p:sp>
        <p:nvSpPr>
          <p:cNvPr id="16401" name="Text Box 21"/>
          <p:cNvSpPr txBox="1">
            <a:spLocks noChangeArrowheads="1"/>
          </p:cNvSpPr>
          <p:nvPr/>
        </p:nvSpPr>
        <p:spPr bwMode="auto">
          <a:xfrm>
            <a:off x="4976813" y="4214813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-2</a:t>
            </a:r>
            <a:endParaRPr lang="ru-RU"/>
          </a:p>
        </p:txBody>
      </p:sp>
      <p:sp>
        <p:nvSpPr>
          <p:cNvPr id="16402" name="Text Box 22"/>
          <p:cNvSpPr txBox="1">
            <a:spLocks noChangeArrowheads="1"/>
          </p:cNvSpPr>
          <p:nvPr/>
        </p:nvSpPr>
        <p:spPr bwMode="auto">
          <a:xfrm>
            <a:off x="4976813" y="4581525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-3</a:t>
            </a:r>
            <a:endParaRPr lang="ru-RU"/>
          </a:p>
        </p:txBody>
      </p:sp>
      <p:sp>
        <p:nvSpPr>
          <p:cNvPr id="16403" name="Text Box 23"/>
          <p:cNvSpPr txBox="1">
            <a:spLocks noChangeArrowheads="1"/>
          </p:cNvSpPr>
          <p:nvPr/>
        </p:nvSpPr>
        <p:spPr bwMode="auto">
          <a:xfrm>
            <a:off x="4976813" y="5013325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-4</a:t>
            </a:r>
            <a:endParaRPr lang="ru-RU"/>
          </a:p>
        </p:txBody>
      </p:sp>
      <p:sp>
        <p:nvSpPr>
          <p:cNvPr id="16404" name="Text Box 24"/>
          <p:cNvSpPr txBox="1">
            <a:spLocks noChangeArrowheads="1"/>
          </p:cNvSpPr>
          <p:nvPr/>
        </p:nvSpPr>
        <p:spPr bwMode="auto">
          <a:xfrm>
            <a:off x="5005388" y="5510213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-5</a:t>
            </a:r>
            <a:endParaRPr lang="ru-RU"/>
          </a:p>
        </p:txBody>
      </p:sp>
      <p:sp>
        <p:nvSpPr>
          <p:cNvPr id="16405" name="Text Box 25"/>
          <p:cNvSpPr txBox="1">
            <a:spLocks noChangeArrowheads="1"/>
          </p:cNvSpPr>
          <p:nvPr/>
        </p:nvSpPr>
        <p:spPr bwMode="auto">
          <a:xfrm>
            <a:off x="4789488" y="3565525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-1</a:t>
            </a:r>
            <a:endParaRPr lang="ru-RU"/>
          </a:p>
        </p:txBody>
      </p:sp>
      <p:sp>
        <p:nvSpPr>
          <p:cNvPr id="16406" name="Text Box 26"/>
          <p:cNvSpPr txBox="1">
            <a:spLocks noChangeArrowheads="1"/>
          </p:cNvSpPr>
          <p:nvPr/>
        </p:nvSpPr>
        <p:spPr bwMode="auto">
          <a:xfrm>
            <a:off x="4357688" y="3500438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-2</a:t>
            </a:r>
            <a:endParaRPr lang="ru-RU"/>
          </a:p>
        </p:txBody>
      </p:sp>
      <p:sp>
        <p:nvSpPr>
          <p:cNvPr id="16407" name="Text Box 27"/>
          <p:cNvSpPr txBox="1">
            <a:spLocks noChangeArrowheads="1"/>
          </p:cNvSpPr>
          <p:nvPr/>
        </p:nvSpPr>
        <p:spPr bwMode="auto">
          <a:xfrm>
            <a:off x="3465513" y="3573463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-4</a:t>
            </a:r>
            <a:endParaRPr lang="ru-RU"/>
          </a:p>
        </p:txBody>
      </p:sp>
      <p:sp>
        <p:nvSpPr>
          <p:cNvPr id="16408" name="Text Box 28"/>
          <p:cNvSpPr txBox="1">
            <a:spLocks noChangeArrowheads="1"/>
          </p:cNvSpPr>
          <p:nvPr/>
        </p:nvSpPr>
        <p:spPr bwMode="auto">
          <a:xfrm>
            <a:off x="3033713" y="3565525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-5</a:t>
            </a:r>
            <a:endParaRPr lang="ru-RU"/>
          </a:p>
        </p:txBody>
      </p:sp>
      <p:sp>
        <p:nvSpPr>
          <p:cNvPr id="16409" name="Text Box 29"/>
          <p:cNvSpPr txBox="1">
            <a:spLocks noChangeArrowheads="1"/>
          </p:cNvSpPr>
          <p:nvPr/>
        </p:nvSpPr>
        <p:spPr bwMode="auto">
          <a:xfrm>
            <a:off x="2628900" y="3565525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-6</a:t>
            </a:r>
            <a:endParaRPr lang="ru-RU"/>
          </a:p>
        </p:txBody>
      </p:sp>
      <p:sp>
        <p:nvSpPr>
          <p:cNvPr id="16410" name="Text Box 30"/>
          <p:cNvSpPr txBox="1">
            <a:spLocks noChangeArrowheads="1"/>
          </p:cNvSpPr>
          <p:nvPr/>
        </p:nvSpPr>
        <p:spPr bwMode="auto">
          <a:xfrm>
            <a:off x="3924300" y="3565525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-3</a:t>
            </a:r>
            <a:endParaRPr lang="ru-RU"/>
          </a:p>
        </p:txBody>
      </p:sp>
      <p:sp>
        <p:nvSpPr>
          <p:cNvPr id="16411" name="Line 31"/>
          <p:cNvSpPr>
            <a:spLocks noChangeShapeType="1"/>
          </p:cNvSpPr>
          <p:nvPr/>
        </p:nvSpPr>
        <p:spPr bwMode="auto">
          <a:xfrm>
            <a:off x="5868988" y="3429000"/>
            <a:ext cx="0" cy="144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412" name="Line 32"/>
          <p:cNvSpPr>
            <a:spLocks noChangeShapeType="1"/>
          </p:cNvSpPr>
          <p:nvPr/>
        </p:nvSpPr>
        <p:spPr bwMode="auto">
          <a:xfrm>
            <a:off x="6300788" y="3429000"/>
            <a:ext cx="0" cy="144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413" name="Line 33"/>
          <p:cNvSpPr>
            <a:spLocks noChangeShapeType="1"/>
          </p:cNvSpPr>
          <p:nvPr/>
        </p:nvSpPr>
        <p:spPr bwMode="auto">
          <a:xfrm>
            <a:off x="6732588" y="3429000"/>
            <a:ext cx="0" cy="144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414" name="Line 34"/>
          <p:cNvSpPr>
            <a:spLocks noChangeShapeType="1"/>
          </p:cNvSpPr>
          <p:nvPr/>
        </p:nvSpPr>
        <p:spPr bwMode="auto">
          <a:xfrm>
            <a:off x="7164388" y="3429000"/>
            <a:ext cx="0" cy="144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415" name="Line 35"/>
          <p:cNvSpPr>
            <a:spLocks noChangeShapeType="1"/>
          </p:cNvSpPr>
          <p:nvPr/>
        </p:nvSpPr>
        <p:spPr bwMode="auto">
          <a:xfrm>
            <a:off x="7597775" y="3429000"/>
            <a:ext cx="0" cy="144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416" name="Line 36"/>
          <p:cNvSpPr>
            <a:spLocks noChangeShapeType="1"/>
          </p:cNvSpPr>
          <p:nvPr/>
        </p:nvSpPr>
        <p:spPr bwMode="auto">
          <a:xfrm>
            <a:off x="8029575" y="3429000"/>
            <a:ext cx="0" cy="144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417" name="Text Box 37"/>
          <p:cNvSpPr txBox="1">
            <a:spLocks noChangeArrowheads="1"/>
          </p:cNvSpPr>
          <p:nvPr/>
        </p:nvSpPr>
        <p:spPr bwMode="auto">
          <a:xfrm>
            <a:off x="7861300" y="35734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6</a:t>
            </a:r>
            <a:endParaRPr lang="ru-RU"/>
          </a:p>
        </p:txBody>
      </p:sp>
      <p:sp>
        <p:nvSpPr>
          <p:cNvPr id="16418" name="Line 38"/>
          <p:cNvSpPr>
            <a:spLocks noChangeShapeType="1"/>
          </p:cNvSpPr>
          <p:nvPr/>
        </p:nvSpPr>
        <p:spPr bwMode="auto">
          <a:xfrm>
            <a:off x="5005388" y="3429000"/>
            <a:ext cx="0" cy="144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419" name="Line 39"/>
          <p:cNvSpPr>
            <a:spLocks noChangeShapeType="1"/>
          </p:cNvSpPr>
          <p:nvPr/>
        </p:nvSpPr>
        <p:spPr bwMode="auto">
          <a:xfrm>
            <a:off x="4572000" y="3429000"/>
            <a:ext cx="0" cy="144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420" name="Line 40"/>
          <p:cNvSpPr>
            <a:spLocks noChangeShapeType="1"/>
          </p:cNvSpPr>
          <p:nvPr/>
        </p:nvSpPr>
        <p:spPr bwMode="auto">
          <a:xfrm>
            <a:off x="4140200" y="3429000"/>
            <a:ext cx="0" cy="144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421" name="Line 41"/>
          <p:cNvSpPr>
            <a:spLocks noChangeShapeType="1"/>
          </p:cNvSpPr>
          <p:nvPr/>
        </p:nvSpPr>
        <p:spPr bwMode="auto">
          <a:xfrm>
            <a:off x="3708400" y="3429000"/>
            <a:ext cx="0" cy="144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422" name="Line 42"/>
          <p:cNvSpPr>
            <a:spLocks noChangeShapeType="1"/>
          </p:cNvSpPr>
          <p:nvPr/>
        </p:nvSpPr>
        <p:spPr bwMode="auto">
          <a:xfrm>
            <a:off x="3276600" y="3429000"/>
            <a:ext cx="0" cy="144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423" name="Line 43"/>
          <p:cNvSpPr>
            <a:spLocks noChangeShapeType="1"/>
          </p:cNvSpPr>
          <p:nvPr/>
        </p:nvSpPr>
        <p:spPr bwMode="auto">
          <a:xfrm>
            <a:off x="2844800" y="3429000"/>
            <a:ext cx="0" cy="144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424" name="Line 44"/>
          <p:cNvSpPr>
            <a:spLocks noChangeShapeType="1"/>
          </p:cNvSpPr>
          <p:nvPr/>
        </p:nvSpPr>
        <p:spPr bwMode="auto">
          <a:xfrm>
            <a:off x="2413000" y="3429000"/>
            <a:ext cx="0" cy="144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425" name="Text Box 45"/>
          <p:cNvSpPr txBox="1">
            <a:spLocks noChangeArrowheads="1"/>
          </p:cNvSpPr>
          <p:nvPr/>
        </p:nvSpPr>
        <p:spPr bwMode="auto">
          <a:xfrm>
            <a:off x="2197100" y="3573463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-7</a:t>
            </a:r>
            <a:endParaRPr lang="ru-RU"/>
          </a:p>
        </p:txBody>
      </p:sp>
      <p:sp>
        <p:nvSpPr>
          <p:cNvPr id="16426" name="Text Box 46"/>
          <p:cNvSpPr txBox="1">
            <a:spLocks noChangeArrowheads="1"/>
          </p:cNvSpPr>
          <p:nvPr/>
        </p:nvSpPr>
        <p:spPr bwMode="auto">
          <a:xfrm>
            <a:off x="8316913" y="35734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7</a:t>
            </a:r>
            <a:endParaRPr lang="ru-RU"/>
          </a:p>
        </p:txBody>
      </p:sp>
      <p:sp>
        <p:nvSpPr>
          <p:cNvPr id="16427" name="Line 47"/>
          <p:cNvSpPr>
            <a:spLocks noChangeShapeType="1"/>
          </p:cNvSpPr>
          <p:nvPr/>
        </p:nvSpPr>
        <p:spPr bwMode="auto">
          <a:xfrm>
            <a:off x="8461375" y="3429000"/>
            <a:ext cx="0" cy="144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428" name="Line 48"/>
          <p:cNvSpPr>
            <a:spLocks noChangeShapeType="1"/>
          </p:cNvSpPr>
          <p:nvPr/>
        </p:nvSpPr>
        <p:spPr bwMode="auto">
          <a:xfrm>
            <a:off x="5364163" y="3068638"/>
            <a:ext cx="215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429" name="Line 49"/>
          <p:cNvSpPr>
            <a:spLocks noChangeShapeType="1"/>
          </p:cNvSpPr>
          <p:nvPr/>
        </p:nvSpPr>
        <p:spPr bwMode="auto">
          <a:xfrm>
            <a:off x="5364163" y="2636838"/>
            <a:ext cx="215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430" name="Line 50"/>
          <p:cNvSpPr>
            <a:spLocks noChangeShapeType="1"/>
          </p:cNvSpPr>
          <p:nvPr/>
        </p:nvSpPr>
        <p:spPr bwMode="auto">
          <a:xfrm>
            <a:off x="5364163" y="2205038"/>
            <a:ext cx="215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431" name="Line 51"/>
          <p:cNvSpPr>
            <a:spLocks noChangeShapeType="1"/>
          </p:cNvSpPr>
          <p:nvPr/>
        </p:nvSpPr>
        <p:spPr bwMode="auto">
          <a:xfrm>
            <a:off x="5364163" y="1773238"/>
            <a:ext cx="215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432" name="Line 52"/>
          <p:cNvSpPr>
            <a:spLocks noChangeShapeType="1"/>
          </p:cNvSpPr>
          <p:nvPr/>
        </p:nvSpPr>
        <p:spPr bwMode="auto">
          <a:xfrm>
            <a:off x="5364163" y="1341438"/>
            <a:ext cx="215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433" name="Line 55"/>
          <p:cNvSpPr>
            <a:spLocks noChangeShapeType="1"/>
          </p:cNvSpPr>
          <p:nvPr/>
        </p:nvSpPr>
        <p:spPr bwMode="auto">
          <a:xfrm>
            <a:off x="5364163" y="3932238"/>
            <a:ext cx="215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434" name="Line 56"/>
          <p:cNvSpPr>
            <a:spLocks noChangeShapeType="1"/>
          </p:cNvSpPr>
          <p:nvPr/>
        </p:nvSpPr>
        <p:spPr bwMode="auto">
          <a:xfrm>
            <a:off x="5364163" y="4365625"/>
            <a:ext cx="215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435" name="Line 57"/>
          <p:cNvSpPr>
            <a:spLocks noChangeShapeType="1"/>
          </p:cNvSpPr>
          <p:nvPr/>
        </p:nvSpPr>
        <p:spPr bwMode="auto">
          <a:xfrm>
            <a:off x="5364163" y="4797425"/>
            <a:ext cx="215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436" name="Line 58"/>
          <p:cNvSpPr>
            <a:spLocks noChangeShapeType="1"/>
          </p:cNvSpPr>
          <p:nvPr/>
        </p:nvSpPr>
        <p:spPr bwMode="auto">
          <a:xfrm>
            <a:off x="5364163" y="5229225"/>
            <a:ext cx="215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437" name="Line 59"/>
          <p:cNvSpPr>
            <a:spLocks noChangeShapeType="1"/>
          </p:cNvSpPr>
          <p:nvPr/>
        </p:nvSpPr>
        <p:spPr bwMode="auto">
          <a:xfrm>
            <a:off x="5364163" y="5661025"/>
            <a:ext cx="215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438" name="Line 60"/>
          <p:cNvSpPr>
            <a:spLocks noChangeShapeType="1"/>
          </p:cNvSpPr>
          <p:nvPr/>
        </p:nvSpPr>
        <p:spPr bwMode="auto">
          <a:xfrm>
            <a:off x="5364163" y="6092825"/>
            <a:ext cx="215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439" name="Line 61"/>
          <p:cNvSpPr>
            <a:spLocks noChangeShapeType="1"/>
          </p:cNvSpPr>
          <p:nvPr/>
        </p:nvSpPr>
        <p:spPr bwMode="auto">
          <a:xfrm>
            <a:off x="5364163" y="6524625"/>
            <a:ext cx="215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6440" name="Text Box 62"/>
          <p:cNvSpPr txBox="1">
            <a:spLocks noChangeArrowheads="1"/>
          </p:cNvSpPr>
          <p:nvPr/>
        </p:nvSpPr>
        <p:spPr bwMode="auto">
          <a:xfrm>
            <a:off x="5005388" y="5942013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-6</a:t>
            </a:r>
            <a:endParaRPr lang="ru-RU"/>
          </a:p>
        </p:txBody>
      </p:sp>
      <p:sp>
        <p:nvSpPr>
          <p:cNvPr id="16441" name="Text Box 63"/>
          <p:cNvSpPr txBox="1">
            <a:spLocks noChangeArrowheads="1"/>
          </p:cNvSpPr>
          <p:nvPr/>
        </p:nvSpPr>
        <p:spPr bwMode="auto">
          <a:xfrm>
            <a:off x="5005388" y="6373813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-7</a:t>
            </a:r>
            <a:endParaRPr lang="ru-RU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1500" y="500063"/>
            <a:ext cx="4429125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800">
                <a:latin typeface="Calibri" pitchFamily="34" charset="0"/>
                <a:ea typeface="Calibri" pitchFamily="34" charset="0"/>
                <a:cs typeface="Times New Roman" pitchFamily="18" charset="0"/>
              </a:rPr>
              <a:t>Координатна площина-це площина, на як</a:t>
            </a:r>
            <a:r>
              <a:rPr lang="uk-UA" sz="2800">
                <a:latin typeface="Calibri" pitchFamily="34" charset="0"/>
                <a:ea typeface="Calibri" pitchFamily="34" charset="0"/>
                <a:cs typeface="Times New Roman" pitchFamily="18" charset="0"/>
              </a:rPr>
              <a:t>і</a:t>
            </a:r>
            <a:r>
              <a:rPr lang="ru-RU" sz="2800">
                <a:latin typeface="Calibri" pitchFamily="34" charset="0"/>
                <a:ea typeface="Calibri" pitchFamily="34" charset="0"/>
                <a:cs typeface="Times New Roman" pitchFamily="18" charset="0"/>
              </a:rPr>
              <a:t>й зображено дв</a:t>
            </a:r>
            <a:r>
              <a:rPr lang="uk-UA" sz="2800">
                <a:latin typeface="Calibri" pitchFamily="34" charset="0"/>
                <a:ea typeface="Calibri" pitchFamily="34" charset="0"/>
                <a:cs typeface="Times New Roman" pitchFamily="18" charset="0"/>
              </a:rPr>
              <a:t>і взаємно перпендикулярні координатні прямі зі спільним початком відліку.</a:t>
            </a:r>
            <a:endParaRPr lang="uk-UA" sz="28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0" name="Выноска 1 59"/>
          <p:cNvSpPr/>
          <p:nvPr/>
        </p:nvSpPr>
        <p:spPr>
          <a:xfrm>
            <a:off x="6215063" y="785813"/>
            <a:ext cx="2000250" cy="785812"/>
          </a:xfrm>
          <a:prstGeom prst="borderCallout1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solidFill>
                  <a:schemeClr val="tx1"/>
                </a:solidFill>
              </a:rPr>
              <a:t>Вісь </a:t>
            </a:r>
            <a:r>
              <a:rPr lang="uk-UA" b="1" dirty="0" err="1">
                <a:solidFill>
                  <a:srgbClr val="FF0000"/>
                </a:solidFill>
              </a:rPr>
              <a:t>Оу-</a:t>
            </a:r>
            <a:endParaRPr lang="uk-UA" b="1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dirty="0">
                <a:solidFill>
                  <a:srgbClr val="FF0000"/>
                </a:solidFill>
              </a:rPr>
              <a:t>вісь ординат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1" name="Выноска 1 60"/>
          <p:cNvSpPr/>
          <p:nvPr/>
        </p:nvSpPr>
        <p:spPr>
          <a:xfrm>
            <a:off x="6929438" y="2571750"/>
            <a:ext cx="1714500" cy="785813"/>
          </a:xfrm>
          <a:prstGeom prst="borderCallout1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solidFill>
                  <a:schemeClr val="tx1"/>
                </a:solidFill>
              </a:rPr>
              <a:t>Вісь </a:t>
            </a:r>
            <a:r>
              <a:rPr lang="uk-UA" b="1" dirty="0" err="1">
                <a:solidFill>
                  <a:srgbClr val="FF0000"/>
                </a:solidFill>
              </a:rPr>
              <a:t>Ох-</a:t>
            </a:r>
            <a:endParaRPr lang="uk-UA" b="1" dirty="0">
              <a:solidFill>
                <a:srgbClr val="FF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dirty="0">
                <a:solidFill>
                  <a:srgbClr val="FF0000"/>
                </a:solidFill>
              </a:rPr>
              <a:t>вісь абсцис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60" grpId="0" animBg="1"/>
      <p:bldP spid="6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785813"/>
            <a:ext cx="4357688" cy="4525962"/>
          </a:xfrm>
        </p:spPr>
        <p:txBody>
          <a:bodyPr/>
          <a:lstStyle/>
          <a:p>
            <a:pPr>
              <a:buFontTx/>
              <a:buNone/>
            </a:pPr>
            <a:r>
              <a:rPr lang="uk-UA" smtClean="0"/>
              <a:t>   Координати точки на площині </a:t>
            </a:r>
            <a:r>
              <a:rPr lang="uk-UA" b="1" smtClean="0"/>
              <a:t>ху </a:t>
            </a:r>
            <a:r>
              <a:rPr lang="uk-UA" smtClean="0"/>
              <a:t>називають </a:t>
            </a:r>
            <a:r>
              <a:rPr lang="uk-UA" b="1" smtClean="0"/>
              <a:t>декартовими координатами </a:t>
            </a:r>
          </a:p>
          <a:p>
            <a:pPr>
              <a:buFontTx/>
              <a:buNone/>
            </a:pPr>
            <a:endParaRPr lang="uk-UA" b="1" smtClean="0"/>
          </a:p>
          <a:p>
            <a:pPr algn="ctr">
              <a:buFontTx/>
              <a:buNone/>
            </a:pPr>
            <a:r>
              <a:rPr lang="uk-UA" sz="1600" smtClean="0"/>
              <a:t>(на честь французького математика </a:t>
            </a:r>
          </a:p>
          <a:p>
            <a:pPr algn="ctr">
              <a:buFontTx/>
              <a:buNone/>
            </a:pPr>
            <a:r>
              <a:rPr lang="uk-UA" sz="1600" smtClean="0"/>
              <a:t>Рене Декарта)</a:t>
            </a:r>
            <a:endParaRPr lang="ru-RU" sz="1600" smtClean="0"/>
          </a:p>
        </p:txBody>
      </p:sp>
      <p:grpSp>
        <p:nvGrpSpPr>
          <p:cNvPr id="17410" name="Group 66"/>
          <p:cNvGrpSpPr>
            <a:grpSpLocks/>
          </p:cNvGrpSpPr>
          <p:nvPr/>
        </p:nvGrpSpPr>
        <p:grpSpPr bwMode="auto">
          <a:xfrm>
            <a:off x="2339975" y="188913"/>
            <a:ext cx="6769100" cy="6335712"/>
            <a:chOff x="1519" y="119"/>
            <a:chExt cx="4264" cy="3991"/>
          </a:xfrm>
        </p:grpSpPr>
        <p:sp>
          <p:nvSpPr>
            <p:cNvPr id="17425" name="Line 5"/>
            <p:cNvSpPr>
              <a:spLocks noChangeShapeType="1"/>
            </p:cNvSpPr>
            <p:nvPr/>
          </p:nvSpPr>
          <p:spPr bwMode="auto">
            <a:xfrm>
              <a:off x="1519" y="2069"/>
              <a:ext cx="4219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26" name="Text Box 6"/>
            <p:cNvSpPr txBox="1">
              <a:spLocks noChangeArrowheads="1"/>
            </p:cNvSpPr>
            <p:nvPr/>
          </p:nvSpPr>
          <p:spPr bwMode="auto">
            <a:xfrm>
              <a:off x="5571" y="2069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 b="1"/>
                <a:t>Х</a:t>
              </a:r>
              <a:endParaRPr lang="ru-RU" b="1"/>
            </a:p>
          </p:txBody>
        </p:sp>
        <p:sp>
          <p:nvSpPr>
            <p:cNvPr id="17427" name="Line 8"/>
            <p:cNvSpPr>
              <a:spLocks noChangeShapeType="1"/>
            </p:cNvSpPr>
            <p:nvPr/>
          </p:nvSpPr>
          <p:spPr bwMode="auto">
            <a:xfrm flipV="1">
              <a:off x="3618" y="255"/>
              <a:ext cx="0" cy="3765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28" name="Text Box 9"/>
            <p:cNvSpPr txBox="1">
              <a:spLocks noChangeArrowheads="1"/>
            </p:cNvSpPr>
            <p:nvPr/>
          </p:nvSpPr>
          <p:spPr bwMode="auto">
            <a:xfrm>
              <a:off x="3469" y="202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о</a:t>
              </a:r>
              <a:endParaRPr lang="ru-RU"/>
            </a:p>
          </p:txBody>
        </p:sp>
        <p:sp>
          <p:nvSpPr>
            <p:cNvPr id="17429" name="Text Box 10"/>
            <p:cNvSpPr txBox="1">
              <a:spLocks noChangeArrowheads="1"/>
            </p:cNvSpPr>
            <p:nvPr/>
          </p:nvSpPr>
          <p:spPr bwMode="auto">
            <a:xfrm>
              <a:off x="3618" y="119"/>
              <a:ext cx="20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 b="1"/>
                <a:t>У</a:t>
              </a:r>
              <a:endParaRPr lang="ru-RU" b="1"/>
            </a:p>
          </p:txBody>
        </p:sp>
        <p:sp>
          <p:nvSpPr>
            <p:cNvPr id="17430" name="Text Box 11"/>
            <p:cNvSpPr txBox="1">
              <a:spLocks noChangeArrowheads="1"/>
            </p:cNvSpPr>
            <p:nvPr/>
          </p:nvSpPr>
          <p:spPr bwMode="auto">
            <a:xfrm>
              <a:off x="3787" y="211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1</a:t>
              </a:r>
              <a:endParaRPr lang="ru-RU"/>
            </a:p>
          </p:txBody>
        </p:sp>
        <p:sp>
          <p:nvSpPr>
            <p:cNvPr id="17431" name="Text Box 12"/>
            <p:cNvSpPr txBox="1">
              <a:spLocks noChangeArrowheads="1"/>
            </p:cNvSpPr>
            <p:nvPr/>
          </p:nvSpPr>
          <p:spPr bwMode="auto">
            <a:xfrm>
              <a:off x="4059" y="211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2</a:t>
              </a:r>
              <a:endParaRPr lang="ru-RU"/>
            </a:p>
          </p:txBody>
        </p:sp>
        <p:sp>
          <p:nvSpPr>
            <p:cNvPr id="17432" name="Text Box 13"/>
            <p:cNvSpPr txBox="1">
              <a:spLocks noChangeArrowheads="1"/>
            </p:cNvSpPr>
            <p:nvPr/>
          </p:nvSpPr>
          <p:spPr bwMode="auto">
            <a:xfrm>
              <a:off x="4332" y="211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3</a:t>
              </a:r>
              <a:endParaRPr lang="ru-RU"/>
            </a:p>
          </p:txBody>
        </p:sp>
        <p:sp>
          <p:nvSpPr>
            <p:cNvPr id="17433" name="Text Box 14"/>
            <p:cNvSpPr txBox="1">
              <a:spLocks noChangeArrowheads="1"/>
            </p:cNvSpPr>
            <p:nvPr/>
          </p:nvSpPr>
          <p:spPr bwMode="auto">
            <a:xfrm>
              <a:off x="4604" y="211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4</a:t>
              </a:r>
              <a:endParaRPr lang="ru-RU"/>
            </a:p>
          </p:txBody>
        </p:sp>
        <p:sp>
          <p:nvSpPr>
            <p:cNvPr id="17434" name="Text Box 15"/>
            <p:cNvSpPr txBox="1">
              <a:spLocks noChangeArrowheads="1"/>
            </p:cNvSpPr>
            <p:nvPr/>
          </p:nvSpPr>
          <p:spPr bwMode="auto">
            <a:xfrm>
              <a:off x="4876" y="211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5</a:t>
              </a:r>
              <a:endParaRPr lang="ru-RU"/>
            </a:p>
          </p:txBody>
        </p:sp>
        <p:sp>
          <p:nvSpPr>
            <p:cNvPr id="17435" name="Text Box 16"/>
            <p:cNvSpPr txBox="1">
              <a:spLocks noChangeArrowheads="1"/>
            </p:cNvSpPr>
            <p:nvPr/>
          </p:nvSpPr>
          <p:spPr bwMode="auto">
            <a:xfrm>
              <a:off x="3379" y="170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1</a:t>
              </a:r>
              <a:endParaRPr lang="ru-RU"/>
            </a:p>
          </p:txBody>
        </p:sp>
        <p:sp>
          <p:nvSpPr>
            <p:cNvPr id="17436" name="Text Box 17"/>
            <p:cNvSpPr txBox="1">
              <a:spLocks noChangeArrowheads="1"/>
            </p:cNvSpPr>
            <p:nvPr/>
          </p:nvSpPr>
          <p:spPr bwMode="auto">
            <a:xfrm>
              <a:off x="3379" y="1389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2</a:t>
              </a:r>
              <a:endParaRPr lang="ru-RU"/>
            </a:p>
          </p:txBody>
        </p:sp>
        <p:sp>
          <p:nvSpPr>
            <p:cNvPr id="17437" name="Text Box 18"/>
            <p:cNvSpPr txBox="1">
              <a:spLocks noChangeArrowheads="1"/>
            </p:cNvSpPr>
            <p:nvPr/>
          </p:nvSpPr>
          <p:spPr bwMode="auto">
            <a:xfrm>
              <a:off x="3379" y="115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3</a:t>
              </a:r>
              <a:endParaRPr lang="ru-RU"/>
            </a:p>
          </p:txBody>
        </p:sp>
        <p:sp>
          <p:nvSpPr>
            <p:cNvPr id="17438" name="Text Box 19"/>
            <p:cNvSpPr txBox="1">
              <a:spLocks noChangeArrowheads="1"/>
            </p:cNvSpPr>
            <p:nvPr/>
          </p:nvSpPr>
          <p:spPr bwMode="auto">
            <a:xfrm>
              <a:off x="3379" y="88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4</a:t>
              </a:r>
              <a:endParaRPr lang="ru-RU"/>
            </a:p>
          </p:txBody>
        </p:sp>
        <p:sp>
          <p:nvSpPr>
            <p:cNvPr id="17439" name="Text Box 20"/>
            <p:cNvSpPr txBox="1">
              <a:spLocks noChangeArrowheads="1"/>
            </p:cNvSpPr>
            <p:nvPr/>
          </p:nvSpPr>
          <p:spPr bwMode="auto">
            <a:xfrm>
              <a:off x="3379" y="57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5</a:t>
              </a:r>
              <a:endParaRPr lang="ru-RU"/>
            </a:p>
          </p:txBody>
        </p:sp>
        <p:sp>
          <p:nvSpPr>
            <p:cNvPr id="17440" name="Text Box 21"/>
            <p:cNvSpPr txBox="1">
              <a:spLocks noChangeArrowheads="1"/>
            </p:cNvSpPr>
            <p:nvPr/>
          </p:nvSpPr>
          <p:spPr bwMode="auto">
            <a:xfrm>
              <a:off x="3334" y="2247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-1</a:t>
              </a:r>
              <a:endParaRPr lang="ru-RU"/>
            </a:p>
          </p:txBody>
        </p:sp>
        <p:sp>
          <p:nvSpPr>
            <p:cNvPr id="17441" name="Text Box 22"/>
            <p:cNvSpPr txBox="1">
              <a:spLocks noChangeArrowheads="1"/>
            </p:cNvSpPr>
            <p:nvPr/>
          </p:nvSpPr>
          <p:spPr bwMode="auto">
            <a:xfrm>
              <a:off x="3316" y="2519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-2</a:t>
              </a:r>
              <a:endParaRPr lang="ru-RU"/>
            </a:p>
          </p:txBody>
        </p:sp>
        <p:sp>
          <p:nvSpPr>
            <p:cNvPr id="17442" name="Text Box 23"/>
            <p:cNvSpPr txBox="1">
              <a:spLocks noChangeArrowheads="1"/>
            </p:cNvSpPr>
            <p:nvPr/>
          </p:nvSpPr>
          <p:spPr bwMode="auto">
            <a:xfrm>
              <a:off x="3316" y="2750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-3</a:t>
              </a:r>
              <a:endParaRPr lang="ru-RU"/>
            </a:p>
          </p:txBody>
        </p:sp>
        <p:sp>
          <p:nvSpPr>
            <p:cNvPr id="17443" name="Text Box 24"/>
            <p:cNvSpPr txBox="1">
              <a:spLocks noChangeArrowheads="1"/>
            </p:cNvSpPr>
            <p:nvPr/>
          </p:nvSpPr>
          <p:spPr bwMode="auto">
            <a:xfrm>
              <a:off x="3316" y="3022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-4</a:t>
              </a:r>
              <a:endParaRPr lang="ru-RU"/>
            </a:p>
          </p:txBody>
        </p:sp>
        <p:sp>
          <p:nvSpPr>
            <p:cNvPr id="17444" name="Text Box 25"/>
            <p:cNvSpPr txBox="1">
              <a:spLocks noChangeArrowheads="1"/>
            </p:cNvSpPr>
            <p:nvPr/>
          </p:nvSpPr>
          <p:spPr bwMode="auto">
            <a:xfrm>
              <a:off x="3334" y="3335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-5</a:t>
              </a:r>
              <a:endParaRPr lang="ru-RU"/>
            </a:p>
          </p:txBody>
        </p:sp>
        <p:sp>
          <p:nvSpPr>
            <p:cNvPr id="17445" name="Text Box 26"/>
            <p:cNvSpPr txBox="1">
              <a:spLocks noChangeArrowheads="1"/>
            </p:cNvSpPr>
            <p:nvPr/>
          </p:nvSpPr>
          <p:spPr bwMode="auto">
            <a:xfrm>
              <a:off x="3198" y="2110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-1</a:t>
              </a:r>
              <a:endParaRPr lang="ru-RU"/>
            </a:p>
          </p:txBody>
        </p:sp>
        <p:sp>
          <p:nvSpPr>
            <p:cNvPr id="17446" name="Text Box 27"/>
            <p:cNvSpPr txBox="1">
              <a:spLocks noChangeArrowheads="1"/>
            </p:cNvSpPr>
            <p:nvPr/>
          </p:nvSpPr>
          <p:spPr bwMode="auto">
            <a:xfrm>
              <a:off x="2925" y="2115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-2</a:t>
              </a:r>
              <a:endParaRPr lang="ru-RU"/>
            </a:p>
          </p:txBody>
        </p:sp>
        <p:sp>
          <p:nvSpPr>
            <p:cNvPr id="17447" name="Text Box 28"/>
            <p:cNvSpPr txBox="1">
              <a:spLocks noChangeArrowheads="1"/>
            </p:cNvSpPr>
            <p:nvPr/>
          </p:nvSpPr>
          <p:spPr bwMode="auto">
            <a:xfrm>
              <a:off x="2364" y="2115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-4</a:t>
              </a:r>
              <a:endParaRPr lang="ru-RU"/>
            </a:p>
          </p:txBody>
        </p:sp>
        <p:sp>
          <p:nvSpPr>
            <p:cNvPr id="17448" name="Text Box 29"/>
            <p:cNvSpPr txBox="1">
              <a:spLocks noChangeArrowheads="1"/>
            </p:cNvSpPr>
            <p:nvPr/>
          </p:nvSpPr>
          <p:spPr bwMode="auto">
            <a:xfrm>
              <a:off x="2092" y="2110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-5</a:t>
              </a:r>
              <a:endParaRPr lang="ru-RU"/>
            </a:p>
          </p:txBody>
        </p:sp>
        <p:sp>
          <p:nvSpPr>
            <p:cNvPr id="17449" name="Text Box 30"/>
            <p:cNvSpPr txBox="1">
              <a:spLocks noChangeArrowheads="1"/>
            </p:cNvSpPr>
            <p:nvPr/>
          </p:nvSpPr>
          <p:spPr bwMode="auto">
            <a:xfrm>
              <a:off x="1837" y="2110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-6</a:t>
              </a:r>
              <a:endParaRPr lang="ru-RU"/>
            </a:p>
          </p:txBody>
        </p:sp>
        <p:sp>
          <p:nvSpPr>
            <p:cNvPr id="17450" name="Text Box 31"/>
            <p:cNvSpPr txBox="1">
              <a:spLocks noChangeArrowheads="1"/>
            </p:cNvSpPr>
            <p:nvPr/>
          </p:nvSpPr>
          <p:spPr bwMode="auto">
            <a:xfrm>
              <a:off x="2653" y="2110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-3</a:t>
              </a:r>
              <a:endParaRPr lang="ru-RU"/>
            </a:p>
          </p:txBody>
        </p:sp>
        <p:sp>
          <p:nvSpPr>
            <p:cNvPr id="17451" name="Line 32"/>
            <p:cNvSpPr>
              <a:spLocks noChangeShapeType="1"/>
            </p:cNvSpPr>
            <p:nvPr/>
          </p:nvSpPr>
          <p:spPr bwMode="auto">
            <a:xfrm>
              <a:off x="3878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52" name="Line 33"/>
            <p:cNvSpPr>
              <a:spLocks noChangeShapeType="1"/>
            </p:cNvSpPr>
            <p:nvPr/>
          </p:nvSpPr>
          <p:spPr bwMode="auto">
            <a:xfrm>
              <a:off x="4150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53" name="Line 34"/>
            <p:cNvSpPr>
              <a:spLocks noChangeShapeType="1"/>
            </p:cNvSpPr>
            <p:nvPr/>
          </p:nvSpPr>
          <p:spPr bwMode="auto">
            <a:xfrm>
              <a:off x="4422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54" name="Line 35"/>
            <p:cNvSpPr>
              <a:spLocks noChangeShapeType="1"/>
            </p:cNvSpPr>
            <p:nvPr/>
          </p:nvSpPr>
          <p:spPr bwMode="auto">
            <a:xfrm>
              <a:off x="4694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55" name="Line 36"/>
            <p:cNvSpPr>
              <a:spLocks noChangeShapeType="1"/>
            </p:cNvSpPr>
            <p:nvPr/>
          </p:nvSpPr>
          <p:spPr bwMode="auto">
            <a:xfrm>
              <a:off x="4967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56" name="Line 37"/>
            <p:cNvSpPr>
              <a:spLocks noChangeShapeType="1"/>
            </p:cNvSpPr>
            <p:nvPr/>
          </p:nvSpPr>
          <p:spPr bwMode="auto">
            <a:xfrm>
              <a:off x="5239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57" name="Text Box 38"/>
            <p:cNvSpPr txBox="1">
              <a:spLocks noChangeArrowheads="1"/>
            </p:cNvSpPr>
            <p:nvPr/>
          </p:nvSpPr>
          <p:spPr bwMode="auto">
            <a:xfrm>
              <a:off x="5133" y="211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6</a:t>
              </a:r>
              <a:endParaRPr lang="ru-RU"/>
            </a:p>
          </p:txBody>
        </p:sp>
        <p:sp>
          <p:nvSpPr>
            <p:cNvPr id="17458" name="Line 39"/>
            <p:cNvSpPr>
              <a:spLocks noChangeShapeType="1"/>
            </p:cNvSpPr>
            <p:nvPr/>
          </p:nvSpPr>
          <p:spPr bwMode="auto">
            <a:xfrm>
              <a:off x="3334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59" name="Line 40"/>
            <p:cNvSpPr>
              <a:spLocks noChangeShapeType="1"/>
            </p:cNvSpPr>
            <p:nvPr/>
          </p:nvSpPr>
          <p:spPr bwMode="auto">
            <a:xfrm>
              <a:off x="3061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60" name="Line 41"/>
            <p:cNvSpPr>
              <a:spLocks noChangeShapeType="1"/>
            </p:cNvSpPr>
            <p:nvPr/>
          </p:nvSpPr>
          <p:spPr bwMode="auto">
            <a:xfrm>
              <a:off x="2789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61" name="Line 42"/>
            <p:cNvSpPr>
              <a:spLocks noChangeShapeType="1"/>
            </p:cNvSpPr>
            <p:nvPr/>
          </p:nvSpPr>
          <p:spPr bwMode="auto">
            <a:xfrm>
              <a:off x="2517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62" name="Line 43"/>
            <p:cNvSpPr>
              <a:spLocks noChangeShapeType="1"/>
            </p:cNvSpPr>
            <p:nvPr/>
          </p:nvSpPr>
          <p:spPr bwMode="auto">
            <a:xfrm>
              <a:off x="2245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63" name="Line 44"/>
            <p:cNvSpPr>
              <a:spLocks noChangeShapeType="1"/>
            </p:cNvSpPr>
            <p:nvPr/>
          </p:nvSpPr>
          <p:spPr bwMode="auto">
            <a:xfrm>
              <a:off x="1973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64" name="Line 45"/>
            <p:cNvSpPr>
              <a:spLocks noChangeShapeType="1"/>
            </p:cNvSpPr>
            <p:nvPr/>
          </p:nvSpPr>
          <p:spPr bwMode="auto">
            <a:xfrm>
              <a:off x="1701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65" name="Text Box 46"/>
            <p:cNvSpPr txBox="1">
              <a:spLocks noChangeArrowheads="1"/>
            </p:cNvSpPr>
            <p:nvPr/>
          </p:nvSpPr>
          <p:spPr bwMode="auto">
            <a:xfrm>
              <a:off x="1565" y="2115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-7</a:t>
              </a:r>
              <a:endParaRPr lang="ru-RU"/>
            </a:p>
          </p:txBody>
        </p:sp>
        <p:sp>
          <p:nvSpPr>
            <p:cNvPr id="17466" name="Text Box 47"/>
            <p:cNvSpPr txBox="1">
              <a:spLocks noChangeArrowheads="1"/>
            </p:cNvSpPr>
            <p:nvPr/>
          </p:nvSpPr>
          <p:spPr bwMode="auto">
            <a:xfrm>
              <a:off x="5420" y="211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7</a:t>
              </a:r>
              <a:endParaRPr lang="ru-RU"/>
            </a:p>
          </p:txBody>
        </p:sp>
        <p:sp>
          <p:nvSpPr>
            <p:cNvPr id="17467" name="Line 48"/>
            <p:cNvSpPr>
              <a:spLocks noChangeShapeType="1"/>
            </p:cNvSpPr>
            <p:nvPr/>
          </p:nvSpPr>
          <p:spPr bwMode="auto">
            <a:xfrm>
              <a:off x="5511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68" name="Line 49"/>
            <p:cNvSpPr>
              <a:spLocks noChangeShapeType="1"/>
            </p:cNvSpPr>
            <p:nvPr/>
          </p:nvSpPr>
          <p:spPr bwMode="auto">
            <a:xfrm>
              <a:off x="3560" y="1797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69" name="Line 50"/>
            <p:cNvSpPr>
              <a:spLocks noChangeShapeType="1"/>
            </p:cNvSpPr>
            <p:nvPr/>
          </p:nvSpPr>
          <p:spPr bwMode="auto">
            <a:xfrm>
              <a:off x="3560" y="1525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70" name="Line 51"/>
            <p:cNvSpPr>
              <a:spLocks noChangeShapeType="1"/>
            </p:cNvSpPr>
            <p:nvPr/>
          </p:nvSpPr>
          <p:spPr bwMode="auto">
            <a:xfrm>
              <a:off x="3560" y="1253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71" name="Line 52"/>
            <p:cNvSpPr>
              <a:spLocks noChangeShapeType="1"/>
            </p:cNvSpPr>
            <p:nvPr/>
          </p:nvSpPr>
          <p:spPr bwMode="auto">
            <a:xfrm>
              <a:off x="3560" y="981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72" name="Line 53"/>
            <p:cNvSpPr>
              <a:spLocks noChangeShapeType="1"/>
            </p:cNvSpPr>
            <p:nvPr/>
          </p:nvSpPr>
          <p:spPr bwMode="auto">
            <a:xfrm>
              <a:off x="3560" y="709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73" name="Line 54"/>
            <p:cNvSpPr>
              <a:spLocks noChangeShapeType="1"/>
            </p:cNvSpPr>
            <p:nvPr/>
          </p:nvSpPr>
          <p:spPr bwMode="auto">
            <a:xfrm>
              <a:off x="3560" y="436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74" name="Text Box 55"/>
            <p:cNvSpPr txBox="1">
              <a:spLocks noChangeArrowheads="1"/>
            </p:cNvSpPr>
            <p:nvPr/>
          </p:nvSpPr>
          <p:spPr bwMode="auto">
            <a:xfrm>
              <a:off x="3379" y="341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6</a:t>
              </a:r>
              <a:endParaRPr lang="ru-RU"/>
            </a:p>
          </p:txBody>
        </p:sp>
        <p:sp>
          <p:nvSpPr>
            <p:cNvPr id="17475" name="Line 56"/>
            <p:cNvSpPr>
              <a:spLocks noChangeShapeType="1"/>
            </p:cNvSpPr>
            <p:nvPr/>
          </p:nvSpPr>
          <p:spPr bwMode="auto">
            <a:xfrm>
              <a:off x="3560" y="2341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76" name="Line 57"/>
            <p:cNvSpPr>
              <a:spLocks noChangeShapeType="1"/>
            </p:cNvSpPr>
            <p:nvPr/>
          </p:nvSpPr>
          <p:spPr bwMode="auto">
            <a:xfrm>
              <a:off x="3560" y="2614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77" name="Line 58"/>
            <p:cNvSpPr>
              <a:spLocks noChangeShapeType="1"/>
            </p:cNvSpPr>
            <p:nvPr/>
          </p:nvSpPr>
          <p:spPr bwMode="auto">
            <a:xfrm>
              <a:off x="3560" y="2886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78" name="Line 59"/>
            <p:cNvSpPr>
              <a:spLocks noChangeShapeType="1"/>
            </p:cNvSpPr>
            <p:nvPr/>
          </p:nvSpPr>
          <p:spPr bwMode="auto">
            <a:xfrm>
              <a:off x="3560" y="3158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79" name="Line 60"/>
            <p:cNvSpPr>
              <a:spLocks noChangeShapeType="1"/>
            </p:cNvSpPr>
            <p:nvPr/>
          </p:nvSpPr>
          <p:spPr bwMode="auto">
            <a:xfrm>
              <a:off x="3560" y="3430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80" name="Line 61"/>
            <p:cNvSpPr>
              <a:spLocks noChangeShapeType="1"/>
            </p:cNvSpPr>
            <p:nvPr/>
          </p:nvSpPr>
          <p:spPr bwMode="auto">
            <a:xfrm>
              <a:off x="3560" y="3702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81" name="Line 62"/>
            <p:cNvSpPr>
              <a:spLocks noChangeShapeType="1"/>
            </p:cNvSpPr>
            <p:nvPr/>
          </p:nvSpPr>
          <p:spPr bwMode="auto">
            <a:xfrm>
              <a:off x="3560" y="3974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482" name="Text Box 63"/>
            <p:cNvSpPr txBox="1">
              <a:spLocks noChangeArrowheads="1"/>
            </p:cNvSpPr>
            <p:nvPr/>
          </p:nvSpPr>
          <p:spPr bwMode="auto">
            <a:xfrm>
              <a:off x="3334" y="3607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-6</a:t>
              </a:r>
              <a:endParaRPr lang="ru-RU"/>
            </a:p>
          </p:txBody>
        </p:sp>
        <p:sp>
          <p:nvSpPr>
            <p:cNvPr id="17483" name="Text Box 64"/>
            <p:cNvSpPr txBox="1">
              <a:spLocks noChangeArrowheads="1"/>
            </p:cNvSpPr>
            <p:nvPr/>
          </p:nvSpPr>
          <p:spPr bwMode="auto">
            <a:xfrm>
              <a:off x="3334" y="3879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-7</a:t>
              </a:r>
              <a:endParaRPr lang="ru-RU"/>
            </a:p>
          </p:txBody>
        </p:sp>
      </p:grpSp>
      <p:sp>
        <p:nvSpPr>
          <p:cNvPr id="17411" name="Rectangle 1"/>
          <p:cNvSpPr>
            <a:spLocks noChangeArrowheads="1"/>
          </p:cNvSpPr>
          <p:nvPr/>
        </p:nvSpPr>
        <p:spPr bwMode="auto">
          <a:xfrm>
            <a:off x="6429375" y="1214438"/>
            <a:ext cx="1571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uk-UA" sz="2800" b="1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А (2;3)</a:t>
            </a:r>
            <a:endParaRPr lang="uk-UA" sz="2800" b="1">
              <a:solidFill>
                <a:srgbClr val="0070C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7412" name="Oval 104"/>
          <p:cNvSpPr>
            <a:spLocks noChangeArrowheads="1"/>
          </p:cNvSpPr>
          <p:nvPr/>
        </p:nvSpPr>
        <p:spPr bwMode="auto">
          <a:xfrm flipH="1" flipV="1">
            <a:off x="6429375" y="1928813"/>
            <a:ext cx="142875" cy="142875"/>
          </a:xfrm>
          <a:prstGeom prst="ellipse">
            <a:avLst/>
          </a:prstGeom>
          <a:solidFill>
            <a:srgbClr val="0070C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cxnSp>
        <p:nvCxnSpPr>
          <p:cNvPr id="101" name="Прямая соединительная линия 100"/>
          <p:cNvCxnSpPr>
            <a:stCxn id="17412" idx="0"/>
            <a:endCxn id="17452" idx="0"/>
          </p:cNvCxnSpPr>
          <p:nvPr/>
        </p:nvCxnSpPr>
        <p:spPr>
          <a:xfrm rot="16200000" flipH="1">
            <a:off x="5938045" y="2634456"/>
            <a:ext cx="1141412" cy="15875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>
            <a:stCxn id="17470" idx="0"/>
            <a:endCxn id="17412" idx="2"/>
          </p:cNvCxnSpPr>
          <p:nvPr/>
        </p:nvCxnSpPr>
        <p:spPr>
          <a:xfrm rot="16200000" flipH="1">
            <a:off x="6070601" y="1498600"/>
            <a:ext cx="11112" cy="992187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415" name="Rectangle 1"/>
          <p:cNvSpPr>
            <a:spLocks noChangeArrowheads="1"/>
          </p:cNvSpPr>
          <p:nvPr/>
        </p:nvSpPr>
        <p:spPr bwMode="auto">
          <a:xfrm>
            <a:off x="6215063" y="4357688"/>
            <a:ext cx="1571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uk-UA" sz="2800" b="1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В (1;-3)</a:t>
            </a:r>
            <a:endParaRPr lang="uk-UA" sz="2800" b="1">
              <a:solidFill>
                <a:srgbClr val="0070C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7416" name="Oval 104"/>
          <p:cNvSpPr>
            <a:spLocks noChangeArrowheads="1"/>
          </p:cNvSpPr>
          <p:nvPr/>
        </p:nvSpPr>
        <p:spPr bwMode="auto">
          <a:xfrm>
            <a:off x="6072188" y="4500563"/>
            <a:ext cx="142875" cy="144462"/>
          </a:xfrm>
          <a:prstGeom prst="ellipse">
            <a:avLst/>
          </a:prstGeom>
          <a:solidFill>
            <a:srgbClr val="0070C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cxnSp>
        <p:nvCxnSpPr>
          <p:cNvPr id="108" name="Прямая соединительная линия 107"/>
          <p:cNvCxnSpPr>
            <a:stCxn id="17451" idx="1"/>
            <a:endCxn id="17416" idx="3"/>
          </p:cNvCxnSpPr>
          <p:nvPr/>
        </p:nvCxnSpPr>
        <p:spPr>
          <a:xfrm rot="16200000" flipH="1">
            <a:off x="5455444" y="3987007"/>
            <a:ext cx="1266825" cy="7937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>
            <a:stCxn id="17477" idx="1"/>
            <a:endCxn id="17416" idx="2"/>
          </p:cNvCxnSpPr>
          <p:nvPr/>
        </p:nvCxnSpPr>
        <p:spPr>
          <a:xfrm rot="5400000" flipH="1" flipV="1">
            <a:off x="5930107" y="4439444"/>
            <a:ext cx="7937" cy="276225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419" name="Прямоугольник 115"/>
          <p:cNvSpPr>
            <a:spLocks noChangeArrowheads="1"/>
          </p:cNvSpPr>
          <p:nvPr/>
        </p:nvSpPr>
        <p:spPr bwMode="auto">
          <a:xfrm>
            <a:off x="7858125" y="1643063"/>
            <a:ext cx="8509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sz="2400" b="1"/>
              <a:t>І(+;+)</a:t>
            </a:r>
            <a:endParaRPr lang="ru-RU" sz="2400" b="1"/>
          </a:p>
        </p:txBody>
      </p:sp>
      <p:sp>
        <p:nvSpPr>
          <p:cNvPr id="17420" name="Прямоугольник 116"/>
          <p:cNvSpPr>
            <a:spLocks noChangeArrowheads="1"/>
          </p:cNvSpPr>
          <p:nvPr/>
        </p:nvSpPr>
        <p:spPr bwMode="auto">
          <a:xfrm>
            <a:off x="3643313" y="1785938"/>
            <a:ext cx="9429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sz="2400" b="1"/>
              <a:t>ІІ(-;+) </a:t>
            </a:r>
            <a:endParaRPr lang="ru-RU" sz="2400" b="1"/>
          </a:p>
        </p:txBody>
      </p:sp>
      <p:sp>
        <p:nvSpPr>
          <p:cNvPr id="17421" name="Прямоугольник 117"/>
          <p:cNvSpPr>
            <a:spLocks noChangeArrowheads="1"/>
          </p:cNvSpPr>
          <p:nvPr/>
        </p:nvSpPr>
        <p:spPr bwMode="auto">
          <a:xfrm>
            <a:off x="3571875" y="4643438"/>
            <a:ext cx="965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sz="2400" b="1"/>
              <a:t>ІІІ(-;-) </a:t>
            </a:r>
            <a:endParaRPr lang="ru-RU" sz="2400" b="1"/>
          </a:p>
        </p:txBody>
      </p:sp>
      <p:sp>
        <p:nvSpPr>
          <p:cNvPr id="17422" name="Прямоугольник 118"/>
          <p:cNvSpPr>
            <a:spLocks noChangeArrowheads="1"/>
          </p:cNvSpPr>
          <p:nvPr/>
        </p:nvSpPr>
        <p:spPr bwMode="auto">
          <a:xfrm>
            <a:off x="7858125" y="4786313"/>
            <a:ext cx="974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sz="2400" b="1"/>
              <a:t>І</a:t>
            </a:r>
            <a:r>
              <a:rPr lang="en-US" sz="2400" b="1"/>
              <a:t>V</a:t>
            </a:r>
            <a:r>
              <a:rPr lang="uk-UA" sz="2400" b="1"/>
              <a:t>(+;-)</a:t>
            </a:r>
            <a:endParaRPr lang="ru-RU" sz="2400" b="1"/>
          </a:p>
        </p:txBody>
      </p:sp>
      <p:sp>
        <p:nvSpPr>
          <p:cNvPr id="120" name="Прямоугольник 119"/>
          <p:cNvSpPr>
            <a:spLocks noChangeArrowheads="1"/>
          </p:cNvSpPr>
          <p:nvPr/>
        </p:nvSpPr>
        <p:spPr bwMode="auto">
          <a:xfrm>
            <a:off x="6143625" y="428625"/>
            <a:ext cx="25130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sz="2400" b="1">
                <a:solidFill>
                  <a:srgbClr val="FF0066"/>
                </a:solidFill>
              </a:rPr>
              <a:t>х</a:t>
            </a:r>
            <a:r>
              <a:rPr lang="uk-UA" sz="2400" b="1"/>
              <a:t> – абсциса точки</a:t>
            </a:r>
            <a:endParaRPr lang="ru-RU" sz="2400" b="1"/>
          </a:p>
        </p:txBody>
      </p:sp>
      <p:sp>
        <p:nvSpPr>
          <p:cNvPr id="121" name="Прямоугольник 120"/>
          <p:cNvSpPr>
            <a:spLocks noChangeArrowheads="1"/>
          </p:cNvSpPr>
          <p:nvPr/>
        </p:nvSpPr>
        <p:spPr bwMode="auto">
          <a:xfrm>
            <a:off x="6215063" y="857250"/>
            <a:ext cx="27860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uk-UA" sz="2400" b="1">
                <a:solidFill>
                  <a:srgbClr val="FF0066"/>
                </a:solidFill>
              </a:rPr>
              <a:t> у</a:t>
            </a:r>
            <a:r>
              <a:rPr lang="uk-UA" sz="2400" b="1"/>
              <a:t> – ордината точки</a:t>
            </a:r>
            <a:endParaRPr lang="ru-RU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0" grpId="0"/>
      <p:bldP spid="1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3" name="Group 66"/>
          <p:cNvGrpSpPr>
            <a:grpSpLocks/>
          </p:cNvGrpSpPr>
          <p:nvPr/>
        </p:nvGrpSpPr>
        <p:grpSpPr bwMode="auto">
          <a:xfrm>
            <a:off x="2374900" y="522288"/>
            <a:ext cx="6769100" cy="6335712"/>
            <a:chOff x="1519" y="119"/>
            <a:chExt cx="4264" cy="3991"/>
          </a:xfrm>
        </p:grpSpPr>
        <p:sp>
          <p:nvSpPr>
            <p:cNvPr id="18454" name="Line 5"/>
            <p:cNvSpPr>
              <a:spLocks noChangeShapeType="1"/>
            </p:cNvSpPr>
            <p:nvPr/>
          </p:nvSpPr>
          <p:spPr bwMode="auto">
            <a:xfrm>
              <a:off x="1519" y="2069"/>
              <a:ext cx="4219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455" name="Text Box 6"/>
            <p:cNvSpPr txBox="1">
              <a:spLocks noChangeArrowheads="1"/>
            </p:cNvSpPr>
            <p:nvPr/>
          </p:nvSpPr>
          <p:spPr bwMode="auto">
            <a:xfrm>
              <a:off x="5571" y="2069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 b="1"/>
                <a:t>Х</a:t>
              </a:r>
              <a:endParaRPr lang="ru-RU" b="1"/>
            </a:p>
          </p:txBody>
        </p:sp>
        <p:sp>
          <p:nvSpPr>
            <p:cNvPr id="18456" name="Line 8"/>
            <p:cNvSpPr>
              <a:spLocks noChangeShapeType="1"/>
            </p:cNvSpPr>
            <p:nvPr/>
          </p:nvSpPr>
          <p:spPr bwMode="auto">
            <a:xfrm flipV="1">
              <a:off x="3618" y="255"/>
              <a:ext cx="0" cy="3765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457" name="Text Box 9"/>
            <p:cNvSpPr txBox="1">
              <a:spLocks noChangeArrowheads="1"/>
            </p:cNvSpPr>
            <p:nvPr/>
          </p:nvSpPr>
          <p:spPr bwMode="auto">
            <a:xfrm>
              <a:off x="3469" y="202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о</a:t>
              </a:r>
              <a:endParaRPr lang="ru-RU"/>
            </a:p>
          </p:txBody>
        </p:sp>
        <p:sp>
          <p:nvSpPr>
            <p:cNvPr id="18458" name="Text Box 10"/>
            <p:cNvSpPr txBox="1">
              <a:spLocks noChangeArrowheads="1"/>
            </p:cNvSpPr>
            <p:nvPr/>
          </p:nvSpPr>
          <p:spPr bwMode="auto">
            <a:xfrm>
              <a:off x="3618" y="119"/>
              <a:ext cx="20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 b="1"/>
                <a:t>У</a:t>
              </a:r>
              <a:endParaRPr lang="ru-RU" b="1"/>
            </a:p>
          </p:txBody>
        </p:sp>
        <p:sp>
          <p:nvSpPr>
            <p:cNvPr id="18459" name="Text Box 11"/>
            <p:cNvSpPr txBox="1">
              <a:spLocks noChangeArrowheads="1"/>
            </p:cNvSpPr>
            <p:nvPr/>
          </p:nvSpPr>
          <p:spPr bwMode="auto">
            <a:xfrm>
              <a:off x="3787" y="211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1</a:t>
              </a:r>
              <a:endParaRPr lang="ru-RU"/>
            </a:p>
          </p:txBody>
        </p:sp>
        <p:sp>
          <p:nvSpPr>
            <p:cNvPr id="18460" name="Text Box 12"/>
            <p:cNvSpPr txBox="1">
              <a:spLocks noChangeArrowheads="1"/>
            </p:cNvSpPr>
            <p:nvPr/>
          </p:nvSpPr>
          <p:spPr bwMode="auto">
            <a:xfrm>
              <a:off x="4059" y="211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2</a:t>
              </a:r>
              <a:endParaRPr lang="ru-RU"/>
            </a:p>
          </p:txBody>
        </p:sp>
        <p:sp>
          <p:nvSpPr>
            <p:cNvPr id="18461" name="Text Box 13"/>
            <p:cNvSpPr txBox="1">
              <a:spLocks noChangeArrowheads="1"/>
            </p:cNvSpPr>
            <p:nvPr/>
          </p:nvSpPr>
          <p:spPr bwMode="auto">
            <a:xfrm>
              <a:off x="4332" y="211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3</a:t>
              </a:r>
              <a:endParaRPr lang="ru-RU"/>
            </a:p>
          </p:txBody>
        </p:sp>
        <p:sp>
          <p:nvSpPr>
            <p:cNvPr id="18462" name="Text Box 14"/>
            <p:cNvSpPr txBox="1">
              <a:spLocks noChangeArrowheads="1"/>
            </p:cNvSpPr>
            <p:nvPr/>
          </p:nvSpPr>
          <p:spPr bwMode="auto">
            <a:xfrm>
              <a:off x="4604" y="211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4</a:t>
              </a:r>
              <a:endParaRPr lang="ru-RU"/>
            </a:p>
          </p:txBody>
        </p:sp>
        <p:sp>
          <p:nvSpPr>
            <p:cNvPr id="18463" name="Text Box 15"/>
            <p:cNvSpPr txBox="1">
              <a:spLocks noChangeArrowheads="1"/>
            </p:cNvSpPr>
            <p:nvPr/>
          </p:nvSpPr>
          <p:spPr bwMode="auto">
            <a:xfrm>
              <a:off x="4876" y="211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5</a:t>
              </a:r>
              <a:endParaRPr lang="ru-RU"/>
            </a:p>
          </p:txBody>
        </p:sp>
        <p:sp>
          <p:nvSpPr>
            <p:cNvPr id="18464" name="Text Box 16"/>
            <p:cNvSpPr txBox="1">
              <a:spLocks noChangeArrowheads="1"/>
            </p:cNvSpPr>
            <p:nvPr/>
          </p:nvSpPr>
          <p:spPr bwMode="auto">
            <a:xfrm>
              <a:off x="3379" y="170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1</a:t>
              </a:r>
              <a:endParaRPr lang="ru-RU"/>
            </a:p>
          </p:txBody>
        </p:sp>
        <p:sp>
          <p:nvSpPr>
            <p:cNvPr id="18465" name="Text Box 17"/>
            <p:cNvSpPr txBox="1">
              <a:spLocks noChangeArrowheads="1"/>
            </p:cNvSpPr>
            <p:nvPr/>
          </p:nvSpPr>
          <p:spPr bwMode="auto">
            <a:xfrm>
              <a:off x="3379" y="1389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2</a:t>
              </a:r>
              <a:endParaRPr lang="ru-RU"/>
            </a:p>
          </p:txBody>
        </p:sp>
        <p:sp>
          <p:nvSpPr>
            <p:cNvPr id="18466" name="Text Box 18"/>
            <p:cNvSpPr txBox="1">
              <a:spLocks noChangeArrowheads="1"/>
            </p:cNvSpPr>
            <p:nvPr/>
          </p:nvSpPr>
          <p:spPr bwMode="auto">
            <a:xfrm>
              <a:off x="3379" y="115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3</a:t>
              </a:r>
              <a:endParaRPr lang="ru-RU"/>
            </a:p>
          </p:txBody>
        </p:sp>
        <p:sp>
          <p:nvSpPr>
            <p:cNvPr id="18467" name="Text Box 19"/>
            <p:cNvSpPr txBox="1">
              <a:spLocks noChangeArrowheads="1"/>
            </p:cNvSpPr>
            <p:nvPr/>
          </p:nvSpPr>
          <p:spPr bwMode="auto">
            <a:xfrm>
              <a:off x="3379" y="88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4</a:t>
              </a:r>
              <a:endParaRPr lang="ru-RU"/>
            </a:p>
          </p:txBody>
        </p:sp>
        <p:sp>
          <p:nvSpPr>
            <p:cNvPr id="18468" name="Text Box 20"/>
            <p:cNvSpPr txBox="1">
              <a:spLocks noChangeArrowheads="1"/>
            </p:cNvSpPr>
            <p:nvPr/>
          </p:nvSpPr>
          <p:spPr bwMode="auto">
            <a:xfrm>
              <a:off x="3379" y="57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5</a:t>
              </a:r>
              <a:endParaRPr lang="ru-RU"/>
            </a:p>
          </p:txBody>
        </p:sp>
        <p:sp>
          <p:nvSpPr>
            <p:cNvPr id="18469" name="Text Box 21"/>
            <p:cNvSpPr txBox="1">
              <a:spLocks noChangeArrowheads="1"/>
            </p:cNvSpPr>
            <p:nvPr/>
          </p:nvSpPr>
          <p:spPr bwMode="auto">
            <a:xfrm>
              <a:off x="3334" y="2247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-1</a:t>
              </a:r>
              <a:endParaRPr lang="ru-RU"/>
            </a:p>
          </p:txBody>
        </p:sp>
        <p:sp>
          <p:nvSpPr>
            <p:cNvPr id="18470" name="Text Box 22"/>
            <p:cNvSpPr txBox="1">
              <a:spLocks noChangeArrowheads="1"/>
            </p:cNvSpPr>
            <p:nvPr/>
          </p:nvSpPr>
          <p:spPr bwMode="auto">
            <a:xfrm>
              <a:off x="3316" y="2519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-2</a:t>
              </a:r>
              <a:endParaRPr lang="ru-RU"/>
            </a:p>
          </p:txBody>
        </p:sp>
        <p:sp>
          <p:nvSpPr>
            <p:cNvPr id="18471" name="Text Box 23"/>
            <p:cNvSpPr txBox="1">
              <a:spLocks noChangeArrowheads="1"/>
            </p:cNvSpPr>
            <p:nvPr/>
          </p:nvSpPr>
          <p:spPr bwMode="auto">
            <a:xfrm>
              <a:off x="3316" y="2750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-3</a:t>
              </a:r>
              <a:endParaRPr lang="ru-RU"/>
            </a:p>
          </p:txBody>
        </p:sp>
        <p:sp>
          <p:nvSpPr>
            <p:cNvPr id="18472" name="Text Box 24"/>
            <p:cNvSpPr txBox="1">
              <a:spLocks noChangeArrowheads="1"/>
            </p:cNvSpPr>
            <p:nvPr/>
          </p:nvSpPr>
          <p:spPr bwMode="auto">
            <a:xfrm>
              <a:off x="3316" y="3022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-4</a:t>
              </a:r>
              <a:endParaRPr lang="ru-RU"/>
            </a:p>
          </p:txBody>
        </p:sp>
        <p:sp>
          <p:nvSpPr>
            <p:cNvPr id="18473" name="Text Box 25"/>
            <p:cNvSpPr txBox="1">
              <a:spLocks noChangeArrowheads="1"/>
            </p:cNvSpPr>
            <p:nvPr/>
          </p:nvSpPr>
          <p:spPr bwMode="auto">
            <a:xfrm>
              <a:off x="3334" y="3335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-5</a:t>
              </a:r>
              <a:endParaRPr lang="ru-RU"/>
            </a:p>
          </p:txBody>
        </p:sp>
        <p:sp>
          <p:nvSpPr>
            <p:cNvPr id="18474" name="Text Box 26"/>
            <p:cNvSpPr txBox="1">
              <a:spLocks noChangeArrowheads="1"/>
            </p:cNvSpPr>
            <p:nvPr/>
          </p:nvSpPr>
          <p:spPr bwMode="auto">
            <a:xfrm>
              <a:off x="3198" y="2110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-1</a:t>
              </a:r>
              <a:endParaRPr lang="ru-RU"/>
            </a:p>
          </p:txBody>
        </p:sp>
        <p:sp>
          <p:nvSpPr>
            <p:cNvPr id="18475" name="Text Box 27"/>
            <p:cNvSpPr txBox="1">
              <a:spLocks noChangeArrowheads="1"/>
            </p:cNvSpPr>
            <p:nvPr/>
          </p:nvSpPr>
          <p:spPr bwMode="auto">
            <a:xfrm>
              <a:off x="2925" y="2115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-2</a:t>
              </a:r>
              <a:endParaRPr lang="ru-RU"/>
            </a:p>
          </p:txBody>
        </p:sp>
        <p:sp>
          <p:nvSpPr>
            <p:cNvPr id="18476" name="Text Box 28"/>
            <p:cNvSpPr txBox="1">
              <a:spLocks noChangeArrowheads="1"/>
            </p:cNvSpPr>
            <p:nvPr/>
          </p:nvSpPr>
          <p:spPr bwMode="auto">
            <a:xfrm>
              <a:off x="2364" y="2115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-4</a:t>
              </a:r>
              <a:endParaRPr lang="ru-RU"/>
            </a:p>
          </p:txBody>
        </p:sp>
        <p:sp>
          <p:nvSpPr>
            <p:cNvPr id="18477" name="Text Box 29"/>
            <p:cNvSpPr txBox="1">
              <a:spLocks noChangeArrowheads="1"/>
            </p:cNvSpPr>
            <p:nvPr/>
          </p:nvSpPr>
          <p:spPr bwMode="auto">
            <a:xfrm>
              <a:off x="2092" y="2110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-5</a:t>
              </a:r>
              <a:endParaRPr lang="ru-RU"/>
            </a:p>
          </p:txBody>
        </p:sp>
        <p:sp>
          <p:nvSpPr>
            <p:cNvPr id="18478" name="Text Box 30"/>
            <p:cNvSpPr txBox="1">
              <a:spLocks noChangeArrowheads="1"/>
            </p:cNvSpPr>
            <p:nvPr/>
          </p:nvSpPr>
          <p:spPr bwMode="auto">
            <a:xfrm>
              <a:off x="1837" y="2110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-6</a:t>
              </a:r>
              <a:endParaRPr lang="ru-RU"/>
            </a:p>
          </p:txBody>
        </p:sp>
        <p:sp>
          <p:nvSpPr>
            <p:cNvPr id="18479" name="Text Box 31"/>
            <p:cNvSpPr txBox="1">
              <a:spLocks noChangeArrowheads="1"/>
            </p:cNvSpPr>
            <p:nvPr/>
          </p:nvSpPr>
          <p:spPr bwMode="auto">
            <a:xfrm>
              <a:off x="2653" y="2110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-3</a:t>
              </a:r>
              <a:endParaRPr lang="ru-RU"/>
            </a:p>
          </p:txBody>
        </p:sp>
        <p:sp>
          <p:nvSpPr>
            <p:cNvPr id="18480" name="Line 32"/>
            <p:cNvSpPr>
              <a:spLocks noChangeShapeType="1"/>
            </p:cNvSpPr>
            <p:nvPr/>
          </p:nvSpPr>
          <p:spPr bwMode="auto">
            <a:xfrm>
              <a:off x="3878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481" name="Line 33"/>
            <p:cNvSpPr>
              <a:spLocks noChangeShapeType="1"/>
            </p:cNvSpPr>
            <p:nvPr/>
          </p:nvSpPr>
          <p:spPr bwMode="auto">
            <a:xfrm>
              <a:off x="4150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482" name="Line 34"/>
            <p:cNvSpPr>
              <a:spLocks noChangeShapeType="1"/>
            </p:cNvSpPr>
            <p:nvPr/>
          </p:nvSpPr>
          <p:spPr bwMode="auto">
            <a:xfrm>
              <a:off x="4422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483" name="Line 35"/>
            <p:cNvSpPr>
              <a:spLocks noChangeShapeType="1"/>
            </p:cNvSpPr>
            <p:nvPr/>
          </p:nvSpPr>
          <p:spPr bwMode="auto">
            <a:xfrm>
              <a:off x="4694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484" name="Line 36"/>
            <p:cNvSpPr>
              <a:spLocks noChangeShapeType="1"/>
            </p:cNvSpPr>
            <p:nvPr/>
          </p:nvSpPr>
          <p:spPr bwMode="auto">
            <a:xfrm>
              <a:off x="4967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485" name="Line 37"/>
            <p:cNvSpPr>
              <a:spLocks noChangeShapeType="1"/>
            </p:cNvSpPr>
            <p:nvPr/>
          </p:nvSpPr>
          <p:spPr bwMode="auto">
            <a:xfrm>
              <a:off x="5239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486" name="Text Box 38"/>
            <p:cNvSpPr txBox="1">
              <a:spLocks noChangeArrowheads="1"/>
            </p:cNvSpPr>
            <p:nvPr/>
          </p:nvSpPr>
          <p:spPr bwMode="auto">
            <a:xfrm>
              <a:off x="5133" y="211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6</a:t>
              </a:r>
              <a:endParaRPr lang="ru-RU"/>
            </a:p>
          </p:txBody>
        </p:sp>
        <p:sp>
          <p:nvSpPr>
            <p:cNvPr id="18487" name="Line 39"/>
            <p:cNvSpPr>
              <a:spLocks noChangeShapeType="1"/>
            </p:cNvSpPr>
            <p:nvPr/>
          </p:nvSpPr>
          <p:spPr bwMode="auto">
            <a:xfrm>
              <a:off x="3334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488" name="Line 40"/>
            <p:cNvSpPr>
              <a:spLocks noChangeShapeType="1"/>
            </p:cNvSpPr>
            <p:nvPr/>
          </p:nvSpPr>
          <p:spPr bwMode="auto">
            <a:xfrm>
              <a:off x="3061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489" name="Line 41"/>
            <p:cNvSpPr>
              <a:spLocks noChangeShapeType="1"/>
            </p:cNvSpPr>
            <p:nvPr/>
          </p:nvSpPr>
          <p:spPr bwMode="auto">
            <a:xfrm>
              <a:off x="2789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490" name="Line 42"/>
            <p:cNvSpPr>
              <a:spLocks noChangeShapeType="1"/>
            </p:cNvSpPr>
            <p:nvPr/>
          </p:nvSpPr>
          <p:spPr bwMode="auto">
            <a:xfrm>
              <a:off x="2517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491" name="Line 43"/>
            <p:cNvSpPr>
              <a:spLocks noChangeShapeType="1"/>
            </p:cNvSpPr>
            <p:nvPr/>
          </p:nvSpPr>
          <p:spPr bwMode="auto">
            <a:xfrm>
              <a:off x="2245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492" name="Line 44"/>
            <p:cNvSpPr>
              <a:spLocks noChangeShapeType="1"/>
            </p:cNvSpPr>
            <p:nvPr/>
          </p:nvSpPr>
          <p:spPr bwMode="auto">
            <a:xfrm>
              <a:off x="1973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493" name="Line 45"/>
            <p:cNvSpPr>
              <a:spLocks noChangeShapeType="1"/>
            </p:cNvSpPr>
            <p:nvPr/>
          </p:nvSpPr>
          <p:spPr bwMode="auto">
            <a:xfrm>
              <a:off x="1701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494" name="Text Box 46"/>
            <p:cNvSpPr txBox="1">
              <a:spLocks noChangeArrowheads="1"/>
            </p:cNvSpPr>
            <p:nvPr/>
          </p:nvSpPr>
          <p:spPr bwMode="auto">
            <a:xfrm>
              <a:off x="1565" y="2115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-7</a:t>
              </a:r>
              <a:endParaRPr lang="ru-RU"/>
            </a:p>
          </p:txBody>
        </p:sp>
        <p:sp>
          <p:nvSpPr>
            <p:cNvPr id="18495" name="Text Box 47"/>
            <p:cNvSpPr txBox="1">
              <a:spLocks noChangeArrowheads="1"/>
            </p:cNvSpPr>
            <p:nvPr/>
          </p:nvSpPr>
          <p:spPr bwMode="auto">
            <a:xfrm>
              <a:off x="5420" y="211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7</a:t>
              </a:r>
              <a:endParaRPr lang="ru-RU"/>
            </a:p>
          </p:txBody>
        </p:sp>
        <p:sp>
          <p:nvSpPr>
            <p:cNvPr id="18496" name="Line 48"/>
            <p:cNvSpPr>
              <a:spLocks noChangeShapeType="1"/>
            </p:cNvSpPr>
            <p:nvPr/>
          </p:nvSpPr>
          <p:spPr bwMode="auto">
            <a:xfrm>
              <a:off x="5511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497" name="Line 49"/>
            <p:cNvSpPr>
              <a:spLocks noChangeShapeType="1"/>
            </p:cNvSpPr>
            <p:nvPr/>
          </p:nvSpPr>
          <p:spPr bwMode="auto">
            <a:xfrm>
              <a:off x="3560" y="1797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498" name="Line 50"/>
            <p:cNvSpPr>
              <a:spLocks noChangeShapeType="1"/>
            </p:cNvSpPr>
            <p:nvPr/>
          </p:nvSpPr>
          <p:spPr bwMode="auto">
            <a:xfrm>
              <a:off x="3560" y="1525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499" name="Line 51"/>
            <p:cNvSpPr>
              <a:spLocks noChangeShapeType="1"/>
            </p:cNvSpPr>
            <p:nvPr/>
          </p:nvSpPr>
          <p:spPr bwMode="auto">
            <a:xfrm>
              <a:off x="3560" y="1253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500" name="Line 52"/>
            <p:cNvSpPr>
              <a:spLocks noChangeShapeType="1"/>
            </p:cNvSpPr>
            <p:nvPr/>
          </p:nvSpPr>
          <p:spPr bwMode="auto">
            <a:xfrm>
              <a:off x="3560" y="981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501" name="Line 53"/>
            <p:cNvSpPr>
              <a:spLocks noChangeShapeType="1"/>
            </p:cNvSpPr>
            <p:nvPr/>
          </p:nvSpPr>
          <p:spPr bwMode="auto">
            <a:xfrm>
              <a:off x="3560" y="709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502" name="Line 54"/>
            <p:cNvSpPr>
              <a:spLocks noChangeShapeType="1"/>
            </p:cNvSpPr>
            <p:nvPr/>
          </p:nvSpPr>
          <p:spPr bwMode="auto">
            <a:xfrm>
              <a:off x="3560" y="436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503" name="Text Box 55"/>
            <p:cNvSpPr txBox="1">
              <a:spLocks noChangeArrowheads="1"/>
            </p:cNvSpPr>
            <p:nvPr/>
          </p:nvSpPr>
          <p:spPr bwMode="auto">
            <a:xfrm>
              <a:off x="3379" y="341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6</a:t>
              </a:r>
              <a:endParaRPr lang="ru-RU"/>
            </a:p>
          </p:txBody>
        </p:sp>
        <p:sp>
          <p:nvSpPr>
            <p:cNvPr id="18504" name="Line 56"/>
            <p:cNvSpPr>
              <a:spLocks noChangeShapeType="1"/>
            </p:cNvSpPr>
            <p:nvPr/>
          </p:nvSpPr>
          <p:spPr bwMode="auto">
            <a:xfrm>
              <a:off x="3560" y="2341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505" name="Line 57"/>
            <p:cNvSpPr>
              <a:spLocks noChangeShapeType="1"/>
            </p:cNvSpPr>
            <p:nvPr/>
          </p:nvSpPr>
          <p:spPr bwMode="auto">
            <a:xfrm>
              <a:off x="3560" y="2614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506" name="Line 58"/>
            <p:cNvSpPr>
              <a:spLocks noChangeShapeType="1"/>
            </p:cNvSpPr>
            <p:nvPr/>
          </p:nvSpPr>
          <p:spPr bwMode="auto">
            <a:xfrm>
              <a:off x="3560" y="2886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507" name="Line 59"/>
            <p:cNvSpPr>
              <a:spLocks noChangeShapeType="1"/>
            </p:cNvSpPr>
            <p:nvPr/>
          </p:nvSpPr>
          <p:spPr bwMode="auto">
            <a:xfrm>
              <a:off x="3560" y="3158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508" name="Line 60"/>
            <p:cNvSpPr>
              <a:spLocks noChangeShapeType="1"/>
            </p:cNvSpPr>
            <p:nvPr/>
          </p:nvSpPr>
          <p:spPr bwMode="auto">
            <a:xfrm>
              <a:off x="3560" y="3430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509" name="Line 61"/>
            <p:cNvSpPr>
              <a:spLocks noChangeShapeType="1"/>
            </p:cNvSpPr>
            <p:nvPr/>
          </p:nvSpPr>
          <p:spPr bwMode="auto">
            <a:xfrm>
              <a:off x="3560" y="3702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510" name="Line 62"/>
            <p:cNvSpPr>
              <a:spLocks noChangeShapeType="1"/>
            </p:cNvSpPr>
            <p:nvPr/>
          </p:nvSpPr>
          <p:spPr bwMode="auto">
            <a:xfrm>
              <a:off x="3560" y="3974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8511" name="Text Box 63"/>
            <p:cNvSpPr txBox="1">
              <a:spLocks noChangeArrowheads="1"/>
            </p:cNvSpPr>
            <p:nvPr/>
          </p:nvSpPr>
          <p:spPr bwMode="auto">
            <a:xfrm>
              <a:off x="3334" y="3607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-6</a:t>
              </a:r>
              <a:endParaRPr lang="ru-RU"/>
            </a:p>
          </p:txBody>
        </p:sp>
        <p:sp>
          <p:nvSpPr>
            <p:cNvPr id="18512" name="Text Box 64"/>
            <p:cNvSpPr txBox="1">
              <a:spLocks noChangeArrowheads="1"/>
            </p:cNvSpPr>
            <p:nvPr/>
          </p:nvSpPr>
          <p:spPr bwMode="auto">
            <a:xfrm>
              <a:off x="3334" y="3879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-7</a:t>
              </a:r>
              <a:endParaRPr lang="ru-RU"/>
            </a:p>
          </p:txBody>
        </p:sp>
      </p:grpSp>
      <p:sp>
        <p:nvSpPr>
          <p:cNvPr id="64" name="Rectangle 254"/>
          <p:cNvSpPr>
            <a:spLocks noGrp="1" noChangeArrowheads="1"/>
          </p:cNvSpPr>
          <p:nvPr>
            <p:ph idx="1"/>
          </p:nvPr>
        </p:nvSpPr>
        <p:spPr>
          <a:xfrm>
            <a:off x="428625" y="2071688"/>
            <a:ext cx="4043363" cy="4525962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uk-UA" sz="2800" b="1" dirty="0" smtClean="0"/>
              <a:t>А(1; 2),</a:t>
            </a:r>
            <a:endParaRPr lang="uk-UA" sz="2800" b="1" dirty="0"/>
          </a:p>
          <a:p>
            <a:pPr>
              <a:defRPr/>
            </a:pPr>
            <a:r>
              <a:rPr lang="uk-UA" sz="2800" b="1" dirty="0"/>
              <a:t>В</a:t>
            </a:r>
            <a:r>
              <a:rPr lang="uk-UA" sz="2800" b="1" dirty="0" smtClean="0"/>
              <a:t>(-1; </a:t>
            </a:r>
            <a:r>
              <a:rPr lang="uk-UA" sz="2800" b="1" dirty="0"/>
              <a:t>0),</a:t>
            </a:r>
          </a:p>
          <a:p>
            <a:pPr>
              <a:defRPr/>
            </a:pPr>
            <a:r>
              <a:rPr lang="uk-UA" sz="2800" b="1" dirty="0"/>
              <a:t>С(0; </a:t>
            </a:r>
            <a:r>
              <a:rPr lang="uk-UA" sz="2800" b="1" dirty="0" smtClean="0"/>
              <a:t>4),</a:t>
            </a:r>
            <a:endParaRPr lang="uk-UA" sz="2800" b="1" dirty="0"/>
          </a:p>
          <a:p>
            <a:pPr>
              <a:defRPr/>
            </a:pPr>
            <a:r>
              <a:rPr lang="en-US" sz="2800" b="1" dirty="0" smtClean="0"/>
              <a:t>D(</a:t>
            </a:r>
            <a:r>
              <a:rPr lang="uk-UA" sz="2800" b="1" dirty="0" smtClean="0"/>
              <a:t>2</a:t>
            </a:r>
            <a:r>
              <a:rPr lang="en-US" sz="2800" b="1" dirty="0" smtClean="0"/>
              <a:t>;</a:t>
            </a:r>
            <a:r>
              <a:rPr lang="uk-UA" sz="2800" b="1" dirty="0" smtClean="0"/>
              <a:t> </a:t>
            </a:r>
            <a:r>
              <a:rPr lang="en-US" sz="2800" b="1" dirty="0" smtClean="0"/>
              <a:t>-</a:t>
            </a:r>
            <a:r>
              <a:rPr lang="uk-UA" sz="2800" b="1" dirty="0" smtClean="0"/>
              <a:t>5</a:t>
            </a:r>
            <a:r>
              <a:rPr lang="en-US" sz="2800" b="1" dirty="0" smtClean="0"/>
              <a:t>),</a:t>
            </a:r>
            <a:endParaRPr lang="en-US" sz="2800" b="1" dirty="0"/>
          </a:p>
          <a:p>
            <a:pPr>
              <a:defRPr/>
            </a:pPr>
            <a:r>
              <a:rPr lang="en-US" sz="2800" b="1" dirty="0"/>
              <a:t>F</a:t>
            </a:r>
            <a:r>
              <a:rPr lang="en-US" sz="2800" b="1" dirty="0" smtClean="0"/>
              <a:t>(-</a:t>
            </a:r>
            <a:r>
              <a:rPr lang="uk-UA" sz="2800" b="1" dirty="0" smtClean="0"/>
              <a:t>2</a:t>
            </a:r>
            <a:r>
              <a:rPr lang="en-US" sz="2800" b="1" dirty="0" smtClean="0"/>
              <a:t>;</a:t>
            </a:r>
            <a:r>
              <a:rPr lang="uk-UA" sz="2800" b="1" dirty="0" smtClean="0"/>
              <a:t> </a:t>
            </a:r>
            <a:r>
              <a:rPr lang="en-US" sz="2800" b="1" dirty="0"/>
              <a:t>3),</a:t>
            </a:r>
          </a:p>
          <a:p>
            <a:pPr>
              <a:defRPr/>
            </a:pPr>
            <a:r>
              <a:rPr lang="en-US" sz="2800" b="1" dirty="0"/>
              <a:t>K</a:t>
            </a:r>
            <a:r>
              <a:rPr lang="en-US" sz="2800" b="1" dirty="0" smtClean="0"/>
              <a:t>(-</a:t>
            </a:r>
            <a:r>
              <a:rPr lang="uk-UA" sz="2800" b="1" dirty="0" smtClean="0"/>
              <a:t>1</a:t>
            </a:r>
            <a:r>
              <a:rPr lang="en-US" sz="2800" b="1" dirty="0" smtClean="0"/>
              <a:t>;</a:t>
            </a:r>
            <a:r>
              <a:rPr lang="uk-UA" sz="2800" b="1" dirty="0" smtClean="0"/>
              <a:t> </a:t>
            </a:r>
            <a:r>
              <a:rPr lang="en-US" sz="2800" b="1" dirty="0" smtClean="0"/>
              <a:t>-</a:t>
            </a:r>
            <a:r>
              <a:rPr lang="uk-UA" sz="2800" b="1" dirty="0" smtClean="0"/>
              <a:t>1</a:t>
            </a:r>
            <a:r>
              <a:rPr lang="en-US" sz="2800" b="1" dirty="0" smtClean="0"/>
              <a:t>),</a:t>
            </a:r>
            <a:endParaRPr lang="en-US" sz="2800" b="1" dirty="0"/>
          </a:p>
          <a:p>
            <a:pPr>
              <a:defRPr/>
            </a:pPr>
            <a:r>
              <a:rPr lang="en-US" sz="2800" b="1" dirty="0" smtClean="0"/>
              <a:t>L(</a:t>
            </a:r>
            <a:r>
              <a:rPr lang="uk-UA" sz="2800" b="1" dirty="0" smtClean="0"/>
              <a:t>4</a:t>
            </a:r>
            <a:r>
              <a:rPr lang="en-US" sz="2800" b="1" dirty="0" smtClean="0"/>
              <a:t>;</a:t>
            </a:r>
            <a:r>
              <a:rPr lang="uk-UA" sz="2800" b="1" dirty="0" smtClean="0"/>
              <a:t> </a:t>
            </a:r>
            <a:r>
              <a:rPr lang="en-US" sz="2800" b="1" dirty="0"/>
              <a:t>0),</a:t>
            </a:r>
          </a:p>
          <a:p>
            <a:pPr>
              <a:defRPr/>
            </a:pPr>
            <a:r>
              <a:rPr lang="en-US" sz="2800" b="1" dirty="0" smtClean="0"/>
              <a:t>M(0</a:t>
            </a:r>
            <a:r>
              <a:rPr lang="en-US" sz="2800" b="1" dirty="0"/>
              <a:t>;</a:t>
            </a:r>
            <a:r>
              <a:rPr lang="uk-UA" sz="2800" b="1" dirty="0"/>
              <a:t> </a:t>
            </a:r>
            <a:r>
              <a:rPr lang="en-US" sz="2800" b="1" dirty="0" smtClean="0"/>
              <a:t>-</a:t>
            </a:r>
            <a:r>
              <a:rPr lang="uk-UA" sz="2800" b="1" dirty="0" smtClean="0"/>
              <a:t>4</a:t>
            </a:r>
            <a:r>
              <a:rPr lang="en-US" sz="2800" b="1" dirty="0" smtClean="0"/>
              <a:t>),</a:t>
            </a:r>
            <a:endParaRPr lang="en-US" sz="2800" b="1" dirty="0"/>
          </a:p>
          <a:p>
            <a:pPr>
              <a:defRPr/>
            </a:pPr>
            <a:r>
              <a:rPr lang="en-US" sz="2800" b="1" dirty="0" smtClean="0"/>
              <a:t>P(0</a:t>
            </a:r>
            <a:r>
              <a:rPr lang="en-US" sz="2800" b="1" dirty="0"/>
              <a:t>;</a:t>
            </a:r>
            <a:r>
              <a:rPr lang="uk-UA" sz="2800" b="1" dirty="0"/>
              <a:t> </a:t>
            </a:r>
            <a:r>
              <a:rPr lang="en-US" sz="2800" b="1" dirty="0"/>
              <a:t>0).</a:t>
            </a:r>
            <a:endParaRPr lang="uk-UA" sz="2800" b="1" dirty="0"/>
          </a:p>
          <a:p>
            <a:pPr>
              <a:defRPr/>
            </a:pPr>
            <a:endParaRPr lang="ru-RU" sz="2800" dirty="0">
              <a:solidFill>
                <a:srgbClr val="000099"/>
              </a:solidFill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85750" y="500063"/>
            <a:ext cx="5011738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uk-UA" sz="2800" b="1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Побудуйте точки за вказаними</a:t>
            </a:r>
            <a:endParaRPr lang="en-US" sz="2800" b="1">
              <a:solidFill>
                <a:srgbClr val="FF00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ctr"/>
            <a:r>
              <a:rPr lang="uk-UA" sz="2800" b="1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координатами:</a:t>
            </a:r>
            <a:endParaRPr lang="uk-UA" sz="2800" b="1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6" name="Прямоугольник 65"/>
          <p:cNvSpPr>
            <a:spLocks noChangeArrowheads="1"/>
          </p:cNvSpPr>
          <p:nvPr/>
        </p:nvSpPr>
        <p:spPr bwMode="auto">
          <a:xfrm>
            <a:off x="6215063" y="2500313"/>
            <a:ext cx="3698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sz="2400" b="1"/>
              <a:t>А</a:t>
            </a:r>
            <a:endParaRPr lang="ru-RU" sz="2400"/>
          </a:p>
        </p:txBody>
      </p:sp>
      <p:sp>
        <p:nvSpPr>
          <p:cNvPr id="67" name="Прямоугольник 66"/>
          <p:cNvSpPr>
            <a:spLocks noChangeArrowheads="1"/>
          </p:cNvSpPr>
          <p:nvPr/>
        </p:nvSpPr>
        <p:spPr bwMode="auto">
          <a:xfrm>
            <a:off x="5000625" y="3071813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sz="2400" b="1"/>
              <a:t>В</a:t>
            </a:r>
            <a:endParaRPr lang="ru-RU" sz="2400"/>
          </a:p>
        </p:txBody>
      </p:sp>
      <p:sp>
        <p:nvSpPr>
          <p:cNvPr id="68" name="Прямоугольник 67"/>
          <p:cNvSpPr>
            <a:spLocks noChangeArrowheads="1"/>
          </p:cNvSpPr>
          <p:nvPr/>
        </p:nvSpPr>
        <p:spPr bwMode="auto">
          <a:xfrm>
            <a:off x="5786438" y="1714500"/>
            <a:ext cx="3476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sz="2400" b="1"/>
              <a:t>С</a:t>
            </a:r>
            <a:endParaRPr lang="ru-RU" sz="2400"/>
          </a:p>
        </p:txBody>
      </p:sp>
      <p:sp>
        <p:nvSpPr>
          <p:cNvPr id="69" name="Прямоугольник 68"/>
          <p:cNvSpPr>
            <a:spLocks noChangeArrowheads="1"/>
          </p:cNvSpPr>
          <p:nvPr/>
        </p:nvSpPr>
        <p:spPr bwMode="auto">
          <a:xfrm>
            <a:off x="6572250" y="5643563"/>
            <a:ext cx="3794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D</a:t>
            </a:r>
            <a:endParaRPr lang="ru-RU" sz="2400"/>
          </a:p>
        </p:txBody>
      </p:sp>
      <p:sp>
        <p:nvSpPr>
          <p:cNvPr id="70" name="Прямоугольник 69"/>
          <p:cNvSpPr>
            <a:spLocks noChangeArrowheads="1"/>
          </p:cNvSpPr>
          <p:nvPr/>
        </p:nvSpPr>
        <p:spPr bwMode="auto">
          <a:xfrm>
            <a:off x="4357688" y="2000250"/>
            <a:ext cx="3254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F</a:t>
            </a:r>
            <a:endParaRPr lang="ru-RU" sz="2400"/>
          </a:p>
        </p:txBody>
      </p:sp>
      <p:sp>
        <p:nvSpPr>
          <p:cNvPr id="71" name="Прямоугольник 70"/>
          <p:cNvSpPr>
            <a:spLocks noChangeArrowheads="1"/>
          </p:cNvSpPr>
          <p:nvPr/>
        </p:nvSpPr>
        <p:spPr bwMode="auto">
          <a:xfrm flipH="1">
            <a:off x="4786313" y="3857625"/>
            <a:ext cx="5000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K</a:t>
            </a:r>
            <a:endParaRPr lang="ru-RU" sz="2400"/>
          </a:p>
        </p:txBody>
      </p:sp>
      <p:sp>
        <p:nvSpPr>
          <p:cNvPr id="72" name="Прямоугольник 71"/>
          <p:cNvSpPr>
            <a:spLocks noChangeArrowheads="1"/>
          </p:cNvSpPr>
          <p:nvPr/>
        </p:nvSpPr>
        <p:spPr bwMode="auto">
          <a:xfrm>
            <a:off x="7500938" y="3000375"/>
            <a:ext cx="3143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L</a:t>
            </a:r>
            <a:endParaRPr lang="ru-RU" sz="2400"/>
          </a:p>
        </p:txBody>
      </p:sp>
      <p:sp>
        <p:nvSpPr>
          <p:cNvPr id="73" name="Прямоугольник 72"/>
          <p:cNvSpPr>
            <a:spLocks noChangeArrowheads="1"/>
          </p:cNvSpPr>
          <p:nvPr/>
        </p:nvSpPr>
        <p:spPr bwMode="auto">
          <a:xfrm>
            <a:off x="5786438" y="5072063"/>
            <a:ext cx="4540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M</a:t>
            </a:r>
            <a:endParaRPr lang="ru-RU" sz="2400"/>
          </a:p>
        </p:txBody>
      </p:sp>
      <p:sp>
        <p:nvSpPr>
          <p:cNvPr id="74" name="Прямоугольник 73"/>
          <p:cNvSpPr>
            <a:spLocks noChangeArrowheads="1"/>
          </p:cNvSpPr>
          <p:nvPr/>
        </p:nvSpPr>
        <p:spPr bwMode="auto">
          <a:xfrm>
            <a:off x="5715000" y="3214688"/>
            <a:ext cx="3476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P</a:t>
            </a:r>
            <a:endParaRPr lang="ru-RU" sz="2400"/>
          </a:p>
        </p:txBody>
      </p:sp>
      <p:sp>
        <p:nvSpPr>
          <p:cNvPr id="76" name="Oval 237"/>
          <p:cNvSpPr>
            <a:spLocks noChangeArrowheads="1"/>
          </p:cNvSpPr>
          <p:nvPr/>
        </p:nvSpPr>
        <p:spPr bwMode="auto">
          <a:xfrm>
            <a:off x="4714875" y="2286000"/>
            <a:ext cx="142875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77" name="Oval 237"/>
          <p:cNvSpPr>
            <a:spLocks noChangeArrowheads="1"/>
          </p:cNvSpPr>
          <p:nvPr/>
        </p:nvSpPr>
        <p:spPr bwMode="auto">
          <a:xfrm>
            <a:off x="5643563" y="1857375"/>
            <a:ext cx="142875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80" name="Oval 237"/>
          <p:cNvSpPr>
            <a:spLocks noChangeArrowheads="1"/>
          </p:cNvSpPr>
          <p:nvPr/>
        </p:nvSpPr>
        <p:spPr bwMode="auto">
          <a:xfrm>
            <a:off x="7358063" y="3500438"/>
            <a:ext cx="142875" cy="14446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81" name="Oval 237"/>
          <p:cNvSpPr>
            <a:spLocks noChangeArrowheads="1"/>
          </p:cNvSpPr>
          <p:nvPr/>
        </p:nvSpPr>
        <p:spPr bwMode="auto">
          <a:xfrm>
            <a:off x="6000750" y="2714625"/>
            <a:ext cx="142875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82" name="Oval 237"/>
          <p:cNvSpPr>
            <a:spLocks noChangeArrowheads="1"/>
          </p:cNvSpPr>
          <p:nvPr/>
        </p:nvSpPr>
        <p:spPr bwMode="auto">
          <a:xfrm>
            <a:off x="5643563" y="3500438"/>
            <a:ext cx="142875" cy="14446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84" name="Oval 237"/>
          <p:cNvSpPr>
            <a:spLocks noChangeArrowheads="1"/>
          </p:cNvSpPr>
          <p:nvPr/>
        </p:nvSpPr>
        <p:spPr bwMode="auto">
          <a:xfrm>
            <a:off x="5143500" y="4000500"/>
            <a:ext cx="142875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85" name="Oval 237"/>
          <p:cNvSpPr>
            <a:spLocks noChangeArrowheads="1"/>
          </p:cNvSpPr>
          <p:nvPr/>
        </p:nvSpPr>
        <p:spPr bwMode="auto">
          <a:xfrm>
            <a:off x="5643563" y="5286375"/>
            <a:ext cx="142875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86" name="Oval 237"/>
          <p:cNvSpPr>
            <a:spLocks noChangeArrowheads="1"/>
          </p:cNvSpPr>
          <p:nvPr/>
        </p:nvSpPr>
        <p:spPr bwMode="auto">
          <a:xfrm>
            <a:off x="6429375" y="5715000"/>
            <a:ext cx="142875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87" name="Oval 237"/>
          <p:cNvSpPr>
            <a:spLocks noChangeArrowheads="1"/>
          </p:cNvSpPr>
          <p:nvPr/>
        </p:nvSpPr>
        <p:spPr bwMode="auto">
          <a:xfrm>
            <a:off x="5214938" y="3571875"/>
            <a:ext cx="142875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build="p"/>
      <p:bldP spid="2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6" grpId="0" animBg="1"/>
      <p:bldP spid="77" grpId="0" animBg="1"/>
      <p:bldP spid="80" grpId="0" animBg="1"/>
      <p:bldP spid="81" grpId="0" animBg="1"/>
      <p:bldP spid="82" grpId="0" animBg="1"/>
      <p:bldP spid="84" grpId="0" animBg="1"/>
      <p:bldP spid="85" grpId="0" animBg="1"/>
      <p:bldP spid="86" grpId="0" animBg="1"/>
      <p:bldP spid="8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0"/>
            <a:ext cx="8229600" cy="1143000"/>
          </a:xfrm>
        </p:spPr>
        <p:txBody>
          <a:bodyPr/>
          <a:lstStyle/>
          <a:p>
            <a:r>
              <a:rPr lang="uk-UA" smtClean="0"/>
              <a:t>ВІДСТАНЬ МІЖ ДВОМА ТОЧКАМИ</a:t>
            </a:r>
            <a:endParaRPr lang="ru-RU" smtClean="0"/>
          </a:p>
        </p:txBody>
      </p:sp>
      <p:grpSp>
        <p:nvGrpSpPr>
          <p:cNvPr id="19458" name="Group 66"/>
          <p:cNvGrpSpPr>
            <a:grpSpLocks/>
          </p:cNvGrpSpPr>
          <p:nvPr/>
        </p:nvGrpSpPr>
        <p:grpSpPr bwMode="auto">
          <a:xfrm>
            <a:off x="2374900" y="714375"/>
            <a:ext cx="6769100" cy="6335713"/>
            <a:chOff x="1519" y="119"/>
            <a:chExt cx="4264" cy="3991"/>
          </a:xfrm>
        </p:grpSpPr>
        <p:sp>
          <p:nvSpPr>
            <p:cNvPr id="19468" name="Line 5"/>
            <p:cNvSpPr>
              <a:spLocks noChangeShapeType="1"/>
            </p:cNvSpPr>
            <p:nvPr/>
          </p:nvSpPr>
          <p:spPr bwMode="auto">
            <a:xfrm>
              <a:off x="1519" y="2069"/>
              <a:ext cx="4219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469" name="Text Box 6"/>
            <p:cNvSpPr txBox="1">
              <a:spLocks noChangeArrowheads="1"/>
            </p:cNvSpPr>
            <p:nvPr/>
          </p:nvSpPr>
          <p:spPr bwMode="auto">
            <a:xfrm>
              <a:off x="5571" y="2069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 b="1"/>
                <a:t>Х</a:t>
              </a:r>
              <a:endParaRPr lang="ru-RU" b="1"/>
            </a:p>
          </p:txBody>
        </p:sp>
        <p:sp>
          <p:nvSpPr>
            <p:cNvPr id="19470" name="Line 8"/>
            <p:cNvSpPr>
              <a:spLocks noChangeShapeType="1"/>
            </p:cNvSpPr>
            <p:nvPr/>
          </p:nvSpPr>
          <p:spPr bwMode="auto">
            <a:xfrm flipV="1">
              <a:off x="3618" y="255"/>
              <a:ext cx="0" cy="3765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471" name="Text Box 9"/>
            <p:cNvSpPr txBox="1">
              <a:spLocks noChangeArrowheads="1"/>
            </p:cNvSpPr>
            <p:nvPr/>
          </p:nvSpPr>
          <p:spPr bwMode="auto">
            <a:xfrm>
              <a:off x="3469" y="202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о</a:t>
              </a:r>
              <a:endParaRPr lang="ru-RU"/>
            </a:p>
          </p:txBody>
        </p:sp>
        <p:sp>
          <p:nvSpPr>
            <p:cNvPr id="19472" name="Text Box 10"/>
            <p:cNvSpPr txBox="1">
              <a:spLocks noChangeArrowheads="1"/>
            </p:cNvSpPr>
            <p:nvPr/>
          </p:nvSpPr>
          <p:spPr bwMode="auto">
            <a:xfrm>
              <a:off x="3618" y="119"/>
              <a:ext cx="20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 b="1"/>
                <a:t>У</a:t>
              </a:r>
              <a:endParaRPr lang="ru-RU" b="1"/>
            </a:p>
          </p:txBody>
        </p:sp>
        <p:sp>
          <p:nvSpPr>
            <p:cNvPr id="19473" name="Text Box 11"/>
            <p:cNvSpPr txBox="1">
              <a:spLocks noChangeArrowheads="1"/>
            </p:cNvSpPr>
            <p:nvPr/>
          </p:nvSpPr>
          <p:spPr bwMode="auto">
            <a:xfrm>
              <a:off x="3787" y="211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1</a:t>
              </a:r>
              <a:endParaRPr lang="ru-RU"/>
            </a:p>
          </p:txBody>
        </p:sp>
        <p:sp>
          <p:nvSpPr>
            <p:cNvPr id="19474" name="Text Box 12"/>
            <p:cNvSpPr txBox="1">
              <a:spLocks noChangeArrowheads="1"/>
            </p:cNvSpPr>
            <p:nvPr/>
          </p:nvSpPr>
          <p:spPr bwMode="auto">
            <a:xfrm>
              <a:off x="4059" y="211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2</a:t>
              </a:r>
              <a:endParaRPr lang="ru-RU"/>
            </a:p>
          </p:txBody>
        </p:sp>
        <p:sp>
          <p:nvSpPr>
            <p:cNvPr id="19475" name="Text Box 13"/>
            <p:cNvSpPr txBox="1">
              <a:spLocks noChangeArrowheads="1"/>
            </p:cNvSpPr>
            <p:nvPr/>
          </p:nvSpPr>
          <p:spPr bwMode="auto">
            <a:xfrm>
              <a:off x="4332" y="211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3</a:t>
              </a:r>
              <a:endParaRPr lang="ru-RU"/>
            </a:p>
          </p:txBody>
        </p:sp>
        <p:sp>
          <p:nvSpPr>
            <p:cNvPr id="19476" name="Text Box 14"/>
            <p:cNvSpPr txBox="1">
              <a:spLocks noChangeArrowheads="1"/>
            </p:cNvSpPr>
            <p:nvPr/>
          </p:nvSpPr>
          <p:spPr bwMode="auto">
            <a:xfrm>
              <a:off x="4604" y="211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4</a:t>
              </a:r>
              <a:endParaRPr lang="ru-RU"/>
            </a:p>
          </p:txBody>
        </p:sp>
        <p:sp>
          <p:nvSpPr>
            <p:cNvPr id="19477" name="Text Box 15"/>
            <p:cNvSpPr txBox="1">
              <a:spLocks noChangeArrowheads="1"/>
            </p:cNvSpPr>
            <p:nvPr/>
          </p:nvSpPr>
          <p:spPr bwMode="auto">
            <a:xfrm>
              <a:off x="4876" y="211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5</a:t>
              </a:r>
              <a:endParaRPr lang="ru-RU"/>
            </a:p>
          </p:txBody>
        </p:sp>
        <p:sp>
          <p:nvSpPr>
            <p:cNvPr id="19478" name="Text Box 16"/>
            <p:cNvSpPr txBox="1">
              <a:spLocks noChangeArrowheads="1"/>
            </p:cNvSpPr>
            <p:nvPr/>
          </p:nvSpPr>
          <p:spPr bwMode="auto">
            <a:xfrm>
              <a:off x="3379" y="170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1</a:t>
              </a:r>
              <a:endParaRPr lang="ru-RU"/>
            </a:p>
          </p:txBody>
        </p:sp>
        <p:sp>
          <p:nvSpPr>
            <p:cNvPr id="19479" name="Text Box 17"/>
            <p:cNvSpPr txBox="1">
              <a:spLocks noChangeArrowheads="1"/>
            </p:cNvSpPr>
            <p:nvPr/>
          </p:nvSpPr>
          <p:spPr bwMode="auto">
            <a:xfrm>
              <a:off x="3379" y="1389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2</a:t>
              </a:r>
              <a:endParaRPr lang="ru-RU"/>
            </a:p>
          </p:txBody>
        </p:sp>
        <p:sp>
          <p:nvSpPr>
            <p:cNvPr id="19480" name="Text Box 18"/>
            <p:cNvSpPr txBox="1">
              <a:spLocks noChangeArrowheads="1"/>
            </p:cNvSpPr>
            <p:nvPr/>
          </p:nvSpPr>
          <p:spPr bwMode="auto">
            <a:xfrm>
              <a:off x="3379" y="115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3</a:t>
              </a:r>
              <a:endParaRPr lang="ru-RU"/>
            </a:p>
          </p:txBody>
        </p:sp>
        <p:sp>
          <p:nvSpPr>
            <p:cNvPr id="19481" name="Text Box 19"/>
            <p:cNvSpPr txBox="1">
              <a:spLocks noChangeArrowheads="1"/>
            </p:cNvSpPr>
            <p:nvPr/>
          </p:nvSpPr>
          <p:spPr bwMode="auto">
            <a:xfrm>
              <a:off x="3379" y="88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4</a:t>
              </a:r>
              <a:endParaRPr lang="ru-RU"/>
            </a:p>
          </p:txBody>
        </p:sp>
        <p:sp>
          <p:nvSpPr>
            <p:cNvPr id="19482" name="Text Box 20"/>
            <p:cNvSpPr txBox="1">
              <a:spLocks noChangeArrowheads="1"/>
            </p:cNvSpPr>
            <p:nvPr/>
          </p:nvSpPr>
          <p:spPr bwMode="auto">
            <a:xfrm>
              <a:off x="3379" y="57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5</a:t>
              </a:r>
              <a:endParaRPr lang="ru-RU"/>
            </a:p>
          </p:txBody>
        </p:sp>
        <p:sp>
          <p:nvSpPr>
            <p:cNvPr id="19483" name="Text Box 21"/>
            <p:cNvSpPr txBox="1">
              <a:spLocks noChangeArrowheads="1"/>
            </p:cNvSpPr>
            <p:nvPr/>
          </p:nvSpPr>
          <p:spPr bwMode="auto">
            <a:xfrm>
              <a:off x="3334" y="2247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-1</a:t>
              </a:r>
              <a:endParaRPr lang="ru-RU"/>
            </a:p>
          </p:txBody>
        </p:sp>
        <p:sp>
          <p:nvSpPr>
            <p:cNvPr id="19484" name="Text Box 22"/>
            <p:cNvSpPr txBox="1">
              <a:spLocks noChangeArrowheads="1"/>
            </p:cNvSpPr>
            <p:nvPr/>
          </p:nvSpPr>
          <p:spPr bwMode="auto">
            <a:xfrm>
              <a:off x="3316" y="2519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-2</a:t>
              </a:r>
              <a:endParaRPr lang="ru-RU"/>
            </a:p>
          </p:txBody>
        </p:sp>
        <p:sp>
          <p:nvSpPr>
            <p:cNvPr id="19485" name="Text Box 23"/>
            <p:cNvSpPr txBox="1">
              <a:spLocks noChangeArrowheads="1"/>
            </p:cNvSpPr>
            <p:nvPr/>
          </p:nvSpPr>
          <p:spPr bwMode="auto">
            <a:xfrm>
              <a:off x="3316" y="2750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-3</a:t>
              </a:r>
              <a:endParaRPr lang="ru-RU"/>
            </a:p>
          </p:txBody>
        </p:sp>
        <p:sp>
          <p:nvSpPr>
            <p:cNvPr id="19486" name="Text Box 24"/>
            <p:cNvSpPr txBox="1">
              <a:spLocks noChangeArrowheads="1"/>
            </p:cNvSpPr>
            <p:nvPr/>
          </p:nvSpPr>
          <p:spPr bwMode="auto">
            <a:xfrm>
              <a:off x="3316" y="3022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-4</a:t>
              </a:r>
              <a:endParaRPr lang="ru-RU"/>
            </a:p>
          </p:txBody>
        </p:sp>
        <p:sp>
          <p:nvSpPr>
            <p:cNvPr id="19487" name="Text Box 25"/>
            <p:cNvSpPr txBox="1">
              <a:spLocks noChangeArrowheads="1"/>
            </p:cNvSpPr>
            <p:nvPr/>
          </p:nvSpPr>
          <p:spPr bwMode="auto">
            <a:xfrm>
              <a:off x="3334" y="3335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-5</a:t>
              </a:r>
              <a:endParaRPr lang="ru-RU"/>
            </a:p>
          </p:txBody>
        </p:sp>
        <p:sp>
          <p:nvSpPr>
            <p:cNvPr id="19488" name="Text Box 26"/>
            <p:cNvSpPr txBox="1">
              <a:spLocks noChangeArrowheads="1"/>
            </p:cNvSpPr>
            <p:nvPr/>
          </p:nvSpPr>
          <p:spPr bwMode="auto">
            <a:xfrm>
              <a:off x="3198" y="2110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-1</a:t>
              </a:r>
              <a:endParaRPr lang="ru-RU"/>
            </a:p>
          </p:txBody>
        </p:sp>
        <p:sp>
          <p:nvSpPr>
            <p:cNvPr id="19489" name="Text Box 27"/>
            <p:cNvSpPr txBox="1">
              <a:spLocks noChangeArrowheads="1"/>
            </p:cNvSpPr>
            <p:nvPr/>
          </p:nvSpPr>
          <p:spPr bwMode="auto">
            <a:xfrm>
              <a:off x="2925" y="2115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-2</a:t>
              </a:r>
              <a:endParaRPr lang="ru-RU"/>
            </a:p>
          </p:txBody>
        </p:sp>
        <p:sp>
          <p:nvSpPr>
            <p:cNvPr id="19490" name="Text Box 28"/>
            <p:cNvSpPr txBox="1">
              <a:spLocks noChangeArrowheads="1"/>
            </p:cNvSpPr>
            <p:nvPr/>
          </p:nvSpPr>
          <p:spPr bwMode="auto">
            <a:xfrm>
              <a:off x="2364" y="2115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-4</a:t>
              </a:r>
              <a:endParaRPr lang="ru-RU"/>
            </a:p>
          </p:txBody>
        </p:sp>
        <p:sp>
          <p:nvSpPr>
            <p:cNvPr id="19491" name="Text Box 29"/>
            <p:cNvSpPr txBox="1">
              <a:spLocks noChangeArrowheads="1"/>
            </p:cNvSpPr>
            <p:nvPr/>
          </p:nvSpPr>
          <p:spPr bwMode="auto">
            <a:xfrm>
              <a:off x="2092" y="2110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-5</a:t>
              </a:r>
              <a:endParaRPr lang="ru-RU"/>
            </a:p>
          </p:txBody>
        </p:sp>
        <p:sp>
          <p:nvSpPr>
            <p:cNvPr id="19492" name="Text Box 30"/>
            <p:cNvSpPr txBox="1">
              <a:spLocks noChangeArrowheads="1"/>
            </p:cNvSpPr>
            <p:nvPr/>
          </p:nvSpPr>
          <p:spPr bwMode="auto">
            <a:xfrm>
              <a:off x="1837" y="2110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-6</a:t>
              </a:r>
              <a:endParaRPr lang="ru-RU"/>
            </a:p>
          </p:txBody>
        </p:sp>
        <p:sp>
          <p:nvSpPr>
            <p:cNvPr id="19493" name="Text Box 31"/>
            <p:cNvSpPr txBox="1">
              <a:spLocks noChangeArrowheads="1"/>
            </p:cNvSpPr>
            <p:nvPr/>
          </p:nvSpPr>
          <p:spPr bwMode="auto">
            <a:xfrm>
              <a:off x="2653" y="2110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-3</a:t>
              </a:r>
              <a:endParaRPr lang="ru-RU"/>
            </a:p>
          </p:txBody>
        </p:sp>
        <p:sp>
          <p:nvSpPr>
            <p:cNvPr id="19494" name="Line 32"/>
            <p:cNvSpPr>
              <a:spLocks noChangeShapeType="1"/>
            </p:cNvSpPr>
            <p:nvPr/>
          </p:nvSpPr>
          <p:spPr bwMode="auto">
            <a:xfrm>
              <a:off x="3878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495" name="Line 33"/>
            <p:cNvSpPr>
              <a:spLocks noChangeShapeType="1"/>
            </p:cNvSpPr>
            <p:nvPr/>
          </p:nvSpPr>
          <p:spPr bwMode="auto">
            <a:xfrm>
              <a:off x="4150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496" name="Line 34"/>
            <p:cNvSpPr>
              <a:spLocks noChangeShapeType="1"/>
            </p:cNvSpPr>
            <p:nvPr/>
          </p:nvSpPr>
          <p:spPr bwMode="auto">
            <a:xfrm>
              <a:off x="4422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497" name="Line 35"/>
            <p:cNvSpPr>
              <a:spLocks noChangeShapeType="1"/>
            </p:cNvSpPr>
            <p:nvPr/>
          </p:nvSpPr>
          <p:spPr bwMode="auto">
            <a:xfrm>
              <a:off x="4694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498" name="Line 36"/>
            <p:cNvSpPr>
              <a:spLocks noChangeShapeType="1"/>
            </p:cNvSpPr>
            <p:nvPr/>
          </p:nvSpPr>
          <p:spPr bwMode="auto">
            <a:xfrm>
              <a:off x="4967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499" name="Line 37"/>
            <p:cNvSpPr>
              <a:spLocks noChangeShapeType="1"/>
            </p:cNvSpPr>
            <p:nvPr/>
          </p:nvSpPr>
          <p:spPr bwMode="auto">
            <a:xfrm>
              <a:off x="5239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500" name="Text Box 38"/>
            <p:cNvSpPr txBox="1">
              <a:spLocks noChangeArrowheads="1"/>
            </p:cNvSpPr>
            <p:nvPr/>
          </p:nvSpPr>
          <p:spPr bwMode="auto">
            <a:xfrm>
              <a:off x="5133" y="211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6</a:t>
              </a:r>
              <a:endParaRPr lang="ru-RU"/>
            </a:p>
          </p:txBody>
        </p:sp>
        <p:sp>
          <p:nvSpPr>
            <p:cNvPr id="19501" name="Line 39"/>
            <p:cNvSpPr>
              <a:spLocks noChangeShapeType="1"/>
            </p:cNvSpPr>
            <p:nvPr/>
          </p:nvSpPr>
          <p:spPr bwMode="auto">
            <a:xfrm>
              <a:off x="3334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502" name="Line 40"/>
            <p:cNvSpPr>
              <a:spLocks noChangeShapeType="1"/>
            </p:cNvSpPr>
            <p:nvPr/>
          </p:nvSpPr>
          <p:spPr bwMode="auto">
            <a:xfrm>
              <a:off x="3061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503" name="Line 41"/>
            <p:cNvSpPr>
              <a:spLocks noChangeShapeType="1"/>
            </p:cNvSpPr>
            <p:nvPr/>
          </p:nvSpPr>
          <p:spPr bwMode="auto">
            <a:xfrm>
              <a:off x="2789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504" name="Line 42"/>
            <p:cNvSpPr>
              <a:spLocks noChangeShapeType="1"/>
            </p:cNvSpPr>
            <p:nvPr/>
          </p:nvSpPr>
          <p:spPr bwMode="auto">
            <a:xfrm>
              <a:off x="2517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505" name="Line 43"/>
            <p:cNvSpPr>
              <a:spLocks noChangeShapeType="1"/>
            </p:cNvSpPr>
            <p:nvPr/>
          </p:nvSpPr>
          <p:spPr bwMode="auto">
            <a:xfrm>
              <a:off x="2245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506" name="Line 44"/>
            <p:cNvSpPr>
              <a:spLocks noChangeShapeType="1"/>
            </p:cNvSpPr>
            <p:nvPr/>
          </p:nvSpPr>
          <p:spPr bwMode="auto">
            <a:xfrm>
              <a:off x="1973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507" name="Line 45"/>
            <p:cNvSpPr>
              <a:spLocks noChangeShapeType="1"/>
            </p:cNvSpPr>
            <p:nvPr/>
          </p:nvSpPr>
          <p:spPr bwMode="auto">
            <a:xfrm>
              <a:off x="1701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508" name="Text Box 46"/>
            <p:cNvSpPr txBox="1">
              <a:spLocks noChangeArrowheads="1"/>
            </p:cNvSpPr>
            <p:nvPr/>
          </p:nvSpPr>
          <p:spPr bwMode="auto">
            <a:xfrm>
              <a:off x="1565" y="2115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-7</a:t>
              </a:r>
              <a:endParaRPr lang="ru-RU"/>
            </a:p>
          </p:txBody>
        </p:sp>
        <p:sp>
          <p:nvSpPr>
            <p:cNvPr id="19509" name="Text Box 47"/>
            <p:cNvSpPr txBox="1">
              <a:spLocks noChangeArrowheads="1"/>
            </p:cNvSpPr>
            <p:nvPr/>
          </p:nvSpPr>
          <p:spPr bwMode="auto">
            <a:xfrm>
              <a:off x="5420" y="211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7</a:t>
              </a:r>
              <a:endParaRPr lang="ru-RU"/>
            </a:p>
          </p:txBody>
        </p:sp>
        <p:sp>
          <p:nvSpPr>
            <p:cNvPr id="19510" name="Line 48"/>
            <p:cNvSpPr>
              <a:spLocks noChangeShapeType="1"/>
            </p:cNvSpPr>
            <p:nvPr/>
          </p:nvSpPr>
          <p:spPr bwMode="auto">
            <a:xfrm>
              <a:off x="5511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511" name="Line 49"/>
            <p:cNvSpPr>
              <a:spLocks noChangeShapeType="1"/>
            </p:cNvSpPr>
            <p:nvPr/>
          </p:nvSpPr>
          <p:spPr bwMode="auto">
            <a:xfrm>
              <a:off x="3560" y="1797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512" name="Line 50"/>
            <p:cNvSpPr>
              <a:spLocks noChangeShapeType="1"/>
            </p:cNvSpPr>
            <p:nvPr/>
          </p:nvSpPr>
          <p:spPr bwMode="auto">
            <a:xfrm>
              <a:off x="3560" y="1525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513" name="Line 51"/>
            <p:cNvSpPr>
              <a:spLocks noChangeShapeType="1"/>
            </p:cNvSpPr>
            <p:nvPr/>
          </p:nvSpPr>
          <p:spPr bwMode="auto">
            <a:xfrm>
              <a:off x="3560" y="1253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514" name="Line 52"/>
            <p:cNvSpPr>
              <a:spLocks noChangeShapeType="1"/>
            </p:cNvSpPr>
            <p:nvPr/>
          </p:nvSpPr>
          <p:spPr bwMode="auto">
            <a:xfrm>
              <a:off x="3560" y="981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515" name="Line 53"/>
            <p:cNvSpPr>
              <a:spLocks noChangeShapeType="1"/>
            </p:cNvSpPr>
            <p:nvPr/>
          </p:nvSpPr>
          <p:spPr bwMode="auto">
            <a:xfrm>
              <a:off x="3560" y="709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516" name="Line 54"/>
            <p:cNvSpPr>
              <a:spLocks noChangeShapeType="1"/>
            </p:cNvSpPr>
            <p:nvPr/>
          </p:nvSpPr>
          <p:spPr bwMode="auto">
            <a:xfrm>
              <a:off x="3560" y="436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517" name="Text Box 55"/>
            <p:cNvSpPr txBox="1">
              <a:spLocks noChangeArrowheads="1"/>
            </p:cNvSpPr>
            <p:nvPr/>
          </p:nvSpPr>
          <p:spPr bwMode="auto">
            <a:xfrm>
              <a:off x="3379" y="341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6</a:t>
              </a:r>
              <a:endParaRPr lang="ru-RU"/>
            </a:p>
          </p:txBody>
        </p:sp>
        <p:sp>
          <p:nvSpPr>
            <p:cNvPr id="19518" name="Line 56"/>
            <p:cNvSpPr>
              <a:spLocks noChangeShapeType="1"/>
            </p:cNvSpPr>
            <p:nvPr/>
          </p:nvSpPr>
          <p:spPr bwMode="auto">
            <a:xfrm>
              <a:off x="3560" y="2341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519" name="Line 57"/>
            <p:cNvSpPr>
              <a:spLocks noChangeShapeType="1"/>
            </p:cNvSpPr>
            <p:nvPr/>
          </p:nvSpPr>
          <p:spPr bwMode="auto">
            <a:xfrm>
              <a:off x="3560" y="2614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520" name="Line 58"/>
            <p:cNvSpPr>
              <a:spLocks noChangeShapeType="1"/>
            </p:cNvSpPr>
            <p:nvPr/>
          </p:nvSpPr>
          <p:spPr bwMode="auto">
            <a:xfrm>
              <a:off x="3560" y="2886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521" name="Line 59"/>
            <p:cNvSpPr>
              <a:spLocks noChangeShapeType="1"/>
            </p:cNvSpPr>
            <p:nvPr/>
          </p:nvSpPr>
          <p:spPr bwMode="auto">
            <a:xfrm>
              <a:off x="3560" y="3158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522" name="Line 60"/>
            <p:cNvSpPr>
              <a:spLocks noChangeShapeType="1"/>
            </p:cNvSpPr>
            <p:nvPr/>
          </p:nvSpPr>
          <p:spPr bwMode="auto">
            <a:xfrm>
              <a:off x="3560" y="3430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523" name="Line 61"/>
            <p:cNvSpPr>
              <a:spLocks noChangeShapeType="1"/>
            </p:cNvSpPr>
            <p:nvPr/>
          </p:nvSpPr>
          <p:spPr bwMode="auto">
            <a:xfrm>
              <a:off x="3560" y="3702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524" name="Line 62"/>
            <p:cNvSpPr>
              <a:spLocks noChangeShapeType="1"/>
            </p:cNvSpPr>
            <p:nvPr/>
          </p:nvSpPr>
          <p:spPr bwMode="auto">
            <a:xfrm>
              <a:off x="3560" y="3974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9525" name="Text Box 63"/>
            <p:cNvSpPr txBox="1">
              <a:spLocks noChangeArrowheads="1"/>
            </p:cNvSpPr>
            <p:nvPr/>
          </p:nvSpPr>
          <p:spPr bwMode="auto">
            <a:xfrm>
              <a:off x="3334" y="3607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-6</a:t>
              </a:r>
              <a:endParaRPr lang="ru-RU"/>
            </a:p>
          </p:txBody>
        </p:sp>
        <p:sp>
          <p:nvSpPr>
            <p:cNvPr id="19526" name="Text Box 64"/>
            <p:cNvSpPr txBox="1">
              <a:spLocks noChangeArrowheads="1"/>
            </p:cNvSpPr>
            <p:nvPr/>
          </p:nvSpPr>
          <p:spPr bwMode="auto">
            <a:xfrm>
              <a:off x="3334" y="3879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-7</a:t>
              </a:r>
              <a:endParaRPr lang="ru-RU"/>
            </a:p>
          </p:txBody>
        </p:sp>
      </p:grpSp>
      <p:sp>
        <p:nvSpPr>
          <p:cNvPr id="19459" name="Oval 237"/>
          <p:cNvSpPr>
            <a:spLocks noChangeArrowheads="1"/>
          </p:cNvSpPr>
          <p:nvPr/>
        </p:nvSpPr>
        <p:spPr bwMode="auto">
          <a:xfrm>
            <a:off x="6429375" y="5429250"/>
            <a:ext cx="142875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9460" name="Oval 237"/>
          <p:cNvSpPr>
            <a:spLocks noChangeArrowheads="1"/>
          </p:cNvSpPr>
          <p:nvPr/>
        </p:nvSpPr>
        <p:spPr bwMode="auto">
          <a:xfrm>
            <a:off x="7858125" y="3000375"/>
            <a:ext cx="142875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cxnSp>
        <p:nvCxnSpPr>
          <p:cNvPr id="67" name="Прямая соединительная линия 66"/>
          <p:cNvCxnSpPr>
            <a:stCxn id="19460" idx="7"/>
            <a:endCxn id="19459" idx="3"/>
          </p:cNvCxnSpPr>
          <p:nvPr/>
        </p:nvCxnSpPr>
        <p:spPr>
          <a:xfrm rot="16200000" flipH="1" flipV="1">
            <a:off x="5949157" y="3521869"/>
            <a:ext cx="2532062" cy="15303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462" name="Rectangle 1"/>
          <p:cNvSpPr>
            <a:spLocks noChangeArrowheads="1"/>
          </p:cNvSpPr>
          <p:nvPr/>
        </p:nvSpPr>
        <p:spPr bwMode="auto">
          <a:xfrm>
            <a:off x="7286625" y="2357438"/>
            <a:ext cx="1571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uk-UA" sz="2800" b="1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А (х₁;у₁)</a:t>
            </a:r>
            <a:endParaRPr lang="uk-UA" sz="2800" b="1">
              <a:solidFill>
                <a:srgbClr val="0070C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9463" name="Rectangle 1"/>
          <p:cNvSpPr>
            <a:spLocks noChangeArrowheads="1"/>
          </p:cNvSpPr>
          <p:nvPr/>
        </p:nvSpPr>
        <p:spPr bwMode="auto">
          <a:xfrm>
            <a:off x="6143625" y="5643563"/>
            <a:ext cx="1571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uk-UA" sz="2800" b="1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В (х₂;у₂)</a:t>
            </a:r>
            <a:endParaRPr lang="uk-UA" sz="2800" b="1">
              <a:solidFill>
                <a:srgbClr val="0070C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946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" y="4357688"/>
            <a:ext cx="5262563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6" name="Rectangle 3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sp>
        <p:nvSpPr>
          <p:cNvPr id="76" name="Rectangle 3"/>
          <p:cNvSpPr txBox="1">
            <a:spLocks noChangeArrowheads="1"/>
          </p:cNvSpPr>
          <p:nvPr/>
        </p:nvSpPr>
        <p:spPr>
          <a:xfrm>
            <a:off x="357188" y="1285875"/>
            <a:ext cx="4038600" cy="28575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uk-UA" sz="2800" dirty="0">
                <a:latin typeface="+mn-lt"/>
                <a:cs typeface="+mn-cs"/>
              </a:rPr>
              <a:t>    Відстань між двома точками дорівнює кореню квадратному із суми квадратів різниць їх відповідних координат.</a:t>
            </a:r>
            <a:endParaRPr lang="ru-RU" sz="28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6" grpId="1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Знайдіть відстань між точками:</a:t>
            </a:r>
            <a:endParaRPr lang="ru-RU" smtClean="0"/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smtClean="0"/>
          </a:p>
        </p:txBody>
      </p:sp>
      <p:grpSp>
        <p:nvGrpSpPr>
          <p:cNvPr id="20483" name="Group 66"/>
          <p:cNvGrpSpPr>
            <a:grpSpLocks/>
          </p:cNvGrpSpPr>
          <p:nvPr/>
        </p:nvGrpSpPr>
        <p:grpSpPr bwMode="auto">
          <a:xfrm>
            <a:off x="2374900" y="714375"/>
            <a:ext cx="6769100" cy="6335713"/>
            <a:chOff x="1519" y="119"/>
            <a:chExt cx="4264" cy="3991"/>
          </a:xfrm>
        </p:grpSpPr>
        <p:sp>
          <p:nvSpPr>
            <p:cNvPr id="20493" name="Line 5"/>
            <p:cNvSpPr>
              <a:spLocks noChangeShapeType="1"/>
            </p:cNvSpPr>
            <p:nvPr/>
          </p:nvSpPr>
          <p:spPr bwMode="auto">
            <a:xfrm>
              <a:off x="1519" y="2069"/>
              <a:ext cx="4219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494" name="Text Box 6"/>
            <p:cNvSpPr txBox="1">
              <a:spLocks noChangeArrowheads="1"/>
            </p:cNvSpPr>
            <p:nvPr/>
          </p:nvSpPr>
          <p:spPr bwMode="auto">
            <a:xfrm>
              <a:off x="5571" y="2069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 b="1"/>
                <a:t>Х</a:t>
              </a:r>
              <a:endParaRPr lang="ru-RU" b="1"/>
            </a:p>
          </p:txBody>
        </p:sp>
        <p:sp>
          <p:nvSpPr>
            <p:cNvPr id="20495" name="Line 8"/>
            <p:cNvSpPr>
              <a:spLocks noChangeShapeType="1"/>
            </p:cNvSpPr>
            <p:nvPr/>
          </p:nvSpPr>
          <p:spPr bwMode="auto">
            <a:xfrm flipV="1">
              <a:off x="3618" y="255"/>
              <a:ext cx="0" cy="3765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496" name="Text Box 9"/>
            <p:cNvSpPr txBox="1">
              <a:spLocks noChangeArrowheads="1"/>
            </p:cNvSpPr>
            <p:nvPr/>
          </p:nvSpPr>
          <p:spPr bwMode="auto">
            <a:xfrm>
              <a:off x="3469" y="202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о</a:t>
              </a:r>
              <a:endParaRPr lang="ru-RU"/>
            </a:p>
          </p:txBody>
        </p:sp>
        <p:sp>
          <p:nvSpPr>
            <p:cNvPr id="20497" name="Text Box 10"/>
            <p:cNvSpPr txBox="1">
              <a:spLocks noChangeArrowheads="1"/>
            </p:cNvSpPr>
            <p:nvPr/>
          </p:nvSpPr>
          <p:spPr bwMode="auto">
            <a:xfrm>
              <a:off x="3618" y="119"/>
              <a:ext cx="20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 b="1"/>
                <a:t>У</a:t>
              </a:r>
              <a:endParaRPr lang="ru-RU" b="1"/>
            </a:p>
          </p:txBody>
        </p:sp>
        <p:sp>
          <p:nvSpPr>
            <p:cNvPr id="20498" name="Text Box 11"/>
            <p:cNvSpPr txBox="1">
              <a:spLocks noChangeArrowheads="1"/>
            </p:cNvSpPr>
            <p:nvPr/>
          </p:nvSpPr>
          <p:spPr bwMode="auto">
            <a:xfrm>
              <a:off x="3787" y="211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1</a:t>
              </a:r>
              <a:endParaRPr lang="ru-RU"/>
            </a:p>
          </p:txBody>
        </p:sp>
        <p:sp>
          <p:nvSpPr>
            <p:cNvPr id="20499" name="Text Box 12"/>
            <p:cNvSpPr txBox="1">
              <a:spLocks noChangeArrowheads="1"/>
            </p:cNvSpPr>
            <p:nvPr/>
          </p:nvSpPr>
          <p:spPr bwMode="auto">
            <a:xfrm>
              <a:off x="4059" y="211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2</a:t>
              </a:r>
              <a:endParaRPr lang="ru-RU"/>
            </a:p>
          </p:txBody>
        </p:sp>
        <p:sp>
          <p:nvSpPr>
            <p:cNvPr id="20500" name="Text Box 13"/>
            <p:cNvSpPr txBox="1">
              <a:spLocks noChangeArrowheads="1"/>
            </p:cNvSpPr>
            <p:nvPr/>
          </p:nvSpPr>
          <p:spPr bwMode="auto">
            <a:xfrm>
              <a:off x="4332" y="211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3</a:t>
              </a:r>
              <a:endParaRPr lang="ru-RU"/>
            </a:p>
          </p:txBody>
        </p:sp>
        <p:sp>
          <p:nvSpPr>
            <p:cNvPr id="20501" name="Text Box 14"/>
            <p:cNvSpPr txBox="1">
              <a:spLocks noChangeArrowheads="1"/>
            </p:cNvSpPr>
            <p:nvPr/>
          </p:nvSpPr>
          <p:spPr bwMode="auto">
            <a:xfrm>
              <a:off x="4604" y="211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4</a:t>
              </a:r>
              <a:endParaRPr lang="ru-RU"/>
            </a:p>
          </p:txBody>
        </p:sp>
        <p:sp>
          <p:nvSpPr>
            <p:cNvPr id="20502" name="Text Box 15"/>
            <p:cNvSpPr txBox="1">
              <a:spLocks noChangeArrowheads="1"/>
            </p:cNvSpPr>
            <p:nvPr/>
          </p:nvSpPr>
          <p:spPr bwMode="auto">
            <a:xfrm>
              <a:off x="4876" y="211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5</a:t>
              </a:r>
              <a:endParaRPr lang="ru-RU"/>
            </a:p>
          </p:txBody>
        </p:sp>
        <p:sp>
          <p:nvSpPr>
            <p:cNvPr id="20503" name="Text Box 16"/>
            <p:cNvSpPr txBox="1">
              <a:spLocks noChangeArrowheads="1"/>
            </p:cNvSpPr>
            <p:nvPr/>
          </p:nvSpPr>
          <p:spPr bwMode="auto">
            <a:xfrm>
              <a:off x="3379" y="170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1</a:t>
              </a:r>
              <a:endParaRPr lang="ru-RU"/>
            </a:p>
          </p:txBody>
        </p:sp>
        <p:sp>
          <p:nvSpPr>
            <p:cNvPr id="20504" name="Text Box 17"/>
            <p:cNvSpPr txBox="1">
              <a:spLocks noChangeArrowheads="1"/>
            </p:cNvSpPr>
            <p:nvPr/>
          </p:nvSpPr>
          <p:spPr bwMode="auto">
            <a:xfrm>
              <a:off x="3379" y="1389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2</a:t>
              </a:r>
              <a:endParaRPr lang="ru-RU"/>
            </a:p>
          </p:txBody>
        </p:sp>
        <p:sp>
          <p:nvSpPr>
            <p:cNvPr id="20505" name="Text Box 18"/>
            <p:cNvSpPr txBox="1">
              <a:spLocks noChangeArrowheads="1"/>
            </p:cNvSpPr>
            <p:nvPr/>
          </p:nvSpPr>
          <p:spPr bwMode="auto">
            <a:xfrm>
              <a:off x="3379" y="115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3</a:t>
              </a:r>
              <a:endParaRPr lang="ru-RU"/>
            </a:p>
          </p:txBody>
        </p:sp>
        <p:sp>
          <p:nvSpPr>
            <p:cNvPr id="20506" name="Text Box 19"/>
            <p:cNvSpPr txBox="1">
              <a:spLocks noChangeArrowheads="1"/>
            </p:cNvSpPr>
            <p:nvPr/>
          </p:nvSpPr>
          <p:spPr bwMode="auto">
            <a:xfrm>
              <a:off x="3379" y="88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4</a:t>
              </a:r>
              <a:endParaRPr lang="ru-RU"/>
            </a:p>
          </p:txBody>
        </p:sp>
        <p:sp>
          <p:nvSpPr>
            <p:cNvPr id="20507" name="Text Box 20"/>
            <p:cNvSpPr txBox="1">
              <a:spLocks noChangeArrowheads="1"/>
            </p:cNvSpPr>
            <p:nvPr/>
          </p:nvSpPr>
          <p:spPr bwMode="auto">
            <a:xfrm>
              <a:off x="3379" y="57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5</a:t>
              </a:r>
              <a:endParaRPr lang="ru-RU"/>
            </a:p>
          </p:txBody>
        </p:sp>
        <p:sp>
          <p:nvSpPr>
            <p:cNvPr id="20508" name="Text Box 21"/>
            <p:cNvSpPr txBox="1">
              <a:spLocks noChangeArrowheads="1"/>
            </p:cNvSpPr>
            <p:nvPr/>
          </p:nvSpPr>
          <p:spPr bwMode="auto">
            <a:xfrm>
              <a:off x="3334" y="2247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-1</a:t>
              </a:r>
              <a:endParaRPr lang="ru-RU"/>
            </a:p>
          </p:txBody>
        </p:sp>
        <p:sp>
          <p:nvSpPr>
            <p:cNvPr id="20509" name="Text Box 22"/>
            <p:cNvSpPr txBox="1">
              <a:spLocks noChangeArrowheads="1"/>
            </p:cNvSpPr>
            <p:nvPr/>
          </p:nvSpPr>
          <p:spPr bwMode="auto">
            <a:xfrm>
              <a:off x="3316" y="2519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-2</a:t>
              </a:r>
              <a:endParaRPr lang="ru-RU"/>
            </a:p>
          </p:txBody>
        </p:sp>
        <p:sp>
          <p:nvSpPr>
            <p:cNvPr id="20510" name="Text Box 23"/>
            <p:cNvSpPr txBox="1">
              <a:spLocks noChangeArrowheads="1"/>
            </p:cNvSpPr>
            <p:nvPr/>
          </p:nvSpPr>
          <p:spPr bwMode="auto">
            <a:xfrm>
              <a:off x="3316" y="2750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-3</a:t>
              </a:r>
              <a:endParaRPr lang="ru-RU"/>
            </a:p>
          </p:txBody>
        </p:sp>
        <p:sp>
          <p:nvSpPr>
            <p:cNvPr id="20511" name="Text Box 24"/>
            <p:cNvSpPr txBox="1">
              <a:spLocks noChangeArrowheads="1"/>
            </p:cNvSpPr>
            <p:nvPr/>
          </p:nvSpPr>
          <p:spPr bwMode="auto">
            <a:xfrm>
              <a:off x="3316" y="3022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-4</a:t>
              </a:r>
              <a:endParaRPr lang="ru-RU"/>
            </a:p>
          </p:txBody>
        </p:sp>
        <p:sp>
          <p:nvSpPr>
            <p:cNvPr id="20512" name="Text Box 25"/>
            <p:cNvSpPr txBox="1">
              <a:spLocks noChangeArrowheads="1"/>
            </p:cNvSpPr>
            <p:nvPr/>
          </p:nvSpPr>
          <p:spPr bwMode="auto">
            <a:xfrm>
              <a:off x="3334" y="3335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-5</a:t>
              </a:r>
              <a:endParaRPr lang="ru-RU"/>
            </a:p>
          </p:txBody>
        </p:sp>
        <p:sp>
          <p:nvSpPr>
            <p:cNvPr id="20513" name="Text Box 26"/>
            <p:cNvSpPr txBox="1">
              <a:spLocks noChangeArrowheads="1"/>
            </p:cNvSpPr>
            <p:nvPr/>
          </p:nvSpPr>
          <p:spPr bwMode="auto">
            <a:xfrm>
              <a:off x="3198" y="2110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-1</a:t>
              </a:r>
              <a:endParaRPr lang="ru-RU"/>
            </a:p>
          </p:txBody>
        </p:sp>
        <p:sp>
          <p:nvSpPr>
            <p:cNvPr id="20514" name="Text Box 27"/>
            <p:cNvSpPr txBox="1">
              <a:spLocks noChangeArrowheads="1"/>
            </p:cNvSpPr>
            <p:nvPr/>
          </p:nvSpPr>
          <p:spPr bwMode="auto">
            <a:xfrm>
              <a:off x="2925" y="2115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-2</a:t>
              </a:r>
              <a:endParaRPr lang="ru-RU"/>
            </a:p>
          </p:txBody>
        </p:sp>
        <p:sp>
          <p:nvSpPr>
            <p:cNvPr id="20515" name="Text Box 28"/>
            <p:cNvSpPr txBox="1">
              <a:spLocks noChangeArrowheads="1"/>
            </p:cNvSpPr>
            <p:nvPr/>
          </p:nvSpPr>
          <p:spPr bwMode="auto">
            <a:xfrm>
              <a:off x="2364" y="2115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-4</a:t>
              </a:r>
              <a:endParaRPr lang="ru-RU"/>
            </a:p>
          </p:txBody>
        </p:sp>
        <p:sp>
          <p:nvSpPr>
            <p:cNvPr id="20516" name="Text Box 29"/>
            <p:cNvSpPr txBox="1">
              <a:spLocks noChangeArrowheads="1"/>
            </p:cNvSpPr>
            <p:nvPr/>
          </p:nvSpPr>
          <p:spPr bwMode="auto">
            <a:xfrm>
              <a:off x="2092" y="2110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-5</a:t>
              </a:r>
              <a:endParaRPr lang="ru-RU"/>
            </a:p>
          </p:txBody>
        </p:sp>
        <p:sp>
          <p:nvSpPr>
            <p:cNvPr id="20517" name="Text Box 30"/>
            <p:cNvSpPr txBox="1">
              <a:spLocks noChangeArrowheads="1"/>
            </p:cNvSpPr>
            <p:nvPr/>
          </p:nvSpPr>
          <p:spPr bwMode="auto">
            <a:xfrm>
              <a:off x="1837" y="2110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-6</a:t>
              </a:r>
              <a:endParaRPr lang="ru-RU"/>
            </a:p>
          </p:txBody>
        </p:sp>
        <p:sp>
          <p:nvSpPr>
            <p:cNvPr id="20518" name="Text Box 31"/>
            <p:cNvSpPr txBox="1">
              <a:spLocks noChangeArrowheads="1"/>
            </p:cNvSpPr>
            <p:nvPr/>
          </p:nvSpPr>
          <p:spPr bwMode="auto">
            <a:xfrm>
              <a:off x="2653" y="2110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-3</a:t>
              </a:r>
              <a:endParaRPr lang="ru-RU"/>
            </a:p>
          </p:txBody>
        </p:sp>
        <p:sp>
          <p:nvSpPr>
            <p:cNvPr id="20519" name="Line 32"/>
            <p:cNvSpPr>
              <a:spLocks noChangeShapeType="1"/>
            </p:cNvSpPr>
            <p:nvPr/>
          </p:nvSpPr>
          <p:spPr bwMode="auto">
            <a:xfrm>
              <a:off x="3878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520" name="Line 33"/>
            <p:cNvSpPr>
              <a:spLocks noChangeShapeType="1"/>
            </p:cNvSpPr>
            <p:nvPr/>
          </p:nvSpPr>
          <p:spPr bwMode="auto">
            <a:xfrm>
              <a:off x="4150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521" name="Line 34"/>
            <p:cNvSpPr>
              <a:spLocks noChangeShapeType="1"/>
            </p:cNvSpPr>
            <p:nvPr/>
          </p:nvSpPr>
          <p:spPr bwMode="auto">
            <a:xfrm>
              <a:off x="4422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522" name="Line 35"/>
            <p:cNvSpPr>
              <a:spLocks noChangeShapeType="1"/>
            </p:cNvSpPr>
            <p:nvPr/>
          </p:nvSpPr>
          <p:spPr bwMode="auto">
            <a:xfrm>
              <a:off x="4694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523" name="Line 36"/>
            <p:cNvSpPr>
              <a:spLocks noChangeShapeType="1"/>
            </p:cNvSpPr>
            <p:nvPr/>
          </p:nvSpPr>
          <p:spPr bwMode="auto">
            <a:xfrm>
              <a:off x="4967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524" name="Line 37"/>
            <p:cNvSpPr>
              <a:spLocks noChangeShapeType="1"/>
            </p:cNvSpPr>
            <p:nvPr/>
          </p:nvSpPr>
          <p:spPr bwMode="auto">
            <a:xfrm>
              <a:off x="5239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525" name="Text Box 38"/>
            <p:cNvSpPr txBox="1">
              <a:spLocks noChangeArrowheads="1"/>
            </p:cNvSpPr>
            <p:nvPr/>
          </p:nvSpPr>
          <p:spPr bwMode="auto">
            <a:xfrm>
              <a:off x="5133" y="211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6</a:t>
              </a:r>
              <a:endParaRPr lang="ru-RU"/>
            </a:p>
          </p:txBody>
        </p:sp>
        <p:sp>
          <p:nvSpPr>
            <p:cNvPr id="20526" name="Line 39"/>
            <p:cNvSpPr>
              <a:spLocks noChangeShapeType="1"/>
            </p:cNvSpPr>
            <p:nvPr/>
          </p:nvSpPr>
          <p:spPr bwMode="auto">
            <a:xfrm>
              <a:off x="3334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527" name="Line 40"/>
            <p:cNvSpPr>
              <a:spLocks noChangeShapeType="1"/>
            </p:cNvSpPr>
            <p:nvPr/>
          </p:nvSpPr>
          <p:spPr bwMode="auto">
            <a:xfrm>
              <a:off x="3061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528" name="Line 41"/>
            <p:cNvSpPr>
              <a:spLocks noChangeShapeType="1"/>
            </p:cNvSpPr>
            <p:nvPr/>
          </p:nvSpPr>
          <p:spPr bwMode="auto">
            <a:xfrm>
              <a:off x="2789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529" name="Line 42"/>
            <p:cNvSpPr>
              <a:spLocks noChangeShapeType="1"/>
            </p:cNvSpPr>
            <p:nvPr/>
          </p:nvSpPr>
          <p:spPr bwMode="auto">
            <a:xfrm>
              <a:off x="2517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530" name="Line 43"/>
            <p:cNvSpPr>
              <a:spLocks noChangeShapeType="1"/>
            </p:cNvSpPr>
            <p:nvPr/>
          </p:nvSpPr>
          <p:spPr bwMode="auto">
            <a:xfrm>
              <a:off x="2245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531" name="Line 44"/>
            <p:cNvSpPr>
              <a:spLocks noChangeShapeType="1"/>
            </p:cNvSpPr>
            <p:nvPr/>
          </p:nvSpPr>
          <p:spPr bwMode="auto">
            <a:xfrm>
              <a:off x="1973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532" name="Line 45"/>
            <p:cNvSpPr>
              <a:spLocks noChangeShapeType="1"/>
            </p:cNvSpPr>
            <p:nvPr/>
          </p:nvSpPr>
          <p:spPr bwMode="auto">
            <a:xfrm>
              <a:off x="1701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533" name="Text Box 46"/>
            <p:cNvSpPr txBox="1">
              <a:spLocks noChangeArrowheads="1"/>
            </p:cNvSpPr>
            <p:nvPr/>
          </p:nvSpPr>
          <p:spPr bwMode="auto">
            <a:xfrm>
              <a:off x="1565" y="2115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-7</a:t>
              </a:r>
              <a:endParaRPr lang="ru-RU"/>
            </a:p>
          </p:txBody>
        </p:sp>
        <p:sp>
          <p:nvSpPr>
            <p:cNvPr id="20534" name="Text Box 47"/>
            <p:cNvSpPr txBox="1">
              <a:spLocks noChangeArrowheads="1"/>
            </p:cNvSpPr>
            <p:nvPr/>
          </p:nvSpPr>
          <p:spPr bwMode="auto">
            <a:xfrm>
              <a:off x="5420" y="211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7</a:t>
              </a:r>
              <a:endParaRPr lang="ru-RU"/>
            </a:p>
          </p:txBody>
        </p:sp>
        <p:sp>
          <p:nvSpPr>
            <p:cNvPr id="20535" name="Line 48"/>
            <p:cNvSpPr>
              <a:spLocks noChangeShapeType="1"/>
            </p:cNvSpPr>
            <p:nvPr/>
          </p:nvSpPr>
          <p:spPr bwMode="auto">
            <a:xfrm>
              <a:off x="5511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536" name="Line 49"/>
            <p:cNvSpPr>
              <a:spLocks noChangeShapeType="1"/>
            </p:cNvSpPr>
            <p:nvPr/>
          </p:nvSpPr>
          <p:spPr bwMode="auto">
            <a:xfrm>
              <a:off x="3560" y="1797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537" name="Line 50"/>
            <p:cNvSpPr>
              <a:spLocks noChangeShapeType="1"/>
            </p:cNvSpPr>
            <p:nvPr/>
          </p:nvSpPr>
          <p:spPr bwMode="auto">
            <a:xfrm>
              <a:off x="3560" y="1525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538" name="Line 51"/>
            <p:cNvSpPr>
              <a:spLocks noChangeShapeType="1"/>
            </p:cNvSpPr>
            <p:nvPr/>
          </p:nvSpPr>
          <p:spPr bwMode="auto">
            <a:xfrm>
              <a:off x="3560" y="1253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539" name="Line 52"/>
            <p:cNvSpPr>
              <a:spLocks noChangeShapeType="1"/>
            </p:cNvSpPr>
            <p:nvPr/>
          </p:nvSpPr>
          <p:spPr bwMode="auto">
            <a:xfrm>
              <a:off x="3560" y="981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540" name="Line 53"/>
            <p:cNvSpPr>
              <a:spLocks noChangeShapeType="1"/>
            </p:cNvSpPr>
            <p:nvPr/>
          </p:nvSpPr>
          <p:spPr bwMode="auto">
            <a:xfrm>
              <a:off x="3560" y="709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541" name="Line 54"/>
            <p:cNvSpPr>
              <a:spLocks noChangeShapeType="1"/>
            </p:cNvSpPr>
            <p:nvPr/>
          </p:nvSpPr>
          <p:spPr bwMode="auto">
            <a:xfrm>
              <a:off x="3560" y="436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542" name="Text Box 55"/>
            <p:cNvSpPr txBox="1">
              <a:spLocks noChangeArrowheads="1"/>
            </p:cNvSpPr>
            <p:nvPr/>
          </p:nvSpPr>
          <p:spPr bwMode="auto">
            <a:xfrm>
              <a:off x="3379" y="341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6</a:t>
              </a:r>
              <a:endParaRPr lang="ru-RU"/>
            </a:p>
          </p:txBody>
        </p:sp>
        <p:sp>
          <p:nvSpPr>
            <p:cNvPr id="20543" name="Line 56"/>
            <p:cNvSpPr>
              <a:spLocks noChangeShapeType="1"/>
            </p:cNvSpPr>
            <p:nvPr/>
          </p:nvSpPr>
          <p:spPr bwMode="auto">
            <a:xfrm>
              <a:off x="3560" y="2341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544" name="Line 57"/>
            <p:cNvSpPr>
              <a:spLocks noChangeShapeType="1"/>
            </p:cNvSpPr>
            <p:nvPr/>
          </p:nvSpPr>
          <p:spPr bwMode="auto">
            <a:xfrm>
              <a:off x="3560" y="2614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545" name="Line 58"/>
            <p:cNvSpPr>
              <a:spLocks noChangeShapeType="1"/>
            </p:cNvSpPr>
            <p:nvPr/>
          </p:nvSpPr>
          <p:spPr bwMode="auto">
            <a:xfrm>
              <a:off x="3560" y="2886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546" name="Line 59"/>
            <p:cNvSpPr>
              <a:spLocks noChangeShapeType="1"/>
            </p:cNvSpPr>
            <p:nvPr/>
          </p:nvSpPr>
          <p:spPr bwMode="auto">
            <a:xfrm>
              <a:off x="3560" y="3158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547" name="Line 60"/>
            <p:cNvSpPr>
              <a:spLocks noChangeShapeType="1"/>
            </p:cNvSpPr>
            <p:nvPr/>
          </p:nvSpPr>
          <p:spPr bwMode="auto">
            <a:xfrm>
              <a:off x="3560" y="3430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548" name="Line 61"/>
            <p:cNvSpPr>
              <a:spLocks noChangeShapeType="1"/>
            </p:cNvSpPr>
            <p:nvPr/>
          </p:nvSpPr>
          <p:spPr bwMode="auto">
            <a:xfrm>
              <a:off x="3560" y="3702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549" name="Line 62"/>
            <p:cNvSpPr>
              <a:spLocks noChangeShapeType="1"/>
            </p:cNvSpPr>
            <p:nvPr/>
          </p:nvSpPr>
          <p:spPr bwMode="auto">
            <a:xfrm>
              <a:off x="3560" y="3974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0550" name="Text Box 63"/>
            <p:cNvSpPr txBox="1">
              <a:spLocks noChangeArrowheads="1"/>
            </p:cNvSpPr>
            <p:nvPr/>
          </p:nvSpPr>
          <p:spPr bwMode="auto">
            <a:xfrm>
              <a:off x="3334" y="3607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-6</a:t>
              </a:r>
              <a:endParaRPr lang="ru-RU"/>
            </a:p>
          </p:txBody>
        </p:sp>
        <p:sp>
          <p:nvSpPr>
            <p:cNvPr id="20551" name="Text Box 64"/>
            <p:cNvSpPr txBox="1">
              <a:spLocks noChangeArrowheads="1"/>
            </p:cNvSpPr>
            <p:nvPr/>
          </p:nvSpPr>
          <p:spPr bwMode="auto">
            <a:xfrm>
              <a:off x="3334" y="3879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-7</a:t>
              </a:r>
              <a:endParaRPr lang="ru-RU"/>
            </a:p>
          </p:txBody>
        </p:sp>
      </p:grpSp>
      <p:sp>
        <p:nvSpPr>
          <p:cNvPr id="64" name="Прямоугольник 63"/>
          <p:cNvSpPr>
            <a:spLocks noChangeArrowheads="1"/>
          </p:cNvSpPr>
          <p:nvPr/>
        </p:nvSpPr>
        <p:spPr bwMode="auto">
          <a:xfrm>
            <a:off x="785813" y="2071688"/>
            <a:ext cx="2673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uk-UA" sz="2800" b="1"/>
              <a:t>С(-1; 2)  і  В(4;-3)</a:t>
            </a:r>
          </a:p>
        </p:txBody>
      </p:sp>
      <p:sp>
        <p:nvSpPr>
          <p:cNvPr id="65" name="Oval 237"/>
          <p:cNvSpPr>
            <a:spLocks noChangeArrowheads="1"/>
          </p:cNvSpPr>
          <p:nvPr/>
        </p:nvSpPr>
        <p:spPr bwMode="auto">
          <a:xfrm>
            <a:off x="7358063" y="5072063"/>
            <a:ext cx="142875" cy="14446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66" name="Oval 237"/>
          <p:cNvSpPr>
            <a:spLocks noChangeArrowheads="1"/>
          </p:cNvSpPr>
          <p:nvPr/>
        </p:nvSpPr>
        <p:spPr bwMode="auto">
          <a:xfrm>
            <a:off x="5143500" y="2857500"/>
            <a:ext cx="142875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67" name="Прямоугольник 66"/>
          <p:cNvSpPr>
            <a:spLocks noChangeArrowheads="1"/>
          </p:cNvSpPr>
          <p:nvPr/>
        </p:nvSpPr>
        <p:spPr bwMode="auto">
          <a:xfrm>
            <a:off x="4714875" y="2714625"/>
            <a:ext cx="3476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sz="2400" b="1"/>
              <a:t>С</a:t>
            </a:r>
            <a:endParaRPr lang="ru-RU" sz="2400"/>
          </a:p>
        </p:txBody>
      </p:sp>
      <p:sp>
        <p:nvSpPr>
          <p:cNvPr id="68" name="Прямоугольник 67"/>
          <p:cNvSpPr>
            <a:spLocks noChangeArrowheads="1"/>
          </p:cNvSpPr>
          <p:nvPr/>
        </p:nvSpPr>
        <p:spPr bwMode="auto">
          <a:xfrm>
            <a:off x="7572375" y="4786313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sz="2400" b="1"/>
              <a:t>В</a:t>
            </a:r>
            <a:endParaRPr lang="ru-RU" sz="2400"/>
          </a:p>
        </p:txBody>
      </p:sp>
      <p:sp>
        <p:nvSpPr>
          <p:cNvPr id="2048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sp>
        <p:nvSpPr>
          <p:cNvPr id="20490" name="Rectangle 3"/>
          <p:cNvSpPr>
            <a:spLocks noChangeArrowheads="1"/>
          </p:cNvSpPr>
          <p:nvPr/>
        </p:nvSpPr>
        <p:spPr bwMode="auto">
          <a:xfrm>
            <a:off x="0" y="1257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sp>
        <p:nvSpPr>
          <p:cNvPr id="72" name="Прямоугольник 71"/>
          <p:cNvSpPr/>
          <p:nvPr/>
        </p:nvSpPr>
        <p:spPr>
          <a:xfrm>
            <a:off x="285750" y="4786313"/>
            <a:ext cx="6643688" cy="164306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10000"/>
          </a:blip>
          <a:srcRect/>
          <a:stretch>
            <a:fillRect/>
          </a:stretch>
        </p:blipFill>
        <p:spPr bwMode="auto">
          <a:xfrm>
            <a:off x="285750" y="4929188"/>
            <a:ext cx="6643688" cy="1428750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4" grpId="0"/>
      <p:bldP spid="65" grpId="0" animBg="1"/>
      <p:bldP spid="66" grpId="0" animBg="1"/>
      <p:bldP spid="67" grpId="0"/>
      <p:bldP spid="68" grpId="0"/>
      <p:bldP spid="7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uk-UA" dirty="0" smtClean="0"/>
              <a:t>Вершинами трикутника є точки </a:t>
            </a:r>
            <a:br>
              <a:rPr lang="uk-UA" dirty="0" smtClean="0"/>
            </a:br>
            <a:r>
              <a:rPr lang="uk-UA" dirty="0" smtClean="0"/>
              <a:t>А(-1;3), В(5;9), С(6;2). Доведіть, що трикутник-рівнобедрений.</a:t>
            </a:r>
            <a:endParaRPr lang="ru-RU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625" y="2428875"/>
            <a:ext cx="8215313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Rectangle 3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8" y="3500438"/>
            <a:ext cx="792956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1" name="Rectangle 6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50" y="4572000"/>
            <a:ext cx="81438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4" name="Rectangle 9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sp>
        <p:nvSpPr>
          <p:cNvPr id="5" name="AutoShape 10"/>
          <p:cNvSpPr>
            <a:spLocks noChangeArrowheads="1"/>
          </p:cNvSpPr>
          <p:nvPr/>
        </p:nvSpPr>
        <p:spPr bwMode="auto">
          <a:xfrm>
            <a:off x="1928813" y="6000750"/>
            <a:ext cx="123825" cy="13335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500063" y="5715000"/>
            <a:ext cx="5929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uk-UA" sz="3200" b="1">
                <a:latin typeface="Calibri" pitchFamily="34" charset="0"/>
                <a:cs typeface="Times New Roman" pitchFamily="18" charset="0"/>
              </a:rPr>
              <a:t>ВС=АС,    АВС- рівнобедрений.</a:t>
            </a:r>
            <a:endParaRPr lang="uk-UA" sz="32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215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Координати середини відрізка</a:t>
            </a:r>
            <a:endParaRPr lang="ru-RU" smtClean="0"/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smtClean="0"/>
          </a:p>
        </p:txBody>
      </p:sp>
      <p:grpSp>
        <p:nvGrpSpPr>
          <p:cNvPr id="22531" name="Group 66"/>
          <p:cNvGrpSpPr>
            <a:grpSpLocks/>
          </p:cNvGrpSpPr>
          <p:nvPr/>
        </p:nvGrpSpPr>
        <p:grpSpPr bwMode="auto">
          <a:xfrm>
            <a:off x="2374900" y="714375"/>
            <a:ext cx="6769100" cy="6335713"/>
            <a:chOff x="1519" y="119"/>
            <a:chExt cx="4264" cy="3991"/>
          </a:xfrm>
        </p:grpSpPr>
        <p:sp>
          <p:nvSpPr>
            <p:cNvPr id="22543" name="Line 5"/>
            <p:cNvSpPr>
              <a:spLocks noChangeShapeType="1"/>
            </p:cNvSpPr>
            <p:nvPr/>
          </p:nvSpPr>
          <p:spPr bwMode="auto">
            <a:xfrm>
              <a:off x="1519" y="2069"/>
              <a:ext cx="4219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44" name="Text Box 6"/>
            <p:cNvSpPr txBox="1">
              <a:spLocks noChangeArrowheads="1"/>
            </p:cNvSpPr>
            <p:nvPr/>
          </p:nvSpPr>
          <p:spPr bwMode="auto">
            <a:xfrm>
              <a:off x="5571" y="2069"/>
              <a:ext cx="2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 b="1"/>
                <a:t>Х</a:t>
              </a:r>
              <a:endParaRPr lang="ru-RU" b="1"/>
            </a:p>
          </p:txBody>
        </p:sp>
        <p:sp>
          <p:nvSpPr>
            <p:cNvPr id="22545" name="Line 8"/>
            <p:cNvSpPr>
              <a:spLocks noChangeShapeType="1"/>
            </p:cNvSpPr>
            <p:nvPr/>
          </p:nvSpPr>
          <p:spPr bwMode="auto">
            <a:xfrm flipV="1">
              <a:off x="3618" y="255"/>
              <a:ext cx="0" cy="3765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46" name="Text Box 9"/>
            <p:cNvSpPr txBox="1">
              <a:spLocks noChangeArrowheads="1"/>
            </p:cNvSpPr>
            <p:nvPr/>
          </p:nvSpPr>
          <p:spPr bwMode="auto">
            <a:xfrm>
              <a:off x="3469" y="202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о</a:t>
              </a:r>
              <a:endParaRPr lang="ru-RU"/>
            </a:p>
          </p:txBody>
        </p:sp>
        <p:sp>
          <p:nvSpPr>
            <p:cNvPr id="22547" name="Text Box 10"/>
            <p:cNvSpPr txBox="1">
              <a:spLocks noChangeArrowheads="1"/>
            </p:cNvSpPr>
            <p:nvPr/>
          </p:nvSpPr>
          <p:spPr bwMode="auto">
            <a:xfrm>
              <a:off x="3618" y="119"/>
              <a:ext cx="20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 b="1"/>
                <a:t>У</a:t>
              </a:r>
              <a:endParaRPr lang="ru-RU" b="1"/>
            </a:p>
          </p:txBody>
        </p:sp>
        <p:sp>
          <p:nvSpPr>
            <p:cNvPr id="22548" name="Text Box 11"/>
            <p:cNvSpPr txBox="1">
              <a:spLocks noChangeArrowheads="1"/>
            </p:cNvSpPr>
            <p:nvPr/>
          </p:nvSpPr>
          <p:spPr bwMode="auto">
            <a:xfrm>
              <a:off x="3787" y="211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1</a:t>
              </a:r>
              <a:endParaRPr lang="ru-RU"/>
            </a:p>
          </p:txBody>
        </p:sp>
        <p:sp>
          <p:nvSpPr>
            <p:cNvPr id="22549" name="Text Box 12"/>
            <p:cNvSpPr txBox="1">
              <a:spLocks noChangeArrowheads="1"/>
            </p:cNvSpPr>
            <p:nvPr/>
          </p:nvSpPr>
          <p:spPr bwMode="auto">
            <a:xfrm>
              <a:off x="4059" y="211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2</a:t>
              </a:r>
              <a:endParaRPr lang="ru-RU"/>
            </a:p>
          </p:txBody>
        </p:sp>
        <p:sp>
          <p:nvSpPr>
            <p:cNvPr id="22550" name="Text Box 13"/>
            <p:cNvSpPr txBox="1">
              <a:spLocks noChangeArrowheads="1"/>
            </p:cNvSpPr>
            <p:nvPr/>
          </p:nvSpPr>
          <p:spPr bwMode="auto">
            <a:xfrm>
              <a:off x="4332" y="211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3</a:t>
              </a:r>
              <a:endParaRPr lang="ru-RU"/>
            </a:p>
          </p:txBody>
        </p:sp>
        <p:sp>
          <p:nvSpPr>
            <p:cNvPr id="22551" name="Text Box 14"/>
            <p:cNvSpPr txBox="1">
              <a:spLocks noChangeArrowheads="1"/>
            </p:cNvSpPr>
            <p:nvPr/>
          </p:nvSpPr>
          <p:spPr bwMode="auto">
            <a:xfrm>
              <a:off x="4604" y="211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4</a:t>
              </a:r>
              <a:endParaRPr lang="ru-RU"/>
            </a:p>
          </p:txBody>
        </p:sp>
        <p:sp>
          <p:nvSpPr>
            <p:cNvPr id="22552" name="Text Box 15"/>
            <p:cNvSpPr txBox="1">
              <a:spLocks noChangeArrowheads="1"/>
            </p:cNvSpPr>
            <p:nvPr/>
          </p:nvSpPr>
          <p:spPr bwMode="auto">
            <a:xfrm>
              <a:off x="4876" y="211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5</a:t>
              </a:r>
              <a:endParaRPr lang="ru-RU"/>
            </a:p>
          </p:txBody>
        </p:sp>
        <p:sp>
          <p:nvSpPr>
            <p:cNvPr id="22553" name="Text Box 16"/>
            <p:cNvSpPr txBox="1">
              <a:spLocks noChangeArrowheads="1"/>
            </p:cNvSpPr>
            <p:nvPr/>
          </p:nvSpPr>
          <p:spPr bwMode="auto">
            <a:xfrm>
              <a:off x="3379" y="170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1</a:t>
              </a:r>
              <a:endParaRPr lang="ru-RU"/>
            </a:p>
          </p:txBody>
        </p:sp>
        <p:sp>
          <p:nvSpPr>
            <p:cNvPr id="22554" name="Text Box 17"/>
            <p:cNvSpPr txBox="1">
              <a:spLocks noChangeArrowheads="1"/>
            </p:cNvSpPr>
            <p:nvPr/>
          </p:nvSpPr>
          <p:spPr bwMode="auto">
            <a:xfrm>
              <a:off x="3379" y="1389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2</a:t>
              </a:r>
              <a:endParaRPr lang="ru-RU"/>
            </a:p>
          </p:txBody>
        </p:sp>
        <p:sp>
          <p:nvSpPr>
            <p:cNvPr id="22555" name="Text Box 18"/>
            <p:cNvSpPr txBox="1">
              <a:spLocks noChangeArrowheads="1"/>
            </p:cNvSpPr>
            <p:nvPr/>
          </p:nvSpPr>
          <p:spPr bwMode="auto">
            <a:xfrm>
              <a:off x="3379" y="115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3</a:t>
              </a:r>
              <a:endParaRPr lang="ru-RU"/>
            </a:p>
          </p:txBody>
        </p:sp>
        <p:sp>
          <p:nvSpPr>
            <p:cNvPr id="22556" name="Text Box 19"/>
            <p:cNvSpPr txBox="1">
              <a:spLocks noChangeArrowheads="1"/>
            </p:cNvSpPr>
            <p:nvPr/>
          </p:nvSpPr>
          <p:spPr bwMode="auto">
            <a:xfrm>
              <a:off x="3379" y="88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4</a:t>
              </a:r>
              <a:endParaRPr lang="ru-RU"/>
            </a:p>
          </p:txBody>
        </p:sp>
        <p:sp>
          <p:nvSpPr>
            <p:cNvPr id="22557" name="Text Box 20"/>
            <p:cNvSpPr txBox="1">
              <a:spLocks noChangeArrowheads="1"/>
            </p:cNvSpPr>
            <p:nvPr/>
          </p:nvSpPr>
          <p:spPr bwMode="auto">
            <a:xfrm>
              <a:off x="3379" y="57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5</a:t>
              </a:r>
              <a:endParaRPr lang="ru-RU"/>
            </a:p>
          </p:txBody>
        </p:sp>
        <p:sp>
          <p:nvSpPr>
            <p:cNvPr id="22558" name="Text Box 21"/>
            <p:cNvSpPr txBox="1">
              <a:spLocks noChangeArrowheads="1"/>
            </p:cNvSpPr>
            <p:nvPr/>
          </p:nvSpPr>
          <p:spPr bwMode="auto">
            <a:xfrm>
              <a:off x="3334" y="2247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-1</a:t>
              </a:r>
              <a:endParaRPr lang="ru-RU"/>
            </a:p>
          </p:txBody>
        </p:sp>
        <p:sp>
          <p:nvSpPr>
            <p:cNvPr id="22559" name="Text Box 22"/>
            <p:cNvSpPr txBox="1">
              <a:spLocks noChangeArrowheads="1"/>
            </p:cNvSpPr>
            <p:nvPr/>
          </p:nvSpPr>
          <p:spPr bwMode="auto">
            <a:xfrm>
              <a:off x="3316" y="2519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-2</a:t>
              </a:r>
              <a:endParaRPr lang="ru-RU"/>
            </a:p>
          </p:txBody>
        </p:sp>
        <p:sp>
          <p:nvSpPr>
            <p:cNvPr id="22560" name="Text Box 23"/>
            <p:cNvSpPr txBox="1">
              <a:spLocks noChangeArrowheads="1"/>
            </p:cNvSpPr>
            <p:nvPr/>
          </p:nvSpPr>
          <p:spPr bwMode="auto">
            <a:xfrm>
              <a:off x="3316" y="2750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-3</a:t>
              </a:r>
              <a:endParaRPr lang="ru-RU"/>
            </a:p>
          </p:txBody>
        </p:sp>
        <p:sp>
          <p:nvSpPr>
            <p:cNvPr id="22561" name="Text Box 24"/>
            <p:cNvSpPr txBox="1">
              <a:spLocks noChangeArrowheads="1"/>
            </p:cNvSpPr>
            <p:nvPr/>
          </p:nvSpPr>
          <p:spPr bwMode="auto">
            <a:xfrm>
              <a:off x="3316" y="3022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-4</a:t>
              </a:r>
              <a:endParaRPr lang="ru-RU"/>
            </a:p>
          </p:txBody>
        </p:sp>
        <p:sp>
          <p:nvSpPr>
            <p:cNvPr id="22562" name="Text Box 25"/>
            <p:cNvSpPr txBox="1">
              <a:spLocks noChangeArrowheads="1"/>
            </p:cNvSpPr>
            <p:nvPr/>
          </p:nvSpPr>
          <p:spPr bwMode="auto">
            <a:xfrm>
              <a:off x="3334" y="3335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-5</a:t>
              </a:r>
              <a:endParaRPr lang="ru-RU"/>
            </a:p>
          </p:txBody>
        </p:sp>
        <p:sp>
          <p:nvSpPr>
            <p:cNvPr id="22563" name="Text Box 26"/>
            <p:cNvSpPr txBox="1">
              <a:spLocks noChangeArrowheads="1"/>
            </p:cNvSpPr>
            <p:nvPr/>
          </p:nvSpPr>
          <p:spPr bwMode="auto">
            <a:xfrm>
              <a:off x="3198" y="2110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-1</a:t>
              </a:r>
              <a:endParaRPr lang="ru-RU"/>
            </a:p>
          </p:txBody>
        </p:sp>
        <p:sp>
          <p:nvSpPr>
            <p:cNvPr id="22564" name="Text Box 27"/>
            <p:cNvSpPr txBox="1">
              <a:spLocks noChangeArrowheads="1"/>
            </p:cNvSpPr>
            <p:nvPr/>
          </p:nvSpPr>
          <p:spPr bwMode="auto">
            <a:xfrm>
              <a:off x="2925" y="2115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-2</a:t>
              </a:r>
              <a:endParaRPr lang="ru-RU"/>
            </a:p>
          </p:txBody>
        </p:sp>
        <p:sp>
          <p:nvSpPr>
            <p:cNvPr id="22565" name="Text Box 28"/>
            <p:cNvSpPr txBox="1">
              <a:spLocks noChangeArrowheads="1"/>
            </p:cNvSpPr>
            <p:nvPr/>
          </p:nvSpPr>
          <p:spPr bwMode="auto">
            <a:xfrm>
              <a:off x="2364" y="2115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-4</a:t>
              </a:r>
              <a:endParaRPr lang="ru-RU"/>
            </a:p>
          </p:txBody>
        </p:sp>
        <p:sp>
          <p:nvSpPr>
            <p:cNvPr id="22566" name="Text Box 29"/>
            <p:cNvSpPr txBox="1">
              <a:spLocks noChangeArrowheads="1"/>
            </p:cNvSpPr>
            <p:nvPr/>
          </p:nvSpPr>
          <p:spPr bwMode="auto">
            <a:xfrm>
              <a:off x="2092" y="2110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-5</a:t>
              </a:r>
              <a:endParaRPr lang="ru-RU"/>
            </a:p>
          </p:txBody>
        </p:sp>
        <p:sp>
          <p:nvSpPr>
            <p:cNvPr id="22567" name="Text Box 30"/>
            <p:cNvSpPr txBox="1">
              <a:spLocks noChangeArrowheads="1"/>
            </p:cNvSpPr>
            <p:nvPr/>
          </p:nvSpPr>
          <p:spPr bwMode="auto">
            <a:xfrm>
              <a:off x="1837" y="2110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-6</a:t>
              </a:r>
              <a:endParaRPr lang="ru-RU"/>
            </a:p>
          </p:txBody>
        </p:sp>
        <p:sp>
          <p:nvSpPr>
            <p:cNvPr id="22568" name="Text Box 31"/>
            <p:cNvSpPr txBox="1">
              <a:spLocks noChangeArrowheads="1"/>
            </p:cNvSpPr>
            <p:nvPr/>
          </p:nvSpPr>
          <p:spPr bwMode="auto">
            <a:xfrm>
              <a:off x="2653" y="2110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-3</a:t>
              </a:r>
              <a:endParaRPr lang="ru-RU"/>
            </a:p>
          </p:txBody>
        </p:sp>
        <p:sp>
          <p:nvSpPr>
            <p:cNvPr id="22569" name="Line 32"/>
            <p:cNvSpPr>
              <a:spLocks noChangeShapeType="1"/>
            </p:cNvSpPr>
            <p:nvPr/>
          </p:nvSpPr>
          <p:spPr bwMode="auto">
            <a:xfrm>
              <a:off x="3878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70" name="Line 33"/>
            <p:cNvSpPr>
              <a:spLocks noChangeShapeType="1"/>
            </p:cNvSpPr>
            <p:nvPr/>
          </p:nvSpPr>
          <p:spPr bwMode="auto">
            <a:xfrm>
              <a:off x="4150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71" name="Line 34"/>
            <p:cNvSpPr>
              <a:spLocks noChangeShapeType="1"/>
            </p:cNvSpPr>
            <p:nvPr/>
          </p:nvSpPr>
          <p:spPr bwMode="auto">
            <a:xfrm>
              <a:off x="4422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72" name="Line 35"/>
            <p:cNvSpPr>
              <a:spLocks noChangeShapeType="1"/>
            </p:cNvSpPr>
            <p:nvPr/>
          </p:nvSpPr>
          <p:spPr bwMode="auto">
            <a:xfrm>
              <a:off x="4694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73" name="Line 36"/>
            <p:cNvSpPr>
              <a:spLocks noChangeShapeType="1"/>
            </p:cNvSpPr>
            <p:nvPr/>
          </p:nvSpPr>
          <p:spPr bwMode="auto">
            <a:xfrm>
              <a:off x="4967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74" name="Line 37"/>
            <p:cNvSpPr>
              <a:spLocks noChangeShapeType="1"/>
            </p:cNvSpPr>
            <p:nvPr/>
          </p:nvSpPr>
          <p:spPr bwMode="auto">
            <a:xfrm>
              <a:off x="5239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75" name="Text Box 38"/>
            <p:cNvSpPr txBox="1">
              <a:spLocks noChangeArrowheads="1"/>
            </p:cNvSpPr>
            <p:nvPr/>
          </p:nvSpPr>
          <p:spPr bwMode="auto">
            <a:xfrm>
              <a:off x="5133" y="211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6</a:t>
              </a:r>
              <a:endParaRPr lang="ru-RU"/>
            </a:p>
          </p:txBody>
        </p:sp>
        <p:sp>
          <p:nvSpPr>
            <p:cNvPr id="22576" name="Line 39"/>
            <p:cNvSpPr>
              <a:spLocks noChangeShapeType="1"/>
            </p:cNvSpPr>
            <p:nvPr/>
          </p:nvSpPr>
          <p:spPr bwMode="auto">
            <a:xfrm>
              <a:off x="3334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77" name="Line 40"/>
            <p:cNvSpPr>
              <a:spLocks noChangeShapeType="1"/>
            </p:cNvSpPr>
            <p:nvPr/>
          </p:nvSpPr>
          <p:spPr bwMode="auto">
            <a:xfrm>
              <a:off x="3061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78" name="Line 41"/>
            <p:cNvSpPr>
              <a:spLocks noChangeShapeType="1"/>
            </p:cNvSpPr>
            <p:nvPr/>
          </p:nvSpPr>
          <p:spPr bwMode="auto">
            <a:xfrm>
              <a:off x="2789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79" name="Line 42"/>
            <p:cNvSpPr>
              <a:spLocks noChangeShapeType="1"/>
            </p:cNvSpPr>
            <p:nvPr/>
          </p:nvSpPr>
          <p:spPr bwMode="auto">
            <a:xfrm>
              <a:off x="2517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80" name="Line 43"/>
            <p:cNvSpPr>
              <a:spLocks noChangeShapeType="1"/>
            </p:cNvSpPr>
            <p:nvPr/>
          </p:nvSpPr>
          <p:spPr bwMode="auto">
            <a:xfrm>
              <a:off x="2245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81" name="Line 44"/>
            <p:cNvSpPr>
              <a:spLocks noChangeShapeType="1"/>
            </p:cNvSpPr>
            <p:nvPr/>
          </p:nvSpPr>
          <p:spPr bwMode="auto">
            <a:xfrm>
              <a:off x="1973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82" name="Line 45"/>
            <p:cNvSpPr>
              <a:spLocks noChangeShapeType="1"/>
            </p:cNvSpPr>
            <p:nvPr/>
          </p:nvSpPr>
          <p:spPr bwMode="auto">
            <a:xfrm>
              <a:off x="1701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83" name="Text Box 46"/>
            <p:cNvSpPr txBox="1">
              <a:spLocks noChangeArrowheads="1"/>
            </p:cNvSpPr>
            <p:nvPr/>
          </p:nvSpPr>
          <p:spPr bwMode="auto">
            <a:xfrm>
              <a:off x="1565" y="2115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-7</a:t>
              </a:r>
              <a:endParaRPr lang="ru-RU"/>
            </a:p>
          </p:txBody>
        </p:sp>
        <p:sp>
          <p:nvSpPr>
            <p:cNvPr id="22584" name="Text Box 47"/>
            <p:cNvSpPr txBox="1">
              <a:spLocks noChangeArrowheads="1"/>
            </p:cNvSpPr>
            <p:nvPr/>
          </p:nvSpPr>
          <p:spPr bwMode="auto">
            <a:xfrm>
              <a:off x="5420" y="211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7</a:t>
              </a:r>
              <a:endParaRPr lang="ru-RU"/>
            </a:p>
          </p:txBody>
        </p:sp>
        <p:sp>
          <p:nvSpPr>
            <p:cNvPr id="22585" name="Line 48"/>
            <p:cNvSpPr>
              <a:spLocks noChangeShapeType="1"/>
            </p:cNvSpPr>
            <p:nvPr/>
          </p:nvSpPr>
          <p:spPr bwMode="auto">
            <a:xfrm>
              <a:off x="5511" y="2024"/>
              <a:ext cx="0" cy="9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86" name="Line 49"/>
            <p:cNvSpPr>
              <a:spLocks noChangeShapeType="1"/>
            </p:cNvSpPr>
            <p:nvPr/>
          </p:nvSpPr>
          <p:spPr bwMode="auto">
            <a:xfrm>
              <a:off x="3560" y="1797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87" name="Line 50"/>
            <p:cNvSpPr>
              <a:spLocks noChangeShapeType="1"/>
            </p:cNvSpPr>
            <p:nvPr/>
          </p:nvSpPr>
          <p:spPr bwMode="auto">
            <a:xfrm>
              <a:off x="3560" y="1525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88" name="Line 51"/>
            <p:cNvSpPr>
              <a:spLocks noChangeShapeType="1"/>
            </p:cNvSpPr>
            <p:nvPr/>
          </p:nvSpPr>
          <p:spPr bwMode="auto">
            <a:xfrm>
              <a:off x="3560" y="1253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89" name="Line 52"/>
            <p:cNvSpPr>
              <a:spLocks noChangeShapeType="1"/>
            </p:cNvSpPr>
            <p:nvPr/>
          </p:nvSpPr>
          <p:spPr bwMode="auto">
            <a:xfrm>
              <a:off x="3560" y="981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90" name="Line 53"/>
            <p:cNvSpPr>
              <a:spLocks noChangeShapeType="1"/>
            </p:cNvSpPr>
            <p:nvPr/>
          </p:nvSpPr>
          <p:spPr bwMode="auto">
            <a:xfrm>
              <a:off x="3560" y="709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91" name="Line 54"/>
            <p:cNvSpPr>
              <a:spLocks noChangeShapeType="1"/>
            </p:cNvSpPr>
            <p:nvPr/>
          </p:nvSpPr>
          <p:spPr bwMode="auto">
            <a:xfrm>
              <a:off x="3560" y="436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92" name="Text Box 55"/>
            <p:cNvSpPr txBox="1">
              <a:spLocks noChangeArrowheads="1"/>
            </p:cNvSpPr>
            <p:nvPr/>
          </p:nvSpPr>
          <p:spPr bwMode="auto">
            <a:xfrm>
              <a:off x="3379" y="341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6</a:t>
              </a:r>
              <a:endParaRPr lang="ru-RU"/>
            </a:p>
          </p:txBody>
        </p:sp>
        <p:sp>
          <p:nvSpPr>
            <p:cNvPr id="22593" name="Line 56"/>
            <p:cNvSpPr>
              <a:spLocks noChangeShapeType="1"/>
            </p:cNvSpPr>
            <p:nvPr/>
          </p:nvSpPr>
          <p:spPr bwMode="auto">
            <a:xfrm>
              <a:off x="3560" y="2341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94" name="Line 57"/>
            <p:cNvSpPr>
              <a:spLocks noChangeShapeType="1"/>
            </p:cNvSpPr>
            <p:nvPr/>
          </p:nvSpPr>
          <p:spPr bwMode="auto">
            <a:xfrm>
              <a:off x="3560" y="2614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95" name="Line 58"/>
            <p:cNvSpPr>
              <a:spLocks noChangeShapeType="1"/>
            </p:cNvSpPr>
            <p:nvPr/>
          </p:nvSpPr>
          <p:spPr bwMode="auto">
            <a:xfrm>
              <a:off x="3560" y="2886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96" name="Line 59"/>
            <p:cNvSpPr>
              <a:spLocks noChangeShapeType="1"/>
            </p:cNvSpPr>
            <p:nvPr/>
          </p:nvSpPr>
          <p:spPr bwMode="auto">
            <a:xfrm>
              <a:off x="3560" y="3158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97" name="Line 60"/>
            <p:cNvSpPr>
              <a:spLocks noChangeShapeType="1"/>
            </p:cNvSpPr>
            <p:nvPr/>
          </p:nvSpPr>
          <p:spPr bwMode="auto">
            <a:xfrm>
              <a:off x="3560" y="3430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98" name="Line 61"/>
            <p:cNvSpPr>
              <a:spLocks noChangeShapeType="1"/>
            </p:cNvSpPr>
            <p:nvPr/>
          </p:nvSpPr>
          <p:spPr bwMode="auto">
            <a:xfrm>
              <a:off x="3560" y="3702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599" name="Line 62"/>
            <p:cNvSpPr>
              <a:spLocks noChangeShapeType="1"/>
            </p:cNvSpPr>
            <p:nvPr/>
          </p:nvSpPr>
          <p:spPr bwMode="auto">
            <a:xfrm>
              <a:off x="3560" y="3974"/>
              <a:ext cx="1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2600" name="Text Box 63"/>
            <p:cNvSpPr txBox="1">
              <a:spLocks noChangeArrowheads="1"/>
            </p:cNvSpPr>
            <p:nvPr/>
          </p:nvSpPr>
          <p:spPr bwMode="auto">
            <a:xfrm>
              <a:off x="3334" y="3607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-6</a:t>
              </a:r>
              <a:endParaRPr lang="ru-RU"/>
            </a:p>
          </p:txBody>
        </p:sp>
        <p:sp>
          <p:nvSpPr>
            <p:cNvPr id="22601" name="Text Box 64"/>
            <p:cNvSpPr txBox="1">
              <a:spLocks noChangeArrowheads="1"/>
            </p:cNvSpPr>
            <p:nvPr/>
          </p:nvSpPr>
          <p:spPr bwMode="auto">
            <a:xfrm>
              <a:off x="3334" y="3879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uk-UA"/>
                <a:t>-7</a:t>
              </a:r>
              <a:endParaRPr lang="ru-RU"/>
            </a:p>
          </p:txBody>
        </p:sp>
      </p:grpSp>
      <p:sp>
        <p:nvSpPr>
          <p:cNvPr id="22532" name="Rectangle 1"/>
          <p:cNvSpPr>
            <a:spLocks noChangeArrowheads="1"/>
          </p:cNvSpPr>
          <p:nvPr/>
        </p:nvSpPr>
        <p:spPr bwMode="auto">
          <a:xfrm>
            <a:off x="7143750" y="2500313"/>
            <a:ext cx="1571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uk-UA" sz="2800" b="1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А (х₁;у₁)</a:t>
            </a:r>
            <a:endParaRPr lang="uk-UA" sz="2800" b="1">
              <a:solidFill>
                <a:srgbClr val="0070C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2533" name="Rectangle 1"/>
          <p:cNvSpPr>
            <a:spLocks noChangeArrowheads="1"/>
          </p:cNvSpPr>
          <p:nvPr/>
        </p:nvSpPr>
        <p:spPr bwMode="auto">
          <a:xfrm>
            <a:off x="2643188" y="5000625"/>
            <a:ext cx="1571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uk-UA" sz="2800" b="1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В (х₂;у₂)</a:t>
            </a:r>
            <a:endParaRPr lang="uk-UA" sz="2800" b="1">
              <a:solidFill>
                <a:srgbClr val="0070C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2534" name="Oval 237"/>
          <p:cNvSpPr>
            <a:spLocks noChangeArrowheads="1"/>
          </p:cNvSpPr>
          <p:nvPr/>
        </p:nvSpPr>
        <p:spPr bwMode="auto">
          <a:xfrm>
            <a:off x="6929438" y="2857500"/>
            <a:ext cx="142875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22535" name="Oval 237"/>
          <p:cNvSpPr>
            <a:spLocks noChangeArrowheads="1"/>
          </p:cNvSpPr>
          <p:nvPr/>
        </p:nvSpPr>
        <p:spPr bwMode="auto">
          <a:xfrm>
            <a:off x="4286250" y="5286375"/>
            <a:ext cx="142875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cxnSp>
        <p:nvCxnSpPr>
          <p:cNvPr id="70" name="Прямая соединительная линия 69"/>
          <p:cNvCxnSpPr>
            <a:endCxn id="22534" idx="4"/>
          </p:cNvCxnSpPr>
          <p:nvPr/>
        </p:nvCxnSpPr>
        <p:spPr>
          <a:xfrm flipV="1">
            <a:off x="4286250" y="3001963"/>
            <a:ext cx="2714625" cy="24272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3" y="3929063"/>
            <a:ext cx="2071687" cy="81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" y="4714875"/>
            <a:ext cx="2071688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2143125"/>
            <a:ext cx="600075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uk-UA" sz="2800" b="1">
                <a:latin typeface="Calibri" pitchFamily="34" charset="0"/>
                <a:cs typeface="Times New Roman" pitchFamily="18" charset="0"/>
              </a:rPr>
              <a:t>Якщо А(х₁;у₁) і В(х₂;у₂) –кінці </a:t>
            </a:r>
          </a:p>
          <a:p>
            <a:r>
              <a:rPr lang="uk-UA" sz="2800" b="1">
                <a:latin typeface="Calibri" pitchFamily="34" charset="0"/>
                <a:cs typeface="Times New Roman" pitchFamily="18" charset="0"/>
              </a:rPr>
              <a:t>відрізка АВ, </a:t>
            </a:r>
          </a:p>
          <a:p>
            <a:r>
              <a:rPr lang="uk-UA" sz="2800" b="1">
                <a:latin typeface="Calibri" pitchFamily="34" charset="0"/>
                <a:cs typeface="Times New Roman" pitchFamily="18" charset="0"/>
              </a:rPr>
              <a:t>а С(х;у)-його середина, то </a:t>
            </a:r>
            <a:endParaRPr lang="uk-UA" sz="2800" b="1"/>
          </a:p>
        </p:txBody>
      </p:sp>
      <p:sp>
        <p:nvSpPr>
          <p:cNvPr id="22540" name="Rectangle 4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uk-UA">
                <a:latin typeface="Calibri" pitchFamily="34" charset="0"/>
                <a:cs typeface="Times New Roman" pitchFamily="18" charset="0"/>
              </a:rPr>
              <a:t>, а </a:t>
            </a:r>
            <a:endParaRPr lang="uk-UA"/>
          </a:p>
        </p:txBody>
      </p:sp>
      <p:sp>
        <p:nvSpPr>
          <p:cNvPr id="22541" name="Rectangle 5"/>
          <p:cNvSpPr>
            <a:spLocks noChangeArrowheads="1"/>
          </p:cNvSpPr>
          <p:nvPr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sp>
        <p:nvSpPr>
          <p:cNvPr id="77" name="Rectangle 29"/>
          <p:cNvSpPr txBox="1">
            <a:spLocks noChangeArrowheads="1"/>
          </p:cNvSpPr>
          <p:nvPr/>
        </p:nvSpPr>
        <p:spPr bwMode="auto">
          <a:xfrm>
            <a:off x="0" y="5600700"/>
            <a:ext cx="9144000" cy="12573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uk-UA" sz="2800"/>
              <a:t>Кожна координата середини відрізка дорівнює півсумі відповідних координат його кінців.</a:t>
            </a: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642938"/>
            <a:ext cx="8229600" cy="4525962"/>
          </a:xfrm>
        </p:spPr>
        <p:txBody>
          <a:bodyPr/>
          <a:lstStyle/>
          <a:p>
            <a:r>
              <a:rPr lang="uk-UA" smtClean="0"/>
              <a:t>При якому значенні х відстань між точками С(3;-2) і Д(х;-1) дорівнює 5?</a:t>
            </a:r>
            <a:endParaRPr lang="ru-RU" smtClean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50" y="2428875"/>
            <a:ext cx="6850063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50" y="3500438"/>
            <a:ext cx="5910263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pic>
        <p:nvPicPr>
          <p:cNvPr id="24582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50" y="4357688"/>
            <a:ext cx="3983038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/>
          </a:p>
        </p:txBody>
      </p:sp>
      <p:pic>
        <p:nvPicPr>
          <p:cNvPr id="24584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50" y="5286375"/>
            <a:ext cx="245903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928688" y="5857875"/>
            <a:ext cx="3143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4000"/>
              <a:t>х-3=4,  </a:t>
            </a:r>
            <a:r>
              <a:rPr lang="uk-UA" sz="4000" b="1">
                <a:solidFill>
                  <a:srgbClr val="FF0000"/>
                </a:solidFill>
              </a:rPr>
              <a:t>х=7</a:t>
            </a:r>
            <a:endParaRPr lang="ru-RU" sz="40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/>
    </p:bldLst>
  </p:timing>
</p:sld>
</file>

<file path=ppt/theme/theme1.xml><?xml version="1.0" encoding="utf-8"?>
<a:theme xmlns:a="http://schemas.openxmlformats.org/drawingml/2006/main" name="v-dstan-m-zh-dvoma-tochkami-koordinati-seredini-v-dr-zka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v-dstan-m-zh-dvoma-tochkami-koordinati-seredini-v-dr-zka</Template>
  <TotalTime>0</TotalTime>
  <Words>547</Words>
  <Application>Microsoft Office PowerPoint</Application>
  <PresentationFormat>Экран (4:3)</PresentationFormat>
  <Paragraphs>237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v-dstan-m-zh-dvoma-tochkami-koordinati-seredini-v-dr-zka</vt:lpstr>
      <vt:lpstr>ВІДСТАНЬ МІЖ ДВОМА ТОЧКАМИ. КООРДИНАТИ СЕРЕДИНИ ВІДРІЗКА.</vt:lpstr>
      <vt:lpstr>Презентация PowerPoint</vt:lpstr>
      <vt:lpstr>Презентация PowerPoint</vt:lpstr>
      <vt:lpstr>Презентация PowerPoint</vt:lpstr>
      <vt:lpstr>ВІДСТАНЬ МІЖ ДВОМА ТОЧКАМИ</vt:lpstr>
      <vt:lpstr>Знайдіть відстань між точками:</vt:lpstr>
      <vt:lpstr>Вершинами трикутника є точки  А(-1;3), В(5;9), С(6;2). Доведіть, що трикутник-рівнобедрений.</vt:lpstr>
      <vt:lpstr>Координати середини відрізка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ВІДСТАНЬ МІЖ ДВОМА ТОЧКАМИ. КООРДИНАТИ СЕРЕДИНИ ВІДРІЗКА.</dc:title>
  <dc:creator>Ира</dc:creator>
  <cp:lastModifiedBy>Ира</cp:lastModifiedBy>
  <cp:revision>1</cp:revision>
  <dcterms:created xsi:type="dcterms:W3CDTF">2014-10-02T13:55:17Z</dcterms:created>
  <dcterms:modified xsi:type="dcterms:W3CDTF">2014-10-02T13:55:39Z</dcterms:modified>
</cp:coreProperties>
</file>