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7003-AFA3-41B6-8AC9-C2347E227B48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64387-ED36-405A-A425-8EAA55F3C3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7003-AFA3-41B6-8AC9-C2347E227B48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64387-ED36-405A-A425-8EAA55F3C3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7003-AFA3-41B6-8AC9-C2347E227B48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64387-ED36-405A-A425-8EAA55F3C3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7003-AFA3-41B6-8AC9-C2347E227B48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64387-ED36-405A-A425-8EAA55F3C3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7003-AFA3-41B6-8AC9-C2347E227B48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64387-ED36-405A-A425-8EAA55F3C3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7003-AFA3-41B6-8AC9-C2347E227B48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64387-ED36-405A-A425-8EAA55F3C3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7003-AFA3-41B6-8AC9-C2347E227B48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64387-ED36-405A-A425-8EAA55F3C3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7003-AFA3-41B6-8AC9-C2347E227B48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64387-ED36-405A-A425-8EAA55F3C3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7003-AFA3-41B6-8AC9-C2347E227B48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64387-ED36-405A-A425-8EAA55F3C3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7003-AFA3-41B6-8AC9-C2347E227B48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64387-ED36-405A-A425-8EAA55F3C3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7003-AFA3-41B6-8AC9-C2347E227B48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64387-ED36-405A-A425-8EAA55F3C3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67003-AFA3-41B6-8AC9-C2347E227B48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64387-ED36-405A-A425-8EAA55F3C3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Алгебра і початки аналізу. 10 клас</a:t>
            </a:r>
            <a:br>
              <a:rPr lang="uk-UA" dirty="0" smtClean="0"/>
            </a:br>
            <a:r>
              <a:rPr lang="uk-UA" dirty="0" smtClean="0"/>
              <a:t>(за підручником </a:t>
            </a:r>
            <a:r>
              <a:rPr lang="ru-RU" dirty="0" smtClean="0"/>
              <a:t>Мерзляк А. Г.)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uk-UA" dirty="0" smtClean="0"/>
              <a:t>Приклад 1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43243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0768"/>
            <a:ext cx="709612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56993"/>
            <a:ext cx="702945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581128"/>
            <a:ext cx="6858000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Приклад 2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5181110" cy="37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1268760"/>
            <a:ext cx="8516818" cy="5406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ІІ спосіб розв'язання  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70008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996952"/>
            <a:ext cx="58864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Первинне закріплення вивченого матеріалу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52578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ru-RU" b="1" dirty="0" smtClean="0"/>
              <a:t>Як </a:t>
            </a:r>
            <a:r>
              <a:rPr lang="ru-RU" b="1" dirty="0" err="1" smtClean="0"/>
              <a:t>можна</a:t>
            </a:r>
            <a:r>
              <a:rPr lang="ru-RU" b="1" dirty="0" smtClean="0"/>
              <a:t> </a:t>
            </a:r>
            <a:r>
              <a:rPr lang="ru-RU" b="1" dirty="0" err="1" smtClean="0"/>
              <a:t>отримати</a:t>
            </a:r>
            <a:r>
              <a:rPr lang="ru-RU" b="1" dirty="0" smtClean="0"/>
              <a:t> </a:t>
            </a:r>
            <a:r>
              <a:rPr lang="ru-RU" b="1" dirty="0" err="1" smtClean="0"/>
              <a:t>графік</a:t>
            </a:r>
            <a:r>
              <a:rPr lang="ru-RU" b="1" dirty="0" smtClean="0"/>
              <a:t> </a:t>
            </a:r>
            <a:r>
              <a:rPr lang="ru-RU" b="1" dirty="0" err="1" smtClean="0"/>
              <a:t>функції</a:t>
            </a:r>
            <a:r>
              <a:rPr lang="ru-RU" b="1" dirty="0" smtClean="0"/>
              <a:t>                         </a:t>
            </a:r>
            <a:r>
              <a:rPr lang="en-US" b="1" i="1" dirty="0" smtClean="0"/>
              <a:t>y = f (x) + b, </a:t>
            </a:r>
            <a:r>
              <a:rPr lang="ru-RU" b="1" i="1" dirty="0" err="1" smtClean="0"/>
              <a:t>використовуючи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графік</a:t>
            </a:r>
            <a:r>
              <a:rPr lang="ru-RU" b="1" i="1" dirty="0" smtClean="0"/>
              <a:t> </a:t>
            </a:r>
            <a:r>
              <a:rPr lang="ru-RU" b="1" i="1" dirty="0" err="1" smtClean="0"/>
              <a:t>функції</a:t>
            </a:r>
            <a:r>
              <a:rPr lang="ru-RU" b="1" i="1" dirty="0" smtClean="0"/>
              <a:t>      </a:t>
            </a:r>
            <a:r>
              <a:rPr lang="en-US" b="1" i="1" dirty="0" smtClean="0"/>
              <a:t>y = f (x)? </a:t>
            </a:r>
            <a:endParaRPr lang="uk-UA" b="1" i="1" dirty="0" smtClean="0"/>
          </a:p>
          <a:p>
            <a:pPr marL="514350" indent="-514350">
              <a:buAutoNum type="arabicPeriod"/>
            </a:pPr>
            <a:r>
              <a:rPr lang="ru-RU" b="1" i="1" dirty="0" smtClean="0"/>
              <a:t>Як </a:t>
            </a:r>
            <a:r>
              <a:rPr lang="ru-RU" b="1" i="1" dirty="0" err="1" smtClean="0"/>
              <a:t>можна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отримати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графік</a:t>
            </a:r>
            <a:r>
              <a:rPr lang="ru-RU" b="1" i="1" dirty="0" smtClean="0"/>
              <a:t> </a:t>
            </a:r>
            <a:r>
              <a:rPr lang="ru-RU" b="1" i="1" dirty="0" err="1" smtClean="0"/>
              <a:t>функції</a:t>
            </a:r>
            <a:r>
              <a:rPr lang="ru-RU" b="1" i="1" dirty="0" smtClean="0"/>
              <a:t>                   </a:t>
            </a:r>
            <a:r>
              <a:rPr lang="en-US" b="1" i="1" dirty="0" smtClean="0"/>
              <a:t>y = f (x + a), </a:t>
            </a:r>
            <a:r>
              <a:rPr lang="ru-RU" b="1" i="1" dirty="0" err="1" smtClean="0"/>
              <a:t>використовуючи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графік</a:t>
            </a:r>
            <a:r>
              <a:rPr lang="ru-RU" b="1" i="1" dirty="0" smtClean="0"/>
              <a:t> </a:t>
            </a:r>
            <a:r>
              <a:rPr lang="ru-RU" b="1" i="1" dirty="0" err="1" smtClean="0"/>
              <a:t>функції</a:t>
            </a:r>
            <a:r>
              <a:rPr lang="ru-RU" b="1" i="1" dirty="0" smtClean="0"/>
              <a:t>      </a:t>
            </a:r>
            <a:r>
              <a:rPr lang="en-US" b="1" i="1" dirty="0" smtClean="0"/>
              <a:t>y = f (x)? </a:t>
            </a:r>
            <a:endParaRPr lang="uk-UA" b="1" i="1" dirty="0" smtClean="0"/>
          </a:p>
          <a:p>
            <a:pPr marL="514350" indent="-514350">
              <a:buAutoNum type="arabicPeriod"/>
            </a:pPr>
            <a:r>
              <a:rPr lang="ru-RU" b="1" i="1" dirty="0" smtClean="0"/>
              <a:t>Як </a:t>
            </a:r>
            <a:r>
              <a:rPr lang="ru-RU" b="1" i="1" dirty="0" err="1" smtClean="0"/>
              <a:t>можна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отримати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графік</a:t>
            </a:r>
            <a:r>
              <a:rPr lang="ru-RU" b="1" i="1" dirty="0" smtClean="0"/>
              <a:t> </a:t>
            </a:r>
            <a:r>
              <a:rPr lang="ru-RU" b="1" i="1" dirty="0" err="1" smtClean="0"/>
              <a:t>функції</a:t>
            </a:r>
            <a:r>
              <a:rPr lang="ru-RU" b="1" i="1" dirty="0" smtClean="0"/>
              <a:t>                       </a:t>
            </a:r>
            <a:r>
              <a:rPr lang="en-US" b="1" i="1" dirty="0" smtClean="0"/>
              <a:t>y = </a:t>
            </a:r>
            <a:r>
              <a:rPr lang="en-US" b="1" i="1" dirty="0" err="1" smtClean="0"/>
              <a:t>kf</a:t>
            </a:r>
            <a:r>
              <a:rPr lang="en-US" b="1" i="1" dirty="0" smtClean="0"/>
              <a:t> (x), </a:t>
            </a:r>
            <a:r>
              <a:rPr lang="ru-RU" b="1" i="1" dirty="0" err="1" smtClean="0"/>
              <a:t>використовуючи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графік</a:t>
            </a:r>
            <a:r>
              <a:rPr lang="ru-RU" b="1" i="1" dirty="0" smtClean="0"/>
              <a:t> </a:t>
            </a:r>
            <a:r>
              <a:rPr lang="ru-RU" b="1" i="1" dirty="0" err="1" smtClean="0"/>
              <a:t>функції</a:t>
            </a:r>
            <a:r>
              <a:rPr lang="ru-RU" b="1" i="1" dirty="0" smtClean="0"/>
              <a:t>           </a:t>
            </a:r>
            <a:r>
              <a:rPr lang="en-US" b="1" i="1" dirty="0" smtClean="0"/>
              <a:t>y = f (x)? </a:t>
            </a:r>
            <a:endParaRPr lang="uk-UA" b="1" i="1" dirty="0" smtClean="0"/>
          </a:p>
          <a:p>
            <a:pPr marL="514350" indent="-514350">
              <a:buAutoNum type="arabicPeriod"/>
            </a:pPr>
            <a:r>
              <a:rPr lang="ru-RU" b="1" i="1" dirty="0" smtClean="0"/>
              <a:t>Як </a:t>
            </a:r>
            <a:r>
              <a:rPr lang="ru-RU" b="1" i="1" dirty="0" err="1" smtClean="0"/>
              <a:t>можна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отримати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графік</a:t>
            </a:r>
            <a:r>
              <a:rPr lang="ru-RU" b="1" i="1" dirty="0" smtClean="0"/>
              <a:t> </a:t>
            </a:r>
            <a:r>
              <a:rPr lang="ru-RU" b="1" i="1" dirty="0" err="1" smtClean="0"/>
              <a:t>функції</a:t>
            </a:r>
            <a:r>
              <a:rPr lang="ru-RU" b="1" i="1" dirty="0" smtClean="0"/>
              <a:t> </a:t>
            </a:r>
            <a:r>
              <a:rPr lang="en-US" b="1" i="1" dirty="0" smtClean="0"/>
              <a:t>y = f (</a:t>
            </a:r>
            <a:r>
              <a:rPr lang="en-US" b="1" i="1" dirty="0" err="1" smtClean="0"/>
              <a:t>kx</a:t>
            </a:r>
            <a:r>
              <a:rPr lang="en-US" b="1" i="1" dirty="0" smtClean="0"/>
              <a:t>), </a:t>
            </a:r>
            <a:r>
              <a:rPr lang="ru-RU" b="1" i="1" dirty="0" smtClean="0"/>
              <a:t>де </a:t>
            </a:r>
            <a:r>
              <a:rPr lang="en-US" b="1" i="1" dirty="0" smtClean="0"/>
              <a:t>k ≠ 0, </a:t>
            </a:r>
            <a:r>
              <a:rPr lang="ru-RU" b="1" i="1" dirty="0" err="1" smtClean="0"/>
              <a:t>використовуючи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графік</a:t>
            </a:r>
            <a:r>
              <a:rPr lang="ru-RU" b="1" i="1" dirty="0" smtClean="0"/>
              <a:t> </a:t>
            </a:r>
            <a:r>
              <a:rPr lang="ru-RU" b="1" i="1" dirty="0" err="1" smtClean="0"/>
              <a:t>функції</a:t>
            </a:r>
            <a:r>
              <a:rPr lang="ru-RU" b="1" i="1" dirty="0" smtClean="0"/>
              <a:t>            </a:t>
            </a:r>
            <a:r>
              <a:rPr lang="en-US" b="1" i="1" dirty="0" smtClean="0"/>
              <a:t>y = f (x)? 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dirty="0" smtClean="0"/>
              <a:t>Тренувальні вправи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B0F0"/>
                </a:solidFill>
              </a:rPr>
              <a:t>144.° </a:t>
            </a:r>
            <a:r>
              <a:rPr lang="ru-RU" b="1" dirty="0" err="1" smtClean="0">
                <a:solidFill>
                  <a:srgbClr val="00B0F0"/>
                </a:solidFill>
              </a:rPr>
              <a:t>Графік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якої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функції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отримаємо</a:t>
            </a:r>
            <a:r>
              <a:rPr lang="ru-RU" b="1" dirty="0" smtClean="0">
                <a:solidFill>
                  <a:srgbClr val="00B0F0"/>
                </a:solidFill>
              </a:rPr>
              <a:t>, </a:t>
            </a:r>
            <a:r>
              <a:rPr lang="ru-RU" b="1" dirty="0" err="1" smtClean="0">
                <a:solidFill>
                  <a:srgbClr val="00B0F0"/>
                </a:solidFill>
              </a:rPr>
              <a:t>якщо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графік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функції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i="1" dirty="0" err="1" smtClean="0">
                <a:solidFill>
                  <a:srgbClr val="00B0F0"/>
                </a:solidFill>
              </a:rPr>
              <a:t>y</a:t>
            </a:r>
            <a:r>
              <a:rPr lang="ru-RU" b="1" i="1" dirty="0" smtClean="0">
                <a:solidFill>
                  <a:srgbClr val="00B0F0"/>
                </a:solidFill>
              </a:rPr>
              <a:t> = x</a:t>
            </a:r>
            <a:r>
              <a:rPr lang="ru-RU" b="1" i="1" baseline="30000" dirty="0" smtClean="0">
                <a:solidFill>
                  <a:srgbClr val="00B0F0"/>
                </a:solidFill>
              </a:rPr>
              <a:t>2</a:t>
            </a:r>
            <a:r>
              <a:rPr lang="ru-RU" b="1" i="1" dirty="0" smtClean="0">
                <a:solidFill>
                  <a:srgbClr val="00B0F0"/>
                </a:solidFill>
              </a:rPr>
              <a:t> </a:t>
            </a:r>
            <a:r>
              <a:rPr lang="ru-RU" b="1" i="1" dirty="0" err="1" smtClean="0">
                <a:solidFill>
                  <a:srgbClr val="00B0F0"/>
                </a:solidFill>
              </a:rPr>
              <a:t>паралельно</a:t>
            </a:r>
            <a:r>
              <a:rPr lang="ru-RU" b="1" i="1" dirty="0" smtClean="0">
                <a:solidFill>
                  <a:srgbClr val="00B0F0"/>
                </a:solidFill>
              </a:rPr>
              <a:t> </a:t>
            </a:r>
            <a:r>
              <a:rPr lang="ru-RU" b="1" i="1" dirty="0" err="1" smtClean="0">
                <a:solidFill>
                  <a:srgbClr val="00B0F0"/>
                </a:solidFill>
              </a:rPr>
              <a:t>перенесемо</a:t>
            </a:r>
            <a:r>
              <a:rPr lang="ru-RU" b="1" i="1" dirty="0" smtClean="0">
                <a:solidFill>
                  <a:srgbClr val="00B0F0"/>
                </a:solidFill>
              </a:rPr>
              <a:t>: </a:t>
            </a:r>
          </a:p>
          <a:p>
            <a:pPr marL="514350" indent="-514350">
              <a:buAutoNum type="arabicParenR"/>
            </a:pPr>
            <a:r>
              <a:rPr lang="ru-RU" b="1" i="1" dirty="0" smtClean="0"/>
              <a:t>на 5 </a:t>
            </a:r>
            <a:r>
              <a:rPr lang="ru-RU" b="1" i="1" dirty="0" err="1" smtClean="0"/>
              <a:t>одиниць</a:t>
            </a:r>
            <a:r>
              <a:rPr lang="ru-RU" b="1" i="1" dirty="0" smtClean="0"/>
              <a:t> </a:t>
            </a:r>
            <a:r>
              <a:rPr lang="ru-RU" b="1" i="1" dirty="0" err="1" smtClean="0"/>
              <a:t>угору</a:t>
            </a:r>
            <a:r>
              <a:rPr lang="ru-RU" b="1" i="1" dirty="0" smtClean="0"/>
              <a:t>; </a:t>
            </a:r>
          </a:p>
          <a:p>
            <a:pPr marL="514350" indent="-514350">
              <a:buAutoNum type="arabicParenR"/>
            </a:pPr>
            <a:r>
              <a:rPr lang="ru-RU" b="1" i="1" dirty="0" smtClean="0"/>
              <a:t>на 8 </a:t>
            </a:r>
            <a:r>
              <a:rPr lang="ru-RU" b="1" i="1" dirty="0" err="1" smtClean="0"/>
              <a:t>одиниць</a:t>
            </a:r>
            <a:r>
              <a:rPr lang="ru-RU" b="1" i="1" dirty="0" smtClean="0"/>
              <a:t> </a:t>
            </a:r>
            <a:r>
              <a:rPr lang="ru-RU" b="1" i="1" dirty="0" err="1" smtClean="0"/>
              <a:t>управо</a:t>
            </a:r>
            <a:r>
              <a:rPr lang="ru-RU" b="1" i="1" dirty="0" smtClean="0"/>
              <a:t>; </a:t>
            </a:r>
          </a:p>
          <a:p>
            <a:pPr marL="514350" indent="-514350">
              <a:buAutoNum type="arabicParenR"/>
            </a:pPr>
            <a:r>
              <a:rPr lang="ru-RU" b="1" i="1" dirty="0" smtClean="0"/>
              <a:t>на 10 </a:t>
            </a:r>
            <a:r>
              <a:rPr lang="ru-RU" b="1" i="1" dirty="0" err="1" smtClean="0"/>
              <a:t>одиниць</a:t>
            </a:r>
            <a:r>
              <a:rPr lang="ru-RU" b="1" i="1" dirty="0" smtClean="0"/>
              <a:t> </a:t>
            </a:r>
            <a:r>
              <a:rPr lang="ru-RU" b="1" i="1" dirty="0" err="1" smtClean="0"/>
              <a:t>униз</a:t>
            </a:r>
            <a:r>
              <a:rPr lang="ru-RU" b="1" i="1" dirty="0" smtClean="0"/>
              <a:t>; </a:t>
            </a:r>
          </a:p>
          <a:p>
            <a:pPr marL="514350" indent="-514350">
              <a:buAutoNum type="arabicParenR"/>
            </a:pPr>
            <a:r>
              <a:rPr lang="ru-RU" b="1" i="1" dirty="0" smtClean="0"/>
              <a:t>на 6 </a:t>
            </a:r>
            <a:r>
              <a:rPr lang="ru-RU" b="1" i="1" dirty="0" err="1" smtClean="0"/>
              <a:t>одиниць</a:t>
            </a:r>
            <a:r>
              <a:rPr lang="ru-RU" b="1" i="1" dirty="0" smtClean="0"/>
              <a:t> </a:t>
            </a:r>
            <a:r>
              <a:rPr lang="ru-RU" b="1" i="1" dirty="0" err="1" smtClean="0"/>
              <a:t>уліво</a:t>
            </a:r>
            <a:r>
              <a:rPr lang="ru-RU" b="1" i="1" dirty="0" smtClean="0"/>
              <a:t>; </a:t>
            </a:r>
          </a:p>
          <a:p>
            <a:pPr marL="514350" indent="-514350">
              <a:buAutoNum type="arabicParenR"/>
            </a:pPr>
            <a:r>
              <a:rPr lang="ru-RU" b="1" i="1" dirty="0" smtClean="0"/>
              <a:t>на 3 </a:t>
            </a:r>
            <a:r>
              <a:rPr lang="ru-RU" b="1" i="1" dirty="0" err="1" smtClean="0"/>
              <a:t>одиниці</a:t>
            </a:r>
            <a:r>
              <a:rPr lang="ru-RU" b="1" i="1" dirty="0" smtClean="0"/>
              <a:t> вправо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на 2 </a:t>
            </a:r>
            <a:r>
              <a:rPr lang="ru-RU" b="1" i="1" dirty="0" err="1" smtClean="0"/>
              <a:t>одиниці</a:t>
            </a:r>
            <a:r>
              <a:rPr lang="ru-RU" b="1" i="1" dirty="0" smtClean="0"/>
              <a:t> вниз; </a:t>
            </a:r>
          </a:p>
          <a:p>
            <a:pPr marL="514350" indent="-514350">
              <a:buAutoNum type="arabicParenR"/>
            </a:pPr>
            <a:r>
              <a:rPr lang="ru-RU" b="1" i="1" dirty="0" smtClean="0"/>
              <a:t>на 1 </a:t>
            </a:r>
            <a:r>
              <a:rPr lang="ru-RU" b="1" i="1" dirty="0" err="1" smtClean="0"/>
              <a:t>одиницю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вліво</a:t>
            </a:r>
            <a:r>
              <a:rPr lang="ru-RU" b="1" i="1" dirty="0" smtClean="0"/>
              <a:t>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на 1 </a:t>
            </a:r>
            <a:r>
              <a:rPr lang="ru-RU" b="1" i="1" dirty="0" err="1" smtClean="0"/>
              <a:t>одиницю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вгору</a:t>
            </a:r>
            <a:r>
              <a:rPr lang="ru-RU" b="1" i="1" dirty="0" smtClean="0"/>
              <a:t>? 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Тренувальні вправи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889248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uk-UA" dirty="0" smtClean="0"/>
              <a:t>Тренувальні вправи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20" y="1196752"/>
            <a:ext cx="9111580" cy="560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Тренувальні вправи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636" y="1556792"/>
            <a:ext cx="898536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Робота в парах (з коментуванням)</a:t>
            </a: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705802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17032"/>
            <a:ext cx="713422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Самостійне виконання вправи</a:t>
            </a:r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70485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957069"/>
            <a:ext cx="3816424" cy="3855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700808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Тема уроку: </a:t>
            </a:r>
            <a:r>
              <a:rPr lang="ru-RU" dirty="0" err="1" smtClean="0"/>
              <a:t>Побудова</a:t>
            </a:r>
            <a:r>
              <a:rPr lang="ru-RU" dirty="0" smtClean="0"/>
              <a:t> </a:t>
            </a:r>
            <a:r>
              <a:rPr lang="ru-RU" dirty="0" err="1" smtClean="0"/>
              <a:t>графіків</a:t>
            </a:r>
            <a:r>
              <a:rPr lang="ru-RU" dirty="0" smtClean="0"/>
              <a:t> </a:t>
            </a:r>
            <a:r>
              <a:rPr lang="ru-RU" dirty="0" err="1" smtClean="0"/>
              <a:t>функцій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геометричних</a:t>
            </a:r>
            <a:r>
              <a:rPr lang="ru-RU" dirty="0" smtClean="0"/>
              <a:t> </a:t>
            </a:r>
            <a:r>
              <a:rPr lang="ru-RU" dirty="0" err="1" smtClean="0"/>
              <a:t>перетворень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(2 </a:t>
            </a:r>
            <a:r>
              <a:rPr lang="ru-RU" cap="none" dirty="0" smtClean="0"/>
              <a:t>уроки</a:t>
            </a:r>
            <a:r>
              <a:rPr lang="ru-RU" dirty="0" smtClean="0"/>
              <a:t>)</a:t>
            </a:r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Складання алгоритму побудови графіка функції</a:t>
            </a:r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54578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564904"/>
            <a:ext cx="71437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645024"/>
            <a:ext cx="51816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Закріплення вивченого матеріалу. Робота учнів біля дошки</a:t>
            </a:r>
            <a:endParaRPr lang="ru-RU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62769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924944"/>
            <a:ext cx="66103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5937523"/>
          </a:xfrm>
        </p:spPr>
        <p:txBody>
          <a:bodyPr/>
          <a:lstStyle/>
          <a:p>
            <a:pPr marL="0" indent="355600">
              <a:buNone/>
            </a:pPr>
            <a:r>
              <a:rPr lang="ru-RU" b="1" dirty="0" smtClean="0"/>
              <a:t>Як </a:t>
            </a:r>
            <a:r>
              <a:rPr lang="ru-RU" b="1" dirty="0" err="1" smtClean="0"/>
              <a:t>побудувати</a:t>
            </a:r>
            <a:r>
              <a:rPr lang="ru-RU" b="1" dirty="0" smtClean="0"/>
              <a:t> </a:t>
            </a:r>
            <a:r>
              <a:rPr lang="ru-RU" b="1" dirty="0" err="1" smtClean="0"/>
              <a:t>графіки</a:t>
            </a:r>
            <a:r>
              <a:rPr lang="ru-RU" b="1" dirty="0" smtClean="0"/>
              <a:t> </a:t>
            </a:r>
            <a:r>
              <a:rPr lang="ru-RU" b="1" dirty="0" err="1" smtClean="0"/>
              <a:t>функцій</a:t>
            </a:r>
            <a:r>
              <a:rPr lang="ru-RU" b="1" dirty="0" smtClean="0"/>
              <a:t> </a:t>
            </a:r>
            <a:r>
              <a:rPr lang="en-US" b="1" i="1" dirty="0" smtClean="0"/>
              <a:t>y = f (|x|)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    </a:t>
            </a:r>
            <a:r>
              <a:rPr lang="en-US" b="1" i="1" dirty="0" smtClean="0"/>
              <a:t>y =|f(x)|, </a:t>
            </a:r>
            <a:r>
              <a:rPr lang="ru-RU" b="1" i="1" dirty="0" err="1" smtClean="0"/>
              <a:t>якщо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відомо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графік</a:t>
            </a:r>
            <a:r>
              <a:rPr lang="ru-RU" b="1" i="1" dirty="0" smtClean="0"/>
              <a:t> </a:t>
            </a:r>
            <a:r>
              <a:rPr lang="ru-RU" b="1" i="1" dirty="0" err="1" smtClean="0"/>
              <a:t>функції</a:t>
            </a:r>
            <a:r>
              <a:rPr lang="ru-RU" b="1" i="1" dirty="0" smtClean="0"/>
              <a:t> </a:t>
            </a:r>
            <a:r>
              <a:rPr lang="en-US" b="1" i="1" dirty="0" smtClean="0"/>
              <a:t>y = f (x) </a:t>
            </a:r>
            <a:r>
              <a:rPr lang="uk-UA" b="1" i="1" dirty="0" smtClean="0"/>
              <a:t>?</a:t>
            </a:r>
          </a:p>
          <a:p>
            <a:pPr marL="0" indent="355600">
              <a:buNone/>
            </a:pPr>
            <a:endParaRPr lang="ru-RU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72580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1520" y="3284984"/>
            <a:ext cx="86409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err="1" smtClean="0"/>
              <a:t>Тоді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побудову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графіка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функції</a:t>
            </a:r>
            <a:r>
              <a:rPr lang="ru-RU" sz="2200" b="1" dirty="0" smtClean="0"/>
              <a:t> </a:t>
            </a:r>
            <a:r>
              <a:rPr lang="en-US" sz="2200" b="1" dirty="0" smtClean="0"/>
              <a:t>y = f (|x|) </a:t>
            </a:r>
            <a:r>
              <a:rPr lang="ru-RU" sz="2200" b="1" dirty="0" err="1" smtClean="0"/>
              <a:t>можна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проводити</a:t>
            </a:r>
            <a:r>
              <a:rPr lang="ru-RU" sz="2200" b="1" dirty="0" smtClean="0"/>
              <a:t> за такою схемою: </a:t>
            </a:r>
          </a:p>
          <a:p>
            <a:pPr marL="457200" indent="-457200">
              <a:buAutoNum type="arabicParenR"/>
            </a:pPr>
            <a:r>
              <a:rPr lang="ru-RU" sz="2200" b="1" dirty="0" err="1" smtClean="0"/>
              <a:t>побудувати</a:t>
            </a:r>
            <a:r>
              <a:rPr lang="ru-RU" sz="2200" b="1" dirty="0" smtClean="0"/>
              <a:t> ту </a:t>
            </a:r>
            <a:r>
              <a:rPr lang="ru-RU" sz="2200" b="1" dirty="0" err="1" smtClean="0"/>
              <a:t>частину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графіка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функції</a:t>
            </a:r>
            <a:r>
              <a:rPr lang="ru-RU" sz="2200" b="1" dirty="0" smtClean="0"/>
              <a:t> </a:t>
            </a:r>
            <a:r>
              <a:rPr lang="en-US" sz="2200" b="1" dirty="0" smtClean="0"/>
              <a:t>y = f (x), </a:t>
            </a:r>
            <a:r>
              <a:rPr lang="ru-RU" sz="2200" b="1" dirty="0" err="1" smtClean="0"/>
              <a:t>усі</a:t>
            </a:r>
            <a:r>
              <a:rPr lang="ru-RU" sz="2200" b="1" dirty="0" smtClean="0"/>
              <a:t> точки </a:t>
            </a:r>
            <a:r>
              <a:rPr lang="ru-RU" sz="2200" b="1" dirty="0" err="1" smtClean="0"/>
              <a:t>якої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мають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невід’ємні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абсциси</a:t>
            </a:r>
            <a:r>
              <a:rPr lang="ru-RU" sz="2200" b="1" dirty="0" smtClean="0"/>
              <a:t>; </a:t>
            </a:r>
          </a:p>
          <a:p>
            <a:pPr marL="457200" indent="-457200">
              <a:buAutoNum type="arabicParenR"/>
            </a:pPr>
            <a:r>
              <a:rPr lang="ru-RU" sz="2200" b="1" dirty="0" err="1" smtClean="0"/>
              <a:t>побудувати</a:t>
            </a:r>
            <a:r>
              <a:rPr lang="ru-RU" sz="2200" b="1" dirty="0" smtClean="0"/>
              <a:t> ту </a:t>
            </a:r>
            <a:r>
              <a:rPr lang="ru-RU" sz="2200" b="1" dirty="0" err="1" smtClean="0"/>
              <a:t>частину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графіка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функції</a:t>
            </a:r>
            <a:r>
              <a:rPr lang="ru-RU" sz="2200" b="1" dirty="0" smtClean="0"/>
              <a:t> </a:t>
            </a:r>
            <a:r>
              <a:rPr lang="en-US" sz="2200" b="1" dirty="0" smtClean="0"/>
              <a:t>y = f (–x), </a:t>
            </a:r>
            <a:r>
              <a:rPr lang="ru-RU" sz="2200" b="1" dirty="0" err="1" smtClean="0"/>
              <a:t>усі</a:t>
            </a:r>
            <a:r>
              <a:rPr lang="ru-RU" sz="2200" b="1" dirty="0" smtClean="0"/>
              <a:t> точки </a:t>
            </a:r>
            <a:r>
              <a:rPr lang="ru-RU" sz="2200" b="1" dirty="0" err="1" smtClean="0"/>
              <a:t>якої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мають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від’ємні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абсциси</a:t>
            </a:r>
            <a:r>
              <a:rPr lang="ru-RU" sz="2200" b="1" dirty="0" smtClean="0"/>
              <a:t>. </a:t>
            </a:r>
          </a:p>
          <a:p>
            <a:r>
              <a:rPr lang="ru-RU" sz="2200" b="1" dirty="0" err="1" smtClean="0"/>
              <a:t>Об’єднання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цих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двох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частин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складатиме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графік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функції</a:t>
            </a:r>
            <a:r>
              <a:rPr lang="ru-RU" sz="2200" b="1" dirty="0" smtClean="0"/>
              <a:t> </a:t>
            </a:r>
            <a:r>
              <a:rPr lang="en-US" sz="2200" b="1" dirty="0" smtClean="0"/>
              <a:t>y = f (|x|). </a:t>
            </a:r>
            <a:r>
              <a:rPr lang="ru-RU" sz="2200" b="1" dirty="0" err="1" smtClean="0"/>
              <a:t>Фактично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це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означає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що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слід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побудувати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графік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функції</a:t>
            </a:r>
            <a:r>
              <a:rPr lang="ru-RU" sz="2200" b="1" dirty="0" smtClean="0"/>
              <a:t> </a:t>
            </a:r>
            <a:r>
              <a:rPr lang="en-US" sz="2200" b="1" dirty="0" smtClean="0"/>
              <a:t>y = f (x) </a:t>
            </a:r>
            <a:r>
              <a:rPr lang="ru-RU" sz="2200" b="1" dirty="0" smtClean="0"/>
              <a:t>для </a:t>
            </a:r>
            <a:r>
              <a:rPr lang="en-US" sz="2200" b="1" dirty="0" smtClean="0"/>
              <a:t>x </a:t>
            </a:r>
            <a:r>
              <a:rPr lang="en-US" sz="2200" b="1" dirty="0" smtClean="0">
                <a:latin typeface="Sylfaen"/>
              </a:rPr>
              <a:t>≥</a:t>
            </a:r>
            <a:r>
              <a:rPr lang="en-US" sz="2200" b="1" dirty="0" smtClean="0"/>
              <a:t> 0, </a:t>
            </a:r>
            <a:r>
              <a:rPr lang="ru-RU" sz="2200" b="1" dirty="0" smtClean="0"/>
              <a:t>а </a:t>
            </a:r>
            <a:r>
              <a:rPr lang="ru-RU" sz="2200" b="1" dirty="0" err="1" smtClean="0"/>
              <a:t>потім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відобразити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його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симетрично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відносно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осі</a:t>
            </a:r>
            <a:r>
              <a:rPr lang="ru-RU" sz="2200" b="1" dirty="0" smtClean="0"/>
              <a:t> ординат. </a:t>
            </a:r>
            <a:endParaRPr lang="ru-RU" sz="22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71056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6267" y="2780928"/>
            <a:ext cx="4527222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71818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714771"/>
            <a:ext cx="3672408" cy="414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685769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78" y="836712"/>
            <a:ext cx="904718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66649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6721346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24744"/>
            <a:ext cx="71342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7" y="0"/>
            <a:ext cx="68685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uk-UA" dirty="0" smtClean="0"/>
              <a:t>Вправи</a:t>
            </a:r>
            <a:endParaRPr lang="ru-RU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27834"/>
            <a:ext cx="6826986" cy="581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Узагальнююче повторення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280831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dirty="0" smtClean="0"/>
              <a:t>У </a:t>
            </a:r>
            <a:r>
              <a:rPr lang="ru-RU" b="1" dirty="0"/>
              <a:t>9 </a:t>
            </a:r>
            <a:r>
              <a:rPr lang="ru-RU" b="1" dirty="0" err="1"/>
              <a:t>класі</a:t>
            </a:r>
            <a:r>
              <a:rPr lang="ru-RU" b="1" dirty="0"/>
              <a:t> </a:t>
            </a:r>
            <a:r>
              <a:rPr lang="ru-RU" b="1" dirty="0" smtClean="0"/>
              <a:t>ми </a:t>
            </a:r>
            <a:r>
              <a:rPr lang="ru-RU" b="1" dirty="0" err="1"/>
              <a:t>навчилися</a:t>
            </a:r>
            <a:r>
              <a:rPr lang="ru-RU" b="1" dirty="0"/>
              <a:t> за </a:t>
            </a:r>
            <a:r>
              <a:rPr lang="ru-RU" b="1" dirty="0" err="1"/>
              <a:t>допомогою</a:t>
            </a:r>
            <a:r>
              <a:rPr lang="ru-RU" b="1" dirty="0"/>
              <a:t> </a:t>
            </a:r>
            <a:r>
              <a:rPr lang="ru-RU" b="1" dirty="0" err="1"/>
              <a:t>графіка</a:t>
            </a:r>
            <a:r>
              <a:rPr lang="ru-RU" b="1" dirty="0"/>
              <a:t> </a:t>
            </a:r>
            <a:r>
              <a:rPr lang="ru-RU" b="1" dirty="0" err="1"/>
              <a:t>функції</a:t>
            </a:r>
            <a:r>
              <a:rPr lang="ru-RU" b="1" dirty="0"/>
              <a:t> </a:t>
            </a:r>
            <a:r>
              <a:rPr lang="en-US" b="1" i="1" dirty="0"/>
              <a:t>y = f (x) </a:t>
            </a:r>
            <a:r>
              <a:rPr lang="ru-RU" b="1" i="1" dirty="0" err="1"/>
              <a:t>будувати</a:t>
            </a:r>
            <a:r>
              <a:rPr lang="ru-RU" b="1" i="1" dirty="0"/>
              <a:t> </a:t>
            </a:r>
            <a:r>
              <a:rPr lang="ru-RU" b="1" i="1" dirty="0" err="1"/>
              <a:t>графіки</a:t>
            </a:r>
            <a:r>
              <a:rPr lang="ru-RU" b="1" i="1" dirty="0"/>
              <a:t> </a:t>
            </a:r>
            <a:r>
              <a:rPr lang="ru-RU" b="1" i="1" dirty="0" err="1"/>
              <a:t>функцій</a:t>
            </a:r>
            <a:r>
              <a:rPr lang="ru-RU" b="1" i="1" dirty="0"/>
              <a:t> </a:t>
            </a:r>
            <a:endParaRPr lang="ru-RU" b="1" i="1" dirty="0" smtClean="0"/>
          </a:p>
          <a:p>
            <a:pPr indent="735013">
              <a:buNone/>
            </a:pPr>
            <a:r>
              <a:rPr lang="en-US" b="1" i="1" dirty="0" smtClean="0"/>
              <a:t>y </a:t>
            </a:r>
            <a:r>
              <a:rPr lang="en-US" b="1" i="1" dirty="0"/>
              <a:t>= f (x) + b, </a:t>
            </a:r>
            <a:endParaRPr lang="uk-UA" b="1" i="1" dirty="0" smtClean="0"/>
          </a:p>
          <a:p>
            <a:pPr indent="735013">
              <a:buNone/>
            </a:pPr>
            <a:r>
              <a:rPr lang="en-US" b="1" i="1" dirty="0" smtClean="0"/>
              <a:t>y </a:t>
            </a:r>
            <a:r>
              <a:rPr lang="en-US" b="1" i="1" dirty="0"/>
              <a:t>= f (x + a), </a:t>
            </a:r>
            <a:endParaRPr lang="uk-UA" b="1" i="1" dirty="0" smtClean="0"/>
          </a:p>
          <a:p>
            <a:pPr indent="735013">
              <a:buNone/>
            </a:pPr>
            <a:r>
              <a:rPr lang="en-US" b="1" i="1" dirty="0" smtClean="0"/>
              <a:t>y </a:t>
            </a:r>
            <a:r>
              <a:rPr lang="en-US" b="1" i="1" dirty="0"/>
              <a:t>= </a:t>
            </a:r>
            <a:r>
              <a:rPr lang="en-US" b="1" i="1" dirty="0" err="1"/>
              <a:t>kf</a:t>
            </a:r>
            <a:r>
              <a:rPr lang="en-US" b="1" i="1" dirty="0"/>
              <a:t> (x). </a:t>
            </a:r>
            <a:endParaRPr lang="uk-UA" b="1" i="1" dirty="0" smtClean="0"/>
          </a:p>
          <a:p>
            <a:pPr>
              <a:buNone/>
            </a:pPr>
            <a:r>
              <a:rPr lang="ru-RU" b="1" i="1" dirty="0" err="1" smtClean="0"/>
              <a:t>Нагадаємо</a:t>
            </a:r>
            <a:r>
              <a:rPr lang="ru-RU" b="1" i="1" dirty="0" smtClean="0"/>
              <a:t> </a:t>
            </a:r>
            <a:r>
              <a:rPr lang="ru-RU" b="1" i="1" dirty="0"/>
              <a:t>правила, </a:t>
            </a:r>
            <a:r>
              <a:rPr lang="ru-RU" b="1" i="1" dirty="0" err="1"/>
              <a:t>які</a:t>
            </a:r>
            <a:r>
              <a:rPr lang="ru-RU" b="1" i="1" dirty="0"/>
              <a:t> </a:t>
            </a:r>
            <a:r>
              <a:rPr lang="ru-RU" b="1" i="1" dirty="0" err="1"/>
              <a:t>дозволяють</a:t>
            </a:r>
            <a:r>
              <a:rPr lang="ru-RU" b="1" i="1" dirty="0"/>
              <a:t> </a:t>
            </a:r>
            <a:r>
              <a:rPr lang="ru-RU" b="1" i="1" dirty="0" err="1"/>
              <a:t>виконати</a:t>
            </a:r>
            <a:r>
              <a:rPr lang="ru-RU" b="1" i="1" dirty="0"/>
              <a:t> </a:t>
            </a:r>
            <a:r>
              <a:rPr lang="ru-RU" b="1" i="1" dirty="0" err="1"/>
              <a:t>такі</a:t>
            </a:r>
            <a:r>
              <a:rPr lang="ru-RU" b="1" i="1" dirty="0"/>
              <a:t> </a:t>
            </a:r>
            <a:r>
              <a:rPr lang="ru-RU" b="1" i="1" dirty="0" err="1"/>
              <a:t>побудови</a:t>
            </a:r>
            <a:r>
              <a:rPr lang="ru-RU" b="1" i="1" dirty="0"/>
              <a:t>. </a:t>
            </a:r>
            <a:endParaRPr lang="ru-RU" b="1" i="1" dirty="0" smtClean="0"/>
          </a:p>
          <a:p>
            <a:pPr marL="0" indent="355600">
              <a:buNone/>
            </a:pPr>
            <a:r>
              <a:rPr lang="ru-RU" b="1" i="1" dirty="0" err="1" smtClean="0">
                <a:solidFill>
                  <a:srgbClr val="00B0F0"/>
                </a:solidFill>
              </a:rPr>
              <a:t>Графік</a:t>
            </a:r>
            <a:r>
              <a:rPr lang="ru-RU" b="1" i="1" dirty="0" smtClean="0">
                <a:solidFill>
                  <a:srgbClr val="00B0F0"/>
                </a:solidFill>
              </a:rPr>
              <a:t> </a:t>
            </a:r>
            <a:r>
              <a:rPr lang="ru-RU" b="1" i="1" dirty="0" err="1">
                <a:solidFill>
                  <a:srgbClr val="00B0F0"/>
                </a:solidFill>
              </a:rPr>
              <a:t>функції</a:t>
            </a:r>
            <a:r>
              <a:rPr lang="ru-RU" b="1" i="1" dirty="0">
                <a:solidFill>
                  <a:srgbClr val="00B0F0"/>
                </a:solidFill>
              </a:rPr>
              <a:t> </a:t>
            </a:r>
            <a:r>
              <a:rPr lang="en-US" b="1" i="1" dirty="0">
                <a:solidFill>
                  <a:srgbClr val="00B0F0"/>
                </a:solidFill>
              </a:rPr>
              <a:t>y = f (x) + b </a:t>
            </a:r>
            <a:r>
              <a:rPr lang="ru-RU" b="1" i="1" dirty="0" err="1">
                <a:solidFill>
                  <a:srgbClr val="00B0F0"/>
                </a:solidFill>
              </a:rPr>
              <a:t>можна</a:t>
            </a:r>
            <a:r>
              <a:rPr lang="ru-RU" b="1" i="1" dirty="0">
                <a:solidFill>
                  <a:srgbClr val="00B0F0"/>
                </a:solidFill>
              </a:rPr>
              <a:t> </a:t>
            </a:r>
            <a:r>
              <a:rPr lang="ru-RU" b="1" i="1" dirty="0" err="1">
                <a:solidFill>
                  <a:srgbClr val="00B0F0"/>
                </a:solidFill>
              </a:rPr>
              <a:t>отримати</a:t>
            </a:r>
            <a:r>
              <a:rPr lang="ru-RU" b="1" i="1" dirty="0">
                <a:solidFill>
                  <a:srgbClr val="00B0F0"/>
                </a:solidFill>
              </a:rPr>
              <a:t> в </a:t>
            </a:r>
            <a:r>
              <a:rPr lang="ru-RU" b="1" i="1" dirty="0" err="1">
                <a:solidFill>
                  <a:srgbClr val="00B0F0"/>
                </a:solidFill>
              </a:rPr>
              <a:t>результаті</a:t>
            </a:r>
            <a:r>
              <a:rPr lang="ru-RU" b="1" i="1" dirty="0">
                <a:solidFill>
                  <a:srgbClr val="00B0F0"/>
                </a:solidFill>
              </a:rPr>
              <a:t> </a:t>
            </a:r>
            <a:r>
              <a:rPr lang="ru-RU" b="1" i="1" dirty="0" err="1">
                <a:solidFill>
                  <a:srgbClr val="00B0F0"/>
                </a:solidFill>
              </a:rPr>
              <a:t>паралельного</a:t>
            </a:r>
            <a:r>
              <a:rPr lang="ru-RU" b="1" i="1" dirty="0">
                <a:solidFill>
                  <a:srgbClr val="00B0F0"/>
                </a:solidFill>
              </a:rPr>
              <a:t> </a:t>
            </a:r>
            <a:r>
              <a:rPr lang="ru-RU" b="1" i="1" dirty="0" err="1">
                <a:solidFill>
                  <a:srgbClr val="00B0F0"/>
                </a:solidFill>
              </a:rPr>
              <a:t>перенесення</a:t>
            </a:r>
            <a:r>
              <a:rPr lang="ru-RU" b="1" i="1" dirty="0">
                <a:solidFill>
                  <a:srgbClr val="00B0F0"/>
                </a:solidFill>
              </a:rPr>
              <a:t> </a:t>
            </a:r>
            <a:r>
              <a:rPr lang="ru-RU" b="1" i="1" dirty="0" err="1">
                <a:solidFill>
                  <a:srgbClr val="00B0F0"/>
                </a:solidFill>
              </a:rPr>
              <a:t>графіка</a:t>
            </a:r>
            <a:r>
              <a:rPr lang="ru-RU" b="1" i="1" dirty="0">
                <a:solidFill>
                  <a:srgbClr val="00B0F0"/>
                </a:solidFill>
              </a:rPr>
              <a:t> </a:t>
            </a:r>
            <a:r>
              <a:rPr lang="ru-RU" b="1" i="1" dirty="0" err="1">
                <a:solidFill>
                  <a:srgbClr val="00B0F0"/>
                </a:solidFill>
              </a:rPr>
              <a:t>функції</a:t>
            </a:r>
            <a:r>
              <a:rPr lang="ru-RU" b="1" i="1" dirty="0">
                <a:solidFill>
                  <a:srgbClr val="00B0F0"/>
                </a:solidFill>
              </a:rPr>
              <a:t> </a:t>
            </a:r>
            <a:r>
              <a:rPr lang="en-US" b="1" i="1" dirty="0">
                <a:solidFill>
                  <a:srgbClr val="00B0F0"/>
                </a:solidFill>
              </a:rPr>
              <a:t>y = f (x) </a:t>
            </a:r>
            <a:r>
              <a:rPr lang="ru-RU" b="1" i="1" dirty="0">
                <a:solidFill>
                  <a:srgbClr val="00B0F0"/>
                </a:solidFill>
              </a:rPr>
              <a:t>на </a:t>
            </a:r>
            <a:r>
              <a:rPr lang="en-US" b="1" i="1" dirty="0">
                <a:solidFill>
                  <a:srgbClr val="00B0F0"/>
                </a:solidFill>
              </a:rPr>
              <a:t>b </a:t>
            </a:r>
            <a:r>
              <a:rPr lang="ru-RU" b="1" i="1" dirty="0" err="1">
                <a:solidFill>
                  <a:srgbClr val="00B0F0"/>
                </a:solidFill>
              </a:rPr>
              <a:t>одиниць</a:t>
            </a:r>
            <a:r>
              <a:rPr lang="ru-RU" b="1" i="1" dirty="0">
                <a:solidFill>
                  <a:srgbClr val="00B0F0"/>
                </a:solidFill>
              </a:rPr>
              <a:t> </a:t>
            </a:r>
            <a:r>
              <a:rPr lang="ru-RU" b="1" i="1" dirty="0" err="1">
                <a:solidFill>
                  <a:srgbClr val="00B0F0"/>
                </a:solidFill>
              </a:rPr>
              <a:t>угору</a:t>
            </a:r>
            <a:r>
              <a:rPr lang="ru-RU" b="1" i="1" dirty="0">
                <a:solidFill>
                  <a:srgbClr val="00B0F0"/>
                </a:solidFill>
              </a:rPr>
              <a:t>, </a:t>
            </a:r>
            <a:r>
              <a:rPr lang="ru-RU" b="1" i="1" dirty="0" err="1">
                <a:solidFill>
                  <a:srgbClr val="00B0F0"/>
                </a:solidFill>
              </a:rPr>
              <a:t>якщо</a:t>
            </a:r>
            <a:r>
              <a:rPr lang="ru-RU" b="1" i="1" dirty="0">
                <a:solidFill>
                  <a:srgbClr val="00B0F0"/>
                </a:solidFill>
              </a:rPr>
              <a:t> </a:t>
            </a:r>
            <a:r>
              <a:rPr lang="en-US" b="1" i="1" dirty="0">
                <a:solidFill>
                  <a:srgbClr val="00B0F0"/>
                </a:solidFill>
              </a:rPr>
              <a:t>b &gt; 0, </a:t>
            </a:r>
            <a:r>
              <a:rPr lang="ru-RU" b="1" i="1" dirty="0" err="1">
                <a:solidFill>
                  <a:srgbClr val="00B0F0"/>
                </a:solidFill>
              </a:rPr>
              <a:t>і</a:t>
            </a:r>
            <a:r>
              <a:rPr lang="ru-RU" b="1" i="1" dirty="0">
                <a:solidFill>
                  <a:srgbClr val="00B0F0"/>
                </a:solidFill>
              </a:rPr>
              <a:t> на –</a:t>
            </a:r>
            <a:r>
              <a:rPr lang="en-US" b="1" i="1" dirty="0">
                <a:solidFill>
                  <a:srgbClr val="00B0F0"/>
                </a:solidFill>
              </a:rPr>
              <a:t>b </a:t>
            </a:r>
            <a:r>
              <a:rPr lang="ru-RU" b="1" i="1" dirty="0" err="1">
                <a:solidFill>
                  <a:srgbClr val="00B0F0"/>
                </a:solidFill>
              </a:rPr>
              <a:t>одиниць</a:t>
            </a:r>
            <a:r>
              <a:rPr lang="ru-RU" b="1" i="1" dirty="0">
                <a:solidFill>
                  <a:srgbClr val="00B0F0"/>
                </a:solidFill>
              </a:rPr>
              <a:t> </a:t>
            </a:r>
            <a:r>
              <a:rPr lang="ru-RU" b="1" i="1" dirty="0" err="1">
                <a:solidFill>
                  <a:srgbClr val="00B0F0"/>
                </a:solidFill>
              </a:rPr>
              <a:t>униз</a:t>
            </a:r>
            <a:r>
              <a:rPr lang="ru-RU" b="1" i="1" dirty="0">
                <a:solidFill>
                  <a:srgbClr val="00B0F0"/>
                </a:solidFill>
              </a:rPr>
              <a:t>, </a:t>
            </a:r>
            <a:r>
              <a:rPr lang="ru-RU" b="1" i="1" dirty="0" err="1">
                <a:solidFill>
                  <a:srgbClr val="00B0F0"/>
                </a:solidFill>
              </a:rPr>
              <a:t>якщо</a:t>
            </a:r>
            <a:r>
              <a:rPr lang="ru-RU" b="1" i="1" dirty="0">
                <a:solidFill>
                  <a:srgbClr val="00B0F0"/>
                </a:solidFill>
              </a:rPr>
              <a:t> </a:t>
            </a:r>
            <a:r>
              <a:rPr lang="en-US" b="1" i="1" dirty="0">
                <a:solidFill>
                  <a:srgbClr val="00B0F0"/>
                </a:solidFill>
              </a:rPr>
              <a:t>b &lt; 0. </a:t>
            </a:r>
            <a:endParaRPr lang="uk-UA" b="1" i="1" dirty="0" smtClean="0">
              <a:solidFill>
                <a:srgbClr val="00B0F0"/>
              </a:solidFill>
            </a:endParaRPr>
          </a:p>
          <a:p>
            <a:pPr marL="0" indent="355600">
              <a:buNone/>
            </a:pPr>
            <a:endParaRPr lang="ru-RU" b="1" i="1" dirty="0" smtClean="0"/>
          </a:p>
          <a:p>
            <a:pPr marL="0" indent="355600">
              <a:buNone/>
            </a:pPr>
            <a:r>
              <a:rPr lang="ru-RU" b="1" i="1" dirty="0" smtClean="0"/>
              <a:t>На </a:t>
            </a:r>
            <a:r>
              <a:rPr lang="ru-RU" b="1" i="1" dirty="0"/>
              <a:t>рисунках 23, 24 показано, як </a:t>
            </a:r>
            <a:r>
              <a:rPr lang="ru-RU" b="1" i="1" dirty="0" err="1"/>
              <a:t>працює</a:t>
            </a:r>
            <a:r>
              <a:rPr lang="ru-RU" b="1" i="1" dirty="0"/>
              <a:t> </a:t>
            </a:r>
            <a:r>
              <a:rPr lang="ru-RU" b="1" i="1" dirty="0" err="1"/>
              <a:t>це</a:t>
            </a:r>
            <a:r>
              <a:rPr lang="ru-RU" b="1" i="1" dirty="0"/>
              <a:t> правило для </a:t>
            </a:r>
            <a:r>
              <a:rPr lang="ru-RU" b="1" i="1" dirty="0" err="1" smtClean="0"/>
              <a:t>побудови</a:t>
            </a:r>
            <a:r>
              <a:rPr lang="ru-RU" b="1" i="1" dirty="0" smtClean="0"/>
              <a:t> </a:t>
            </a:r>
            <a:r>
              <a:rPr lang="ru-RU" b="1" i="1" dirty="0" err="1"/>
              <a:t>графіків</a:t>
            </a:r>
            <a:r>
              <a:rPr lang="ru-RU" b="1" i="1" dirty="0"/>
              <a:t> </a:t>
            </a:r>
            <a:r>
              <a:rPr lang="ru-RU" b="1" i="1" dirty="0" err="1"/>
              <a:t>функцій</a:t>
            </a:r>
            <a:r>
              <a:rPr lang="ru-RU" b="1" i="1" dirty="0"/>
              <a:t> </a:t>
            </a:r>
            <a:r>
              <a:rPr lang="ru-RU" b="1" i="1" dirty="0" smtClean="0"/>
              <a:t> </a:t>
            </a:r>
            <a:r>
              <a:rPr lang="en-US" b="1" i="1" dirty="0" smtClean="0"/>
              <a:t>y </a:t>
            </a:r>
            <a:r>
              <a:rPr lang="en-US" b="1" i="1" dirty="0"/>
              <a:t>= x</a:t>
            </a:r>
            <a:r>
              <a:rPr lang="en-US" b="1" i="1" baseline="30000" dirty="0"/>
              <a:t>2</a:t>
            </a:r>
            <a:r>
              <a:rPr lang="en-US" b="1" i="1" dirty="0"/>
              <a:t> – 4 </a:t>
            </a:r>
            <a:r>
              <a:rPr lang="ru-RU" b="1" i="1" dirty="0" err="1" smtClean="0"/>
              <a:t>і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212977"/>
            <a:ext cx="6215233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068960"/>
            <a:ext cx="936104" cy="269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Тренувальні вправи</a:t>
            </a:r>
            <a:endParaRPr lang="ru-RU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458" y="1340768"/>
            <a:ext cx="843794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Домашнє завдання (розподілити самостійно на 2 уроки)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Читати § 5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Вчити алгоритми перетворення графіків функції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Готувати відповіді на контрольні запитання 1-4 ст. 46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Виконати вправи №№  145, 146, 148, 150, 152, 155, 158, 160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Опрацювати приклади з поглибленого рівня рубрики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“Коли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зроблено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уроки”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(диференційовано)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uk-UA" b="1" dirty="0" smtClean="0"/>
              <a:t>Узагальнююче повторення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2376264"/>
          </a:xfrm>
        </p:spPr>
        <p:txBody>
          <a:bodyPr>
            <a:normAutofit fontScale="85000" lnSpcReduction="20000"/>
          </a:bodyPr>
          <a:lstStyle/>
          <a:p>
            <a:pPr marL="0" indent="355600">
              <a:buNone/>
            </a:pPr>
            <a:r>
              <a:rPr lang="uk-UA" b="1" i="1" dirty="0" smtClean="0">
                <a:solidFill>
                  <a:srgbClr val="00B0F0"/>
                </a:solidFill>
              </a:rPr>
              <a:t>Графік функції y = f (x + a) можна отримати в результаті паралельного перенесення графіка функції y = f (x) на a одиниць уліво, якщо a &gt; 0, і на –a одиниць управо, якщо a &lt; 0</a:t>
            </a:r>
            <a:r>
              <a:rPr lang="uk-UA" b="1" i="1" dirty="0" smtClean="0"/>
              <a:t>. </a:t>
            </a:r>
          </a:p>
          <a:p>
            <a:pPr marL="0" indent="355600">
              <a:buNone/>
            </a:pPr>
            <a:r>
              <a:rPr lang="uk-UA" dirty="0" smtClean="0"/>
              <a:t>На рисунках 25, 26 показано, як працює це правило для побудови графіків функцій y = (x – 2)</a:t>
            </a:r>
            <a:r>
              <a:rPr lang="uk-UA" baseline="30000" dirty="0" smtClean="0"/>
              <a:t>2</a:t>
            </a:r>
            <a:r>
              <a:rPr lang="uk-UA" dirty="0" smtClean="0"/>
              <a:t> і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573016"/>
            <a:ext cx="617705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1" y="2708920"/>
            <a:ext cx="1296145" cy="393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36712"/>
          </a:xfrm>
        </p:spPr>
        <p:txBody>
          <a:bodyPr/>
          <a:lstStyle/>
          <a:p>
            <a:r>
              <a:rPr lang="uk-UA" b="1" dirty="0" smtClean="0"/>
              <a:t>Узагальнююче повторення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2808312"/>
          </a:xfrm>
        </p:spPr>
        <p:txBody>
          <a:bodyPr>
            <a:normAutofit fontScale="70000" lnSpcReduction="20000"/>
          </a:bodyPr>
          <a:lstStyle/>
          <a:p>
            <a:pPr marL="0" indent="355600">
              <a:buNone/>
            </a:pPr>
            <a:r>
              <a:rPr lang="uk-UA" b="1" i="1" dirty="0" smtClean="0">
                <a:solidFill>
                  <a:srgbClr val="00B0F0"/>
                </a:solidFill>
              </a:rPr>
              <a:t>Графік функції y = </a:t>
            </a:r>
            <a:r>
              <a:rPr lang="uk-UA" b="1" i="1" dirty="0" err="1" smtClean="0">
                <a:solidFill>
                  <a:srgbClr val="00B0F0"/>
                </a:solidFill>
              </a:rPr>
              <a:t>kf</a:t>
            </a:r>
            <a:r>
              <a:rPr lang="uk-UA" b="1" i="1" dirty="0" smtClean="0">
                <a:solidFill>
                  <a:srgbClr val="00B0F0"/>
                </a:solidFill>
              </a:rPr>
              <a:t> (x) можна отримати, замінивши кожну точку графіка функції y = f (x) на точку з тією самою абсцисою і ординатою, помноженою на k. </a:t>
            </a:r>
          </a:p>
          <a:p>
            <a:pPr marL="0" indent="355600">
              <a:buNone/>
            </a:pPr>
            <a:r>
              <a:rPr lang="uk-UA" b="1" i="1" dirty="0" smtClean="0"/>
              <a:t>На рисунках 27, 28, 29 показано, як працює це правило для побудови графіків функцій: </a:t>
            </a:r>
          </a:p>
          <a:p>
            <a:pPr marL="0" indent="355600">
              <a:buNone/>
            </a:pPr>
            <a:endParaRPr lang="uk-UA" b="1" i="1" dirty="0" smtClean="0"/>
          </a:p>
          <a:p>
            <a:pPr marL="0" indent="355600">
              <a:buNone/>
            </a:pPr>
            <a:r>
              <a:rPr lang="uk-UA" b="1" i="1" dirty="0" smtClean="0"/>
              <a:t>Кажуть, що графік функції y = </a:t>
            </a:r>
            <a:r>
              <a:rPr lang="uk-UA" b="1" i="1" dirty="0" err="1" smtClean="0"/>
              <a:t>kf</a:t>
            </a:r>
            <a:r>
              <a:rPr lang="uk-UA" b="1" i="1" dirty="0" smtClean="0"/>
              <a:t> (x) отримано з графіка функції  y = f (x) у результаті розтягу в k разів від осі абсцис, якщо k &gt; 1, або в результаті стиску в 1/k разів до осі абсцис, якщо 0 &lt; k &lt; 1. 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3016"/>
            <a:ext cx="6226940" cy="293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501008"/>
            <a:ext cx="2736304" cy="3042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2132856"/>
            <a:ext cx="40767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dirty="0" smtClean="0"/>
              <a:t>Перетворення графіків функції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544616"/>
          </a:xfrm>
        </p:spPr>
        <p:txBody>
          <a:bodyPr>
            <a:normAutofit fontScale="70000" lnSpcReduction="20000"/>
          </a:bodyPr>
          <a:lstStyle/>
          <a:p>
            <a:pPr marL="0" indent="355600">
              <a:buNone/>
            </a:pPr>
            <a:r>
              <a:rPr lang="uk-UA" dirty="0" smtClean="0"/>
              <a:t>Покажемо, як можна побудувати графік функції </a:t>
            </a:r>
            <a:r>
              <a:rPr lang="uk-UA" i="1" dirty="0" smtClean="0"/>
              <a:t>y = f (</a:t>
            </a:r>
            <a:r>
              <a:rPr lang="uk-UA" i="1" dirty="0" err="1" smtClean="0"/>
              <a:t>kx</a:t>
            </a:r>
            <a:r>
              <a:rPr lang="uk-UA" i="1" dirty="0" smtClean="0"/>
              <a:t>), якщо відомо графік функції y = f (x). </a:t>
            </a:r>
          </a:p>
          <a:p>
            <a:pPr marL="0" indent="355600">
              <a:buNone/>
            </a:pPr>
            <a:r>
              <a:rPr lang="uk-UA" i="1" dirty="0" smtClean="0"/>
              <a:t>Розглянемо випадок, коли k &gt; 0. Якщо точка (x</a:t>
            </a:r>
            <a:r>
              <a:rPr lang="uk-UA" i="1" baseline="-25000" dirty="0" smtClean="0"/>
              <a:t>0</a:t>
            </a:r>
            <a:r>
              <a:rPr lang="uk-UA" i="1" dirty="0" smtClean="0"/>
              <a:t>; y</a:t>
            </a:r>
            <a:r>
              <a:rPr lang="uk-UA" i="1" baseline="-25000" dirty="0" smtClean="0"/>
              <a:t>0</a:t>
            </a:r>
            <a:r>
              <a:rPr lang="uk-UA" i="1" dirty="0" smtClean="0"/>
              <a:t>) належить графіку функції y = f (x), то точка                   належить графіку функції   y = f (</a:t>
            </a:r>
            <a:r>
              <a:rPr lang="uk-UA" i="1" dirty="0" err="1" smtClean="0"/>
              <a:t>kx</a:t>
            </a:r>
            <a:r>
              <a:rPr lang="uk-UA" i="1" dirty="0" smtClean="0"/>
              <a:t>). </a:t>
            </a:r>
          </a:p>
          <a:p>
            <a:pPr marL="0" indent="355600">
              <a:buNone/>
            </a:pPr>
            <a:endParaRPr lang="uk-UA" i="1" dirty="0" smtClean="0"/>
          </a:p>
          <a:p>
            <a:pPr marL="0" indent="355600">
              <a:buNone/>
            </a:pPr>
            <a:endParaRPr lang="uk-UA" i="1" dirty="0" smtClean="0"/>
          </a:p>
          <a:p>
            <a:pPr marL="0" indent="355600">
              <a:buNone/>
            </a:pPr>
            <a:endParaRPr lang="uk-UA" i="1" dirty="0" smtClean="0"/>
          </a:p>
          <a:p>
            <a:pPr marL="0" indent="355600">
              <a:buNone/>
            </a:pPr>
            <a:r>
              <a:rPr lang="uk-UA" i="1" dirty="0" smtClean="0"/>
              <a:t>Отже, кожній точці (x</a:t>
            </a:r>
            <a:r>
              <a:rPr lang="uk-UA" i="1" baseline="-25000" dirty="0" smtClean="0"/>
              <a:t>0</a:t>
            </a:r>
            <a:r>
              <a:rPr lang="uk-UA" i="1" dirty="0" smtClean="0"/>
              <a:t>; y</a:t>
            </a:r>
            <a:r>
              <a:rPr lang="uk-UA" i="1" baseline="-25000" dirty="0" smtClean="0"/>
              <a:t>0</a:t>
            </a:r>
            <a:r>
              <a:rPr lang="uk-UA" i="1" dirty="0" smtClean="0"/>
              <a:t>) графіка функції y = f (x) відповідає єдина точка                  графіка функції y = f (</a:t>
            </a:r>
            <a:r>
              <a:rPr lang="uk-UA" i="1" dirty="0" err="1" smtClean="0"/>
              <a:t>kx</a:t>
            </a:r>
            <a:r>
              <a:rPr lang="uk-UA" i="1" dirty="0" smtClean="0"/>
              <a:t>). </a:t>
            </a:r>
          </a:p>
          <a:p>
            <a:pPr marL="0" indent="355600">
              <a:buNone/>
            </a:pPr>
            <a:endParaRPr lang="uk-UA" i="1" dirty="0" smtClean="0"/>
          </a:p>
          <a:p>
            <a:pPr marL="0" indent="355600">
              <a:buNone/>
            </a:pPr>
            <a:r>
              <a:rPr lang="uk-UA" i="1" dirty="0" smtClean="0"/>
              <a:t>Аналогічно можна показати, що кожна точка (x</a:t>
            </a:r>
            <a:r>
              <a:rPr lang="uk-UA" i="1" baseline="-25000" dirty="0" smtClean="0"/>
              <a:t>1</a:t>
            </a:r>
            <a:r>
              <a:rPr lang="uk-UA" i="1" dirty="0" smtClean="0"/>
              <a:t>; y</a:t>
            </a:r>
            <a:r>
              <a:rPr lang="uk-UA" i="1" baseline="-25000" dirty="0" smtClean="0"/>
              <a:t>1</a:t>
            </a:r>
            <a:r>
              <a:rPr lang="uk-UA" i="1" dirty="0" smtClean="0"/>
              <a:t>) графіка функції y = f (</a:t>
            </a:r>
            <a:r>
              <a:rPr lang="uk-UA" i="1" dirty="0" err="1" smtClean="0"/>
              <a:t>kx</a:t>
            </a:r>
            <a:r>
              <a:rPr lang="uk-UA" i="1" dirty="0" smtClean="0"/>
              <a:t>) є відповідною єдиній точці (kx</a:t>
            </a:r>
            <a:r>
              <a:rPr lang="uk-UA" i="1" baseline="-25000" dirty="0" smtClean="0"/>
              <a:t>1</a:t>
            </a:r>
            <a:r>
              <a:rPr lang="uk-UA" i="1" dirty="0" smtClean="0"/>
              <a:t>; y</a:t>
            </a:r>
            <a:r>
              <a:rPr lang="uk-UA" i="1" baseline="-25000" dirty="0" smtClean="0"/>
              <a:t>1</a:t>
            </a:r>
            <a:r>
              <a:rPr lang="uk-UA" i="1" dirty="0" smtClean="0"/>
              <a:t>) графіка функції        y = f (x). </a:t>
            </a:r>
          </a:p>
          <a:p>
            <a:pPr marL="0" indent="355600">
              <a:buNone/>
            </a:pPr>
            <a:r>
              <a:rPr lang="uk-UA" i="1" dirty="0" smtClean="0"/>
              <a:t>Тому </a:t>
            </a:r>
            <a:r>
              <a:rPr lang="uk-UA" b="1" i="1" dirty="0" smtClean="0">
                <a:solidFill>
                  <a:srgbClr val="00B0F0"/>
                </a:solidFill>
              </a:rPr>
              <a:t>графік функції y = f (</a:t>
            </a:r>
            <a:r>
              <a:rPr lang="uk-UA" b="1" i="1" dirty="0" err="1" smtClean="0">
                <a:solidFill>
                  <a:srgbClr val="00B0F0"/>
                </a:solidFill>
              </a:rPr>
              <a:t>kx</a:t>
            </a:r>
            <a:r>
              <a:rPr lang="uk-UA" b="1" i="1" dirty="0" smtClean="0">
                <a:solidFill>
                  <a:srgbClr val="00B0F0"/>
                </a:solidFill>
              </a:rPr>
              <a:t>), де k &gt; 0, можна отримати, замінивши кожну точку графіка функції   y = f (x) на точку з тією самою ординатою і абсцисою, поділеною на k. </a:t>
            </a:r>
            <a:endParaRPr lang="uk-UA" b="1" dirty="0">
              <a:solidFill>
                <a:srgbClr val="00B0F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988840"/>
            <a:ext cx="9144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564904"/>
            <a:ext cx="751952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789040"/>
            <a:ext cx="9144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3240360"/>
          </a:xfrm>
        </p:spPr>
        <p:txBody>
          <a:bodyPr>
            <a:normAutofit fontScale="92500" lnSpcReduction="20000"/>
          </a:bodyPr>
          <a:lstStyle/>
          <a:p>
            <a:pPr marL="0" indent="355600">
              <a:buNone/>
            </a:pPr>
            <a:r>
              <a:rPr lang="uk-UA" dirty="0" smtClean="0"/>
              <a:t>На рисунку 30 показано, як працює це правило для побудови графіків функцій:</a:t>
            </a:r>
          </a:p>
          <a:p>
            <a:pPr marL="0" indent="355600">
              <a:buNone/>
            </a:pPr>
            <a:endParaRPr lang="uk-UA" dirty="0" smtClean="0"/>
          </a:p>
          <a:p>
            <a:pPr marL="0" indent="355600">
              <a:buNone/>
            </a:pPr>
            <a:r>
              <a:rPr lang="uk-UA" dirty="0" smtClean="0"/>
              <a:t>Говорять, </a:t>
            </a:r>
            <a:r>
              <a:rPr lang="uk-UA" b="1" dirty="0" smtClean="0">
                <a:solidFill>
                  <a:srgbClr val="00B0F0"/>
                </a:solidFill>
              </a:rPr>
              <a:t>що графік функції y = f (</a:t>
            </a:r>
            <a:r>
              <a:rPr lang="uk-UA" b="1" dirty="0" err="1" smtClean="0">
                <a:solidFill>
                  <a:srgbClr val="00B0F0"/>
                </a:solidFill>
              </a:rPr>
              <a:t>kx</a:t>
            </a:r>
            <a:r>
              <a:rPr lang="uk-UA" b="1" dirty="0" smtClean="0">
                <a:solidFill>
                  <a:srgbClr val="00B0F0"/>
                </a:solidFill>
              </a:rPr>
              <a:t>) отримано з графіка функції y = f (x) у результаті стиску в k разів до осі ординат, якщо  k &gt; 1, або в результаті розтягу в 1/k разів від осі ординат, якщо  0 &lt; k &lt; 1. </a:t>
            </a:r>
          </a:p>
          <a:p>
            <a:pPr marL="0" indent="355600">
              <a:buNone/>
            </a:pP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484784"/>
            <a:ext cx="288032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uk-UA" dirty="0" smtClean="0"/>
              <a:t>Приклад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933057"/>
            <a:ext cx="4215842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3024337"/>
          </a:xfrm>
        </p:spPr>
        <p:txBody>
          <a:bodyPr>
            <a:noAutofit/>
          </a:bodyPr>
          <a:lstStyle/>
          <a:p>
            <a:pPr marL="0" indent="355600">
              <a:buNone/>
            </a:pP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Покажемо, як побудувати графік функції y = f (–x), якщо відомо графік функції y = f (x). Зазначимо, що коли точка (x</a:t>
            </a:r>
            <a:r>
              <a:rPr lang="uk-UA" sz="23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; y</a:t>
            </a:r>
            <a:r>
              <a:rPr lang="uk-UA" sz="23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) належить графіку функції y = f (x), то точка (–x</a:t>
            </a:r>
            <a:r>
              <a:rPr lang="uk-UA" sz="23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; y</a:t>
            </a:r>
            <a:r>
              <a:rPr lang="uk-UA" sz="23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) належить графіку функції  y = f (–x). Дійсно, f (–(–x</a:t>
            </a:r>
            <a:r>
              <a:rPr lang="uk-UA" sz="23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)) = f (x</a:t>
            </a:r>
            <a:r>
              <a:rPr lang="uk-UA" sz="23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) = y</a:t>
            </a:r>
            <a:r>
              <a:rPr lang="uk-UA" sz="23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. Тоді всі точки графіка функції              y = f (–x) можна отримати, замінивши кожну точку графіка функції  y = f (x) на точку, симетричну їй відносно осі ординат, тобто відобразивши графік функції y = f (x) симетрично відносно осі ординат.</a:t>
            </a:r>
            <a:endParaRPr lang="uk-UA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08720"/>
          </a:xfrm>
        </p:spPr>
        <p:txBody>
          <a:bodyPr/>
          <a:lstStyle/>
          <a:p>
            <a:r>
              <a:rPr lang="uk-UA" dirty="0" smtClean="0"/>
              <a:t>Перетворення графіків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05064"/>
            <a:ext cx="8362282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dirty="0" smtClean="0"/>
              <a:t>Перетворення графіків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878497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budova-graf-k-v-funkc-y-za-dopomogoyu-geometrichnih-peretvore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pobudova-graf-k-v-funkc-y-za-dopomogoyu-geometrichnih-peretvoren</Template>
  <TotalTime>0</TotalTime>
  <Words>1045</Words>
  <Application>Microsoft Office PowerPoint</Application>
  <PresentationFormat>Экран (4:3)</PresentationFormat>
  <Paragraphs>72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pobudova-graf-k-v-funkc-y-za-dopomogoyu-geometrichnih-peretvoren</vt:lpstr>
      <vt:lpstr>Алгебра і початки аналізу. 10 клас (за підручником Мерзляк А. Г.) </vt:lpstr>
      <vt:lpstr>Тема уроку: Побудова графіків функцій за допомогою геометричних перетворень  (2 уроки) </vt:lpstr>
      <vt:lpstr>Узагальнююче повторення</vt:lpstr>
      <vt:lpstr>Узагальнююче повторення</vt:lpstr>
      <vt:lpstr>Узагальнююче повторення</vt:lpstr>
      <vt:lpstr>Перетворення графіків функції</vt:lpstr>
      <vt:lpstr>Приклад</vt:lpstr>
      <vt:lpstr>Перетворення графіків</vt:lpstr>
      <vt:lpstr>Перетворення графіків</vt:lpstr>
      <vt:lpstr>Приклад 1</vt:lpstr>
      <vt:lpstr>Приклад 2</vt:lpstr>
      <vt:lpstr>ІІ спосіб розв'язання  </vt:lpstr>
      <vt:lpstr>Первинне закріплення вивченого матеріалу</vt:lpstr>
      <vt:lpstr>Тренувальні вправи</vt:lpstr>
      <vt:lpstr>Тренувальні вправи</vt:lpstr>
      <vt:lpstr>Тренувальні вправи</vt:lpstr>
      <vt:lpstr>Тренувальні вправи</vt:lpstr>
      <vt:lpstr>Робота в парах (з коментуванням)</vt:lpstr>
      <vt:lpstr>Самостійне виконання вправи</vt:lpstr>
      <vt:lpstr>Складання алгоритму побудови графіка функції</vt:lpstr>
      <vt:lpstr>Закріплення вивченого матеріалу. Робота учнів біля дошки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Вправи</vt:lpstr>
      <vt:lpstr>Тренувальні вправи</vt:lpstr>
      <vt:lpstr>Домашнє завдання (розподілити самостійно на 2 уроки)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Алгебра і початки аналізу. 10 клас (за підручником Мерзляк А. Г.) </dc:title>
  <dc:creator>Ира</dc:creator>
  <cp:lastModifiedBy>Ира</cp:lastModifiedBy>
  <cp:revision>1</cp:revision>
  <dcterms:created xsi:type="dcterms:W3CDTF">2014-10-02T14:14:13Z</dcterms:created>
  <dcterms:modified xsi:type="dcterms:W3CDTF">2014-10-02T14:14:22Z</dcterms:modified>
</cp:coreProperties>
</file>