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3"/>
  </p:notesMasterIdLst>
  <p:sldIdLst>
    <p:sldId id="256" r:id="rId3"/>
    <p:sldId id="259" r:id="rId4"/>
    <p:sldId id="257" r:id="rId5"/>
    <p:sldId id="261" r:id="rId6"/>
    <p:sldId id="269" r:id="rId7"/>
    <p:sldId id="353" r:id="rId8"/>
    <p:sldId id="354" r:id="rId9"/>
    <p:sldId id="357" r:id="rId10"/>
    <p:sldId id="358" r:id="rId11"/>
    <p:sldId id="355" r:id="rId12"/>
    <p:sldId id="359" r:id="rId13"/>
    <p:sldId id="356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94660"/>
  </p:normalViewPr>
  <p:slideViewPr>
    <p:cSldViewPr>
      <p:cViewPr>
        <p:scale>
          <a:sx n="73" d="100"/>
          <a:sy n="73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C456-E38A-4500-8D08-47E7A23A2AF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E1F8-1696-4966-BF37-D1E501483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6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FD0B9-9480-48B5-A909-364B95F4A14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158C-029E-41A6-8269-2DCE93178C56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7BC9-E4F2-4751-A187-527374566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4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426908" y="208455"/>
            <a:ext cx="3930778" cy="6506693"/>
            <a:chOff x="1149677" y="-220173"/>
            <a:chExt cx="3889109" cy="650669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49677" y="-220173"/>
              <a:ext cx="3889109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166482" y="896865"/>
              <a:ext cx="3215834" cy="1035432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uk-UA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Алгебра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64307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Матеріали до уроків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857620" cy="26432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підручником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«Алгебра.  9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Ю.І.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Мальованого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Литвиненко,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Г.М. Возняк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286512" y="5786454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 rot="20751448">
            <a:off x="1544835" y="2532387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 клас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Почленне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множення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нерівностей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143404" cy="58579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900" b="1" dirty="0" smtClean="0"/>
              <a:t>Нехай</a:t>
            </a:r>
            <a:r>
              <a:rPr lang="uk-UA" sz="2900" b="1" i="1" dirty="0" smtClean="0"/>
              <a:t> а&gt;</a:t>
            </a:r>
            <a:r>
              <a:rPr lang="en-US" sz="2900" b="1" i="1" dirty="0" smtClean="0"/>
              <a:t>b</a:t>
            </a:r>
            <a:r>
              <a:rPr lang="uk-UA" sz="2900" b="1" i="1" dirty="0" smtClean="0"/>
              <a:t> і </a:t>
            </a:r>
            <a:r>
              <a:rPr lang="en-US" sz="2900" b="1" i="1" dirty="0" smtClean="0"/>
              <a:t>c&gt;d, </a:t>
            </a:r>
            <a:r>
              <a:rPr lang="uk-UA" sz="2900" b="1" i="1" dirty="0" smtClean="0"/>
              <a:t>а&gt;0, </a:t>
            </a:r>
            <a:r>
              <a:rPr lang="en-US" sz="2900" b="1" i="1" dirty="0" smtClean="0"/>
              <a:t>b </a:t>
            </a:r>
            <a:r>
              <a:rPr lang="ru-RU" sz="2900" b="1" i="1" dirty="0" smtClean="0"/>
              <a:t>&gt; 0, </a:t>
            </a:r>
            <a:r>
              <a:rPr lang="uk-UA" sz="2900" b="1" i="1" dirty="0" smtClean="0"/>
              <a:t>с&gt;0, </a:t>
            </a:r>
            <a:r>
              <a:rPr lang="en-US" sz="2900" b="1" i="1" dirty="0" smtClean="0"/>
              <a:t>d&gt; </a:t>
            </a:r>
            <a:r>
              <a:rPr lang="ru-RU" sz="2900" b="1" i="1" dirty="0" smtClean="0"/>
              <a:t>0. </a:t>
            </a:r>
            <a:r>
              <a:rPr lang="uk-UA" sz="2900" b="1" i="1" dirty="0" smtClean="0"/>
              <a:t>Доведемо, що ас </a:t>
            </a:r>
            <a:r>
              <a:rPr lang="ru-RU" sz="2900" b="1" i="1" dirty="0" smtClean="0"/>
              <a:t>&gt; </a:t>
            </a:r>
            <a:r>
              <a:rPr lang="en-US" sz="2900" b="1" i="1" dirty="0" smtClean="0"/>
              <a:t>bd.</a:t>
            </a:r>
            <a:r>
              <a:rPr lang="uk-UA" sz="2900" b="1" i="1" dirty="0" smtClean="0"/>
              <a:t> </a:t>
            </a:r>
          </a:p>
          <a:p>
            <a:pPr marL="0" indent="0">
              <a:buNone/>
            </a:pPr>
            <a:r>
              <a:rPr lang="uk-UA" sz="2900" b="1" i="1" dirty="0" smtClean="0"/>
              <a:t>Доведення.</a:t>
            </a:r>
          </a:p>
          <a:p>
            <a:pPr marL="0" indent="0" algn="ctr">
              <a:buNone/>
            </a:pPr>
            <a:r>
              <a:rPr lang="uk-UA" sz="2900" b="1" dirty="0" smtClean="0"/>
              <a:t>Перший спосіб </a:t>
            </a:r>
          </a:p>
          <a:p>
            <a:pPr marL="0" indent="0">
              <a:buNone/>
            </a:pPr>
            <a:r>
              <a:rPr lang="uk-UA" sz="2900" b="1" dirty="0" smtClean="0"/>
              <a:t>Оскільки</a:t>
            </a:r>
            <a:r>
              <a:rPr lang="uk-UA" sz="2900" b="1" i="1" dirty="0" smtClean="0"/>
              <a:t> а </a:t>
            </a:r>
            <a:r>
              <a:rPr lang="ru-RU" sz="2900" b="1" i="1" dirty="0" smtClean="0"/>
              <a:t>&gt; </a:t>
            </a:r>
            <a:r>
              <a:rPr lang="en-US" sz="2900" b="1" i="1" dirty="0" smtClean="0"/>
              <a:t>b</a:t>
            </a:r>
            <a:r>
              <a:rPr lang="ru-RU" sz="2900" b="1" i="1" dirty="0" smtClean="0"/>
              <a:t> </a:t>
            </a:r>
            <a:r>
              <a:rPr lang="ru-RU" sz="2900" b="1" i="1" dirty="0" err="1" smtClean="0"/>
              <a:t>і</a:t>
            </a:r>
            <a:r>
              <a:rPr lang="ru-RU" sz="2900" b="1" i="1" dirty="0" smtClean="0"/>
              <a:t> с &gt; 0, </a:t>
            </a:r>
          </a:p>
          <a:p>
            <a:pPr marL="0" indent="0">
              <a:buNone/>
            </a:pPr>
            <a:r>
              <a:rPr lang="uk-UA" sz="2900" b="1" i="1" dirty="0" smtClean="0"/>
              <a:t>то ас </a:t>
            </a:r>
            <a:r>
              <a:rPr lang="ru-RU" sz="2900" b="1" i="1" dirty="0" smtClean="0"/>
              <a:t>&gt; </a:t>
            </a:r>
            <a:r>
              <a:rPr lang="en-US" sz="2900" b="1" i="1" dirty="0" smtClean="0"/>
              <a:t>b</a:t>
            </a:r>
            <a:r>
              <a:rPr lang="uk-UA" sz="2900" b="1" i="1" dirty="0" smtClean="0"/>
              <a:t>с</a:t>
            </a:r>
            <a:r>
              <a:rPr lang="en-US" sz="2900" b="1" i="1" dirty="0" smtClean="0"/>
              <a:t> 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(за властивістю </a:t>
            </a:r>
            <a:r>
              <a:rPr lang="ru-RU" sz="2900" b="1" i="1" dirty="0" smtClean="0"/>
              <a:t>4) . </a:t>
            </a:r>
          </a:p>
          <a:p>
            <a:pPr marL="0" indent="0">
              <a:buNone/>
            </a:pPr>
            <a:r>
              <a:rPr lang="uk-UA" sz="2900" b="1" i="1" dirty="0" smtClean="0"/>
              <a:t>Оскільки </a:t>
            </a:r>
            <a:r>
              <a:rPr lang="ru-RU" sz="2900" b="1" i="1" dirty="0" smtClean="0"/>
              <a:t>с &gt; </a:t>
            </a:r>
            <a:r>
              <a:rPr lang="en-US" sz="2900" b="1" i="1" dirty="0" smtClean="0"/>
              <a:t>d </a:t>
            </a:r>
            <a:r>
              <a:rPr lang="uk-UA" sz="2900" b="1" i="1" dirty="0" smtClean="0"/>
              <a:t>і </a:t>
            </a:r>
            <a:r>
              <a:rPr lang="en-US" sz="2900" b="1" i="1" dirty="0" smtClean="0"/>
              <a:t>b </a:t>
            </a:r>
            <a:r>
              <a:rPr lang="ru-RU" sz="2900" b="1" i="1" dirty="0" smtClean="0"/>
              <a:t>&gt; 0, </a:t>
            </a:r>
          </a:p>
          <a:p>
            <a:pPr marL="0" indent="0">
              <a:buNone/>
            </a:pPr>
            <a:r>
              <a:rPr lang="uk-UA" sz="2900" b="1" i="1" dirty="0" smtClean="0"/>
              <a:t>то </a:t>
            </a:r>
            <a:r>
              <a:rPr lang="en-US" sz="2900" b="1" i="1" dirty="0" smtClean="0"/>
              <a:t>b</a:t>
            </a:r>
            <a:r>
              <a:rPr lang="uk-UA" sz="2900" b="1" i="1" dirty="0" smtClean="0"/>
              <a:t>с</a:t>
            </a:r>
            <a:r>
              <a:rPr lang="en-US" sz="2900" b="1" i="1" dirty="0" smtClean="0"/>
              <a:t> </a:t>
            </a:r>
            <a:r>
              <a:rPr lang="ru-RU" sz="2900" b="1" i="1" dirty="0" smtClean="0"/>
              <a:t>&gt; 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 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(за властивістю </a:t>
            </a:r>
            <a:r>
              <a:rPr lang="ru-RU" sz="2900" b="1" i="1" dirty="0" smtClean="0"/>
              <a:t>4).</a:t>
            </a:r>
          </a:p>
          <a:p>
            <a:pPr marL="0" indent="0">
              <a:buNone/>
            </a:pPr>
            <a:r>
              <a:rPr lang="uk-UA" sz="2900" b="1" i="1" dirty="0" smtClean="0"/>
              <a:t>Якщо </a:t>
            </a:r>
            <a:r>
              <a:rPr lang="en-US" sz="2900" b="1" i="1" dirty="0" smtClean="0"/>
              <a:t>ac&gt;b</a:t>
            </a:r>
            <a:r>
              <a:rPr lang="uk-UA" sz="2900" b="1" i="1" dirty="0" smtClean="0"/>
              <a:t>с </a:t>
            </a:r>
            <a:r>
              <a:rPr lang="en-US" sz="2900" b="1" i="1" dirty="0" err="1" smtClean="0"/>
              <a:t>i</a:t>
            </a:r>
            <a:r>
              <a:rPr lang="uk-UA" sz="2900" b="1" i="1" dirty="0" smtClean="0"/>
              <a:t> </a:t>
            </a:r>
            <a:r>
              <a:rPr lang="en-US" sz="2900" b="1" i="1" dirty="0" err="1" smtClean="0"/>
              <a:t>bc</a:t>
            </a:r>
            <a:r>
              <a:rPr lang="en-US" sz="2900" b="1" i="1" dirty="0" smtClean="0"/>
              <a:t>&gt;</a:t>
            </a:r>
            <a:r>
              <a:rPr lang="en-US" sz="2900" b="1" i="1" dirty="0" err="1" smtClean="0"/>
              <a:t>bd</a:t>
            </a:r>
            <a:r>
              <a:rPr lang="uk-UA" sz="2900" b="1" i="1" dirty="0" smtClean="0"/>
              <a:t>, </a:t>
            </a:r>
          </a:p>
          <a:p>
            <a:pPr marL="0" indent="0">
              <a:buNone/>
            </a:pPr>
            <a:r>
              <a:rPr lang="uk-UA" sz="2900" b="1" i="1" dirty="0" smtClean="0"/>
              <a:t>то </a:t>
            </a:r>
            <a:r>
              <a:rPr lang="en-US" sz="2900" b="1" i="1" dirty="0" smtClean="0"/>
              <a:t>ac&gt;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 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(за властивістю </a:t>
            </a:r>
            <a:r>
              <a:rPr lang="ru-RU" sz="2900" b="1" i="1" dirty="0" smtClean="0"/>
              <a:t>2).</a:t>
            </a:r>
            <a:endParaRPr lang="en-US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Що й треба було довести</a:t>
            </a:r>
          </a:p>
          <a:p>
            <a:pPr marL="0" indent="0" algn="ctr">
              <a:buNone/>
            </a:pPr>
            <a:endParaRPr lang="uk-UA" sz="2900" b="1" dirty="0" smtClean="0"/>
          </a:p>
          <a:p>
            <a:pPr marL="0" lvl="2" indent="0">
              <a:buNone/>
            </a:pPr>
            <a:endParaRPr lang="uk-UA" sz="2400" b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2910" y="1643050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 2.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 однакового смислу можна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множити, якщо всі частини нерівностей – додатні. При цьому отримують нерівність того самого смислу.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Почленне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множення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нерівностей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214842" cy="58579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900" b="1" dirty="0" smtClean="0"/>
              <a:t>Нехай</a:t>
            </a:r>
            <a:r>
              <a:rPr lang="uk-UA" sz="2900" b="1" i="1" dirty="0" smtClean="0"/>
              <a:t> а&gt;</a:t>
            </a:r>
            <a:r>
              <a:rPr lang="en-US" sz="2900" b="1" i="1" dirty="0" smtClean="0"/>
              <a:t>b</a:t>
            </a:r>
            <a:r>
              <a:rPr lang="uk-UA" sz="2900" b="1" i="1" dirty="0" smtClean="0"/>
              <a:t> і </a:t>
            </a:r>
            <a:r>
              <a:rPr lang="en-US" sz="2900" b="1" i="1" dirty="0" smtClean="0"/>
              <a:t>c&gt;d, </a:t>
            </a:r>
            <a:r>
              <a:rPr lang="uk-UA" sz="2900" b="1" i="1" dirty="0" smtClean="0"/>
              <a:t>а&gt;0, </a:t>
            </a:r>
            <a:r>
              <a:rPr lang="en-US" sz="2900" b="1" i="1" dirty="0" smtClean="0"/>
              <a:t>b </a:t>
            </a:r>
            <a:r>
              <a:rPr lang="ru-RU" sz="2900" b="1" i="1" dirty="0" smtClean="0"/>
              <a:t>&gt; 0, </a:t>
            </a:r>
            <a:r>
              <a:rPr lang="uk-UA" sz="2900" b="1" i="1" dirty="0" smtClean="0"/>
              <a:t>с&gt;0, </a:t>
            </a:r>
            <a:r>
              <a:rPr lang="en-US" sz="2900" b="1" i="1" dirty="0" smtClean="0"/>
              <a:t>d&gt; </a:t>
            </a:r>
            <a:r>
              <a:rPr lang="ru-RU" sz="2900" b="1" i="1" dirty="0" smtClean="0"/>
              <a:t>0. </a:t>
            </a:r>
            <a:r>
              <a:rPr lang="uk-UA" sz="2900" b="1" i="1" dirty="0" smtClean="0"/>
              <a:t>Доведемо, що ас </a:t>
            </a:r>
            <a:r>
              <a:rPr lang="ru-RU" sz="2900" b="1" i="1" dirty="0" smtClean="0"/>
              <a:t>&gt; </a:t>
            </a:r>
            <a:r>
              <a:rPr lang="en-US" sz="2900" b="1" i="1" dirty="0" smtClean="0"/>
              <a:t>bd.</a:t>
            </a:r>
            <a:r>
              <a:rPr lang="uk-UA" sz="2900" b="1" i="1" dirty="0" smtClean="0"/>
              <a:t> </a:t>
            </a:r>
          </a:p>
          <a:p>
            <a:pPr marL="0" indent="0">
              <a:buNone/>
            </a:pPr>
            <a:r>
              <a:rPr lang="uk-UA" sz="2900" b="1" i="1" dirty="0" smtClean="0"/>
              <a:t>Доведення.</a:t>
            </a:r>
          </a:p>
          <a:p>
            <a:pPr marL="0" indent="0" algn="ctr">
              <a:buNone/>
            </a:pPr>
            <a:r>
              <a:rPr lang="ru-RU" sz="2900" b="1" dirty="0" err="1" smtClean="0"/>
              <a:t>Другий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спосіб</a:t>
            </a:r>
            <a:r>
              <a:rPr lang="ru-RU" sz="2900" b="1" dirty="0" smtClean="0"/>
              <a:t> </a:t>
            </a:r>
          </a:p>
          <a:p>
            <a:pPr marL="0" indent="0">
              <a:buNone/>
            </a:pPr>
            <a:r>
              <a:rPr lang="ru-RU" sz="2900" b="1" dirty="0" smtClean="0"/>
              <a:t> Для </a:t>
            </a:r>
            <a:r>
              <a:rPr lang="ru-RU" sz="2900" b="1" dirty="0" err="1" smtClean="0"/>
              <a:t>доведення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теореми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досить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показати</a:t>
            </a:r>
            <a:r>
              <a:rPr lang="ru-RU" sz="2900" b="1" dirty="0" smtClean="0"/>
              <a:t>, </a:t>
            </a:r>
            <a:r>
              <a:rPr lang="ru-RU" sz="2900" b="1" dirty="0" err="1" smtClean="0"/>
              <a:t>що</a:t>
            </a:r>
            <a:r>
              <a:rPr lang="ru-RU" sz="2900" b="1" dirty="0" smtClean="0"/>
              <a:t> ас -</a:t>
            </a:r>
            <a:r>
              <a:rPr lang="ru-RU" sz="2900" b="1" i="1" dirty="0" smtClean="0"/>
              <a:t> 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 </a:t>
            </a:r>
            <a:r>
              <a:rPr lang="ru-RU" sz="2900" b="1" i="1" dirty="0" smtClean="0"/>
              <a:t>&gt; 0. </a:t>
            </a:r>
          </a:p>
          <a:p>
            <a:pPr marL="0" indent="0">
              <a:buNone/>
            </a:pPr>
            <a:r>
              <a:rPr lang="uk-UA" sz="2900" b="1" i="1" dirty="0" smtClean="0"/>
              <a:t>Перетворимо вираз ас </a:t>
            </a:r>
            <a:r>
              <a:rPr lang="ru-RU" sz="2900" b="1" i="1" dirty="0" smtClean="0"/>
              <a:t>- 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, </a:t>
            </a:r>
            <a:r>
              <a:rPr lang="uk-UA" sz="2900" b="1" i="1" dirty="0" smtClean="0"/>
              <a:t>додавши і віднявши від нього </a:t>
            </a:r>
            <a:r>
              <a:rPr lang="en-US" sz="2900" b="1" i="1" dirty="0" smtClean="0"/>
              <a:t>b</a:t>
            </a:r>
            <a:r>
              <a:rPr lang="uk-UA" sz="2900" b="1" i="1" dirty="0" smtClean="0"/>
              <a:t>с</a:t>
            </a:r>
            <a:r>
              <a:rPr lang="en-US" sz="2900" b="1" i="1" dirty="0" smtClean="0"/>
              <a:t>. 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Маємо:</a:t>
            </a:r>
          </a:p>
          <a:p>
            <a:pPr marL="0" indent="0">
              <a:buNone/>
            </a:pPr>
            <a:r>
              <a:rPr lang="en-US" sz="2900" b="1" i="1" dirty="0" smtClean="0"/>
              <a:t>ac-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+ </a:t>
            </a:r>
            <a:r>
              <a:rPr lang="en-US" sz="2900" b="1" i="1" dirty="0" err="1" smtClean="0"/>
              <a:t>bc-bc</a:t>
            </a:r>
            <a:r>
              <a:rPr lang="en-US" sz="2900" b="1" i="1" dirty="0" smtClean="0"/>
              <a:t> = (ac-b</a:t>
            </a:r>
            <a:r>
              <a:rPr lang="uk-UA" sz="2900" b="1" i="1" dirty="0" smtClean="0"/>
              <a:t>с</a:t>
            </a:r>
            <a:r>
              <a:rPr lang="en-US" sz="2900" b="1" i="1" dirty="0" smtClean="0"/>
              <a:t>) </a:t>
            </a:r>
            <a:r>
              <a:rPr lang="ru-RU" sz="2900" b="1" i="1" dirty="0" smtClean="0"/>
              <a:t>+ </a:t>
            </a:r>
            <a:r>
              <a:rPr lang="en-US" sz="2900" b="1" i="1" dirty="0" smtClean="0"/>
              <a:t>(b</a:t>
            </a:r>
            <a:r>
              <a:rPr lang="uk-UA" sz="2900" b="1" i="1" dirty="0" smtClean="0"/>
              <a:t>с</a:t>
            </a:r>
            <a:r>
              <a:rPr lang="en-US" sz="2900" b="1" i="1" dirty="0" smtClean="0"/>
              <a:t>-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)</a:t>
            </a:r>
            <a:r>
              <a:rPr lang="uk-UA" sz="2900" b="1" i="1" dirty="0" smtClean="0"/>
              <a:t> =</a:t>
            </a:r>
            <a:r>
              <a:rPr lang="en-US" sz="2900" b="1" i="1" dirty="0" smtClean="0"/>
              <a:t> c(a-b)+b(c</a:t>
            </a:r>
            <a:r>
              <a:rPr lang="ru-RU" sz="2900" b="1" i="1" dirty="0" smtClean="0"/>
              <a:t>-</a:t>
            </a:r>
            <a:r>
              <a:rPr lang="en-US" sz="2900" b="1" i="1" dirty="0" smtClean="0"/>
              <a:t>d).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Визначимо знак отриманого виразу. </a:t>
            </a:r>
          </a:p>
          <a:p>
            <a:pPr marL="0" indent="0">
              <a:buNone/>
            </a:pPr>
            <a:r>
              <a:rPr lang="ru-RU" sz="2900" b="1" i="1" dirty="0" err="1" smtClean="0"/>
              <a:t>Маємо</a:t>
            </a:r>
            <a:r>
              <a:rPr lang="ru-RU" sz="2900" b="1" i="1" dirty="0" smtClean="0"/>
              <a:t>: с &gt; 0 (за </a:t>
            </a:r>
            <a:r>
              <a:rPr lang="uk-UA" sz="2900" b="1" i="1" dirty="0" smtClean="0"/>
              <a:t>умовою), </a:t>
            </a:r>
          </a:p>
          <a:p>
            <a:pPr marL="0" indent="0">
              <a:buNone/>
            </a:pPr>
            <a:r>
              <a:rPr lang="ru-RU" sz="2900" b="1" i="1" dirty="0" smtClean="0"/>
              <a:t>а - </a:t>
            </a:r>
            <a:r>
              <a:rPr lang="en-US" sz="2900" b="1" i="1" dirty="0" smtClean="0"/>
              <a:t>b </a:t>
            </a:r>
            <a:r>
              <a:rPr lang="ru-RU" sz="2900" b="1" i="1" dirty="0" smtClean="0"/>
              <a:t>&gt; 0, </a:t>
            </a:r>
            <a:r>
              <a:rPr lang="uk-UA" sz="2900" b="1" i="1" dirty="0" smtClean="0"/>
              <a:t>бо </a:t>
            </a:r>
            <a:r>
              <a:rPr lang="ru-RU" sz="2900" b="1" i="1" dirty="0" smtClean="0"/>
              <a:t>а &gt; </a:t>
            </a:r>
            <a:r>
              <a:rPr lang="en-US" sz="2900" b="1" i="1" dirty="0" smtClean="0"/>
              <a:t>b; b </a:t>
            </a:r>
            <a:r>
              <a:rPr lang="ru-RU" sz="2900" b="1" i="1" dirty="0" smtClean="0"/>
              <a:t>&gt; 0 (за </a:t>
            </a:r>
            <a:r>
              <a:rPr lang="uk-UA" sz="2900" b="1" i="1" dirty="0" smtClean="0"/>
              <a:t>умовою), </a:t>
            </a:r>
            <a:r>
              <a:rPr lang="ru-RU" sz="2900" b="1" i="1" dirty="0" smtClean="0"/>
              <a:t>с - </a:t>
            </a:r>
            <a:r>
              <a:rPr lang="en-US" sz="2900" b="1" i="1" dirty="0" smtClean="0"/>
              <a:t>d </a:t>
            </a:r>
            <a:r>
              <a:rPr lang="ru-RU" sz="2900" b="1" i="1" dirty="0" smtClean="0"/>
              <a:t>&gt; 0, </a:t>
            </a:r>
            <a:r>
              <a:rPr lang="uk-UA" sz="2900" b="1" i="1" dirty="0" smtClean="0"/>
              <a:t>бо </a:t>
            </a:r>
            <a:r>
              <a:rPr lang="ru-RU" sz="2900" b="1" i="1" dirty="0" smtClean="0"/>
              <a:t>с &gt; </a:t>
            </a:r>
            <a:r>
              <a:rPr lang="en-US" sz="2900" b="1" i="1" dirty="0" smtClean="0"/>
              <a:t>d. 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Отже, </a:t>
            </a:r>
            <a:r>
              <a:rPr lang="ru-RU" sz="2900" b="1" i="1" dirty="0" smtClean="0"/>
              <a:t>с(а </a:t>
            </a:r>
            <a:r>
              <a:rPr lang="en-US" sz="2900" b="1" i="1" dirty="0" smtClean="0"/>
              <a:t>-b) </a:t>
            </a:r>
            <a:r>
              <a:rPr lang="ru-RU" sz="2900" b="1" i="1" dirty="0" smtClean="0"/>
              <a:t>+ </a:t>
            </a:r>
            <a:r>
              <a:rPr lang="en-US" sz="2900" b="1" i="1" dirty="0" smtClean="0"/>
              <a:t>b(c </a:t>
            </a:r>
            <a:r>
              <a:rPr lang="ru-RU" sz="2900" b="1" i="1" dirty="0" smtClean="0"/>
              <a:t>- </a:t>
            </a:r>
            <a:r>
              <a:rPr lang="en-US" sz="2900" b="1" i="1" dirty="0" smtClean="0"/>
              <a:t>d) = </a:t>
            </a:r>
            <a:r>
              <a:rPr lang="ru-RU" sz="2900" b="1" i="1" dirty="0" smtClean="0"/>
              <a:t>ас</a:t>
            </a:r>
            <a:r>
              <a:rPr lang="en-US" sz="2900" b="1" i="1" dirty="0" smtClean="0"/>
              <a:t>-</a:t>
            </a:r>
            <a:r>
              <a:rPr lang="en-US" sz="2900" b="1" i="1" dirty="0" err="1" smtClean="0"/>
              <a:t>bd</a:t>
            </a:r>
            <a:r>
              <a:rPr lang="en-US" sz="2900" b="1" i="1" dirty="0" smtClean="0"/>
              <a:t>&gt; </a:t>
            </a:r>
            <a:r>
              <a:rPr lang="ru-RU" sz="2900" b="1" i="1" dirty="0" smtClean="0"/>
              <a:t>0. </a:t>
            </a:r>
            <a:endParaRPr lang="en-US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Звідси: </a:t>
            </a:r>
            <a:r>
              <a:rPr lang="ru-RU" sz="2900" b="1" i="1" dirty="0" smtClean="0"/>
              <a:t>ас &gt; </a:t>
            </a:r>
            <a:r>
              <a:rPr lang="en-US" sz="2900" b="1" i="1" dirty="0" smtClean="0"/>
              <a:t>bd. </a:t>
            </a:r>
            <a:endParaRPr lang="uk-UA" sz="2900" b="1" i="1" dirty="0" smtClean="0"/>
          </a:p>
          <a:p>
            <a:pPr marL="0" indent="0">
              <a:buNone/>
            </a:pPr>
            <a:r>
              <a:rPr lang="uk-UA" sz="2900" b="1" i="1" dirty="0" smtClean="0"/>
              <a:t>Що й треба було довести</a:t>
            </a:r>
          </a:p>
          <a:p>
            <a:pPr marL="0" indent="0">
              <a:buNone/>
            </a:pPr>
            <a:endParaRPr lang="uk-UA" sz="2900" b="1" i="1" dirty="0" smtClean="0"/>
          </a:p>
          <a:p>
            <a:pPr marL="0" lvl="2" indent="0">
              <a:buNone/>
            </a:pPr>
            <a:endParaRPr lang="uk-UA" sz="2400" b="1" dirty="0" smtClean="0"/>
          </a:p>
          <a:p>
            <a:pPr marL="0" indent="0">
              <a:buNone/>
            </a:pPr>
            <a:endParaRPr lang="uk-UA" b="1" i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2910" y="1643050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 2.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 однакового смислу можна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множити, якщо всі частини нерівностей – додатні. При цьому отримують нерівність того самого смислу.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328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28860" y="64291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Запитання для самоперевірки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85011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200" dirty="0" smtClean="0"/>
              <a:t>На основі якого твердження зроблено остаточний висновок про те, що у доведенні теореми 2 другим способом?</a:t>
            </a:r>
            <a:endParaRPr lang="en-US" sz="3200" dirty="0" smtClean="0"/>
          </a:p>
          <a:p>
            <a:pPr marL="342900" indent="-342900">
              <a:buFontTx/>
              <a:buAutoNum type="arabicPeriod"/>
            </a:pPr>
            <a:r>
              <a:rPr lang="uk-UA" sz="3200" dirty="0" smtClean="0"/>
              <a:t>Відомо, що</a:t>
            </a:r>
          </a:p>
          <a:p>
            <a:pPr marL="342900" indent="-342900">
              <a:buFontTx/>
              <a:buAutoNum type="arabicPeriod"/>
            </a:pPr>
            <a:endParaRPr lang="uk-UA" sz="3200" dirty="0" smtClean="0"/>
          </a:p>
          <a:p>
            <a:pPr marL="342900" indent="-342900">
              <a:buFontTx/>
              <a:buAutoNum type="arabicPeriod"/>
            </a:pPr>
            <a:endParaRPr lang="uk-UA" sz="3200" dirty="0" smtClean="0"/>
          </a:p>
          <a:p>
            <a:pPr marL="342900" indent="-342900"/>
            <a:r>
              <a:rPr lang="uk-UA" sz="3200" dirty="0" smtClean="0"/>
              <a:t>   Остання нерівність правильна. Отже застереження теореми 2 про те, що всі частини нерівностей мають бути додатні, виходить зайве. </a:t>
            </a:r>
            <a:r>
              <a:rPr lang="uk-UA" sz="3200" u="sng" dirty="0" smtClean="0"/>
              <a:t>Чи ви інакше думаєте</a:t>
            </a:r>
            <a:r>
              <a:rPr lang="uk-UA" sz="3200" dirty="0" smtClean="0"/>
              <a:t>?</a:t>
            </a:r>
            <a:endParaRPr lang="ru-RU" sz="3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5" y="3286124"/>
            <a:ext cx="1166821" cy="50006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786190"/>
            <a:ext cx="1143008" cy="45924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214818"/>
            <a:ext cx="1143008" cy="5208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57554" y="3500438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57554" y="4214818"/>
            <a:ext cx="1785950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14818"/>
            <a:ext cx="5915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1535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600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9727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2525" y="3000372"/>
            <a:ext cx="41814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58293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009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40481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14884"/>
            <a:ext cx="5791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928934"/>
            <a:ext cx="40481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86322"/>
            <a:ext cx="58959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643578"/>
            <a:ext cx="5929354" cy="7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5016"/>
            <a:ext cx="1533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66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16859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714884"/>
            <a:ext cx="700934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785926"/>
            <a:ext cx="1514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74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4071942"/>
            <a:ext cx="190501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72074"/>
            <a:ext cx="1724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67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19992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14950"/>
            <a:ext cx="877683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143620"/>
            <a:ext cx="22659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908765"/>
            <a:ext cx="2214578" cy="77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/>
          <p:nvPr/>
        </p:nvGrpSpPr>
        <p:grpSpPr>
          <a:xfrm>
            <a:off x="285720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110096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Готуємося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уроку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0" name="Содержимое 19" descr="22ecdb766c09.pn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2000" contrast="-19000"/>
          </a:blip>
          <a:stretch>
            <a:fillRect/>
          </a:stretch>
        </p:blipFill>
        <p:spPr>
          <a:xfrm>
            <a:off x="571472" y="1785926"/>
            <a:ext cx="3820146" cy="4286280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13078" y="613520"/>
            <a:ext cx="3895724" cy="571504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Використано матеріали  Бібліотеки електронних </a:t>
            </a:r>
            <a:r>
              <a:rPr lang="uk-UA" sz="1800" dirty="0" err="1" smtClean="0"/>
              <a:t>наочностей</a:t>
            </a:r>
            <a:r>
              <a:rPr lang="uk-UA" sz="1800" dirty="0" smtClean="0"/>
              <a:t> </a:t>
            </a:r>
            <a:r>
              <a:rPr lang="uk-UA" sz="1800" dirty="0" err="1" smtClean="0"/>
              <a:t>“Алгебра</a:t>
            </a:r>
            <a:r>
              <a:rPr lang="uk-UA" sz="1800" dirty="0" smtClean="0"/>
              <a:t> 7-9 </a:t>
            </a:r>
            <a:r>
              <a:rPr lang="uk-UA" sz="1800" dirty="0" err="1" smtClean="0"/>
              <a:t>клас”</a:t>
            </a:r>
            <a:r>
              <a:rPr lang="uk-UA" sz="1800" dirty="0" smtClean="0"/>
              <a:t>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Робота вчителя СЗОШ І- ІІІ ступенів </a:t>
            </a:r>
          </a:p>
          <a:p>
            <a:pPr>
              <a:buNone/>
            </a:pPr>
            <a:r>
              <a:rPr lang="uk-UA" sz="1800" dirty="0" smtClean="0"/>
              <a:t>№ 8 м. Хмельницького Кравчук Г.Т.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3"/>
          <p:cNvSpPr txBox="1">
            <a:spLocks/>
          </p:cNvSpPr>
          <p:nvPr/>
        </p:nvSpPr>
        <p:spPr>
          <a:xfrm>
            <a:off x="4786314" y="642918"/>
            <a:ext cx="4000528" cy="1243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Мультимедійні технології на уроках алгебри</a:t>
            </a:r>
            <a:endParaRPr kumimoji="0" lang="ru-RU" sz="32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6072206"/>
            <a:ext cx="17145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2011 рік</a:t>
            </a:r>
            <a:endParaRPr lang="ru-RU" b="1" dirty="0"/>
          </a:p>
        </p:txBody>
      </p:sp>
      <p:pic>
        <p:nvPicPr>
          <p:cNvPr id="29" name="Рисунок 28" descr="Galina_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214818"/>
            <a:ext cx="1828800" cy="213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1643074" cy="65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703109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16"/>
            <a:ext cx="2386455" cy="74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49" y="5643578"/>
            <a:ext cx="5759911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6123937"/>
            <a:ext cx="2281238" cy="6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4214818"/>
            <a:ext cx="603599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5000636"/>
            <a:ext cx="193763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786454"/>
            <a:ext cx="7054129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3275" y="6115050"/>
            <a:ext cx="1990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42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29132"/>
            <a:ext cx="458963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5214950"/>
            <a:ext cx="75984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4095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14884"/>
            <a:ext cx="657066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33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4071942"/>
            <a:ext cx="448111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857760"/>
            <a:ext cx="6675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041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3914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14884"/>
            <a:ext cx="65325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157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7161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857760"/>
            <a:ext cx="2619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500702"/>
            <a:ext cx="6570663" cy="11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6175" y="6000768"/>
            <a:ext cx="1647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6143644"/>
            <a:ext cx="2676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69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8066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6296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82946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00570"/>
            <a:ext cx="7656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786322"/>
            <a:ext cx="7751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5143512"/>
            <a:ext cx="7904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500702"/>
            <a:ext cx="65516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3" y="6143644"/>
            <a:ext cx="6286544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6143644"/>
            <a:ext cx="2238371" cy="485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75612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83423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643446"/>
            <a:ext cx="1943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643578"/>
            <a:ext cx="2905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14686"/>
            <a:ext cx="77612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8037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929066"/>
            <a:ext cx="67230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929198"/>
            <a:ext cx="7904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500702"/>
            <a:ext cx="85804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6072206"/>
            <a:ext cx="82280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6500834"/>
            <a:ext cx="1914525" cy="238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14282" y="21429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Дл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0034" y="613520"/>
            <a:ext cx="3000396" cy="12438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Зміст</a:t>
            </a:r>
            <a:r>
              <a:rPr lang="uk-UA" sz="32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2357430"/>
            <a:ext cx="3857653" cy="3971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Для роботи виберіть потрібну тему, в якій  слід вказати тему уроку.</a:t>
            </a:r>
          </a:p>
          <a:p>
            <a:pPr marL="0" indent="0" algn="just">
              <a:buNone/>
            </a:pPr>
            <a:r>
              <a:rPr lang="uk-UA" sz="1800" dirty="0" smtClean="0"/>
              <a:t>Для переходу між слайдами: 1 клік миші, або використати кнопки керування діями </a:t>
            </a:r>
          </a:p>
          <a:p>
            <a:pPr marL="0" indent="0" algn="just">
              <a:buNone/>
            </a:pPr>
            <a:endParaRPr lang="uk-UA" sz="1800" dirty="0" smtClean="0"/>
          </a:p>
          <a:p>
            <a:pPr marL="0" indent="0" algn="just">
              <a:buNone/>
            </a:pPr>
            <a:r>
              <a:rPr lang="uk-UA" sz="1800" dirty="0" smtClean="0"/>
              <a:t>            назад                          на початок                                        </a:t>
            </a:r>
          </a:p>
          <a:p>
            <a:pPr marL="0" indent="0" algn="just">
              <a:buNone/>
            </a:pPr>
            <a:r>
              <a:rPr lang="uk-UA" sz="1800" dirty="0" smtClean="0"/>
              <a:t>           вперед                         на кінець</a:t>
            </a:r>
          </a:p>
          <a:p>
            <a:pPr marL="0" indent="0">
              <a:buNone/>
            </a:pPr>
            <a:r>
              <a:rPr lang="uk-UA" sz="1800" dirty="0" smtClean="0"/>
              <a:t>            на  1 слайд              повернутися         </a:t>
            </a:r>
          </a:p>
          <a:p>
            <a:pPr marL="0" indent="0">
              <a:buNone/>
            </a:pPr>
            <a:r>
              <a:rPr lang="uk-UA" sz="1800" dirty="0" smtClean="0"/>
              <a:t>            (додому)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571480"/>
            <a:ext cx="3830888" cy="5887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action="ppaction://hlinksldjump"/>
              </a:rPr>
              <a:t>Тема 1. Числові нерівності. Властивості числових нерівностей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Тема2. Розв’язування лінійних нерівностей і систем нерівностей з однією змінною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Тема 3. Функція. Квадратична функція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action="ppaction://hlinksldjump"/>
              </a:rPr>
              <a:t>Тема 4. Квадратичні нерівності та системи рівнянь другого степеня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5. Елементи прикладної математики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" action="ppaction://noaction"/>
              </a:rPr>
              <a:t>Тема 6. Арифметична та геометрична прогресії </a:t>
            </a:r>
            <a:endParaRPr lang="uk-UA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6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785786" y="4000504"/>
            <a:ext cx="357190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85786" y="4429132"/>
            <a:ext cx="357190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" action="ppaction://hlinkshowjump?jump=firstslide" highlightClick="1"/>
          </p:cNvPr>
          <p:cNvSpPr/>
          <p:nvPr/>
        </p:nvSpPr>
        <p:spPr>
          <a:xfrm>
            <a:off x="785786" y="485776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 начало 28">
            <a:hlinkClick r:id="" action="ppaction://hlinkshowjump?jump=firstslide" highlightClick="1"/>
          </p:cNvPr>
          <p:cNvSpPr/>
          <p:nvPr/>
        </p:nvSpPr>
        <p:spPr>
          <a:xfrm>
            <a:off x="2643174" y="4000504"/>
            <a:ext cx="357190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 конец 29">
            <a:hlinkClick r:id="" action="ppaction://hlinkshowjump?jump=lastslide" highlightClick="1"/>
          </p:cNvPr>
          <p:cNvSpPr/>
          <p:nvPr/>
        </p:nvSpPr>
        <p:spPr>
          <a:xfrm>
            <a:off x="2643174" y="4429132"/>
            <a:ext cx="357190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2643174" y="4857760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2860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76469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000504"/>
            <a:ext cx="84185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429132"/>
            <a:ext cx="72469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072074"/>
            <a:ext cx="6770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6000768"/>
            <a:ext cx="2590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14282" y="28572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98236" y="613520"/>
            <a:ext cx="3857652" cy="9890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Тема 1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98235" y="1680341"/>
            <a:ext cx="3857653" cy="24630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Числові нерівності. Властивості числових нерівностей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928670"/>
            <a:ext cx="3830888" cy="55301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 числової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нерівності. 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Властивості числових нерівностей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Почленне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додавання і множення числових нерівностей.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Розв’язування вправ. Самостійна робота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+mj-lt"/>
              <a:buAutoNum type="arabicPeriod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Застосування властивостей числових нерівностей для оцінювання значення виразу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14348" y="5857892"/>
            <a:ext cx="571504" cy="50006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785918" y="5857892"/>
            <a:ext cx="571504" cy="50006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643314"/>
            <a:ext cx="1285884" cy="18284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Пункт 1.3.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r>
              <a:rPr lang="uk-UA" dirty="0" smtClean="0"/>
              <a:t>Теорема 1, 2</a:t>
            </a:r>
          </a:p>
          <a:p>
            <a:r>
              <a:rPr lang="uk-UA" dirty="0" err="1" smtClean="0"/>
              <a:t>Почленне</a:t>
            </a:r>
            <a:r>
              <a:rPr lang="uk-UA" dirty="0" smtClean="0"/>
              <a:t> додавання нерівностей. Приклади</a:t>
            </a:r>
          </a:p>
          <a:p>
            <a:r>
              <a:rPr lang="uk-UA" dirty="0" err="1" smtClean="0"/>
              <a:t>Почленне</a:t>
            </a:r>
            <a:r>
              <a:rPr lang="uk-UA" dirty="0" smtClean="0"/>
              <a:t> множення нерівностей. Приклади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Почленне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додавання і множення числових нерівностей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</a:t>
            </a:r>
            <a:r>
              <a:rPr lang="uk-UA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ригадайте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У чому достатньо пересвідчитись, аби стверджувати, що </a:t>
            </a:r>
            <a:r>
              <a:rPr lang="en-US" dirty="0" smtClean="0"/>
              <a:t>m&gt;n</a:t>
            </a:r>
            <a:r>
              <a:rPr lang="uk-UA" dirty="0" smtClean="0"/>
              <a:t>?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Які перетворення обох частин нерівності приводять до нерівності того самого смислу?</a:t>
            </a: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Почленне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додавання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нерівностей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uk-UA" b="1" dirty="0" smtClean="0"/>
              <a:t>Нехай</a:t>
            </a:r>
            <a:r>
              <a:rPr lang="uk-UA" b="1" i="1" dirty="0" smtClean="0"/>
              <a:t> а </a:t>
            </a:r>
            <a:r>
              <a:rPr lang="ru-RU" b="1" i="1" dirty="0" smtClean="0"/>
              <a:t>&gt; </a:t>
            </a:r>
            <a:r>
              <a:rPr lang="uk-UA" b="1" i="1" dirty="0" smtClean="0"/>
              <a:t>Ь і </a:t>
            </a:r>
            <a:r>
              <a:rPr lang="ru-RU" b="1" i="1" dirty="0" smtClean="0"/>
              <a:t>с &gt; </a:t>
            </a:r>
            <a:r>
              <a:rPr lang="en-US" b="1" i="1" dirty="0" smtClean="0"/>
              <a:t>d. </a:t>
            </a:r>
            <a:endParaRPr lang="uk-UA" b="1" i="1" dirty="0" smtClean="0"/>
          </a:p>
          <a:p>
            <a:pPr marL="0" indent="266700">
              <a:buNone/>
            </a:pPr>
            <a:r>
              <a:rPr lang="uk-UA" b="1" i="1" dirty="0" smtClean="0"/>
              <a:t>Доведемо, що а </a:t>
            </a:r>
            <a:r>
              <a:rPr lang="ru-RU" b="1" i="1" dirty="0" smtClean="0"/>
              <a:t>+ с &gt; </a:t>
            </a:r>
            <a:r>
              <a:rPr lang="en-US" b="1" i="1" dirty="0" smtClean="0"/>
              <a:t>b </a:t>
            </a:r>
            <a:r>
              <a:rPr lang="ru-RU" b="1" i="1" dirty="0" smtClean="0"/>
              <a:t>+ </a:t>
            </a:r>
            <a:r>
              <a:rPr lang="en-US" b="1" i="1" dirty="0" smtClean="0"/>
              <a:t>d. </a:t>
            </a:r>
            <a:endParaRPr lang="uk-UA" b="1" i="1" dirty="0" smtClean="0"/>
          </a:p>
          <a:p>
            <a:pPr marL="0" indent="266700">
              <a:buNone/>
            </a:pPr>
            <a:r>
              <a:rPr lang="en-US" b="1" i="1" dirty="0" smtClean="0"/>
              <a:t> </a:t>
            </a:r>
            <a:r>
              <a:rPr lang="uk-UA" b="1" i="1" dirty="0" smtClean="0"/>
              <a:t>Доведення.</a:t>
            </a:r>
          </a:p>
          <a:p>
            <a:pPr marL="0" indent="266700">
              <a:buNone/>
            </a:pPr>
            <a:r>
              <a:rPr lang="uk-UA" b="1" i="1" dirty="0" smtClean="0"/>
              <a:t> а </a:t>
            </a:r>
            <a:r>
              <a:rPr lang="ru-RU" b="1" i="1" dirty="0" smtClean="0"/>
              <a:t>&gt; </a:t>
            </a:r>
            <a:r>
              <a:rPr lang="en-US" b="1" i="1" dirty="0" smtClean="0"/>
              <a:t>b </a:t>
            </a:r>
            <a:r>
              <a:rPr lang="uk-UA" b="1" i="1" dirty="0" smtClean="0"/>
              <a:t>і </a:t>
            </a:r>
            <a:r>
              <a:rPr lang="ru-RU" b="1" i="1" dirty="0" smtClean="0"/>
              <a:t>с &gt; </a:t>
            </a:r>
            <a:r>
              <a:rPr lang="en-US" b="1" i="1" dirty="0" smtClean="0"/>
              <a:t>d </a:t>
            </a:r>
            <a:r>
              <a:rPr lang="uk-UA" b="1" i="1" dirty="0" smtClean="0"/>
              <a:t>(за умовою). </a:t>
            </a:r>
          </a:p>
          <a:p>
            <a:pPr marL="0" indent="266700">
              <a:buNone/>
            </a:pPr>
            <a:r>
              <a:rPr lang="uk-UA" b="1" dirty="0" smtClean="0"/>
              <a:t>Тому </a:t>
            </a:r>
            <a:r>
              <a:rPr lang="en-US" b="1" dirty="0" smtClean="0"/>
              <a:t>a</a:t>
            </a:r>
            <a:r>
              <a:rPr lang="uk-UA" b="1" dirty="0" smtClean="0"/>
              <a:t> </a:t>
            </a:r>
            <a:r>
              <a:rPr lang="en-US" b="1" dirty="0" smtClean="0"/>
              <a:t>-</a:t>
            </a:r>
            <a:r>
              <a:rPr lang="en-US" b="1" i="1" dirty="0" smtClean="0"/>
              <a:t> b </a:t>
            </a:r>
            <a:r>
              <a:rPr lang="en-US" b="1" dirty="0" smtClean="0"/>
              <a:t>&gt;</a:t>
            </a:r>
            <a:r>
              <a:rPr lang="uk-UA" b="1" dirty="0" smtClean="0"/>
              <a:t> </a:t>
            </a:r>
            <a:r>
              <a:rPr lang="en-US" b="1" dirty="0" smtClean="0"/>
              <a:t>0</a:t>
            </a:r>
            <a:r>
              <a:rPr lang="uk-UA" b="1" dirty="0" smtClean="0"/>
              <a:t> </a:t>
            </a:r>
            <a:r>
              <a:rPr lang="en-US" b="1" dirty="0" err="1" smtClean="0"/>
              <a:t>i</a:t>
            </a:r>
            <a:r>
              <a:rPr lang="uk-UA" b="1" dirty="0" smtClean="0"/>
              <a:t> </a:t>
            </a:r>
            <a:r>
              <a:rPr lang="en-US" b="1" dirty="0" smtClean="0"/>
              <a:t>c</a:t>
            </a:r>
            <a:r>
              <a:rPr lang="uk-UA" b="1" dirty="0" smtClean="0"/>
              <a:t> </a:t>
            </a:r>
            <a:r>
              <a:rPr lang="en-US" b="1" dirty="0" smtClean="0"/>
              <a:t>–</a:t>
            </a:r>
            <a:r>
              <a:rPr lang="uk-UA" b="1" dirty="0" smtClean="0"/>
              <a:t> </a:t>
            </a:r>
            <a:r>
              <a:rPr lang="en-US" b="1" i="1" dirty="0" smtClean="0"/>
              <a:t>d </a:t>
            </a:r>
            <a:r>
              <a:rPr lang="en-US" b="1" dirty="0" smtClean="0"/>
              <a:t>&gt;0 </a:t>
            </a:r>
            <a:r>
              <a:rPr lang="uk-UA" b="1" dirty="0" smtClean="0"/>
              <a:t>(за означенням), </a:t>
            </a:r>
          </a:p>
          <a:p>
            <a:pPr marL="0" indent="266700">
              <a:buNone/>
            </a:pPr>
            <a:r>
              <a:rPr lang="uk-UA" b="1" dirty="0" smtClean="0"/>
              <a:t>(</a:t>
            </a:r>
            <a:r>
              <a:rPr lang="en-US" b="1" dirty="0" smtClean="0"/>
              <a:t>a</a:t>
            </a:r>
            <a:r>
              <a:rPr lang="uk-UA" b="1" dirty="0" smtClean="0"/>
              <a:t> </a:t>
            </a:r>
            <a:r>
              <a:rPr lang="en-US" b="1" dirty="0" smtClean="0"/>
              <a:t>–</a:t>
            </a:r>
            <a:r>
              <a:rPr lang="en-US" b="1" i="1" dirty="0" smtClean="0"/>
              <a:t> b</a:t>
            </a:r>
            <a:r>
              <a:rPr lang="uk-UA" b="1" i="1" dirty="0" smtClean="0"/>
              <a:t>) + (</a:t>
            </a:r>
            <a:r>
              <a:rPr lang="en-US" b="1" dirty="0" smtClean="0"/>
              <a:t>c</a:t>
            </a:r>
            <a:r>
              <a:rPr lang="uk-UA" b="1" dirty="0" smtClean="0"/>
              <a:t> </a:t>
            </a:r>
            <a:r>
              <a:rPr lang="en-US" b="1" dirty="0" smtClean="0"/>
              <a:t>–</a:t>
            </a:r>
            <a:r>
              <a:rPr lang="uk-UA" b="1" dirty="0" smtClean="0"/>
              <a:t> </a:t>
            </a:r>
            <a:r>
              <a:rPr lang="en-US" b="1" i="1" dirty="0" smtClean="0"/>
              <a:t>d</a:t>
            </a:r>
            <a:r>
              <a:rPr lang="uk-UA" b="1" i="1" dirty="0" smtClean="0"/>
              <a:t>)</a:t>
            </a:r>
            <a:r>
              <a:rPr lang="uk-UA" b="1" dirty="0" smtClean="0"/>
              <a:t> </a:t>
            </a:r>
            <a:r>
              <a:rPr lang="ru-RU" b="1" dirty="0" smtClean="0"/>
              <a:t>&gt; 0,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сума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додатних</a:t>
            </a:r>
            <a:r>
              <a:rPr lang="ru-RU" b="1" dirty="0" smtClean="0"/>
              <a:t> чисел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додатним</a:t>
            </a:r>
            <a:r>
              <a:rPr lang="ru-RU" b="1" dirty="0" smtClean="0"/>
              <a:t> числом. </a:t>
            </a:r>
            <a:r>
              <a:rPr lang="ru-RU" b="1" dirty="0" err="1" smtClean="0"/>
              <a:t>Перетворимо</a:t>
            </a:r>
            <a:r>
              <a:rPr lang="ru-RU" b="1" dirty="0" smtClean="0"/>
              <a:t> </a:t>
            </a:r>
            <a:r>
              <a:rPr lang="ru-RU" b="1" dirty="0" err="1" smtClean="0"/>
              <a:t>ліву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нерівності</a:t>
            </a:r>
            <a:r>
              <a:rPr lang="ru-RU" b="1" dirty="0" smtClean="0"/>
              <a:t>. </a:t>
            </a:r>
          </a:p>
          <a:p>
            <a:pPr marL="0" indent="266700">
              <a:buNone/>
            </a:pPr>
            <a:r>
              <a:rPr lang="ru-RU" b="1" dirty="0" err="1" smtClean="0"/>
              <a:t>Маємо</a:t>
            </a:r>
            <a:r>
              <a:rPr lang="ru-RU" b="1" dirty="0" smtClean="0"/>
              <a:t>:</a:t>
            </a:r>
          </a:p>
          <a:p>
            <a:pPr marL="0" lvl="1" indent="266700">
              <a:buNone/>
            </a:pPr>
            <a:r>
              <a:rPr lang="uk-UA" b="1" i="1" dirty="0" smtClean="0"/>
              <a:t>(а </a:t>
            </a:r>
            <a:r>
              <a:rPr lang="ru-RU" b="1" i="1" dirty="0" smtClean="0"/>
              <a:t>- </a:t>
            </a:r>
            <a:r>
              <a:rPr lang="en-US" b="1" i="1" dirty="0" smtClean="0"/>
              <a:t>b) </a:t>
            </a:r>
            <a:r>
              <a:rPr lang="ru-RU" b="1" i="1" dirty="0" smtClean="0"/>
              <a:t>+ </a:t>
            </a:r>
            <a:r>
              <a:rPr lang="uk-UA" b="1" i="1" dirty="0" smtClean="0"/>
              <a:t>(с </a:t>
            </a:r>
            <a:r>
              <a:rPr lang="ru-RU" b="1" i="1" dirty="0" smtClean="0"/>
              <a:t>- </a:t>
            </a:r>
            <a:r>
              <a:rPr lang="en-US" b="1" i="1" dirty="0" smtClean="0"/>
              <a:t>d) </a:t>
            </a:r>
            <a:r>
              <a:rPr lang="ru-RU" b="1" i="1" dirty="0" smtClean="0"/>
              <a:t>= </a:t>
            </a:r>
            <a:r>
              <a:rPr lang="uk-UA" b="1" i="1" dirty="0" smtClean="0"/>
              <a:t>а </a:t>
            </a:r>
            <a:r>
              <a:rPr lang="ru-RU" b="1" i="1" dirty="0" smtClean="0"/>
              <a:t>- </a:t>
            </a:r>
            <a:r>
              <a:rPr lang="en-US" b="1" i="1" dirty="0" smtClean="0"/>
              <a:t>b </a:t>
            </a:r>
            <a:r>
              <a:rPr lang="ru-RU" b="1" i="1" dirty="0" smtClean="0"/>
              <a:t>+ с - </a:t>
            </a:r>
            <a:r>
              <a:rPr lang="en-US" b="1" i="1" dirty="0" smtClean="0"/>
              <a:t>d </a:t>
            </a:r>
            <a:r>
              <a:rPr lang="ru-RU" b="1" i="1" dirty="0" smtClean="0"/>
              <a:t>= </a:t>
            </a:r>
            <a:r>
              <a:rPr lang="uk-UA" b="1" i="1" dirty="0" smtClean="0"/>
              <a:t>(а </a:t>
            </a:r>
            <a:r>
              <a:rPr lang="ru-RU" b="1" i="1" dirty="0" smtClean="0"/>
              <a:t>+ </a:t>
            </a:r>
            <a:r>
              <a:rPr lang="uk-UA" b="1" i="1" dirty="0" smtClean="0"/>
              <a:t>с) </a:t>
            </a:r>
            <a:r>
              <a:rPr lang="ru-RU" b="1" i="1" dirty="0" smtClean="0"/>
              <a:t>- </a:t>
            </a:r>
            <a:r>
              <a:rPr lang="en-US" b="1" i="1" dirty="0" smtClean="0"/>
              <a:t>(b </a:t>
            </a:r>
            <a:r>
              <a:rPr lang="ru-RU" b="1" i="1" dirty="0" smtClean="0"/>
              <a:t>+ </a:t>
            </a:r>
            <a:r>
              <a:rPr lang="en-US" b="1" i="1" dirty="0" smtClean="0"/>
              <a:t>d).</a:t>
            </a:r>
            <a:endParaRPr lang="uk-UA" b="1" i="1" dirty="0" smtClean="0"/>
          </a:p>
          <a:p>
            <a:pPr marL="0" indent="266700">
              <a:buNone/>
            </a:pPr>
            <a:r>
              <a:rPr lang="uk-UA" b="1" dirty="0" smtClean="0"/>
              <a:t>Отже, </a:t>
            </a:r>
            <a:r>
              <a:rPr lang="uk-UA" b="1" i="1" dirty="0" smtClean="0"/>
              <a:t>(а </a:t>
            </a:r>
            <a:r>
              <a:rPr lang="ru-RU" b="1" i="1" dirty="0" smtClean="0"/>
              <a:t>+ </a:t>
            </a:r>
            <a:r>
              <a:rPr lang="uk-UA" b="1" i="1" dirty="0" smtClean="0"/>
              <a:t>с) </a:t>
            </a:r>
            <a:r>
              <a:rPr lang="ru-RU" b="1" i="1" dirty="0" smtClean="0"/>
              <a:t>- </a:t>
            </a:r>
            <a:r>
              <a:rPr lang="en-US" b="1" i="1" dirty="0" smtClean="0"/>
              <a:t>(b </a:t>
            </a:r>
            <a:r>
              <a:rPr lang="ru-RU" b="1" i="1" dirty="0" smtClean="0"/>
              <a:t>+ </a:t>
            </a:r>
            <a:r>
              <a:rPr lang="en-US" b="1" i="1" dirty="0" smtClean="0"/>
              <a:t>d)</a:t>
            </a:r>
            <a:r>
              <a:rPr lang="uk-UA" b="1" i="1" dirty="0" smtClean="0"/>
              <a:t> </a:t>
            </a:r>
            <a:r>
              <a:rPr lang="ru-RU" b="1" dirty="0" smtClean="0"/>
              <a:t>&gt; 0, </a:t>
            </a:r>
            <a:r>
              <a:rPr lang="uk-UA" b="1" dirty="0" smtClean="0"/>
              <a:t>звідки випливає, що</a:t>
            </a:r>
            <a:r>
              <a:rPr lang="uk-UA" b="1" i="1" dirty="0" smtClean="0"/>
              <a:t> </a:t>
            </a:r>
          </a:p>
          <a:p>
            <a:pPr marL="0" indent="266700">
              <a:buNone/>
            </a:pPr>
            <a:r>
              <a:rPr lang="uk-UA" b="1" i="1" dirty="0" smtClean="0"/>
              <a:t>а </a:t>
            </a:r>
            <a:r>
              <a:rPr lang="ru-RU" b="1" i="1" dirty="0" smtClean="0"/>
              <a:t>+ с &gt; </a:t>
            </a:r>
            <a:r>
              <a:rPr lang="en-US" b="1" i="1" dirty="0" smtClean="0"/>
              <a:t>b </a:t>
            </a:r>
            <a:r>
              <a:rPr lang="ru-RU" b="1" i="1" dirty="0" smtClean="0"/>
              <a:t>+ </a:t>
            </a:r>
            <a:r>
              <a:rPr lang="en-US" b="1" i="1" dirty="0" smtClean="0"/>
              <a:t>d </a:t>
            </a:r>
            <a:r>
              <a:rPr lang="uk-UA" b="1" i="1" dirty="0" smtClean="0"/>
              <a:t>(за означенням).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2910" y="1643050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 1.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 однакового смислу можна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додавати, внаслідок чого отримують нерівність того самого смислу.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Почленне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додавання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нерівностей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1214446"/>
          </a:xfrm>
        </p:spPr>
        <p:txBody>
          <a:bodyPr>
            <a:normAutofit fontScale="77500" lnSpcReduction="20000"/>
          </a:bodyPr>
          <a:lstStyle/>
          <a:p>
            <a:pPr marL="0" indent="266700">
              <a:buNone/>
            </a:pPr>
            <a:r>
              <a:rPr lang="ru-RU" b="1" dirty="0" smtClean="0"/>
              <a:t>Теорема </a:t>
            </a:r>
            <a:r>
              <a:rPr lang="ru-RU" b="1" dirty="0" err="1" smtClean="0"/>
              <a:t>справджується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у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почленного</a:t>
            </a:r>
            <a:r>
              <a:rPr lang="ru-RU" b="1" dirty="0" smtClean="0"/>
              <a:t> </a:t>
            </a:r>
            <a:r>
              <a:rPr lang="ru-RU" b="1" dirty="0" err="1" smtClean="0"/>
              <a:t>додавання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нерівностей</a:t>
            </a:r>
            <a:r>
              <a:rPr lang="ru-RU" b="1" dirty="0" smtClean="0"/>
              <a:t>. </a:t>
            </a:r>
          </a:p>
          <a:p>
            <a:pPr marL="0" indent="266700">
              <a:buNone/>
            </a:pPr>
            <a:endParaRPr lang="uk-UA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uk-UA" b="1" dirty="0" smtClean="0"/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2910" y="1643050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 1.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 однакового смислу можна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додавати, внаслідок чого отримують нерівність того самого смислу.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2071702" cy="121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214686"/>
            <a:ext cx="1905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500570"/>
            <a:ext cx="1733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714876" y="207167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643438" y="507207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786578" y="357187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857752" y="2571744"/>
            <a:ext cx="171451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929454" y="4214818"/>
            <a:ext cx="171451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4876" y="6000768"/>
            <a:ext cx="171451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571480"/>
            <a:ext cx="4043362" cy="84615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Почленне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додавання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нерівностей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2"/>
          </p:nvPr>
        </p:nvSpPr>
        <p:spPr>
          <a:xfrm>
            <a:off x="4714876" y="571480"/>
            <a:ext cx="3971924" cy="5857916"/>
          </a:xfrm>
        </p:spPr>
        <p:txBody>
          <a:bodyPr>
            <a:normAutofit fontScale="85000" lnSpcReduction="10000"/>
          </a:bodyPr>
          <a:lstStyle/>
          <a:p>
            <a:pPr marL="0" indent="266700">
              <a:buNone/>
            </a:pPr>
            <a:r>
              <a:rPr lang="ru-RU" b="1" dirty="0" err="1" smtClean="0"/>
              <a:t>З'ясуємо</a:t>
            </a:r>
            <a:r>
              <a:rPr lang="ru-RU" b="1" dirty="0" smtClean="0"/>
              <a:t>,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нерівності</a:t>
            </a:r>
            <a:r>
              <a:rPr lang="ru-RU" b="1" dirty="0" smtClean="0"/>
              <a:t> </a:t>
            </a:r>
            <a:r>
              <a:rPr lang="ru-RU" b="1" dirty="0" err="1" smtClean="0"/>
              <a:t>однакового</a:t>
            </a:r>
            <a:r>
              <a:rPr lang="ru-RU" b="1" dirty="0" smtClean="0"/>
              <a:t> </a:t>
            </a:r>
            <a:r>
              <a:rPr lang="ru-RU" b="1" dirty="0" err="1" smtClean="0"/>
              <a:t>смислу</a:t>
            </a:r>
            <a:r>
              <a:rPr lang="ru-RU" b="1" dirty="0" smtClean="0"/>
              <a:t> </a:t>
            </a:r>
            <a:r>
              <a:rPr lang="ru-RU" b="1" dirty="0" err="1" smtClean="0"/>
              <a:t>почленно</a:t>
            </a:r>
            <a:r>
              <a:rPr lang="ru-RU" b="1" dirty="0" smtClean="0"/>
              <a:t> </a:t>
            </a:r>
            <a:r>
              <a:rPr lang="uk-UA" b="1" dirty="0" smtClean="0"/>
              <a:t>віднімати.</a:t>
            </a:r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endParaRPr lang="ru-RU" b="1" dirty="0" smtClean="0"/>
          </a:p>
          <a:p>
            <a:pPr marL="0" indent="266700">
              <a:buNone/>
            </a:pPr>
            <a:r>
              <a:rPr lang="ru-RU" b="1" dirty="0" err="1" smtClean="0"/>
              <a:t>Бачимо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нерівності</a:t>
            </a:r>
            <a:r>
              <a:rPr lang="ru-RU" b="1" dirty="0" smtClean="0"/>
              <a:t> </a:t>
            </a:r>
            <a:r>
              <a:rPr lang="ru-RU" b="1" dirty="0" err="1" smtClean="0"/>
              <a:t>віднімати</a:t>
            </a:r>
            <a:r>
              <a:rPr lang="ru-RU" b="1" dirty="0" smtClean="0"/>
              <a:t> не </a:t>
            </a:r>
            <a:r>
              <a:rPr lang="ru-RU" b="1" dirty="0" err="1" smtClean="0"/>
              <a:t>можна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в </a:t>
            </a:r>
            <a:r>
              <a:rPr lang="ru-RU" b="1" dirty="0" err="1" smtClean="0"/>
              <a:t>результаті</a:t>
            </a:r>
            <a:r>
              <a:rPr lang="ru-RU" b="1" dirty="0" smtClean="0"/>
              <a:t> не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отримаємо</a:t>
            </a:r>
            <a:r>
              <a:rPr lang="ru-RU" b="1" dirty="0" smtClean="0"/>
              <a:t> </a:t>
            </a:r>
            <a:r>
              <a:rPr lang="ru-RU" b="1" dirty="0" err="1" smtClean="0"/>
              <a:t>правильну</a:t>
            </a:r>
            <a:r>
              <a:rPr lang="ru-RU" b="1" dirty="0" smtClean="0"/>
              <a:t> </a:t>
            </a:r>
            <a:r>
              <a:rPr lang="ru-RU" b="1" dirty="0" err="1" smtClean="0"/>
              <a:t>нерівність</a:t>
            </a:r>
            <a:r>
              <a:rPr lang="ru-RU" b="1" dirty="0" smtClean="0"/>
              <a:t> (як у </a:t>
            </a:r>
            <a:r>
              <a:rPr lang="ru-RU" b="1" dirty="0" err="1" smtClean="0"/>
              <a:t>прикладі</a:t>
            </a:r>
            <a:r>
              <a:rPr lang="ru-RU" b="1" dirty="0" smtClean="0"/>
              <a:t> 2).</a:t>
            </a:r>
            <a:endParaRPr lang="uk-UA" b="1" dirty="0" smtClean="0"/>
          </a:p>
          <a:p>
            <a:endParaRPr lang="ru-RU" dirty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2910" y="1643050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Теорема 1.</a:t>
            </a:r>
          </a:p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Нерівності однакового смислу можна </a:t>
            </a:r>
            <a:r>
              <a:rPr lang="uk-U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почленно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додавати, внаслідок чого отримують нерівність того самого смислу.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785926"/>
            <a:ext cx="1500198" cy="169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4929190" y="21431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+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786578" y="2928934"/>
            <a:ext cx="171451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851014"/>
            <a:ext cx="1500198" cy="163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715140" y="2143116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-</a:t>
            </a:r>
            <a:endParaRPr lang="ru-RU" sz="2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857752" y="2928934"/>
            <a:ext cx="171451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57752" y="2071678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-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chlenne-dodavannya-mnozhennya-chislovih-ner-vnost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CB18F9-059F-4C8B-A8FB-49CB29975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pochlenne-dodavannya-mnozhennya-chislovih-ner-vnostey</Template>
  <TotalTime>0</TotalTime>
  <Words>857</Words>
  <Application>Microsoft Office PowerPoint</Application>
  <PresentationFormat>Экран (4:3)</PresentationFormat>
  <Paragraphs>151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pochlenne-dodavannya-mnozhennya-chislovih-ner-vnostey</vt:lpstr>
      <vt:lpstr>Матеріали до уроків</vt:lpstr>
      <vt:lpstr>Готуємося до уроку</vt:lpstr>
      <vt:lpstr>Зміст </vt:lpstr>
      <vt:lpstr>Тема 1</vt:lpstr>
      <vt:lpstr>Пункт 1.3.</vt:lpstr>
      <vt:lpstr>Пригадайте</vt:lpstr>
      <vt:lpstr>Почленне додавання нерівностей</vt:lpstr>
      <vt:lpstr>Почленне додавання нерівностей</vt:lpstr>
      <vt:lpstr>Почленне додавання нерівностей</vt:lpstr>
      <vt:lpstr>Почленне множення нерівностей</vt:lpstr>
      <vt:lpstr>Почленне множення нерівностей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Матеріали до уроків</dc:title>
  <dc:creator>Ира</dc:creator>
  <cp:lastModifiedBy>Ира</cp:lastModifiedBy>
  <cp:revision>1</cp:revision>
  <dcterms:created xsi:type="dcterms:W3CDTF">2014-10-02T15:07:28Z</dcterms:created>
  <dcterms:modified xsi:type="dcterms:W3CDTF">2014-10-02T15:07:47Z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TC030009628</vt:lpwstr>
  </property>
</Properties>
</file>