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9"/>
  </p:notesMasterIdLst>
  <p:sldIdLst>
    <p:sldId id="256" r:id="rId3"/>
    <p:sldId id="259" r:id="rId4"/>
    <p:sldId id="257" r:id="rId5"/>
    <p:sldId id="265" r:id="rId6"/>
    <p:sldId id="296" r:id="rId7"/>
    <p:sldId id="306" r:id="rId8"/>
    <p:sldId id="307" r:id="rId9"/>
    <p:sldId id="308" r:id="rId10"/>
    <p:sldId id="309" r:id="rId11"/>
    <p:sldId id="310" r:id="rId12"/>
    <p:sldId id="311" r:id="rId13"/>
    <p:sldId id="305" r:id="rId14"/>
    <p:sldId id="315" r:id="rId15"/>
    <p:sldId id="314" r:id="rId16"/>
    <p:sldId id="312" r:id="rId17"/>
    <p:sldId id="31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0E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0C456-E38A-4500-8D08-47E7A23A2AF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1E1F8-1696-4966-BF37-D1E501483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683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2158C-029E-41A6-8269-2DCE93178C5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slide" Target="slide12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426908" y="208455"/>
            <a:ext cx="3930778" cy="6506693"/>
            <a:chOff x="1149677" y="-220173"/>
            <a:chExt cx="3889109" cy="6506693"/>
          </a:xfrm>
        </p:grpSpPr>
        <p:sp>
          <p:nvSpPr>
            <p:cNvPr id="14" name="Прямоугольник 13"/>
            <p:cNvSpPr/>
            <p:nvPr/>
          </p:nvSpPr>
          <p:spPr>
            <a:xfrm rot="20773993">
              <a:off x="1243613" y="134706"/>
              <a:ext cx="3786214" cy="59293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 rot="20773993">
              <a:off x="1182685" y="-155774"/>
              <a:ext cx="3786214" cy="5929354"/>
            </a:xfrm>
            <a:prstGeom prst="rect">
              <a:avLst/>
            </a:prstGeom>
            <a:solidFill>
              <a:schemeClr val="bg1"/>
            </a:solidFill>
            <a:ln cap="sq">
              <a:solidFill>
                <a:schemeClr val="bg1"/>
              </a:solidFill>
            </a:ln>
            <a:scene3d>
              <a:camera prst="perspectiveRelaxedModerately"/>
              <a:lightRig rig="threePt" dir="t"/>
            </a:scene3d>
            <a:sp3d extrusionH="76200" contourW="12700" prstMaterial="powder">
              <a:bevelT h="45720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rot="16200000" flipH="1">
              <a:off x="1485880" y="6057920"/>
              <a:ext cx="357190" cy="10001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 rot="20773993">
              <a:off x="1149677" y="-220173"/>
              <a:ext cx="3889109" cy="59293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 rot="20706627">
              <a:off x="1166482" y="896865"/>
              <a:ext cx="3215834" cy="1035432"/>
            </a:xfrm>
            <a:prstGeom prst="rect">
              <a:avLst/>
            </a:prstGeom>
            <a:noFill/>
          </p:spPr>
          <p:txBody>
            <a:bodyPr wrap="square" rtlCol="0">
              <a:prstTxWarp prst="textFadeUp">
                <a:avLst>
                  <a:gd name="adj" fmla="val 5781"/>
                </a:avLst>
              </a:prstTxWarp>
              <a:spAutoFit/>
            </a:bodyPr>
            <a:lstStyle/>
            <a:p>
              <a:r>
                <a:rPr lang="uk-UA" sz="66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innerShdw blurRad="38100" dist="25400" dir="16200000">
                      <a:prstClr val="black"/>
                    </a:innerShdw>
                  </a:effectLst>
                </a:rPr>
                <a:t>Алгебра</a:t>
              </a:r>
              <a:endParaRPr lang="ru-RU" sz="6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38100" dist="25400" dir="16200000">
                    <a:prstClr val="black"/>
                  </a:innerShdw>
                </a:effectLst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857620" y="642918"/>
            <a:ext cx="5286380" cy="164307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Матеріали до уроків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286380" y="2857496"/>
            <a:ext cx="3857620" cy="26432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підручником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«Алгебра.  9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Ю.І.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Мальованого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Г.М. Литвиненко,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Г.М. Возняк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286512" y="5786454"/>
            <a:ext cx="2438348" cy="311944"/>
            <a:chOff x="4753027" y="2914650"/>
            <a:chExt cx="2438348" cy="311944"/>
          </a:xfrm>
          <a:effectLst>
            <a:outerShdw blurRad="114300" dist="38100" dir="18900000" sy="23000" kx="-1200000" algn="bl" rotWithShape="0">
              <a:prstClr val="black">
                <a:alpha val="69000"/>
              </a:prstClr>
            </a:outerShdw>
          </a:effectLst>
        </p:grpSpPr>
        <p:sp>
          <p:nvSpPr>
            <p:cNvPr id="11" name="Полилиния 10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3000">
                  <a:schemeClr val="accent1">
                    <a:lumMod val="60000"/>
                    <a:lumOff val="40000"/>
                  </a:schemeClr>
                </a:gs>
                <a:gs pos="21001">
                  <a:schemeClr val="accent1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1">
                    <a:lumMod val="50000"/>
                  </a:schemeClr>
                </a:gs>
                <a:gs pos="69000">
                  <a:schemeClr val="accent1">
                    <a:lumMod val="75000"/>
                  </a:schemeClr>
                </a:gs>
                <a:gs pos="82001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/>
          <p:cNvSpPr txBox="1"/>
          <p:nvPr/>
        </p:nvSpPr>
        <p:spPr>
          <a:xfrm rot="20751448">
            <a:off x="1544835" y="2532387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9 клас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395536" y="980728"/>
            <a:ext cx="8496944" cy="5448668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uk-UA" dirty="0" smtClean="0"/>
              <a:t>Результатом першого етапу статистичного дослідження є неупорядкований набір чисел, записаних дослідником у порядку їх надходження.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Наприклад, економіст, аналізуючи тарифні розряди працівників одного з цехів заводу, вибрав документи 20 робітників і</a:t>
            </a:r>
            <a:r>
              <a:rPr lang="en-US" dirty="0" smtClean="0"/>
              <a:t> </a:t>
            </a:r>
            <a:r>
              <a:rPr lang="uk-UA" dirty="0" smtClean="0"/>
              <a:t>виписав з них послідовність чисел що вказують на тарифні розряди (кваліфікацію робітників):</a:t>
            </a:r>
          </a:p>
          <a:p>
            <a:pPr marL="0" indent="361950" algn="ctr">
              <a:buNone/>
            </a:pPr>
            <a:r>
              <a:rPr lang="uk-UA" dirty="0" smtClean="0"/>
              <a:t> 4, 4, 3, 2, 5, 2, 3, 5, 4, 3, 3, 2, 5, 4, 5, 4, 6, 3, 4, 5.</a:t>
            </a:r>
          </a:p>
          <a:p>
            <a:pPr marL="0" indent="361950">
              <a:buNone/>
            </a:pPr>
            <a:r>
              <a:rPr lang="uk-UA" dirty="0" smtClean="0"/>
              <a:t> Ці статистичні дані являють собою вибірку, яка піддається обробці.	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На другому етапі статистичного дослідження, який називають </a:t>
            </a:r>
            <a:r>
              <a:rPr lang="uk-UA" b="1" i="1" dirty="0" smtClean="0"/>
              <a:t>зведенням</a:t>
            </a:r>
            <a:r>
              <a:rPr lang="uk-UA" i="1" dirty="0" smtClean="0"/>
              <a:t>, </a:t>
            </a:r>
            <a:r>
              <a:rPr lang="uk-UA" dirty="0" smtClean="0"/>
              <a:t>упорядковують і узагальнюють статистичні дані, групують їх і на цій основі дають узагальнену характеристику сукупності. </a:t>
            </a:r>
          </a:p>
          <a:p>
            <a:pPr marL="0" indent="361950">
              <a:buNone/>
            </a:pPr>
            <a:r>
              <a:rPr lang="uk-UA" dirty="0" smtClean="0"/>
              <a:t>У даному прикладі, розмістивши статистичні дані у порядку зростання розряду кваліфікації робітників, отримаємо </a:t>
            </a:r>
            <a:r>
              <a:rPr lang="uk-UA" b="1" i="1" dirty="0" smtClean="0"/>
              <a:t>статистичний ряд </a:t>
            </a:r>
            <a:r>
              <a:rPr lang="uk-UA" dirty="0" smtClean="0"/>
              <a:t>із 20 чисел: 2, 2, 2, З, </a:t>
            </a:r>
            <a:r>
              <a:rPr lang="uk-UA" dirty="0" err="1" smtClean="0"/>
              <a:t>З</a:t>
            </a:r>
            <a:r>
              <a:rPr lang="uk-UA" dirty="0" smtClean="0"/>
              <a:t>, </a:t>
            </a:r>
            <a:r>
              <a:rPr lang="uk-UA" dirty="0" err="1" smtClean="0"/>
              <a:t>З</a:t>
            </a:r>
            <a:r>
              <a:rPr lang="uk-UA" dirty="0" smtClean="0"/>
              <a:t>, </a:t>
            </a:r>
            <a:r>
              <a:rPr lang="uk-UA" dirty="0" err="1" smtClean="0"/>
              <a:t>З</a:t>
            </a:r>
            <a:r>
              <a:rPr lang="uk-UA" dirty="0" smtClean="0"/>
              <a:t>, </a:t>
            </a:r>
            <a:r>
              <a:rPr lang="uk-UA" dirty="0" err="1" smtClean="0"/>
              <a:t>З</a:t>
            </a:r>
            <a:r>
              <a:rPr lang="uk-UA" dirty="0" smtClean="0"/>
              <a:t>, 4, 4, 4, 4, 4, 4, 5, 5, 5, 5, 5, 6.  (1)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Ці зведені дані про кваліфікацію робітників можна подати у вигляді статистичної таблиці розподілу вибірки. </a:t>
            </a:r>
            <a:endParaRPr lang="ru-RU" i="1" baseline="-25000" dirty="0" smtClean="0"/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endParaRPr lang="en-US" dirty="0" smtClean="0"/>
          </a:p>
          <a:p>
            <a:pPr marL="0" indent="361950">
              <a:buNone/>
            </a:pP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899592" y="476672"/>
            <a:ext cx="7139136" cy="432048"/>
          </a:xfrm>
        </p:spPr>
        <p:txBody>
          <a:bodyPr>
            <a:noAutofit/>
          </a:bodyPr>
          <a:lstStyle/>
          <a:p>
            <a:pPr marL="0" indent="361950" algn="ctr"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Статистичні дослідження та їх етапи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971600" y="5373216"/>
          <a:ext cx="6960096" cy="8028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24336"/>
                <a:gridCol w="792088"/>
                <a:gridCol w="720080"/>
                <a:gridCol w="720080"/>
                <a:gridCol w="792088"/>
                <a:gridCol w="91142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Тарифний розряд, </a:t>
                      </a:r>
                      <a:r>
                        <a:rPr lang="uk-UA" dirty="0" err="1" smtClean="0"/>
                        <a:t>х</a:t>
                      </a:r>
                      <a:r>
                        <a:rPr lang="uk-UA" baseline="-25000" dirty="0" err="1" smtClean="0"/>
                        <a:t>і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Кількість робітників, </a:t>
                      </a:r>
                      <a:r>
                        <a:rPr lang="en-US" dirty="0" smtClean="0"/>
                        <a:t>n</a:t>
                      </a:r>
                      <a:r>
                        <a:rPr lang="uk-UA" baseline="-25000" dirty="0" smtClean="0"/>
                        <a:t>і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395536" y="1268760"/>
            <a:ext cx="8496944" cy="5160636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endParaRPr lang="en-US" dirty="0" smtClean="0"/>
          </a:p>
          <a:p>
            <a:pPr marL="0" indent="361950">
              <a:buNone/>
            </a:pP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899592" y="548680"/>
            <a:ext cx="7344816" cy="576064"/>
          </a:xfrm>
        </p:spPr>
        <p:txBody>
          <a:bodyPr>
            <a:normAutofit/>
          </a:bodyPr>
          <a:lstStyle/>
          <a:p>
            <a:pPr marL="0" indent="361950" algn="ctr"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Статистичні дослідження та їх етапи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043608" y="1052736"/>
          <a:ext cx="6960096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24336"/>
                <a:gridCol w="792088"/>
                <a:gridCol w="720080"/>
                <a:gridCol w="720080"/>
                <a:gridCol w="792088"/>
                <a:gridCol w="9114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Тарифний розряд, </a:t>
                      </a:r>
                      <a:r>
                        <a:rPr lang="uk-UA" dirty="0" err="1" smtClean="0"/>
                        <a:t>х</a:t>
                      </a:r>
                      <a:r>
                        <a:rPr lang="uk-UA" baseline="-25000" dirty="0" err="1" smtClean="0"/>
                        <a:t>і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Кількість робітників, </a:t>
                      </a:r>
                      <a:r>
                        <a:rPr lang="en-US" dirty="0" smtClean="0"/>
                        <a:t>n</a:t>
                      </a:r>
                      <a:r>
                        <a:rPr lang="uk-UA" baseline="-25000" dirty="0" smtClean="0"/>
                        <a:t>і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Rectangle 5"/>
          <p:cNvSpPr>
            <a:spLocks noChangeArrowheads="1"/>
          </p:cNvSpPr>
          <p:nvPr/>
        </p:nvSpPr>
        <p:spPr bwMode="auto">
          <a:xfrm rot="10800000" flipV="1">
            <a:off x="611560" y="2006298"/>
            <a:ext cx="8064896" cy="44012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itchFamily="18" charset="0"/>
              </a:rPr>
              <a:t>Розглянутий статистичний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ряд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itchFamily="18" charset="0"/>
              </a:rPr>
              <a:t>(1) розбито на 5 груп.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212121"/>
              </a:solidFill>
              <a:effectLst/>
              <a:ea typeface="Times New Roman" pitchFamily="18" charset="0"/>
            </a:endParaRPr>
          </a:p>
          <a:p>
            <a:pPr lvl="0" indent="21590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itchFamily="18" charset="0"/>
              </a:rPr>
              <a:t>Числа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itchFamily="18" charset="0"/>
              </a:rPr>
              <a:t>x</a:t>
            </a:r>
            <a:r>
              <a:rPr kumimoji="0" lang="en-US" sz="2000" b="0" i="1" u="none" strike="noStrike" cap="none" normalizeH="0" baseline="-3000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itchFamily="18" charset="0"/>
              </a:rPr>
              <a:t>1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itchFamily="18" charset="0"/>
              </a:rPr>
              <a:t>= 2,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itchFamily="18" charset="0"/>
              </a:rPr>
              <a:t>х</a:t>
            </a:r>
            <a:r>
              <a:rPr kumimoji="0" lang="uk-UA" sz="2000" b="0" i="1" u="none" strike="noStrike" cap="none" normalizeH="0" baseline="-3000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itchFamily="18" charset="0"/>
              </a:rPr>
              <a:t>2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itchFamily="18" charset="0"/>
              </a:rPr>
              <a:t> =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itchFamily="18" charset="0"/>
              </a:rPr>
              <a:t>3,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itchFamily="18" charset="0"/>
              </a:rPr>
              <a:t>х</a:t>
            </a:r>
            <a:r>
              <a:rPr kumimoji="0" lang="uk-UA" sz="2000" b="0" i="1" u="none" strike="noStrike" cap="none" normalizeH="0" baseline="-3000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itchFamily="18" charset="0"/>
              </a:rPr>
              <a:t>3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itchFamily="18" charset="0"/>
              </a:rPr>
              <a:t> = 4, х</a:t>
            </a:r>
            <a:r>
              <a:rPr kumimoji="0" lang="uk-UA" sz="2000" b="0" i="1" u="none" strike="noStrike" cap="none" normalizeH="0" baseline="-3000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itchFamily="18" charset="0"/>
              </a:rPr>
              <a:t>4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itchFamily="18" charset="0"/>
              </a:rPr>
              <a:t> =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itchFamily="18" charset="0"/>
              </a:rPr>
              <a:t>5, </a:t>
            </a:r>
            <a:r>
              <a:rPr lang="uk-UA" sz="2000" i="1" dirty="0" smtClean="0">
                <a:solidFill>
                  <a:srgbClr val="212121"/>
                </a:solidFill>
                <a:ea typeface="Times New Roman" pitchFamily="18" charset="0"/>
              </a:rPr>
              <a:t>х</a:t>
            </a:r>
            <a:r>
              <a:rPr lang="en-US" sz="2000" i="1" baseline="-30000" dirty="0" smtClean="0">
                <a:solidFill>
                  <a:srgbClr val="212121"/>
                </a:solidFill>
                <a:ea typeface="Times New Roman" pitchFamily="18" charset="0"/>
              </a:rPr>
              <a:t>5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itchFamily="18" charset="0"/>
              </a:rPr>
              <a:t> =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6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itchFamily="18" charset="0"/>
              </a:rPr>
              <a:t>є значеннями ознаки кожної групи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робітників.</a:t>
            </a:r>
          </a:p>
          <a:p>
            <a:pPr lvl="0" indent="215900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rgbClr val="000000"/>
                </a:solidFill>
                <a:ea typeface="Times New Roman" pitchFamily="18" charset="0"/>
              </a:rPr>
              <a:t>Ї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х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itchFamily="18" charset="0"/>
              </a:rPr>
              <a:t>називають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варіантами. </a:t>
            </a:r>
          </a:p>
          <a:p>
            <a:pPr lvl="0" indent="21590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itchFamily="18" charset="0"/>
              </a:rPr>
              <a:t>А послідовність варіант: 2, 3, 4,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itchFamily="18" charset="0"/>
              </a:rPr>
              <a:t>5,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6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itchFamily="18" charset="0"/>
              </a:rPr>
              <a:t>—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варіаційним рядом.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19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itchFamily="18" charset="0"/>
              </a:rPr>
              <a:t>Числа, які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показують,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itchFamily="18" charset="0"/>
              </a:rPr>
              <a:t>скільки разів повторювалося кожне значення ознаки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сукупності, називають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частотами.</a:t>
            </a:r>
          </a:p>
          <a:p>
            <a:pPr indent="361950"/>
            <a:r>
              <a:rPr lang="uk-UA" sz="2000" dirty="0" smtClean="0"/>
              <a:t>Так, частота варіанти </a:t>
            </a:r>
            <a:r>
              <a:rPr lang="en-US" sz="2000" i="1" dirty="0" smtClean="0">
                <a:solidFill>
                  <a:srgbClr val="212121"/>
                </a:solidFill>
                <a:ea typeface="Times New Roman" pitchFamily="18" charset="0"/>
              </a:rPr>
              <a:t>x</a:t>
            </a:r>
            <a:r>
              <a:rPr lang="en-US" sz="2000" i="1" baseline="-30000" dirty="0" smtClean="0">
                <a:solidFill>
                  <a:srgbClr val="212121"/>
                </a:solidFill>
                <a:ea typeface="Times New Roman" pitchFamily="18" charset="0"/>
              </a:rPr>
              <a:t>1</a:t>
            </a:r>
            <a:r>
              <a:rPr lang="uk-UA" sz="2000" dirty="0" smtClean="0"/>
              <a:t> дорівнює 3, варіанти </a:t>
            </a:r>
            <a:r>
              <a:rPr lang="uk-UA" sz="2000" i="1" dirty="0" smtClean="0"/>
              <a:t>х</a:t>
            </a:r>
            <a:r>
              <a:rPr lang="uk-UA" sz="2000" i="1" baseline="-25000" dirty="0" smtClean="0"/>
              <a:t>2</a:t>
            </a:r>
            <a:r>
              <a:rPr lang="uk-UA" sz="2000" i="1" dirty="0" smtClean="0"/>
              <a:t> - </a:t>
            </a:r>
            <a:r>
              <a:rPr lang="uk-UA" sz="2000" dirty="0" smtClean="0"/>
              <a:t>5, варіанти </a:t>
            </a:r>
            <a:r>
              <a:rPr lang="uk-UA" sz="2000" i="1" dirty="0" smtClean="0">
                <a:solidFill>
                  <a:srgbClr val="212121"/>
                </a:solidFill>
                <a:ea typeface="Times New Roman" pitchFamily="18" charset="0"/>
              </a:rPr>
              <a:t>х</a:t>
            </a:r>
            <a:r>
              <a:rPr lang="uk-UA" sz="2000" i="1" baseline="-30000" dirty="0" smtClean="0">
                <a:solidFill>
                  <a:srgbClr val="212121"/>
                </a:solidFill>
                <a:ea typeface="Times New Roman" pitchFamily="18" charset="0"/>
              </a:rPr>
              <a:t>3</a:t>
            </a:r>
            <a:r>
              <a:rPr lang="uk-UA" sz="2000" dirty="0" smtClean="0"/>
              <a:t> - 6, варіанти </a:t>
            </a:r>
            <a:r>
              <a:rPr lang="uk-UA" sz="2000" i="1" dirty="0" smtClean="0"/>
              <a:t>х</a:t>
            </a:r>
            <a:r>
              <a:rPr lang="uk-UA" sz="2000" i="1" baseline="-25000" dirty="0" smtClean="0"/>
              <a:t>4</a:t>
            </a:r>
            <a:r>
              <a:rPr lang="uk-UA" sz="2000" i="1" dirty="0" smtClean="0"/>
              <a:t> - </a:t>
            </a:r>
            <a:r>
              <a:rPr lang="uk-UA" sz="2000" dirty="0" smtClean="0"/>
              <a:t>5, варіанти </a:t>
            </a:r>
            <a:r>
              <a:rPr lang="uk-UA" sz="2000" i="1" dirty="0" smtClean="0">
                <a:solidFill>
                  <a:srgbClr val="212121"/>
                </a:solidFill>
                <a:ea typeface="Times New Roman" pitchFamily="18" charset="0"/>
              </a:rPr>
              <a:t>х</a:t>
            </a:r>
            <a:r>
              <a:rPr lang="uk-UA" sz="2000" i="1" baseline="-30000" dirty="0" smtClean="0">
                <a:solidFill>
                  <a:srgbClr val="212121"/>
                </a:solidFill>
                <a:ea typeface="Times New Roman" pitchFamily="18" charset="0"/>
              </a:rPr>
              <a:t>5</a:t>
            </a:r>
            <a:r>
              <a:rPr lang="uk-UA" sz="2000" i="1" dirty="0" smtClean="0"/>
              <a:t> </a:t>
            </a:r>
            <a:r>
              <a:rPr lang="uk-UA" sz="2000" dirty="0" smtClean="0"/>
              <a:t>– 1.</a:t>
            </a:r>
          </a:p>
          <a:p>
            <a:pPr indent="361950"/>
            <a:r>
              <a:rPr lang="uk-UA" sz="2000" b="1" dirty="0" smtClean="0">
                <a:solidFill>
                  <a:srgbClr val="C00000"/>
                </a:solidFill>
              </a:rPr>
              <a:t>Відношення частоти до об'єму вибірки називають відносною </a:t>
            </a:r>
            <a:r>
              <a:rPr lang="uk-UA" sz="2000" b="1" i="1" dirty="0" smtClean="0">
                <a:solidFill>
                  <a:srgbClr val="C00000"/>
                </a:solidFill>
              </a:rPr>
              <a:t>частотою.	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uk-UA" sz="2000" dirty="0" smtClean="0"/>
              <a:t>Зокрема, у даному прикладі відносна частота робітників </a:t>
            </a:r>
          </a:p>
          <a:p>
            <a:r>
              <a:rPr lang="uk-UA" sz="2000" dirty="0" smtClean="0"/>
              <a:t>2-го тарифного розряду становить </a:t>
            </a:r>
            <a:r>
              <a:rPr lang="ru-RU" sz="2000" dirty="0" smtClean="0"/>
              <a:t>-</a:t>
            </a:r>
          </a:p>
          <a:p>
            <a:r>
              <a:rPr lang="uk-UA" sz="2000" dirty="0" smtClean="0"/>
              <a:t>3-го тарифного розряду становить </a:t>
            </a:r>
            <a:r>
              <a:rPr lang="ru-RU" sz="2000" dirty="0" smtClean="0"/>
              <a:t>–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5661248"/>
            <a:ext cx="819150" cy="400050"/>
          </a:xfrm>
          <a:prstGeom prst="rect">
            <a:avLst/>
          </a:prstGeom>
          <a:noFill/>
        </p:spPr>
      </p:pic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6093296"/>
            <a:ext cx="819150" cy="40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-1833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5536" y="0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Первинне закріплення вивченого матеріалу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89630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48880"/>
            <a:ext cx="748506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789040"/>
            <a:ext cx="3975061" cy="264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-1833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5536" y="0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Первинне закріплення вивченого матеріалу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85629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068960"/>
            <a:ext cx="4587326" cy="305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-1833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5536" y="0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Первинне закріплення вивченого матеріалу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print">
            <a:lum bright="25000" contrast="57000"/>
          </a:blip>
          <a:srcRect/>
          <a:stretch>
            <a:fillRect/>
          </a:stretch>
        </p:blipFill>
        <p:spPr bwMode="auto">
          <a:xfrm>
            <a:off x="1835696" y="2060848"/>
            <a:ext cx="5184576" cy="2249113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23528" y="692696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401°. </a:t>
            </a:r>
          </a:p>
          <a:p>
            <a:r>
              <a:rPr lang="uk-UA" dirty="0" smtClean="0"/>
              <a:t>У таблиці подано результати квартального звіту торговельної організації. Знайдіть дохід кожного товару у відсотках. Який товар дав найбільший дохід у відсотках?</a:t>
            </a:r>
            <a:endParaRPr lang="ru-RU" dirty="0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509120"/>
            <a:ext cx="3497188" cy="217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-1833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5536" y="0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Первинне закріплення вивченого матеріалу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 rot="10800000" flipV="1">
            <a:off x="107504" y="509627"/>
            <a:ext cx="8856984" cy="31700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402.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Для визначення попиту на жіноче взуття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itchFamily="18" charset="0"/>
              </a:rPr>
              <a:t>в одному з населених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пунктів провели опитування, результати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itchFamily="18" charset="0"/>
              </a:rPr>
              <a:t>якого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подані в таблиці: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 smtClean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 smtClean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/>
              <a:t>Заповніть таблицю. Визначте вид спостереження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/>
              <a:t>і об'єм вибіркової сукупності.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36912"/>
            <a:ext cx="25146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4" cstate="print">
            <a:lum bright="32000" contrast="61000"/>
          </a:blip>
          <a:srcRect/>
          <a:stretch>
            <a:fillRect/>
          </a:stretch>
        </p:blipFill>
        <p:spPr bwMode="auto">
          <a:xfrm>
            <a:off x="755576" y="1772816"/>
            <a:ext cx="5184576" cy="956434"/>
          </a:xfrm>
          <a:prstGeom prst="rect">
            <a:avLst/>
          </a:prstGeom>
          <a:noFill/>
          <a:ln w="158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-1833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5536" y="0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728663" algn="l"/>
              </a:tabLst>
            </a:pP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Запитання для самоперевірки</a:t>
            </a:r>
            <a:endParaRPr lang="ru-RU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23528" y="1339607"/>
            <a:ext cx="8640960" cy="35394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728663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itchFamily="18" charset="0"/>
              </a:rPr>
              <a:t>Що вивчає математична статистика?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728663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itchFamily="18" charset="0"/>
              </a:rPr>
              <a:t>В якому випадку здійснюють вибіркові спостереження?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728663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itchFamily="18" charset="0"/>
              </a:rPr>
              <a:t>Що таке вибірка і генеральна сукупність?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728663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itchFamily="18" charset="0"/>
              </a:rPr>
              <a:t>Що таке об'єм сукупності та об'єм вибірки?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728663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itchFamily="18" charset="0"/>
              </a:rPr>
              <a:t>Як упорядковують і узагальнюють статистичні дані?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728663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itchFamily="18" charset="0"/>
              </a:rPr>
              <a:t>Поясніть на прикладі, що таке частота і відносна частота.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7"/>
          <p:cNvGrpSpPr/>
          <p:nvPr/>
        </p:nvGrpSpPr>
        <p:grpSpPr>
          <a:xfrm>
            <a:off x="285720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98236" y="613520"/>
            <a:ext cx="3857652" cy="110096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Готуємося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до уроку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" name="Содержимое 19" descr="22ecdb766c09.pn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lum bright="12000" contrast="-19000"/>
          </a:blip>
          <a:stretch>
            <a:fillRect/>
          </a:stretch>
        </p:blipFill>
        <p:spPr>
          <a:xfrm>
            <a:off x="571472" y="1785926"/>
            <a:ext cx="3820146" cy="4286280"/>
          </a:xfrm>
        </p:spPr>
      </p:pic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13078" y="613520"/>
            <a:ext cx="3895724" cy="571504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Використано матеріали  Бібліотеки електронних </a:t>
            </a:r>
            <a:r>
              <a:rPr lang="uk-UA" sz="1800" dirty="0" err="1" smtClean="0"/>
              <a:t>наочностей</a:t>
            </a:r>
            <a:r>
              <a:rPr lang="uk-UA" sz="1800" dirty="0" smtClean="0"/>
              <a:t> </a:t>
            </a:r>
            <a:r>
              <a:rPr lang="uk-UA" sz="1800" dirty="0" err="1" smtClean="0"/>
              <a:t>“Алгебра</a:t>
            </a:r>
            <a:r>
              <a:rPr lang="uk-UA" sz="1800" dirty="0" smtClean="0"/>
              <a:t> 7-9 </a:t>
            </a:r>
            <a:r>
              <a:rPr lang="uk-UA" sz="1800" dirty="0" err="1" smtClean="0"/>
              <a:t>клас”</a:t>
            </a:r>
            <a:r>
              <a:rPr lang="uk-UA" sz="1800" dirty="0" smtClean="0"/>
              <a:t>.</a:t>
            </a:r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Робота вчителя СЗОШ І- ІІІ ступенів </a:t>
            </a:r>
          </a:p>
          <a:p>
            <a:pPr>
              <a:buNone/>
            </a:pPr>
            <a:r>
              <a:rPr lang="uk-UA" sz="1800" dirty="0" smtClean="0"/>
              <a:t>№ 8 м. Хмельницького Кравчук Г.Т.</a:t>
            </a:r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4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3"/>
          <p:cNvSpPr txBox="1">
            <a:spLocks/>
          </p:cNvSpPr>
          <p:nvPr/>
        </p:nvSpPr>
        <p:spPr>
          <a:xfrm>
            <a:off x="4786314" y="642918"/>
            <a:ext cx="4000528" cy="1243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Мультимедійні технології на уроках алгебри</a:t>
            </a:r>
            <a:endParaRPr kumimoji="0" lang="ru-RU" sz="32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57356" y="6072206"/>
            <a:ext cx="171451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2011 рік</a:t>
            </a:r>
            <a:endParaRPr lang="ru-RU" b="1" dirty="0"/>
          </a:p>
        </p:txBody>
      </p:sp>
      <p:pic>
        <p:nvPicPr>
          <p:cNvPr id="29" name="Рисунок 28" descr="Galina_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4214818"/>
            <a:ext cx="1828800" cy="2130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214282" y="214290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err="1" smtClean="0"/>
                <a:t>Дл</a:t>
              </a:r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0034" y="613520"/>
            <a:ext cx="3000396" cy="124384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Зміст</a:t>
            </a:r>
            <a:r>
              <a:rPr lang="uk-UA" sz="32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 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98235" y="2357430"/>
            <a:ext cx="3857653" cy="39711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800" dirty="0" smtClean="0"/>
              <a:t>Для роботи виберіть потрібну тему, в якій  слід вказати тему уроку.</a:t>
            </a:r>
          </a:p>
          <a:p>
            <a:pPr marL="0" indent="0" algn="just">
              <a:buNone/>
            </a:pPr>
            <a:r>
              <a:rPr lang="uk-UA" sz="1800" dirty="0" smtClean="0"/>
              <a:t>Для переходу між слайдами: 1 клік миші, або використати кнопки керування діями </a:t>
            </a:r>
          </a:p>
          <a:p>
            <a:pPr marL="0" indent="0" algn="just">
              <a:buNone/>
            </a:pPr>
            <a:endParaRPr lang="uk-UA" sz="1800" dirty="0" smtClean="0"/>
          </a:p>
          <a:p>
            <a:pPr marL="0" indent="0" algn="just">
              <a:buNone/>
            </a:pPr>
            <a:r>
              <a:rPr lang="uk-UA" sz="1800" dirty="0" smtClean="0"/>
              <a:t>            назад                          на початок                                        </a:t>
            </a:r>
          </a:p>
          <a:p>
            <a:pPr marL="0" indent="0" algn="just">
              <a:buNone/>
            </a:pPr>
            <a:r>
              <a:rPr lang="uk-UA" sz="1800" dirty="0" smtClean="0"/>
              <a:t>           вперед                         на кінець</a:t>
            </a:r>
          </a:p>
          <a:p>
            <a:pPr marL="0" indent="0">
              <a:buNone/>
            </a:pPr>
            <a:r>
              <a:rPr lang="uk-UA" sz="1800" dirty="0" smtClean="0"/>
              <a:t>            на  1 слайд              повернутися         </a:t>
            </a:r>
          </a:p>
          <a:p>
            <a:pPr marL="0" indent="0">
              <a:buNone/>
            </a:pPr>
            <a:r>
              <a:rPr lang="uk-UA" sz="1800" dirty="0" smtClean="0"/>
              <a:t>            (додому)</a:t>
            </a:r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571480"/>
            <a:ext cx="3830888" cy="58873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Тема 1. Числові нерівності. Властивості числових нерівностей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Тема2. Розв’язування лінійних нерівностей і систем нерівностей з однією змінною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 action="ppaction://hlinksldjump"/>
              </a:rPr>
              <a:t>Тема 3. Функція. Квадратична функція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Тема 4. Квадратні нерівності та системи рівнянь другого степеня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Тема 5. Елементи прикладної математики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Тема 6. Арифметична та геометрична прогресії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6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зад 19">
            <a:hlinkClick r:id="" action="ppaction://hlinkshowjump?jump=previousslide" highlightClick="1"/>
          </p:cNvPr>
          <p:cNvSpPr/>
          <p:nvPr/>
        </p:nvSpPr>
        <p:spPr>
          <a:xfrm>
            <a:off x="785786" y="4000504"/>
            <a:ext cx="357190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785786" y="442913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" action="ppaction://hlinkshowjump?jump=firstslide" highlightClick="1"/>
          </p:cNvPr>
          <p:cNvSpPr/>
          <p:nvPr/>
        </p:nvSpPr>
        <p:spPr>
          <a:xfrm>
            <a:off x="785786" y="4857760"/>
            <a:ext cx="42862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в начало 28">
            <a:hlinkClick r:id="" action="ppaction://hlinkshowjump?jump=firstslide" highlightClick="1"/>
          </p:cNvPr>
          <p:cNvSpPr/>
          <p:nvPr/>
        </p:nvSpPr>
        <p:spPr>
          <a:xfrm>
            <a:off x="2643174" y="4000504"/>
            <a:ext cx="357190" cy="35719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в конец 29">
            <a:hlinkClick r:id="" action="ppaction://hlinkshowjump?jump=lastslide" highlightClick="1"/>
          </p:cNvPr>
          <p:cNvSpPr/>
          <p:nvPr/>
        </p:nvSpPr>
        <p:spPr>
          <a:xfrm>
            <a:off x="2643174" y="4429132"/>
            <a:ext cx="357190" cy="3571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возврат 30">
            <a:hlinkClick r:id="" action="ppaction://hlinkshowjump?jump=lastslideviewed" highlightClick="1"/>
          </p:cNvPr>
          <p:cNvSpPr/>
          <p:nvPr/>
        </p:nvSpPr>
        <p:spPr>
          <a:xfrm>
            <a:off x="2643174" y="4857760"/>
            <a:ext cx="357190" cy="35719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28604"/>
            <a:ext cx="1285884" cy="18284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98236" y="613520"/>
            <a:ext cx="3857652" cy="98903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Тема 5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98235" y="1680341"/>
            <a:ext cx="3857653" cy="46482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Елементи прикладної математики </a:t>
            </a: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571480"/>
            <a:ext cx="3830888" cy="5887314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Математичне моделювання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Відсоткові розрахунки.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Поняття про теорію </a:t>
            </a:r>
            <a:r>
              <a:rPr lang="uk-UA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імовірностей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Основні поняття теорії </a:t>
            </a:r>
            <a:r>
              <a:rPr lang="uk-UA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імовірностей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Ймовірність випадкової події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Початкові відомості про математичну статистику. Статистичні дані. Способи подання даних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Середнє значення. Розв'язування вправ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14348" y="5857892"/>
            <a:ext cx="571504" cy="500066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1785918" y="5857892"/>
            <a:ext cx="571504" cy="50006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286124"/>
            <a:ext cx="1285884" cy="18284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67544" y="476672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9.1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572000" y="404664"/>
            <a:ext cx="4320480" cy="6024732"/>
          </a:xfrm>
        </p:spPr>
        <p:txBody>
          <a:bodyPr>
            <a:normAutofit fontScale="70000" lnSpcReduction="20000"/>
          </a:bodyPr>
          <a:lstStyle/>
          <a:p>
            <a:pPr marL="0" indent="361950" algn="ctr">
              <a:buNone/>
            </a:pPr>
            <a:r>
              <a:rPr lang="uk-UA" b="1" dirty="0" smtClean="0"/>
              <a:t>Що вивчає математична статистика. </a:t>
            </a:r>
            <a:endParaRPr lang="en-US" b="1" dirty="0" smtClean="0"/>
          </a:p>
          <a:p>
            <a:pPr marL="0" indent="361950">
              <a:buNone/>
            </a:pPr>
            <a:endParaRPr lang="en-US" dirty="0" smtClean="0"/>
          </a:p>
          <a:p>
            <a:pPr marL="0" indent="361950">
              <a:buNone/>
            </a:pPr>
            <a:r>
              <a:rPr lang="uk-UA" dirty="0" smtClean="0"/>
              <a:t>Математичну статистику як один з розділів прикладної математики започаткував швейцарський математик </a:t>
            </a:r>
            <a:r>
              <a:rPr lang="uk-UA" b="1" dirty="0" smtClean="0"/>
              <a:t>Я. Бернуллі </a:t>
            </a:r>
            <a:r>
              <a:rPr lang="uk-UA" dirty="0" smtClean="0"/>
              <a:t>(1654-1705). Значних результатів у цій царині досяг також відомий український математик </a:t>
            </a:r>
            <a:r>
              <a:rPr lang="uk-UA" b="1" dirty="0" smtClean="0"/>
              <a:t>В.Я. </a:t>
            </a:r>
            <a:r>
              <a:rPr lang="uk-UA" b="1" dirty="0" err="1" smtClean="0"/>
              <a:t>Буняковський</a:t>
            </a:r>
            <a:r>
              <a:rPr lang="uk-UA" b="1" dirty="0" smtClean="0"/>
              <a:t> </a:t>
            </a:r>
            <a:r>
              <a:rPr lang="uk-UA" dirty="0" smtClean="0"/>
              <a:t>(1804-1889). Він народився в містечку Бар на Вінниччині. Після навчання у Парижі працював професором у Петербурзі. Він — автор понад 100 наукових праць, написаних в основному французькою мовою. </a:t>
            </a:r>
            <a:endParaRPr lang="en-US" dirty="0" smtClean="0"/>
          </a:p>
          <a:p>
            <a:pPr marL="0" indent="361950">
              <a:buNone/>
            </a:pPr>
            <a:r>
              <a:rPr lang="uk-UA" dirty="0" smtClean="0"/>
              <a:t>Був почесним членом усіх університетів Російської імперії, віце-президентом Академії наук, головним експертом уряду з питань статистики і страхування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16063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Початкові відомості про математичну статистику.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5" y="2060848"/>
            <a:ext cx="2192594" cy="266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899592" y="4869160"/>
            <a:ext cx="1344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Я. Бернуллі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330359"/>
            <a:ext cx="1895075" cy="259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2267744" y="6021288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Віктор </a:t>
            </a:r>
            <a:r>
              <a:rPr lang="uk-UA" dirty="0" err="1" smtClean="0"/>
              <a:t>Буняковський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67544" y="476672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9.1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572000" y="404664"/>
            <a:ext cx="4320480" cy="6024732"/>
          </a:xfrm>
        </p:spPr>
        <p:txBody>
          <a:bodyPr>
            <a:normAutofit fontScale="85000" lnSpcReduction="20000"/>
          </a:bodyPr>
          <a:lstStyle/>
          <a:p>
            <a:pPr marL="0" indent="361950" algn="ctr">
              <a:buNone/>
            </a:pPr>
            <a:r>
              <a:rPr lang="uk-UA" b="1" dirty="0" smtClean="0"/>
              <a:t>Що вивчає математична статистика.</a:t>
            </a:r>
          </a:p>
          <a:p>
            <a:pPr marL="0" indent="361950">
              <a:buNone/>
            </a:pPr>
            <a:r>
              <a:rPr lang="uk-UA" dirty="0" smtClean="0"/>
              <a:t>Математична статистика – це розділ математики,присвячений математичним методам систематизації, збору, обробки статистичних даних та їх використання для наукових і практичних висновків.</a:t>
            </a:r>
          </a:p>
          <a:p>
            <a:pPr marL="0" indent="361950">
              <a:buNone/>
            </a:pPr>
            <a:r>
              <a:rPr lang="uk-UA" dirty="0" smtClean="0"/>
              <a:t>Дослідження методами математичної статистики застосовуються для прийняття рішень, прогнозування розвитку певних галузей господарства, плануванні й організації виробництва, контролі якості продукції тощо.</a:t>
            </a:r>
            <a:endParaRPr lang="ru-RU" dirty="0" smtClean="0"/>
          </a:p>
          <a:p>
            <a:pPr marL="0" indent="361950" algn="ctr">
              <a:buNone/>
            </a:pPr>
            <a:r>
              <a:rPr lang="uk-UA" b="1" dirty="0" smtClean="0"/>
              <a:t> </a:t>
            </a:r>
            <a:endParaRPr lang="en-US" b="1" dirty="0" smtClean="0"/>
          </a:p>
          <a:p>
            <a:pPr marL="0" indent="361950">
              <a:buNone/>
            </a:pPr>
            <a:endParaRPr lang="en-US" dirty="0" smtClean="0"/>
          </a:p>
          <a:p>
            <a:pPr marL="0" indent="361950">
              <a:buNone/>
            </a:pP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16063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Початкові відомості про математичну статистику.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132856"/>
            <a:ext cx="1368152" cy="193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356992"/>
            <a:ext cx="122740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509120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1916832"/>
            <a:ext cx="1334641" cy="134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572000" y="404664"/>
            <a:ext cx="4320480" cy="6024732"/>
          </a:xfrm>
        </p:spPr>
        <p:txBody>
          <a:bodyPr>
            <a:normAutofit fontScale="85000" lnSpcReduction="10000"/>
          </a:bodyPr>
          <a:lstStyle/>
          <a:p>
            <a:pPr marL="0" indent="361950" algn="ctr">
              <a:buNone/>
            </a:pPr>
            <a:r>
              <a:rPr lang="uk-UA" b="1" dirty="0" smtClean="0"/>
              <a:t>Статистичні дослідження</a:t>
            </a:r>
          </a:p>
          <a:p>
            <a:pPr marL="0" indent="361950" algn="ctr">
              <a:buNone/>
            </a:pPr>
            <a:r>
              <a:rPr lang="uk-UA" b="1" dirty="0" smtClean="0"/>
              <a:t> та їх етапи. </a:t>
            </a:r>
          </a:p>
          <a:p>
            <a:pPr marL="0" indent="361950">
              <a:buNone/>
            </a:pPr>
            <a:r>
              <a:rPr lang="uk-UA" dirty="0" smtClean="0"/>
              <a:t>Під </a:t>
            </a:r>
            <a:r>
              <a:rPr lang="uk-UA" b="1" i="1" dirty="0" smtClean="0"/>
              <a:t>статистичними даними </a:t>
            </a:r>
            <a:r>
              <a:rPr lang="uk-UA" dirty="0" smtClean="0"/>
              <a:t>розуміють сукупність чисел, які дають кількісну характеристику ознак певних об'єктів та явищ, що нас цікавлять. Статистичні дані отримують в результаті дослідів, спостережень. Першим кроком статистичного дослідження є спостереження, збирання даних. Такі спостереження можуть бути </a:t>
            </a:r>
          </a:p>
          <a:p>
            <a:pPr marL="266700" indent="276225"/>
            <a:r>
              <a:rPr lang="uk-UA" dirty="0" smtClean="0"/>
              <a:t>суцільними</a:t>
            </a:r>
          </a:p>
          <a:p>
            <a:pPr marL="266700" indent="276225"/>
            <a:r>
              <a:rPr lang="uk-UA" dirty="0" err="1" smtClean="0"/>
              <a:t>несуцільними</a:t>
            </a:r>
            <a:r>
              <a:rPr lang="uk-UA" dirty="0" smtClean="0"/>
              <a:t>.</a:t>
            </a:r>
            <a:endParaRPr lang="ru-RU" dirty="0" smtClean="0"/>
          </a:p>
          <a:p>
            <a:pPr marL="0" indent="361950">
              <a:buNone/>
            </a:pPr>
            <a:endParaRPr lang="en-US" dirty="0" smtClean="0"/>
          </a:p>
          <a:p>
            <a:pPr marL="0" indent="361950">
              <a:buNone/>
            </a:pP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52067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Початкові відомості про математичну статистику.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44824"/>
            <a:ext cx="3096344" cy="224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293096"/>
            <a:ext cx="26479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572000" y="404664"/>
            <a:ext cx="4320480" cy="6024732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uk-UA" dirty="0" smtClean="0"/>
              <a:t>Спостереження є </a:t>
            </a:r>
            <a:r>
              <a:rPr lang="uk-UA" b="1" i="1" dirty="0" smtClean="0"/>
              <a:t>суцільним</a:t>
            </a:r>
            <a:r>
              <a:rPr lang="uk-UA" i="1" dirty="0" smtClean="0"/>
              <a:t>, </a:t>
            </a:r>
            <a:r>
              <a:rPr lang="uk-UA" dirty="0" smtClean="0"/>
              <a:t>якщо обстежують ознаки всіх одиниць сукупності. Прикладом може бути медичне обстеження населення у зв'язку з епідемією.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Спостереження є </a:t>
            </a:r>
            <a:r>
              <a:rPr lang="uk-UA" b="1" i="1" dirty="0" err="1" smtClean="0"/>
              <a:t>несуцільним</a:t>
            </a:r>
            <a:r>
              <a:rPr lang="uk-UA" i="1" dirty="0" smtClean="0"/>
              <a:t>, </a:t>
            </a:r>
            <a:r>
              <a:rPr lang="uk-UA" dirty="0" smtClean="0"/>
              <a:t>якщо обстежуються ознаки окремих одиниць сукупності. Найбільш поширеним видом </a:t>
            </a:r>
            <a:r>
              <a:rPr lang="uk-UA" dirty="0" err="1" smtClean="0"/>
              <a:t>несуцільного</a:t>
            </a:r>
            <a:r>
              <a:rPr lang="uk-UA" dirty="0" smtClean="0"/>
              <a:t> спостереження є </a:t>
            </a:r>
            <a:r>
              <a:rPr lang="uk-UA" b="1" i="1" dirty="0" smtClean="0"/>
              <a:t>вибіркове спостереження. </a:t>
            </a:r>
          </a:p>
          <a:p>
            <a:pPr marL="0" indent="361950">
              <a:buNone/>
            </a:pPr>
            <a:r>
              <a:rPr lang="uk-UA" dirty="0" smtClean="0"/>
              <a:t>Його застосовують тоді, коли в сукупність входить дуже велика кількість об'єктів або спостереження пов'язане із руйнуванням об'єктів, або ж воно вимагає великих затрат. </a:t>
            </a:r>
          </a:p>
          <a:p>
            <a:pPr marL="0" indent="361950">
              <a:buNone/>
            </a:pPr>
            <a:r>
              <a:rPr lang="uk-UA" dirty="0" smtClean="0"/>
              <a:t>У таких випадках зі всієї сукупності вибирають обмежену кількість об'єктів і вивчають їх.</a:t>
            </a:r>
            <a:endParaRPr lang="ru-RU" dirty="0" smtClean="0"/>
          </a:p>
          <a:p>
            <a:pPr marL="0" indent="361950">
              <a:buNone/>
            </a:pPr>
            <a:endParaRPr lang="en-US" dirty="0" smtClean="0"/>
          </a:p>
          <a:p>
            <a:pPr marL="0" indent="361950">
              <a:buNone/>
            </a:pP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592684"/>
          </a:xfrm>
        </p:spPr>
        <p:txBody>
          <a:bodyPr>
            <a:normAutofit fontScale="77500" lnSpcReduction="20000"/>
          </a:bodyPr>
          <a:lstStyle/>
          <a:p>
            <a:pPr marL="0" indent="361950" algn="ctr"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Статистичні дослідження</a:t>
            </a:r>
          </a:p>
          <a:p>
            <a:pPr marL="0" indent="361950" algn="ctr"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їх етапи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628800"/>
            <a:ext cx="2520280" cy="189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221088"/>
            <a:ext cx="396044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539552" y="5445224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Статистичні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, </a:t>
            </a:r>
            <a:r>
              <a:rPr lang="ru-RU" dirty="0" err="1" smtClean="0"/>
              <a:t>вибіркові</a:t>
            </a:r>
            <a:r>
              <a:rPr lang="ru-RU" dirty="0" smtClean="0"/>
              <a:t> </a:t>
            </a:r>
            <a:r>
              <a:rPr lang="ru-RU" dirty="0" err="1" smtClean="0"/>
              <a:t>спостереження</a:t>
            </a:r>
            <a:r>
              <a:rPr lang="ru-RU" dirty="0" smtClean="0"/>
              <a:t> на ринку </a:t>
            </a:r>
            <a:r>
              <a:rPr lang="ru-RU" dirty="0" err="1" smtClean="0"/>
              <a:t>нерухомості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572000" y="404664"/>
            <a:ext cx="4320480" cy="6024732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endParaRPr lang="en-US" dirty="0" smtClean="0"/>
          </a:p>
          <a:p>
            <a:pPr marL="0" indent="361950">
              <a:buNone/>
            </a:pPr>
            <a:r>
              <a:rPr lang="uk-UA" dirty="0" smtClean="0"/>
              <a:t>Відібрану для спостереження сукупність об'єктів називають </a:t>
            </a:r>
            <a:r>
              <a:rPr lang="uk-UA" i="1" dirty="0" smtClean="0"/>
              <a:t>вибірковою сукупністю, </a:t>
            </a:r>
            <a:r>
              <a:rPr lang="uk-UA" dirty="0" smtClean="0"/>
              <a:t>або просто </a:t>
            </a:r>
            <a:r>
              <a:rPr lang="uk-UA" i="1" dirty="0" smtClean="0"/>
              <a:t>вибіркою.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Сукупність усіх об'єктів, над якими проводять спостереження (дослідження), називають </a:t>
            </a:r>
            <a:r>
              <a:rPr lang="uk-UA" b="1" i="1" dirty="0" smtClean="0"/>
              <a:t>генеральною сукупністю.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Кількість об'єктів сукупності (вибіркової або генеральної) називають </a:t>
            </a:r>
            <a:r>
              <a:rPr lang="uk-UA" b="1" i="1" dirty="0" smtClean="0"/>
              <a:t>об'ємом сукупності, </a:t>
            </a:r>
            <a:r>
              <a:rPr lang="uk-UA" dirty="0" smtClean="0"/>
              <a:t>відповідно, кількість об'єктів вибірки називають </a:t>
            </a:r>
            <a:r>
              <a:rPr lang="uk-UA" b="1" i="1" dirty="0" smtClean="0"/>
              <a:t>об'ємом вибірки.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Наприклад, якщо із 800 деталей відібрано для дослідження 80 деталей, то об'єм генеральної сукупності дорівнює 800, а об'єм вибірки </a:t>
            </a:r>
            <a:r>
              <a:rPr lang="en-US" i="1" dirty="0" smtClean="0"/>
              <a:t>n</a:t>
            </a:r>
            <a:r>
              <a:rPr lang="uk-UA" i="1" dirty="0" smtClean="0"/>
              <a:t> = </a:t>
            </a:r>
            <a:r>
              <a:rPr lang="uk-UA" dirty="0" smtClean="0"/>
              <a:t>80.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592684"/>
          </a:xfrm>
        </p:spPr>
        <p:txBody>
          <a:bodyPr>
            <a:normAutofit fontScale="77500" lnSpcReduction="20000"/>
          </a:bodyPr>
          <a:lstStyle/>
          <a:p>
            <a:pPr marL="0" indent="361950" algn="ctr"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Статистичні дослідження</a:t>
            </a:r>
          </a:p>
          <a:p>
            <a:pPr marL="0" indent="361950" algn="ctr"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їх етапи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988840"/>
            <a:ext cx="3705637" cy="208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221088"/>
            <a:ext cx="3123431" cy="208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chatkov-v-domost-pro-matematichnu-statistiku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BCB18F9-059F-4C8B-A8FB-49CB299752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pochatkov-v-domost-pro-matematichnu-statistiku</Template>
  <TotalTime>0</TotalTime>
  <Words>993</Words>
  <Application>Microsoft Office PowerPoint</Application>
  <PresentationFormat>Экран (4:3)</PresentationFormat>
  <Paragraphs>159</Paragraphs>
  <Slides>16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pochatkov-v-domost-pro-matematichnu-statistiku</vt:lpstr>
      <vt:lpstr>Матеріали до уроків</vt:lpstr>
      <vt:lpstr>Готуємося до уроку</vt:lpstr>
      <vt:lpstr>Зміст </vt:lpstr>
      <vt:lpstr>Тема 5</vt:lpstr>
      <vt:lpstr>Пункт 9.1</vt:lpstr>
      <vt:lpstr>Пункт 9.1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Матеріали до уроків</dc:title>
  <dc:creator>Ира</dc:creator>
  <cp:lastModifiedBy>Ира</cp:lastModifiedBy>
  <cp:revision>1</cp:revision>
  <dcterms:created xsi:type="dcterms:W3CDTF">2014-10-02T15:09:05Z</dcterms:created>
  <dcterms:modified xsi:type="dcterms:W3CDTF">2014-10-02T15:09:12Z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TC030009628</vt:lpwstr>
  </property>
</Properties>
</file>