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6"/>
  </p:notesMasterIdLst>
  <p:sldIdLst>
    <p:sldId id="256" r:id="rId3"/>
    <p:sldId id="259" r:id="rId4"/>
    <p:sldId id="257" r:id="rId5"/>
    <p:sldId id="266" r:id="rId6"/>
    <p:sldId id="301" r:id="rId7"/>
    <p:sldId id="309" r:id="rId8"/>
    <p:sldId id="306" r:id="rId9"/>
    <p:sldId id="310" r:id="rId10"/>
    <p:sldId id="312" r:id="rId11"/>
    <p:sldId id="307" r:id="rId12"/>
    <p:sldId id="313" r:id="rId13"/>
    <p:sldId id="314" r:id="rId14"/>
    <p:sldId id="31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0EB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0C456-E38A-4500-8D08-47E7A23A2AF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1E1F8-1696-4966-BF37-D1E501483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856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2158C-029E-41A6-8269-2DCE93178C56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slide" Target="slide3.xml"/><Relationship Id="rId5" Type="http://schemas.openxmlformats.org/officeDocument/2006/relationships/slide" Target="slide9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" Target="slide3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slide" Target="slide3.xml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426908" y="208455"/>
            <a:ext cx="3930778" cy="6506693"/>
            <a:chOff x="1149677" y="-220173"/>
            <a:chExt cx="3889109" cy="6506693"/>
          </a:xfrm>
        </p:grpSpPr>
        <p:sp>
          <p:nvSpPr>
            <p:cNvPr id="14" name="Прямоугольник 13"/>
            <p:cNvSpPr/>
            <p:nvPr/>
          </p:nvSpPr>
          <p:spPr>
            <a:xfrm rot="20773993">
              <a:off x="1243613" y="134706"/>
              <a:ext cx="3786214" cy="592935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 rot="20773993">
              <a:off x="1182685" y="-155774"/>
              <a:ext cx="3786214" cy="5929354"/>
            </a:xfrm>
            <a:prstGeom prst="rect">
              <a:avLst/>
            </a:prstGeom>
            <a:solidFill>
              <a:schemeClr val="bg1"/>
            </a:solidFill>
            <a:ln cap="sq">
              <a:solidFill>
                <a:schemeClr val="bg1"/>
              </a:solidFill>
            </a:ln>
            <a:scene3d>
              <a:camera prst="perspectiveRelaxedModerately"/>
              <a:lightRig rig="threePt" dir="t"/>
            </a:scene3d>
            <a:sp3d extrusionH="76200" contourW="12700" prstMaterial="powder">
              <a:bevelT h="457200"/>
              <a:extrusionClr>
                <a:schemeClr val="bg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rot="16200000" flipH="1">
              <a:off x="1485880" y="6057920"/>
              <a:ext cx="357190" cy="10001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 rot="20773993">
              <a:off x="1149677" y="-220173"/>
              <a:ext cx="3889109" cy="592935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 rot="20706627">
              <a:off x="1166482" y="896865"/>
              <a:ext cx="3215834" cy="1035432"/>
            </a:xfrm>
            <a:prstGeom prst="rect">
              <a:avLst/>
            </a:prstGeom>
            <a:noFill/>
          </p:spPr>
          <p:txBody>
            <a:bodyPr wrap="square" rtlCol="0">
              <a:prstTxWarp prst="textFadeUp">
                <a:avLst>
                  <a:gd name="adj" fmla="val 5781"/>
                </a:avLst>
              </a:prstTxWarp>
              <a:spAutoFit/>
            </a:bodyPr>
            <a:lstStyle/>
            <a:p>
              <a:r>
                <a:rPr lang="uk-UA" sz="66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innerShdw blurRad="38100" dist="25400" dir="16200000">
                      <a:prstClr val="black"/>
                    </a:innerShdw>
                  </a:effectLst>
                </a:rPr>
                <a:t>Алгебра</a:t>
              </a:r>
              <a:endParaRPr lang="ru-RU" sz="66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innerShdw blurRad="38100" dist="25400" dir="16200000">
                    <a:prstClr val="black"/>
                  </a:innerShdw>
                </a:effectLst>
              </a:endParaRPr>
            </a:p>
          </p:txBody>
        </p:sp>
      </p:grp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857620" y="642918"/>
            <a:ext cx="5286380" cy="1643074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Матеріали до уроків</a:t>
            </a:r>
            <a:endParaRPr lang="ru-RU" sz="6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286380" y="2857496"/>
            <a:ext cx="3857620" cy="264320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підручником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«Алгебра.  9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клас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Ю.І.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Мальованого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Г.М. Литвиненко,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Г.М. Возняк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6286512" y="5786454"/>
            <a:ext cx="2438348" cy="311944"/>
            <a:chOff x="4753027" y="2914650"/>
            <a:chExt cx="2438348" cy="311944"/>
          </a:xfrm>
          <a:effectLst>
            <a:outerShdw blurRad="114300" dist="38100" dir="18900000" sy="23000" kx="-1200000" algn="bl" rotWithShape="0">
              <a:prstClr val="black">
                <a:alpha val="69000"/>
              </a:prstClr>
            </a:outerShdw>
          </a:effectLst>
        </p:grpSpPr>
        <p:sp>
          <p:nvSpPr>
            <p:cNvPr id="11" name="Полилиния 10"/>
            <p:cNvSpPr/>
            <p:nvPr/>
          </p:nvSpPr>
          <p:spPr>
            <a:xfrm>
              <a:off x="4753027" y="3000372"/>
              <a:ext cx="222988" cy="142877"/>
            </a:xfrm>
            <a:custGeom>
              <a:avLst/>
              <a:gdLst>
                <a:gd name="connsiteX0" fmla="*/ 142875 w 168275"/>
                <a:gd name="connsiteY0" fmla="*/ 15875 h 153987"/>
                <a:gd name="connsiteX1" fmla="*/ 0 w 168275"/>
                <a:gd name="connsiteY1" fmla="*/ 58737 h 153987"/>
                <a:gd name="connsiteX2" fmla="*/ 0 w 168275"/>
                <a:gd name="connsiteY2" fmla="*/ 108744 h 153987"/>
                <a:gd name="connsiteX3" fmla="*/ 152400 w 168275"/>
                <a:gd name="connsiteY3" fmla="*/ 153987 h 153987"/>
                <a:gd name="connsiteX4" fmla="*/ 142875 w 168275"/>
                <a:gd name="connsiteY4" fmla="*/ 15875 h 153987"/>
                <a:gd name="connsiteX0" fmla="*/ 197588 w 222988"/>
                <a:gd name="connsiteY0" fmla="*/ 15875 h 153987"/>
                <a:gd name="connsiteX1" fmla="*/ 54713 w 222988"/>
                <a:gd name="connsiteY1" fmla="*/ 58737 h 153987"/>
                <a:gd name="connsiteX2" fmla="*/ 54713 w 222988"/>
                <a:gd name="connsiteY2" fmla="*/ 108744 h 153987"/>
                <a:gd name="connsiteX3" fmla="*/ 207113 w 222988"/>
                <a:gd name="connsiteY3" fmla="*/ 153987 h 153987"/>
                <a:gd name="connsiteX4" fmla="*/ 197588 w 222988"/>
                <a:gd name="connsiteY4" fmla="*/ 15875 h 153987"/>
                <a:gd name="connsiteX0" fmla="*/ 197588 w 222988"/>
                <a:gd name="connsiteY0" fmla="*/ 15875 h 153987"/>
                <a:gd name="connsiteX1" fmla="*/ 54713 w 222988"/>
                <a:gd name="connsiteY1" fmla="*/ 58737 h 153987"/>
                <a:gd name="connsiteX2" fmla="*/ 54713 w 222988"/>
                <a:gd name="connsiteY2" fmla="*/ 108744 h 153987"/>
                <a:gd name="connsiteX3" fmla="*/ 207113 w 222988"/>
                <a:gd name="connsiteY3" fmla="*/ 153987 h 153987"/>
                <a:gd name="connsiteX4" fmla="*/ 197588 w 222988"/>
                <a:gd name="connsiteY4" fmla="*/ 15875 h 153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988" h="153987">
                  <a:moveTo>
                    <a:pt x="197588" y="15875"/>
                  </a:moveTo>
                  <a:cubicBezTo>
                    <a:pt x="172188" y="0"/>
                    <a:pt x="102338" y="44450"/>
                    <a:pt x="54713" y="58737"/>
                  </a:cubicBezTo>
                  <a:cubicBezTo>
                    <a:pt x="0" y="86054"/>
                    <a:pt x="20708" y="97507"/>
                    <a:pt x="54713" y="108744"/>
                  </a:cubicBezTo>
                  <a:lnTo>
                    <a:pt x="207113" y="153987"/>
                  </a:lnTo>
                  <a:cubicBezTo>
                    <a:pt x="199926" y="24607"/>
                    <a:pt x="222988" y="31750"/>
                    <a:pt x="197588" y="158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4907756" y="2914650"/>
              <a:ext cx="361918" cy="311944"/>
            </a:xfrm>
            <a:custGeom>
              <a:avLst/>
              <a:gdLst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69133 w 357187"/>
                <a:gd name="connsiteY4" fmla="*/ 311944 h 319088"/>
                <a:gd name="connsiteX5" fmla="*/ 290512 w 357187"/>
                <a:gd name="connsiteY5" fmla="*/ 319088 h 319088"/>
                <a:gd name="connsiteX6" fmla="*/ 357187 w 357187"/>
                <a:gd name="connsiteY6" fmla="*/ 138113 h 319088"/>
                <a:gd name="connsiteX7" fmla="*/ 285750 w 357187"/>
                <a:gd name="connsiteY7" fmla="*/ 0 h 319088"/>
                <a:gd name="connsiteX0" fmla="*/ 285750 w 361918"/>
                <a:gd name="connsiteY0" fmla="*/ 0 h 319064"/>
                <a:gd name="connsiteX1" fmla="*/ 0 w 361918"/>
                <a:gd name="connsiteY1" fmla="*/ 102394 h 319064"/>
                <a:gd name="connsiteX2" fmla="*/ 4762 w 361918"/>
                <a:gd name="connsiteY2" fmla="*/ 147638 h 319064"/>
                <a:gd name="connsiteX3" fmla="*/ 7144 w 361918"/>
                <a:gd name="connsiteY3" fmla="*/ 216694 h 319064"/>
                <a:gd name="connsiteX4" fmla="*/ 269133 w 361918"/>
                <a:gd name="connsiteY4" fmla="*/ 311944 h 319064"/>
                <a:gd name="connsiteX5" fmla="*/ 361918 w 361918"/>
                <a:gd name="connsiteY5" fmla="*/ 319064 h 319064"/>
                <a:gd name="connsiteX6" fmla="*/ 357187 w 361918"/>
                <a:gd name="connsiteY6" fmla="*/ 138113 h 319064"/>
                <a:gd name="connsiteX7" fmla="*/ 285750 w 361918"/>
                <a:gd name="connsiteY7" fmla="*/ 0 h 319064"/>
                <a:gd name="connsiteX0" fmla="*/ 285750 w 361918"/>
                <a:gd name="connsiteY0" fmla="*/ 0 h 311944"/>
                <a:gd name="connsiteX1" fmla="*/ 0 w 361918"/>
                <a:gd name="connsiteY1" fmla="*/ 102394 h 311944"/>
                <a:gd name="connsiteX2" fmla="*/ 4762 w 361918"/>
                <a:gd name="connsiteY2" fmla="*/ 147638 h 311944"/>
                <a:gd name="connsiteX3" fmla="*/ 7144 w 361918"/>
                <a:gd name="connsiteY3" fmla="*/ 216694 h 311944"/>
                <a:gd name="connsiteX4" fmla="*/ 269133 w 361918"/>
                <a:gd name="connsiteY4" fmla="*/ 311944 h 311944"/>
                <a:gd name="connsiteX5" fmla="*/ 361918 w 361918"/>
                <a:gd name="connsiteY5" fmla="*/ 247602 h 311944"/>
                <a:gd name="connsiteX6" fmla="*/ 357187 w 361918"/>
                <a:gd name="connsiteY6" fmla="*/ 138113 h 311944"/>
                <a:gd name="connsiteX7" fmla="*/ 285750 w 361918"/>
                <a:gd name="connsiteY7" fmla="*/ 0 h 31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1918" h="311944">
                  <a:moveTo>
                    <a:pt x="285750" y="0"/>
                  </a:moveTo>
                  <a:lnTo>
                    <a:pt x="0" y="102394"/>
                  </a:lnTo>
                  <a:cubicBezTo>
                    <a:pt x="1587" y="117475"/>
                    <a:pt x="62704" y="111128"/>
                    <a:pt x="4762" y="147638"/>
                  </a:cubicBezTo>
                  <a:cubicBezTo>
                    <a:pt x="26985" y="189710"/>
                    <a:pt x="6350" y="193675"/>
                    <a:pt x="7144" y="216694"/>
                  </a:cubicBezTo>
                  <a:lnTo>
                    <a:pt x="269133" y="311944"/>
                  </a:lnTo>
                  <a:lnTo>
                    <a:pt x="361918" y="247602"/>
                  </a:lnTo>
                  <a:lnTo>
                    <a:pt x="357187" y="138113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F7D6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7038975" y="2921794"/>
              <a:ext cx="152400" cy="302419"/>
            </a:xfrm>
            <a:custGeom>
              <a:avLst/>
              <a:gdLst>
                <a:gd name="connsiteX0" fmla="*/ 88106 w 152400"/>
                <a:gd name="connsiteY0" fmla="*/ 0 h 302419"/>
                <a:gd name="connsiteX1" fmla="*/ 152400 w 152400"/>
                <a:gd name="connsiteY1" fmla="*/ 78581 h 302419"/>
                <a:gd name="connsiteX2" fmla="*/ 150019 w 152400"/>
                <a:gd name="connsiteY2" fmla="*/ 226219 h 302419"/>
                <a:gd name="connsiteX3" fmla="*/ 71438 w 152400"/>
                <a:gd name="connsiteY3" fmla="*/ 302419 h 302419"/>
                <a:gd name="connsiteX4" fmla="*/ 0 w 152400"/>
                <a:gd name="connsiteY4" fmla="*/ 230981 h 302419"/>
                <a:gd name="connsiteX5" fmla="*/ 0 w 152400"/>
                <a:gd name="connsiteY5" fmla="*/ 59531 h 302419"/>
                <a:gd name="connsiteX6" fmla="*/ 88106 w 152400"/>
                <a:gd name="connsiteY6" fmla="*/ 0 h 302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400" h="302419">
                  <a:moveTo>
                    <a:pt x="88106" y="0"/>
                  </a:moveTo>
                  <a:lnTo>
                    <a:pt x="152400" y="78581"/>
                  </a:lnTo>
                  <a:cubicBezTo>
                    <a:pt x="151606" y="127794"/>
                    <a:pt x="150813" y="177006"/>
                    <a:pt x="150019" y="226219"/>
                  </a:cubicBezTo>
                  <a:lnTo>
                    <a:pt x="71438" y="302419"/>
                  </a:lnTo>
                  <a:lnTo>
                    <a:pt x="0" y="230981"/>
                  </a:lnTo>
                  <a:lnTo>
                    <a:pt x="0" y="59531"/>
                  </a:lnTo>
                  <a:lnTo>
                    <a:pt x="88106" y="0"/>
                  </a:lnTo>
                  <a:close/>
                </a:path>
              </a:pathLst>
            </a:custGeom>
            <a:solidFill>
              <a:srgbClr val="F7D6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5169694" y="2919413"/>
              <a:ext cx="1957387" cy="304800"/>
            </a:xfrm>
            <a:custGeom>
              <a:avLst/>
              <a:gdLst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57387" h="304800">
                  <a:moveTo>
                    <a:pt x="2381" y="0"/>
                  </a:moveTo>
                  <a:cubicBezTo>
                    <a:pt x="3175" y="34131"/>
                    <a:pt x="56352" y="49215"/>
                    <a:pt x="4762" y="102393"/>
                  </a:cubicBezTo>
                  <a:cubicBezTo>
                    <a:pt x="3175" y="141287"/>
                    <a:pt x="63496" y="203996"/>
                    <a:pt x="0" y="219075"/>
                  </a:cubicBezTo>
                  <a:cubicBezTo>
                    <a:pt x="53177" y="279402"/>
                    <a:pt x="6350" y="273050"/>
                    <a:pt x="9525" y="300037"/>
                  </a:cubicBezTo>
                  <a:lnTo>
                    <a:pt x="1938337" y="304800"/>
                  </a:lnTo>
                  <a:lnTo>
                    <a:pt x="1897856" y="250031"/>
                  </a:lnTo>
                  <a:lnTo>
                    <a:pt x="1893094" y="85725"/>
                  </a:lnTo>
                  <a:lnTo>
                    <a:pt x="1957387" y="7143"/>
                  </a:lnTo>
                  <a:lnTo>
                    <a:pt x="2381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3000">
                  <a:schemeClr val="accent1">
                    <a:lumMod val="60000"/>
                    <a:lumOff val="40000"/>
                  </a:schemeClr>
                </a:gs>
                <a:gs pos="21001">
                  <a:schemeClr val="accent1">
                    <a:lumMod val="75000"/>
                  </a:schemeClr>
                </a:gs>
                <a:gs pos="63000">
                  <a:srgbClr val="FFFFFF"/>
                </a:gs>
                <a:gs pos="67000">
                  <a:schemeClr val="accent1">
                    <a:lumMod val="50000"/>
                  </a:schemeClr>
                </a:gs>
                <a:gs pos="69000">
                  <a:schemeClr val="accent1">
                    <a:lumMod val="75000"/>
                  </a:schemeClr>
                </a:gs>
                <a:gs pos="82001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7103291" y="3045619"/>
              <a:ext cx="45719" cy="714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TextBox 20"/>
          <p:cNvSpPr txBox="1"/>
          <p:nvPr/>
        </p:nvSpPr>
        <p:spPr>
          <a:xfrm rot="20751448">
            <a:off x="1544835" y="2532387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</a:rPr>
              <a:t>9 клас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3971924" cy="58579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b="1" dirty="0" smtClean="0"/>
              <a:t>Приклад 3. </a:t>
            </a:r>
            <a:endParaRPr lang="en-US" b="1" dirty="0" smtClean="0"/>
          </a:p>
          <a:p>
            <a:pPr marL="0" indent="0">
              <a:buNone/>
            </a:pPr>
            <a:r>
              <a:rPr lang="uk-UA" dirty="0" smtClean="0"/>
              <a:t>Знайти четвертий член геометричної прогресії </a:t>
            </a:r>
            <a:r>
              <a:rPr lang="uk-UA" i="1" dirty="0" smtClean="0"/>
              <a:t>(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uk-UA" i="1" dirty="0" smtClean="0"/>
              <a:t>), </a:t>
            </a:r>
            <a:r>
              <a:rPr lang="uk-UA" dirty="0" smtClean="0"/>
              <a:t>якщо п'ятий її член дорівнює -6, а сьомий член дорівнює</a:t>
            </a:r>
            <a:endParaRPr lang="ru-RU" dirty="0" smtClean="0"/>
          </a:p>
          <a:p>
            <a:pPr marL="0" indent="0">
              <a:buNone/>
            </a:pPr>
            <a:r>
              <a:rPr lang="uk-UA" dirty="0" smtClean="0"/>
              <a:t>-54.</a:t>
            </a:r>
            <a:endParaRPr lang="ru-RU" dirty="0" smtClean="0"/>
          </a:p>
          <a:p>
            <a:pPr>
              <a:buNone/>
            </a:pPr>
            <a:r>
              <a:rPr lang="uk-UA" b="1" i="1" dirty="0" smtClean="0"/>
              <a:t>Розв'язання. </a:t>
            </a:r>
            <a:endParaRPr lang="en-US" b="1" i="1" dirty="0" smtClean="0"/>
          </a:p>
          <a:p>
            <a:pPr marL="0" indent="0">
              <a:buNone/>
            </a:pPr>
            <a:r>
              <a:rPr lang="uk-UA" dirty="0" smtClean="0"/>
              <a:t>Виразимо сьомий член прогресії через її п'ятий член і знаменник.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Маємо: </a:t>
            </a:r>
          </a:p>
          <a:p>
            <a:pPr algn="ctr">
              <a:buNone/>
            </a:pPr>
            <a:r>
              <a:rPr lang="en-US" b="1" dirty="0" smtClean="0"/>
              <a:t>b</a:t>
            </a:r>
            <a:r>
              <a:rPr lang="uk-UA" b="1" baseline="-25000" dirty="0" smtClean="0"/>
              <a:t>7</a:t>
            </a:r>
            <a:r>
              <a:rPr lang="uk-UA" b="1" dirty="0" smtClean="0"/>
              <a:t> = </a:t>
            </a:r>
            <a:r>
              <a:rPr lang="en-US" b="1" dirty="0" smtClean="0"/>
              <a:t>b</a:t>
            </a:r>
            <a:r>
              <a:rPr lang="uk-UA" b="1" baseline="-25000" dirty="0" smtClean="0"/>
              <a:t>5</a:t>
            </a:r>
            <a:r>
              <a:rPr lang="uk-UA" b="1" dirty="0" smtClean="0"/>
              <a:t> </a:t>
            </a:r>
            <a:r>
              <a:rPr lang="en-US" b="1" dirty="0" smtClean="0"/>
              <a:t>q</a:t>
            </a:r>
            <a:r>
              <a:rPr lang="uk-UA" b="1" baseline="30000" dirty="0" smtClean="0"/>
              <a:t>2</a:t>
            </a:r>
            <a:r>
              <a:rPr lang="uk-UA" b="1" dirty="0" smtClean="0"/>
              <a:t>. </a:t>
            </a:r>
            <a:endParaRPr lang="en-US" b="1" dirty="0" smtClean="0"/>
          </a:p>
          <a:p>
            <a:pPr>
              <a:buNone/>
            </a:pPr>
            <a:r>
              <a:rPr lang="uk-UA" dirty="0" smtClean="0"/>
              <a:t>Звідси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uk-UA" dirty="0" smtClean="0"/>
              <a:t>3 рівняння </a:t>
            </a:r>
            <a:r>
              <a:rPr lang="en-US" i="1" dirty="0" smtClean="0"/>
              <a:t>q</a:t>
            </a:r>
            <a:r>
              <a:rPr lang="en-US" i="1" baseline="30000" dirty="0" smtClean="0"/>
              <a:t>2</a:t>
            </a:r>
            <a:r>
              <a:rPr lang="en-US" i="1" dirty="0" smtClean="0"/>
              <a:t> </a:t>
            </a:r>
            <a:r>
              <a:rPr lang="uk-UA" i="1" dirty="0" smtClean="0"/>
              <a:t>= </a:t>
            </a:r>
            <a:r>
              <a:rPr lang="uk-UA" dirty="0" smtClean="0"/>
              <a:t>9 маємо два значення </a:t>
            </a:r>
            <a:r>
              <a:rPr lang="en-US" i="1" dirty="0" smtClean="0"/>
              <a:t>q: </a:t>
            </a:r>
          </a:p>
          <a:p>
            <a:pPr marL="0" indent="0">
              <a:buNone/>
            </a:pPr>
            <a:r>
              <a:rPr lang="en-US" i="1" dirty="0" smtClean="0"/>
              <a:t>q</a:t>
            </a:r>
            <a:r>
              <a:rPr lang="en-US" i="1" baseline="-25000" dirty="0" smtClean="0"/>
              <a:t>1</a:t>
            </a:r>
            <a:r>
              <a:rPr lang="en-US" i="1" dirty="0" smtClean="0"/>
              <a:t> =</a:t>
            </a:r>
            <a:r>
              <a:rPr lang="uk-UA" i="1" dirty="0" smtClean="0"/>
              <a:t> </a:t>
            </a:r>
            <a:r>
              <a:rPr lang="uk-UA" dirty="0" smtClean="0"/>
              <a:t>З,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i="1" baseline="-25000" dirty="0" smtClean="0"/>
              <a:t>2</a:t>
            </a:r>
            <a:r>
              <a:rPr lang="en-US" i="1" dirty="0" smtClean="0"/>
              <a:t> = -</a:t>
            </a:r>
            <a:r>
              <a:rPr lang="uk-UA" i="1" dirty="0" smtClean="0"/>
              <a:t> </a:t>
            </a:r>
            <a:r>
              <a:rPr lang="uk-UA" dirty="0" smtClean="0"/>
              <a:t>З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uk-UA" dirty="0" smtClean="0"/>
              <a:t>Щоб знайти четвертий член прогресії, досить п'ятий член поділити на </a:t>
            </a:r>
            <a:r>
              <a:rPr lang="en-US" i="1" dirty="0" smtClean="0"/>
              <a:t>q</a:t>
            </a:r>
            <a:r>
              <a:rPr lang="ru-RU" i="1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uk-UA" dirty="0" smtClean="0"/>
              <a:t>Якщо </a:t>
            </a:r>
            <a:r>
              <a:rPr lang="en-US" i="1" dirty="0" smtClean="0"/>
              <a:t>q </a:t>
            </a:r>
            <a:r>
              <a:rPr lang="uk-UA" i="1" dirty="0" smtClean="0"/>
              <a:t>= </a:t>
            </a:r>
            <a:r>
              <a:rPr lang="uk-UA" dirty="0" smtClean="0"/>
              <a:t>З, то </a:t>
            </a:r>
            <a:r>
              <a:rPr lang="en-US" dirty="0" smtClean="0"/>
              <a:t>b</a:t>
            </a:r>
            <a:r>
              <a:rPr lang="uk-UA" i="1" baseline="-25000" dirty="0" smtClean="0"/>
              <a:t>4</a:t>
            </a:r>
            <a:r>
              <a:rPr lang="uk-UA" i="1" dirty="0" smtClean="0"/>
              <a:t> </a:t>
            </a:r>
            <a:r>
              <a:rPr lang="uk-UA" dirty="0" smtClean="0"/>
              <a:t>= </a:t>
            </a:r>
            <a:r>
              <a:rPr lang="en-US" dirty="0" smtClean="0"/>
              <a:t>(-6)/3=-2</a:t>
            </a:r>
            <a:endParaRPr lang="ru-RU" dirty="0" smtClean="0"/>
          </a:p>
          <a:p>
            <a:pPr marL="0" indent="0">
              <a:buNone/>
            </a:pPr>
            <a:r>
              <a:rPr lang="uk-UA" dirty="0" smtClean="0"/>
              <a:t>якщо </a:t>
            </a:r>
            <a:r>
              <a:rPr lang="en-US" dirty="0" smtClean="0"/>
              <a:t>q </a:t>
            </a:r>
            <a:r>
              <a:rPr lang="uk-UA" dirty="0" smtClean="0"/>
              <a:t>= -3, то </a:t>
            </a:r>
            <a:r>
              <a:rPr lang="en-US" dirty="0" smtClean="0"/>
              <a:t>b</a:t>
            </a:r>
            <a:r>
              <a:rPr lang="uk-UA" i="1" baseline="-25000" dirty="0" smtClean="0"/>
              <a:t>4</a:t>
            </a:r>
            <a:r>
              <a:rPr lang="uk-UA" i="1" dirty="0" smtClean="0"/>
              <a:t> = </a:t>
            </a:r>
            <a:r>
              <a:rPr lang="en-US" i="1" dirty="0" smtClean="0"/>
              <a:t>(-6)/(-3)=2</a:t>
            </a:r>
            <a:endParaRPr lang="ru-RU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uk-UA" dirty="0" smtClean="0"/>
              <a:t>Отже, отримали два розв'язки: </a:t>
            </a: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b</a:t>
            </a:r>
            <a:r>
              <a:rPr lang="en-US" b="1" i="1" baseline="-25000" dirty="0" err="1" smtClean="0"/>
              <a:t>n</a:t>
            </a:r>
            <a:r>
              <a:rPr lang="uk-UA" b="1" i="1" dirty="0" smtClean="0"/>
              <a:t> = </a:t>
            </a:r>
            <a:r>
              <a:rPr lang="uk-UA" b="1" dirty="0" smtClean="0"/>
              <a:t>-2, </a:t>
            </a:r>
            <a:r>
              <a:rPr lang="en-US" b="1" dirty="0" err="1" smtClean="0"/>
              <a:t>b</a:t>
            </a:r>
            <a:r>
              <a:rPr lang="en-US" b="1" i="1" baseline="-25000" dirty="0" err="1" smtClean="0"/>
              <a:t>n</a:t>
            </a:r>
            <a:r>
              <a:rPr lang="uk-UA" b="1" i="1" dirty="0" smtClean="0"/>
              <a:t> - 2. </a:t>
            </a:r>
            <a:endParaRPr lang="ru-RU" b="1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4038600" cy="9361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Геометрична прогресія. Формула n-</a:t>
            </a:r>
            <a:r>
              <a:rPr lang="uk-UA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</a:t>
            </a: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члена  геометричної прогресії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3212976"/>
            <a:ext cx="1752600" cy="542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572000" y="476672"/>
            <a:ext cx="4320480" cy="59527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 smtClean="0"/>
              <a:t>Геометрична прогресія має наступні властивості.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1. </a:t>
            </a:r>
            <a:r>
              <a:rPr lang="uk-UA" i="1" dirty="0" smtClean="0"/>
              <a:t>Будь-який член геометричної прогресії, починаючи з другого, є середнім пропорційним, (геометричним) двох сусідніх з ним, членів.</a:t>
            </a:r>
            <a:endParaRPr lang="ru-RU" dirty="0" smtClean="0"/>
          </a:p>
          <a:p>
            <a:pPr marL="0" indent="0">
              <a:buNone/>
            </a:pPr>
            <a:r>
              <a:rPr lang="uk-UA" dirty="0" smtClean="0"/>
              <a:t>Тобто квадрат кожного члена геометричної прогресії, крім</a:t>
            </a:r>
            <a:r>
              <a:rPr lang="en-US" dirty="0" smtClean="0"/>
              <a:t> </a:t>
            </a:r>
            <a:r>
              <a:rPr lang="uk-UA" dirty="0" smtClean="0"/>
              <a:t>першого, дорівнює добутку двох сусідніх з ним членів.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Якщо </a:t>
            </a:r>
            <a:r>
              <a:rPr lang="en-US" dirty="0" smtClean="0"/>
              <a:t>b</a:t>
            </a:r>
            <a:r>
              <a:rPr lang="en-US" baseline="-25000" dirty="0" smtClean="0"/>
              <a:t>m-1</a:t>
            </a:r>
            <a:r>
              <a:rPr lang="en-US" dirty="0" smtClean="0"/>
              <a:t>,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m</a:t>
            </a:r>
            <a:r>
              <a:rPr lang="en-US" dirty="0" smtClean="0"/>
              <a:t>, b</a:t>
            </a:r>
            <a:r>
              <a:rPr lang="en-US" baseline="-25000" dirty="0" smtClean="0"/>
              <a:t>m+1</a:t>
            </a:r>
            <a:r>
              <a:rPr lang="en-US" dirty="0" smtClean="0"/>
              <a:t> - </a:t>
            </a:r>
            <a:r>
              <a:rPr lang="uk-UA" dirty="0" smtClean="0"/>
              <a:t>три послідовні члени геометричної прогресії, то </a:t>
            </a:r>
            <a:r>
              <a:rPr lang="en-US" dirty="0" smtClean="0"/>
              <a:t> </a:t>
            </a: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4038600" cy="9361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Властивості геометричної прогресії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39552" y="2204864"/>
            <a:ext cx="3888432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uk-UA" b="1" i="1" dirty="0" smtClean="0"/>
              <a:t>Будь-який член геометричної прогресії, починаючи з другого, є середнім пропорційним, (геометричним) двох сусідніх з ним, членів.</a:t>
            </a:r>
            <a:endParaRPr lang="ru-RU" dirty="0" smtClean="0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4" cstate="print">
            <a:lum bright="30000" contrast="63000"/>
          </a:blip>
          <a:srcRect/>
          <a:stretch>
            <a:fillRect/>
          </a:stretch>
        </p:blipFill>
        <p:spPr bwMode="auto">
          <a:xfrm>
            <a:off x="4716016" y="3645024"/>
            <a:ext cx="3961829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5877272"/>
            <a:ext cx="1590675" cy="285750"/>
          </a:xfrm>
          <a:prstGeom prst="rect">
            <a:avLst/>
          </a:prstGeom>
          <a:noFill/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1" y="4149080"/>
            <a:ext cx="3816424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3971924" cy="5857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i="1" dirty="0" smtClean="0"/>
              <a:t>2.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4038600" cy="9361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Властивості геометричної прогресії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11560" y="2204864"/>
            <a:ext cx="3888432" cy="369331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uk-UA" b="1" i="1" dirty="0" smtClean="0"/>
              <a:t>Будь-який член геометричної прогресії, починаю­чи з другого, є середнім пропорційним, (геометричним) двох сусідніх з ним, членів.</a:t>
            </a:r>
            <a:endParaRPr lang="en-US" b="1" i="1" dirty="0" smtClean="0"/>
          </a:p>
          <a:p>
            <a:pPr marL="342900" indent="-342900"/>
            <a:endParaRPr lang="en-US" b="1" i="1" dirty="0" smtClean="0"/>
          </a:p>
          <a:p>
            <a:pPr marL="342900" indent="-342900"/>
            <a:endParaRPr lang="uk-UA" b="1" i="1" dirty="0" smtClean="0"/>
          </a:p>
          <a:p>
            <a:pPr marL="342900" indent="-342900"/>
            <a:r>
              <a:rPr lang="en-US" b="1" i="1" dirty="0" smtClean="0"/>
              <a:t>2.   </a:t>
            </a:r>
            <a:r>
              <a:rPr lang="uk-UA" b="1" i="1" dirty="0" smtClean="0"/>
              <a:t>Добуток двох членів скінченної геометричної прогресії, рівновіддалених від крайніх членів, дорівнює добутку крайніх членів.</a:t>
            </a: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3717032"/>
            <a:ext cx="1590675" cy="285750"/>
          </a:xfrm>
          <a:prstGeom prst="rect">
            <a:avLst/>
          </a:prstGeom>
          <a:noFill/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39" y="1052736"/>
            <a:ext cx="3275203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Прямоугольник 28"/>
          <p:cNvSpPr/>
          <p:nvPr/>
        </p:nvSpPr>
        <p:spPr>
          <a:xfrm>
            <a:off x="4644008" y="2780928"/>
            <a:ext cx="40679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Доведемо цю властивість у загальному вигляді.</a:t>
            </a:r>
            <a:r>
              <a:rPr lang="en-US" dirty="0" smtClean="0"/>
              <a:t> </a:t>
            </a:r>
          </a:p>
          <a:p>
            <a:r>
              <a:rPr lang="uk-UA" i="1" dirty="0" smtClean="0"/>
              <a:t>Доведення. </a:t>
            </a:r>
            <a:endParaRPr lang="en-US" i="1" dirty="0" smtClean="0"/>
          </a:p>
          <a:p>
            <a:r>
              <a:rPr lang="uk-UA" dirty="0" smtClean="0"/>
              <a:t>Нехай геометрична прогресія </a:t>
            </a:r>
            <a:r>
              <a:rPr lang="en-US" dirty="0" smtClean="0"/>
              <a:t>(</a:t>
            </a:r>
            <a:r>
              <a:rPr lang="en-US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uk-UA" i="1" dirty="0" smtClean="0"/>
              <a:t>) </a:t>
            </a:r>
            <a:r>
              <a:rPr lang="uk-UA" dirty="0" smtClean="0"/>
              <a:t>має </a:t>
            </a:r>
            <a:r>
              <a:rPr lang="en-US" i="1" dirty="0" smtClean="0"/>
              <a:t>n</a:t>
            </a:r>
            <a:r>
              <a:rPr lang="uk-UA" i="1" dirty="0" smtClean="0"/>
              <a:t> </a:t>
            </a:r>
            <a:r>
              <a:rPr lang="uk-UA" dirty="0" smtClean="0"/>
              <a:t>членів. Члени прогресії, що стоять на </a:t>
            </a:r>
            <a:r>
              <a:rPr lang="en-US" dirty="0" smtClean="0"/>
              <a:t>k</a:t>
            </a:r>
            <a:r>
              <a:rPr lang="uk-UA" dirty="0" smtClean="0"/>
              <a:t>-му місці від початку та на </a:t>
            </a:r>
            <a:r>
              <a:rPr lang="en-US" dirty="0" smtClean="0"/>
              <a:t>k</a:t>
            </a:r>
            <a:r>
              <a:rPr lang="uk-UA" dirty="0" smtClean="0"/>
              <a:t>-му місці від її кінця, відповідно дорівнюють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en-US" b="1" i="1" dirty="0" err="1" smtClean="0"/>
              <a:t>b</a:t>
            </a:r>
            <a:r>
              <a:rPr lang="en-US" b="1" i="1" baseline="-25000" dirty="0" err="1" smtClean="0"/>
              <a:t>k</a:t>
            </a:r>
            <a:r>
              <a:rPr lang="uk-UA" b="1" i="1" dirty="0" smtClean="0"/>
              <a:t>=</a:t>
            </a:r>
            <a:r>
              <a:rPr lang="en-US" b="1" i="1" dirty="0" smtClean="0"/>
              <a:t>b</a:t>
            </a:r>
            <a:r>
              <a:rPr lang="en-US" b="1" i="1" baseline="-25000" dirty="0" smtClean="0"/>
              <a:t>1</a:t>
            </a:r>
            <a:r>
              <a:rPr lang="uk-UA" dirty="0" smtClean="0">
                <a:sym typeface="Symbol"/>
              </a:rPr>
              <a:t>  </a:t>
            </a:r>
            <a:r>
              <a:rPr lang="en-US" b="1" i="1" dirty="0" smtClean="0"/>
              <a:t>q</a:t>
            </a:r>
            <a:r>
              <a:rPr lang="en-US" b="1" i="1" baseline="30000" dirty="0" smtClean="0"/>
              <a:t>k-1</a:t>
            </a:r>
          </a:p>
          <a:p>
            <a:r>
              <a:rPr lang="en-US" b="1" i="1" dirty="0" smtClean="0"/>
              <a:t>b</a:t>
            </a:r>
            <a:r>
              <a:rPr lang="en-US" b="1" i="1" baseline="-25000" dirty="0" smtClean="0"/>
              <a:t>n-k+1</a:t>
            </a:r>
            <a:r>
              <a:rPr lang="uk-UA" b="1" i="1" dirty="0" smtClean="0"/>
              <a:t>=</a:t>
            </a:r>
            <a:r>
              <a:rPr lang="en-US" b="1" i="1" dirty="0" smtClean="0"/>
              <a:t>b</a:t>
            </a:r>
            <a:r>
              <a:rPr lang="en-US" b="1" i="1" baseline="-25000" dirty="0" smtClean="0"/>
              <a:t>1</a:t>
            </a:r>
            <a:r>
              <a:rPr lang="uk-UA" dirty="0" smtClean="0">
                <a:sym typeface="Symbol"/>
              </a:rPr>
              <a:t>  </a:t>
            </a:r>
            <a:r>
              <a:rPr lang="en-US" b="1" i="1" dirty="0" err="1" smtClean="0"/>
              <a:t>q</a:t>
            </a:r>
            <a:r>
              <a:rPr lang="en-US" b="1" i="1" baseline="30000" dirty="0" err="1" smtClean="0"/>
              <a:t>n</a:t>
            </a:r>
            <a:r>
              <a:rPr lang="en-US" b="1" i="1" baseline="30000" dirty="0" smtClean="0"/>
              <a:t>-k</a:t>
            </a:r>
          </a:p>
          <a:p>
            <a:r>
              <a:rPr lang="uk-UA" dirty="0" smtClean="0"/>
              <a:t>Утворимо їх добуток:</a:t>
            </a:r>
            <a:r>
              <a:rPr lang="uk-UA" dirty="0" smtClean="0">
                <a:sym typeface="Symbol"/>
              </a:rPr>
              <a:t></a:t>
            </a:r>
            <a:endParaRPr lang="ru-RU" dirty="0" smtClean="0"/>
          </a:p>
          <a:p>
            <a:r>
              <a:rPr lang="en-US" b="1" i="1" dirty="0" err="1" smtClean="0"/>
              <a:t>b</a:t>
            </a:r>
            <a:r>
              <a:rPr lang="en-US" b="1" i="1" baseline="-25000" dirty="0" err="1" smtClean="0"/>
              <a:t>k</a:t>
            </a:r>
            <a:r>
              <a:rPr lang="en-US" b="1" i="1" baseline="-25000" dirty="0" smtClean="0"/>
              <a:t> </a:t>
            </a:r>
            <a:r>
              <a:rPr lang="en-US" b="1" i="1" dirty="0" smtClean="0">
                <a:sym typeface="Symbol"/>
              </a:rPr>
              <a:t> </a:t>
            </a:r>
            <a:r>
              <a:rPr lang="en-US" b="1" i="1" dirty="0" smtClean="0"/>
              <a:t>b</a:t>
            </a:r>
            <a:r>
              <a:rPr lang="en-US" b="1" i="1" baseline="-25000" dirty="0" smtClean="0"/>
              <a:t>n-k+1 </a:t>
            </a:r>
            <a:r>
              <a:rPr lang="uk-UA" b="1" i="1" dirty="0" smtClean="0"/>
              <a:t>= </a:t>
            </a:r>
            <a:r>
              <a:rPr lang="en-US" b="1" i="1" dirty="0" smtClean="0"/>
              <a:t>b</a:t>
            </a:r>
            <a:r>
              <a:rPr lang="en-US" b="1" i="1" baseline="-25000" dirty="0" smtClean="0"/>
              <a:t>1</a:t>
            </a:r>
            <a:r>
              <a:rPr lang="uk-UA" dirty="0" smtClean="0">
                <a:sym typeface="Symbol"/>
              </a:rPr>
              <a:t>  </a:t>
            </a:r>
            <a:r>
              <a:rPr lang="en-US" b="1" i="1" dirty="0" smtClean="0"/>
              <a:t>q</a:t>
            </a:r>
            <a:r>
              <a:rPr lang="en-US" b="1" i="1" baseline="30000" dirty="0" smtClean="0"/>
              <a:t>k-1 </a:t>
            </a:r>
            <a:r>
              <a:rPr lang="uk-UA" b="1" i="1" dirty="0" smtClean="0">
                <a:sym typeface="Symbol"/>
              </a:rPr>
              <a:t></a:t>
            </a:r>
            <a:r>
              <a:rPr lang="en-US" b="1" i="1" dirty="0" smtClean="0">
                <a:sym typeface="Symbol"/>
              </a:rPr>
              <a:t> </a:t>
            </a:r>
            <a:r>
              <a:rPr lang="en-US" b="1" i="1" dirty="0" smtClean="0"/>
              <a:t>b</a:t>
            </a:r>
            <a:r>
              <a:rPr lang="en-US" b="1" i="1" baseline="-25000" dirty="0" smtClean="0"/>
              <a:t>1</a:t>
            </a:r>
            <a:r>
              <a:rPr lang="uk-UA" dirty="0" smtClean="0">
                <a:sym typeface="Symbol"/>
              </a:rPr>
              <a:t>  </a:t>
            </a:r>
            <a:r>
              <a:rPr lang="en-US" b="1" i="1" dirty="0" err="1" smtClean="0"/>
              <a:t>q</a:t>
            </a:r>
            <a:r>
              <a:rPr lang="en-US" b="1" i="1" baseline="30000" dirty="0" err="1" smtClean="0"/>
              <a:t>n</a:t>
            </a:r>
            <a:r>
              <a:rPr lang="en-US" b="1" i="1" baseline="30000" dirty="0" smtClean="0"/>
              <a:t>-k </a:t>
            </a:r>
            <a:r>
              <a:rPr lang="en-US" b="1" i="1" dirty="0" smtClean="0"/>
              <a:t>= b</a:t>
            </a:r>
            <a:r>
              <a:rPr lang="en-US" b="1" i="1" baseline="-25000" dirty="0" smtClean="0"/>
              <a:t>1</a:t>
            </a:r>
            <a:r>
              <a:rPr lang="uk-UA" dirty="0" smtClean="0">
                <a:sym typeface="Symbol"/>
              </a:rPr>
              <a:t> </a:t>
            </a:r>
            <a:r>
              <a:rPr lang="en-US" b="1" i="1" dirty="0" smtClean="0"/>
              <a:t> b</a:t>
            </a:r>
            <a:r>
              <a:rPr lang="en-US" b="1" i="1" baseline="-25000" dirty="0" smtClean="0"/>
              <a:t>1</a:t>
            </a:r>
            <a:r>
              <a:rPr lang="uk-UA" dirty="0" smtClean="0">
                <a:sym typeface="Symbol"/>
              </a:rPr>
              <a:t> </a:t>
            </a:r>
            <a:r>
              <a:rPr lang="uk-UA" b="1" i="1" dirty="0" smtClean="0"/>
              <a:t> </a:t>
            </a:r>
            <a:r>
              <a:rPr lang="en-US" b="1" i="1" dirty="0" smtClean="0"/>
              <a:t>q</a:t>
            </a:r>
            <a:r>
              <a:rPr lang="en-US" b="1" i="1" baseline="30000" dirty="0" smtClean="0"/>
              <a:t>n-1</a:t>
            </a:r>
            <a:r>
              <a:rPr lang="en-US" b="1" dirty="0" smtClean="0"/>
              <a:t>=</a:t>
            </a:r>
            <a:r>
              <a:rPr lang="uk-UA" b="1" dirty="0" smtClean="0"/>
              <a:t> </a:t>
            </a:r>
            <a:endParaRPr lang="en-US" b="1" dirty="0" smtClean="0"/>
          </a:p>
          <a:p>
            <a:r>
              <a:rPr lang="en-US" b="1" dirty="0" smtClean="0"/>
              <a:t>= </a:t>
            </a:r>
            <a:r>
              <a:rPr lang="en-US" b="1" i="1" dirty="0" smtClean="0"/>
              <a:t>b</a:t>
            </a:r>
            <a:r>
              <a:rPr lang="en-US" b="1" i="1" baseline="-25000" dirty="0" smtClean="0"/>
              <a:t>1</a:t>
            </a:r>
            <a:r>
              <a:rPr lang="uk-UA" dirty="0" smtClean="0">
                <a:sym typeface="Symbol"/>
              </a:rPr>
              <a:t>  </a:t>
            </a:r>
            <a:r>
              <a:rPr lang="en-US" b="1" i="1" dirty="0" err="1" smtClean="0"/>
              <a:t>b</a:t>
            </a:r>
            <a:r>
              <a:rPr lang="en-US" b="1" i="1" baseline="-25000" dirty="0" err="1" smtClean="0"/>
              <a:t>n</a:t>
            </a:r>
            <a:r>
              <a:rPr lang="en-US" dirty="0" smtClean="0">
                <a:sym typeface="Symbol"/>
              </a:rPr>
              <a:t>, </a:t>
            </a:r>
            <a:r>
              <a:rPr lang="uk-UA" dirty="0" smtClean="0"/>
              <a:t>що й треба було довести. 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572000" y="571480"/>
            <a:ext cx="4248472" cy="6025872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uk-UA" dirty="0" smtClean="0"/>
              <a:t>Яку числову послідовність називають геометричною</a:t>
            </a:r>
            <a:br>
              <a:rPr lang="uk-UA" dirty="0" smtClean="0"/>
            </a:br>
            <a:r>
              <a:rPr lang="uk-UA" dirty="0" smtClean="0"/>
              <a:t>прогресією?</a:t>
            </a:r>
            <a:endParaRPr lang="ru-RU" dirty="0" smtClean="0"/>
          </a:p>
          <a:p>
            <a:pPr marL="514350" lvl="0" indent="-514350">
              <a:buFont typeface="+mj-lt"/>
              <a:buAutoNum type="arabicParenR"/>
            </a:pPr>
            <a:r>
              <a:rPr lang="uk-UA" dirty="0" smtClean="0"/>
              <a:t>Що називають знаменником геометричної прогресії?</a:t>
            </a:r>
            <a:endParaRPr lang="ru-RU" dirty="0" smtClean="0"/>
          </a:p>
          <a:p>
            <a:pPr marL="514350" lvl="0" indent="-514350">
              <a:buFont typeface="+mj-lt"/>
              <a:buAutoNum type="arabicParenR"/>
            </a:pPr>
            <a:r>
              <a:rPr lang="uk-UA" dirty="0" smtClean="0"/>
              <a:t>Чи може хоча б один член геометричної прогресії дорівнювати нулю?</a:t>
            </a:r>
            <a:endParaRPr lang="ru-RU" dirty="0" smtClean="0"/>
          </a:p>
          <a:p>
            <a:pPr marL="514350" lvl="0" indent="-514350">
              <a:buFont typeface="+mj-lt"/>
              <a:buAutoNum type="arabicParenR"/>
            </a:pPr>
            <a:r>
              <a:rPr lang="uk-UA" dirty="0" smtClean="0"/>
              <a:t>Як обчислити будь-який член геометричної прогресії,</a:t>
            </a:r>
            <a:r>
              <a:rPr lang="en-US" dirty="0" smtClean="0"/>
              <a:t> </a:t>
            </a:r>
            <a:r>
              <a:rPr lang="uk-UA" dirty="0" smtClean="0"/>
              <a:t>знаючи її перший член і знаменник?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Запитання для самоперевірки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7"/>
          <p:cNvGrpSpPr/>
          <p:nvPr/>
        </p:nvGrpSpPr>
        <p:grpSpPr>
          <a:xfrm>
            <a:off x="285720" y="28572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110096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Готуємося</a:t>
            </a:r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до уроку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" name="Содержимое 19" descr="22ecdb766c09.png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lum bright="12000" contrast="-19000"/>
          </a:blip>
          <a:stretch>
            <a:fillRect/>
          </a:stretch>
        </p:blipFill>
        <p:spPr>
          <a:xfrm>
            <a:off x="571472" y="1785926"/>
            <a:ext cx="3820146" cy="4286280"/>
          </a:xfrm>
        </p:spPr>
      </p:pic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13078" y="613520"/>
            <a:ext cx="3895724" cy="5715040"/>
          </a:xfrm>
        </p:spPr>
        <p:txBody>
          <a:bodyPr anchor="t" anchorCtr="0">
            <a:normAutofit/>
          </a:bodyPr>
          <a:lstStyle/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Використано матеріали  Бібліотеки електронних </a:t>
            </a:r>
            <a:r>
              <a:rPr lang="uk-UA" sz="1800" dirty="0" err="1" smtClean="0"/>
              <a:t>наочностей</a:t>
            </a:r>
            <a:r>
              <a:rPr lang="uk-UA" sz="1800" dirty="0" smtClean="0"/>
              <a:t> </a:t>
            </a:r>
            <a:r>
              <a:rPr lang="uk-UA" sz="1800" dirty="0" err="1" smtClean="0"/>
              <a:t>“Алгебра</a:t>
            </a:r>
            <a:r>
              <a:rPr lang="uk-UA" sz="1800" dirty="0" smtClean="0"/>
              <a:t> 7-9 </a:t>
            </a:r>
            <a:r>
              <a:rPr lang="uk-UA" sz="1800" dirty="0" err="1" smtClean="0"/>
              <a:t>клас”</a:t>
            </a:r>
            <a:r>
              <a:rPr lang="uk-UA" sz="1800" dirty="0" smtClean="0"/>
              <a:t>.</a:t>
            </a:r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r>
              <a:rPr lang="uk-UA" sz="1800" dirty="0" smtClean="0"/>
              <a:t>Робота вчителя СЗОШ І- ІІІ ступенів </a:t>
            </a:r>
          </a:p>
          <a:p>
            <a:pPr>
              <a:buNone/>
            </a:pPr>
            <a:r>
              <a:rPr lang="uk-UA" sz="1800" dirty="0" smtClean="0"/>
              <a:t>№ 8 м. Хмельницького Кравчук Г.Т.</a:t>
            </a:r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4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Заголовок 13"/>
          <p:cNvSpPr txBox="1">
            <a:spLocks/>
          </p:cNvSpPr>
          <p:nvPr/>
        </p:nvSpPr>
        <p:spPr>
          <a:xfrm>
            <a:off x="4786314" y="642918"/>
            <a:ext cx="4000528" cy="12438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Мультимедійні технології на уроках алгебри</a:t>
            </a:r>
            <a:endParaRPr kumimoji="0" lang="ru-RU" sz="32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57356" y="6072206"/>
            <a:ext cx="171451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2011 рік</a:t>
            </a:r>
            <a:endParaRPr lang="ru-RU" b="1" dirty="0"/>
          </a:p>
        </p:txBody>
      </p:sp>
      <p:pic>
        <p:nvPicPr>
          <p:cNvPr id="29" name="Рисунок 28" descr="Galina_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57884" y="4214818"/>
            <a:ext cx="1828800" cy="2130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214282" y="214290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Дл</a:t>
              </a: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00034" y="613520"/>
            <a:ext cx="3000396" cy="124384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Зміст</a:t>
            </a:r>
            <a:r>
              <a:rPr lang="uk-UA" sz="3200" b="1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 </a:t>
            </a:r>
            <a:endParaRPr lang="ru-RU" sz="3200" b="1" dirty="0">
              <a:ln>
                <a:solidFill>
                  <a:schemeClr val="tx1"/>
                </a:solidFill>
              </a:ln>
              <a:solidFill>
                <a:srgbClr val="92D05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98235" y="2357430"/>
            <a:ext cx="3857653" cy="39711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800" dirty="0" smtClean="0"/>
              <a:t>Для роботи виберіть потрібну тему, в якій  слід вказати тему уроку.</a:t>
            </a:r>
          </a:p>
          <a:p>
            <a:pPr marL="0" indent="0" algn="just">
              <a:buNone/>
            </a:pPr>
            <a:r>
              <a:rPr lang="uk-UA" sz="1800" dirty="0" smtClean="0"/>
              <a:t>Для переходу між слайдами: 1 клік миші, або використати кнопки керування діями </a:t>
            </a:r>
          </a:p>
          <a:p>
            <a:pPr marL="0" indent="0" algn="just">
              <a:buNone/>
            </a:pPr>
            <a:endParaRPr lang="uk-UA" sz="1800" dirty="0" smtClean="0"/>
          </a:p>
          <a:p>
            <a:pPr marL="0" indent="0" algn="just">
              <a:buNone/>
            </a:pPr>
            <a:r>
              <a:rPr lang="uk-UA" sz="1800" dirty="0" smtClean="0"/>
              <a:t>            назад                          на початок                                        </a:t>
            </a:r>
          </a:p>
          <a:p>
            <a:pPr marL="0" indent="0" algn="just">
              <a:buNone/>
            </a:pPr>
            <a:r>
              <a:rPr lang="uk-UA" sz="1800" dirty="0" smtClean="0"/>
              <a:t>           вперед                         на кінець</a:t>
            </a:r>
          </a:p>
          <a:p>
            <a:pPr marL="0" indent="0">
              <a:buNone/>
            </a:pPr>
            <a:r>
              <a:rPr lang="uk-UA" sz="1800" dirty="0" smtClean="0"/>
              <a:t>            на  1 слайд              повернутися         </a:t>
            </a:r>
          </a:p>
          <a:p>
            <a:pPr marL="0" indent="0">
              <a:buNone/>
            </a:pPr>
            <a:r>
              <a:rPr lang="uk-UA" sz="1800" dirty="0" smtClean="0"/>
              <a:t>            (додому)</a:t>
            </a:r>
          </a:p>
          <a:p>
            <a:pPr marL="0" indent="0" algn="just">
              <a:buNone/>
            </a:pPr>
            <a:endParaRPr lang="ru-RU" sz="1800" dirty="0"/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57752" y="571480"/>
            <a:ext cx="3830888" cy="58873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Тема 1. Числові нерівності. Властивості числових нерівностей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sldjump"/>
              </a:rPr>
              <a:t>Тема2. Розв’язування лінійних нерівностей і систем нерівностей з однією змінною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5" action="ppaction://hlinksldjump"/>
              </a:rPr>
              <a:t>Тема 3. Функція. Квадратична функція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Тема 4. Квадратні нерівності та системи рівнянь другого степеня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Тема 5. Елементи прикладної математики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Тема 6. Арифметична та геометрична прогресії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6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зад 19">
            <a:hlinkClick r:id="" action="ppaction://hlinkshowjump?jump=previousslide" highlightClick="1"/>
          </p:cNvPr>
          <p:cNvSpPr/>
          <p:nvPr/>
        </p:nvSpPr>
        <p:spPr>
          <a:xfrm>
            <a:off x="785786" y="4000504"/>
            <a:ext cx="357190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785786" y="4429132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домой 27">
            <a:hlinkClick r:id="" action="ppaction://hlinkshowjump?jump=firstslide" highlightClick="1"/>
          </p:cNvPr>
          <p:cNvSpPr/>
          <p:nvPr/>
        </p:nvSpPr>
        <p:spPr>
          <a:xfrm>
            <a:off x="785786" y="4857760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в начало 28">
            <a:hlinkClick r:id="" action="ppaction://hlinkshowjump?jump=firstslide" highlightClick="1"/>
          </p:cNvPr>
          <p:cNvSpPr/>
          <p:nvPr/>
        </p:nvSpPr>
        <p:spPr>
          <a:xfrm>
            <a:off x="2643174" y="4000504"/>
            <a:ext cx="357190" cy="35719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в конец 29">
            <a:hlinkClick r:id="" action="ppaction://hlinkshowjump?jump=lastslide" highlightClick="1"/>
          </p:cNvPr>
          <p:cNvSpPr/>
          <p:nvPr/>
        </p:nvSpPr>
        <p:spPr>
          <a:xfrm>
            <a:off x="2643174" y="4429132"/>
            <a:ext cx="357190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возврат 30">
            <a:hlinkClick r:id="" action="ppaction://hlinkshowjump?jump=lastslideviewed" highlightClick="1"/>
          </p:cNvPr>
          <p:cNvSpPr/>
          <p:nvPr/>
        </p:nvSpPr>
        <p:spPr>
          <a:xfrm>
            <a:off x="2643174" y="4857760"/>
            <a:ext cx="357190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71802" y="428604"/>
            <a:ext cx="1285884" cy="1828492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98903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Тема 6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98235" y="1680341"/>
            <a:ext cx="3857653" cy="46482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Арифметична та геометрична прогресії </a:t>
            </a: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57752" y="571480"/>
            <a:ext cx="3830888" cy="5887314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Числові послідовності. Властивості числових послідовностей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Арифметична прогресія. Формула n-</a:t>
            </a:r>
            <a:r>
              <a:rPr lang="uk-UA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</a:t>
            </a: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члена  арифметичної прогресії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Сума перших </a:t>
            </a:r>
            <a:r>
              <a:rPr lang="uk-UA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членів арифметичної прогресії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Геометрична прогресія. Формула n-</a:t>
            </a:r>
            <a:r>
              <a:rPr lang="uk-UA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</a:t>
            </a: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члена  геометричної прогресії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Сума перших </a:t>
            </a:r>
            <a:r>
              <a:rPr lang="uk-UA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членів геометричної прогресії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Нескінченна геометрична прогресія (|q| &lt; 0) та її сума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вправ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sz="16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назад 18">
            <a:hlinkClick r:id="" action="ppaction://hlinkshowjump?jump=previousslide" highlightClick="1"/>
          </p:cNvPr>
          <p:cNvSpPr/>
          <p:nvPr/>
        </p:nvSpPr>
        <p:spPr>
          <a:xfrm>
            <a:off x="714348" y="5857892"/>
            <a:ext cx="571504" cy="500066"/>
          </a:xfrm>
          <a:prstGeom prst="actionButtonBackPrevio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1785918" y="5857892"/>
            <a:ext cx="571504" cy="50006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3286124"/>
            <a:ext cx="1285884" cy="1828492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11.1.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644008" y="571480"/>
            <a:ext cx="4176464" cy="5953864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uk-UA" sz="5100" b="1" dirty="0" smtClean="0"/>
              <a:t>Пригадайте</a:t>
            </a:r>
            <a:endParaRPr lang="en-US" sz="5100" b="1" dirty="0" smtClean="0"/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r>
              <a:rPr lang="uk-UA" sz="5800" dirty="0" smtClean="0"/>
              <a:t>1.</a:t>
            </a:r>
            <a:r>
              <a:rPr lang="en-US" sz="5800" dirty="0" smtClean="0"/>
              <a:t> </a:t>
            </a:r>
            <a:r>
              <a:rPr lang="uk-UA" sz="5800" dirty="0" smtClean="0"/>
              <a:t>Яку числову послідовність називають арифметичною</a:t>
            </a:r>
            <a:r>
              <a:rPr lang="en-US" sz="5800" dirty="0" smtClean="0"/>
              <a:t>  </a:t>
            </a:r>
            <a:r>
              <a:rPr lang="uk-UA" sz="5800" dirty="0" smtClean="0"/>
              <a:t>прогресією?</a:t>
            </a:r>
            <a:endParaRPr lang="ru-RU" sz="5800" dirty="0" smtClean="0"/>
          </a:p>
          <a:p>
            <a:pPr marL="0" lvl="0" indent="0">
              <a:buNone/>
            </a:pPr>
            <a:endParaRPr lang="uk-UA" sz="5800" dirty="0" smtClean="0"/>
          </a:p>
          <a:p>
            <a:pPr marL="0" lvl="0" indent="0">
              <a:buNone/>
            </a:pPr>
            <a:r>
              <a:rPr lang="en-US" sz="5800" dirty="0" smtClean="0"/>
              <a:t>2</a:t>
            </a:r>
            <a:r>
              <a:rPr lang="uk-UA" sz="5800" dirty="0" smtClean="0"/>
              <a:t>. Чи можуть члени арифметичної прогресії дорівнювати нулю?</a:t>
            </a:r>
            <a:endParaRPr lang="ru-RU" sz="5800" dirty="0" smtClean="0"/>
          </a:p>
          <a:p>
            <a:pPr marL="0" lvl="0" indent="0">
              <a:buNone/>
            </a:pPr>
            <a:endParaRPr lang="uk-UA" sz="5800" dirty="0" smtClean="0"/>
          </a:p>
          <a:p>
            <a:pPr marL="0" lvl="0" indent="0">
              <a:buNone/>
            </a:pPr>
            <a:r>
              <a:rPr lang="uk-UA" sz="5800" dirty="0" smtClean="0"/>
              <a:t>3. Чи може різниця арифметичної прогресії дорівнювати</a:t>
            </a:r>
            <a:r>
              <a:rPr lang="en-US" sz="5800" dirty="0" smtClean="0"/>
              <a:t> </a:t>
            </a:r>
            <a:r>
              <a:rPr lang="uk-UA" sz="5800" dirty="0" smtClean="0"/>
              <a:t>нулю?</a:t>
            </a:r>
            <a:endParaRPr lang="ru-RU" sz="5800" dirty="0" smtClean="0"/>
          </a:p>
          <a:p>
            <a:pPr marL="0" indent="0">
              <a:buNone/>
            </a:pPr>
            <a:endParaRPr lang="ru-RU" sz="5800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684784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en-US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 algn="ctr">
              <a:buNone/>
            </a:pPr>
            <a:r>
              <a:rPr lang="uk-UA" sz="5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Означення і властивості геометричної прогресії</a:t>
            </a:r>
            <a:endParaRPr lang="ru-RU" sz="51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572000" y="571480"/>
            <a:ext cx="4248472" cy="585791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sz="2100" dirty="0" smtClean="0"/>
              <a:t>Розглянемо числові послідовності:</a:t>
            </a:r>
            <a:endParaRPr lang="ru-RU" sz="2100" dirty="0" smtClean="0"/>
          </a:p>
          <a:p>
            <a:pPr marL="0" indent="0">
              <a:buNone/>
            </a:pPr>
            <a:r>
              <a:rPr lang="uk-UA" sz="2100" dirty="0" smtClean="0"/>
              <a:t>1) 1; 2; 4; 8; 16; ...;</a:t>
            </a:r>
            <a:endParaRPr lang="ru-RU" sz="2100" dirty="0" smtClean="0"/>
          </a:p>
          <a:p>
            <a:pPr marL="0" indent="0">
              <a:buNone/>
            </a:pPr>
            <a:endParaRPr lang="uk-UA" sz="2100" b="1" dirty="0" smtClean="0"/>
          </a:p>
          <a:p>
            <a:pPr marL="0" indent="0">
              <a:buNone/>
            </a:pPr>
            <a:endParaRPr lang="uk-UA" sz="2100" b="1" dirty="0" smtClean="0"/>
          </a:p>
          <a:p>
            <a:pPr marL="0" indent="0">
              <a:buNone/>
            </a:pPr>
            <a:endParaRPr lang="uk-UA" sz="2100" dirty="0" smtClean="0"/>
          </a:p>
          <a:p>
            <a:pPr marL="0" indent="0">
              <a:buNone/>
            </a:pPr>
            <a:endParaRPr lang="uk-UA" sz="2100" dirty="0" smtClean="0"/>
          </a:p>
          <a:p>
            <a:pPr marL="0" indent="0">
              <a:buNone/>
            </a:pPr>
            <a:r>
              <a:rPr lang="uk-UA" sz="2100" dirty="0" smtClean="0"/>
              <a:t>Особливість цих послідовностей полягає в тому, що кожний наступний член є результатом множення попереднього члена на одне й те саме для даної послідовності число.</a:t>
            </a:r>
            <a:endParaRPr lang="ru-RU" sz="2100" dirty="0" smtClean="0"/>
          </a:p>
          <a:p>
            <a:pPr marL="0" indent="0">
              <a:buNone/>
            </a:pPr>
            <a:r>
              <a:rPr lang="uk-UA" sz="2100" dirty="0" smtClean="0"/>
              <a:t>Зокрема, кожен член першої послідовності множили на 2;</a:t>
            </a:r>
            <a:endParaRPr lang="ru-RU" sz="2100" dirty="0" smtClean="0"/>
          </a:p>
          <a:p>
            <a:pPr marL="0" indent="0">
              <a:buNone/>
            </a:pPr>
            <a:r>
              <a:rPr lang="uk-UA" sz="2100" dirty="0" smtClean="0"/>
              <a:t>другої  — на      ; третьої — на         .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68478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en-US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 algn="ctr"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Поняття геометричної прогресії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1196752"/>
            <a:ext cx="1790700" cy="428625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1772816"/>
            <a:ext cx="2228850" cy="495300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4149080"/>
            <a:ext cx="123825" cy="495300"/>
          </a:xfrm>
          <a:prstGeom prst="rect">
            <a:avLst/>
          </a:prstGeom>
          <a:noFill/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336" y="4149080"/>
            <a:ext cx="304800" cy="495300"/>
          </a:xfrm>
          <a:prstGeom prst="rect">
            <a:avLst/>
          </a:prstGeom>
          <a:noFill/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3501008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4105596" cy="5953864"/>
          </a:xfrm>
        </p:spPr>
        <p:txBody>
          <a:bodyPr>
            <a:normAutofit fontScale="62500" lnSpcReduction="20000"/>
          </a:bodyPr>
          <a:lstStyle/>
          <a:p>
            <a:pPr marL="0" indent="361950">
              <a:buNone/>
            </a:pPr>
            <a:r>
              <a:rPr lang="uk-UA" dirty="0" smtClean="0"/>
              <a:t>Числова  послідовність </a:t>
            </a:r>
          </a:p>
          <a:p>
            <a:pPr marL="0" indent="361950">
              <a:buNone/>
            </a:pPr>
            <a:r>
              <a:rPr lang="en-US" i="1" dirty="0" smtClean="0"/>
              <a:t>b</a:t>
            </a:r>
            <a:r>
              <a:rPr lang="uk-UA" i="1" baseline="-25000" dirty="0" smtClean="0"/>
              <a:t>1</a:t>
            </a:r>
            <a:r>
              <a:rPr lang="uk-UA" i="1" dirty="0" smtClean="0"/>
              <a:t>, </a:t>
            </a:r>
            <a:r>
              <a:rPr lang="en-US" i="1" dirty="0" smtClean="0"/>
              <a:t>b</a:t>
            </a:r>
            <a:r>
              <a:rPr lang="ru-RU" i="1" baseline="-25000" dirty="0" smtClean="0"/>
              <a:t>2</a:t>
            </a:r>
            <a:r>
              <a:rPr lang="ru-RU" i="1" dirty="0" smtClean="0"/>
              <a:t>, </a:t>
            </a:r>
            <a:r>
              <a:rPr lang="en-US" i="1" dirty="0" smtClean="0"/>
              <a:t>b</a:t>
            </a:r>
            <a:r>
              <a:rPr lang="uk-UA" i="1" baseline="-25000" dirty="0" smtClean="0"/>
              <a:t>3</a:t>
            </a:r>
            <a:r>
              <a:rPr lang="uk-UA" i="1" dirty="0" smtClean="0"/>
              <a:t>, ...,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ru-RU" i="1" dirty="0" smtClean="0"/>
              <a:t>, … </a:t>
            </a:r>
            <a:r>
              <a:rPr lang="uk-UA" dirty="0" smtClean="0"/>
              <a:t>є геометричною прогресією, якщо для всіх натуральних </a:t>
            </a:r>
            <a:r>
              <a:rPr lang="en-US" i="1" dirty="0" smtClean="0"/>
              <a:t>n</a:t>
            </a:r>
            <a:r>
              <a:rPr lang="uk-UA" i="1" dirty="0" smtClean="0"/>
              <a:t> </a:t>
            </a:r>
            <a:r>
              <a:rPr lang="uk-UA" dirty="0" smtClean="0"/>
              <a:t>виконується умова </a:t>
            </a:r>
            <a:endParaRPr lang="en-US" dirty="0" smtClean="0"/>
          </a:p>
          <a:p>
            <a:pPr marL="0" indent="361950">
              <a:buNone/>
            </a:pPr>
            <a:r>
              <a:rPr lang="en-US" i="1" dirty="0" smtClean="0"/>
              <a:t>b</a:t>
            </a:r>
            <a:r>
              <a:rPr lang="en-US" i="1" baseline="-25000" dirty="0" smtClean="0"/>
              <a:t>n+1</a:t>
            </a:r>
            <a:r>
              <a:rPr lang="en-US" i="1" dirty="0" smtClean="0"/>
              <a:t> </a:t>
            </a:r>
            <a:r>
              <a:rPr lang="ru-RU" dirty="0" smtClean="0"/>
              <a:t>=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en-US" i="1" dirty="0" smtClean="0">
                <a:sym typeface="Symbol"/>
              </a:rPr>
              <a:t> </a:t>
            </a:r>
            <a:r>
              <a:rPr lang="en-US" i="1" dirty="0" smtClean="0"/>
              <a:t>q</a:t>
            </a:r>
            <a:r>
              <a:rPr lang="ru-RU" i="1" dirty="0" smtClean="0"/>
              <a:t>, </a:t>
            </a:r>
            <a:r>
              <a:rPr lang="uk-UA" dirty="0" smtClean="0"/>
              <a:t>де </a:t>
            </a:r>
            <a:r>
              <a:rPr lang="en-US" i="1" dirty="0" smtClean="0"/>
              <a:t>q </a:t>
            </a:r>
            <a:r>
              <a:rPr lang="en-US" i="1" dirty="0" smtClean="0">
                <a:sym typeface="Symbol"/>
              </a:rPr>
              <a:t> 0,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ru-RU" i="1" dirty="0" smtClean="0">
                <a:sym typeface="Symbol"/>
              </a:rPr>
              <a:t></a:t>
            </a:r>
            <a:r>
              <a:rPr lang="en-US" i="1" dirty="0" smtClean="0">
                <a:sym typeface="Symbol"/>
              </a:rPr>
              <a:t> </a:t>
            </a:r>
            <a:r>
              <a:rPr lang="uk-UA" dirty="0" smtClean="0"/>
              <a:t>0.</a:t>
            </a:r>
            <a:endParaRPr lang="ru-RU" dirty="0" smtClean="0"/>
          </a:p>
          <a:p>
            <a:pPr marL="0" indent="361950">
              <a:buNone/>
            </a:pPr>
            <a:r>
              <a:rPr lang="uk-UA" dirty="0" smtClean="0"/>
              <a:t>З цієї рівності випливає, що </a:t>
            </a:r>
            <a:endParaRPr lang="en-US" dirty="0" smtClean="0"/>
          </a:p>
          <a:p>
            <a:pPr marL="0" indent="361950">
              <a:buNone/>
            </a:pPr>
            <a:endParaRPr lang="en-US" dirty="0" smtClean="0"/>
          </a:p>
          <a:p>
            <a:pPr marL="0" indent="361950">
              <a:buNone/>
            </a:pPr>
            <a:r>
              <a:rPr lang="uk-UA" dirty="0" smtClean="0"/>
              <a:t>Відношення</a:t>
            </a:r>
            <a:r>
              <a:rPr lang="en-US" dirty="0" smtClean="0"/>
              <a:t> </a:t>
            </a:r>
            <a:r>
              <a:rPr lang="uk-UA" dirty="0" smtClean="0"/>
              <a:t> будь-якого члена геометричної прогресії, починаючи з другого, до попереднього члена дорівнює одному і тому самому числу </a:t>
            </a:r>
            <a:r>
              <a:rPr lang="en-US" i="1" dirty="0" smtClean="0"/>
              <a:t>q</a:t>
            </a:r>
            <a:r>
              <a:rPr lang="ru-RU" i="1" dirty="0" smtClean="0"/>
              <a:t>, </a:t>
            </a:r>
            <a:r>
              <a:rPr lang="uk-UA" dirty="0" smtClean="0"/>
              <a:t>яке називається </a:t>
            </a:r>
            <a:r>
              <a:rPr lang="uk-UA" b="1" i="1" dirty="0" smtClean="0"/>
              <a:t>знаменником геометричної прогресії.</a:t>
            </a:r>
            <a:endParaRPr lang="ru-RU" dirty="0" smtClean="0"/>
          </a:p>
          <a:p>
            <a:pPr marL="0" indent="361950">
              <a:buNone/>
            </a:pPr>
            <a:r>
              <a:rPr lang="uk-UA" dirty="0" smtClean="0"/>
              <a:t>Щоб задати геометричну прогресію, досить мати</a:t>
            </a:r>
            <a:r>
              <a:rPr lang="uk-UA" b="1" dirty="0" smtClean="0"/>
              <a:t> </a:t>
            </a:r>
            <a:r>
              <a:rPr lang="uk-UA" dirty="0" smtClean="0"/>
              <a:t>її перший член і знаменник.</a:t>
            </a:r>
            <a:endParaRPr lang="ru-RU" dirty="0" smtClean="0"/>
          </a:p>
          <a:p>
            <a:pPr marL="0" indent="361950">
              <a:buNone/>
            </a:pPr>
            <a:r>
              <a:rPr lang="uk-UA" dirty="0" smtClean="0"/>
              <a:t>Наприклад</a:t>
            </a:r>
            <a:r>
              <a:rPr lang="en-US" dirty="0" smtClean="0"/>
              <a:t>.</a:t>
            </a:r>
          </a:p>
          <a:p>
            <a:pPr marL="0" indent="361950">
              <a:buNone/>
            </a:pPr>
            <a:r>
              <a:rPr lang="uk-UA" i="1" dirty="0" smtClean="0"/>
              <a:t>1). </a:t>
            </a:r>
            <a:r>
              <a:rPr lang="en-US" i="1" dirty="0" smtClean="0"/>
              <a:t>b</a:t>
            </a:r>
            <a:r>
              <a:rPr lang="uk-UA" i="1" baseline="-25000" dirty="0" smtClean="0"/>
              <a:t>1</a:t>
            </a:r>
            <a:r>
              <a:rPr lang="en-US" i="1" dirty="0" smtClean="0"/>
              <a:t>=</a:t>
            </a:r>
            <a:r>
              <a:rPr lang="uk-UA" i="1" dirty="0" smtClean="0"/>
              <a:t> </a:t>
            </a:r>
            <a:r>
              <a:rPr lang="en-US" i="1" dirty="0" smtClean="0"/>
              <a:t>4 </a:t>
            </a:r>
            <a:r>
              <a:rPr lang="uk-UA" i="1" dirty="0" smtClean="0"/>
              <a:t>і </a:t>
            </a:r>
            <a:r>
              <a:rPr lang="en-US" i="1" dirty="0" smtClean="0"/>
              <a:t>q</a:t>
            </a:r>
            <a:r>
              <a:rPr lang="uk-UA" i="1" dirty="0" smtClean="0"/>
              <a:t> </a:t>
            </a:r>
            <a:r>
              <a:rPr lang="en-US" i="1" dirty="0" smtClean="0"/>
              <a:t>=</a:t>
            </a:r>
            <a:r>
              <a:rPr lang="uk-UA" i="1" dirty="0" smtClean="0"/>
              <a:t> </a:t>
            </a:r>
            <a:r>
              <a:rPr lang="en-US" i="1" dirty="0" smtClean="0"/>
              <a:t>3</a:t>
            </a:r>
            <a:r>
              <a:rPr lang="uk-UA" i="1" dirty="0" smtClean="0"/>
              <a:t>.</a:t>
            </a:r>
          </a:p>
          <a:p>
            <a:pPr marL="0" indent="361950">
              <a:buNone/>
            </a:pPr>
            <a:r>
              <a:rPr lang="uk-UA" i="1" dirty="0" smtClean="0"/>
              <a:t>Про</a:t>
            </a:r>
            <a:r>
              <a:rPr lang="uk-UA" dirty="0" smtClean="0"/>
              <a:t>гресія має вигляд </a:t>
            </a:r>
          </a:p>
          <a:p>
            <a:pPr marL="0" indent="361950">
              <a:buNone/>
            </a:pPr>
            <a:r>
              <a:rPr lang="uk-UA" b="1" dirty="0" smtClean="0"/>
              <a:t>4; 12; 36; 108; ... .</a:t>
            </a:r>
            <a:endParaRPr lang="ru-RU" b="1" dirty="0" smtClean="0"/>
          </a:p>
          <a:p>
            <a:pPr marL="0" indent="361950">
              <a:buNone/>
            </a:pPr>
            <a:r>
              <a:rPr lang="uk-UA" dirty="0" smtClean="0"/>
              <a:t>2). </a:t>
            </a:r>
            <a:r>
              <a:rPr lang="en-US" i="1" dirty="0" smtClean="0"/>
              <a:t>b</a:t>
            </a:r>
            <a:r>
              <a:rPr lang="uk-UA" i="1" baseline="-25000" dirty="0" smtClean="0"/>
              <a:t>1</a:t>
            </a:r>
            <a:r>
              <a:rPr lang="en-US" i="1" dirty="0" smtClean="0"/>
              <a:t>=</a:t>
            </a:r>
            <a:r>
              <a:rPr lang="uk-UA" i="1" dirty="0" smtClean="0"/>
              <a:t> - 12</a:t>
            </a:r>
            <a:r>
              <a:rPr lang="en-US" i="1" dirty="0" smtClean="0"/>
              <a:t> </a:t>
            </a:r>
            <a:r>
              <a:rPr lang="uk-UA" i="1" dirty="0" smtClean="0"/>
              <a:t>і </a:t>
            </a:r>
            <a:r>
              <a:rPr lang="en-US" i="1" dirty="0" smtClean="0"/>
              <a:t>q=</a:t>
            </a:r>
            <a:r>
              <a:rPr lang="uk-UA" i="1" dirty="0" smtClean="0"/>
              <a:t> - 1/</a:t>
            </a:r>
            <a:r>
              <a:rPr lang="en-US" i="1" dirty="0" smtClean="0"/>
              <a:t>3</a:t>
            </a:r>
            <a:r>
              <a:rPr lang="uk-UA" i="1" dirty="0" smtClean="0"/>
              <a:t>.</a:t>
            </a:r>
          </a:p>
          <a:p>
            <a:pPr marL="0" indent="361950">
              <a:buNone/>
            </a:pPr>
            <a:r>
              <a:rPr lang="uk-UA" dirty="0" smtClean="0"/>
              <a:t>Маємо таку </a:t>
            </a:r>
            <a:r>
              <a:rPr lang="uk-UA" b="1" dirty="0" smtClean="0"/>
              <a:t>прогресію:</a:t>
            </a:r>
          </a:p>
          <a:p>
            <a:pPr marL="0" indent="361950">
              <a:buNone/>
            </a:pPr>
            <a:endParaRPr lang="ru-RU" dirty="0" smtClean="0"/>
          </a:p>
          <a:p>
            <a:pPr marL="0" indent="361950">
              <a:buNone/>
            </a:pP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одержимое 27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11683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uk-UA" sz="3200" b="1" dirty="0" smtClean="0"/>
              <a:t>Числова послідовність, у якій перший член відмінний від нуля, а кожний наступний член дорівнює попередньому, помноженому на одне й те саме відмінне від нуля число, називається </a:t>
            </a:r>
            <a:r>
              <a:rPr lang="uk-UA" sz="3200" b="1" i="1" dirty="0" smtClean="0"/>
              <a:t>геометричною прогресією.</a:t>
            </a:r>
            <a:endParaRPr lang="ru-RU" sz="3200" b="1" dirty="0" smtClean="0"/>
          </a:p>
          <a:p>
            <a:endParaRPr lang="ru-RU" dirty="0"/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861048"/>
            <a:ext cx="38100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Прямоугольник 29"/>
          <p:cNvSpPr/>
          <p:nvPr/>
        </p:nvSpPr>
        <p:spPr>
          <a:xfrm>
            <a:off x="1043608" y="692696"/>
            <a:ext cx="2602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Геометрична прогресія. </a:t>
            </a:r>
            <a:endParaRPr lang="ru-RU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84368" y="1700808"/>
            <a:ext cx="809625" cy="542925"/>
          </a:xfrm>
          <a:prstGeom prst="rect">
            <a:avLst/>
          </a:prstGeom>
          <a:noFill/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6021288"/>
            <a:ext cx="1733550" cy="49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3971924" cy="585791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dirty="0" smtClean="0"/>
              <a:t>Встановимо формулу загального члена геометричної прогресії</a:t>
            </a:r>
            <a:endParaRPr lang="ru-RU" dirty="0" smtClean="0"/>
          </a:p>
          <a:p>
            <a:pPr marL="0" indent="0">
              <a:buNone/>
            </a:pPr>
            <a:r>
              <a:rPr lang="en-US" i="1" dirty="0" smtClean="0"/>
              <a:t>b</a:t>
            </a:r>
            <a:r>
              <a:rPr lang="uk-UA" i="1" baseline="-25000" dirty="0" smtClean="0"/>
              <a:t>1</a:t>
            </a:r>
            <a:r>
              <a:rPr lang="uk-UA" i="1" dirty="0" smtClean="0"/>
              <a:t>, </a:t>
            </a:r>
            <a:r>
              <a:rPr lang="en-US" i="1" dirty="0" smtClean="0"/>
              <a:t>b</a:t>
            </a:r>
            <a:r>
              <a:rPr lang="ru-RU" i="1" baseline="-25000" dirty="0" smtClean="0"/>
              <a:t>2</a:t>
            </a:r>
            <a:r>
              <a:rPr lang="ru-RU" i="1" dirty="0" smtClean="0"/>
              <a:t>, </a:t>
            </a:r>
            <a:r>
              <a:rPr lang="en-US" i="1" dirty="0" smtClean="0"/>
              <a:t>b</a:t>
            </a:r>
            <a:r>
              <a:rPr lang="uk-UA" i="1" baseline="-25000" dirty="0" smtClean="0"/>
              <a:t>3</a:t>
            </a:r>
            <a:r>
              <a:rPr lang="uk-UA" i="1" dirty="0" smtClean="0"/>
              <a:t>, ...,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ru-RU" i="1" dirty="0" smtClean="0"/>
              <a:t>, …</a:t>
            </a: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uk-UA" dirty="0" smtClean="0"/>
              <a:t>Згідно з означенням геометричної прогресії,</a:t>
            </a:r>
          </a:p>
          <a:p>
            <a:pPr marL="0" indent="0">
              <a:buNone/>
            </a:pPr>
            <a:r>
              <a:rPr lang="en-US" i="1" dirty="0" smtClean="0"/>
              <a:t>b</a:t>
            </a:r>
            <a:r>
              <a:rPr lang="uk-UA" i="1" baseline="-25000" dirty="0" smtClean="0"/>
              <a:t>2</a:t>
            </a:r>
            <a:r>
              <a:rPr lang="en-US" i="1" dirty="0" smtClean="0"/>
              <a:t> </a:t>
            </a:r>
            <a:r>
              <a:rPr lang="ru-RU" dirty="0" smtClean="0"/>
              <a:t>= </a:t>
            </a:r>
            <a:r>
              <a:rPr lang="en-US" i="1" dirty="0" smtClean="0"/>
              <a:t>b</a:t>
            </a:r>
            <a:r>
              <a:rPr lang="uk-UA" i="1" baseline="-25000" dirty="0" smtClean="0"/>
              <a:t>1</a:t>
            </a:r>
            <a:r>
              <a:rPr lang="en-US" i="1" dirty="0" smtClean="0">
                <a:sym typeface="Symbol"/>
              </a:rPr>
              <a:t> </a:t>
            </a:r>
            <a:r>
              <a:rPr lang="en-US" i="1" dirty="0" smtClean="0"/>
              <a:t>q</a:t>
            </a:r>
            <a:endParaRPr lang="uk-UA" i="1" dirty="0" smtClean="0"/>
          </a:p>
          <a:p>
            <a:pPr marL="0" indent="0">
              <a:buNone/>
            </a:pPr>
            <a:r>
              <a:rPr lang="en-US" i="1" dirty="0" smtClean="0"/>
              <a:t>b</a:t>
            </a:r>
            <a:r>
              <a:rPr lang="uk-UA" i="1" baseline="-25000" dirty="0" smtClean="0"/>
              <a:t>3</a:t>
            </a:r>
            <a:r>
              <a:rPr lang="en-US" i="1" dirty="0" smtClean="0"/>
              <a:t> </a:t>
            </a:r>
            <a:r>
              <a:rPr lang="ru-RU" dirty="0" smtClean="0"/>
              <a:t>= </a:t>
            </a:r>
            <a:r>
              <a:rPr lang="en-US" i="1" dirty="0" smtClean="0"/>
              <a:t>b</a:t>
            </a:r>
            <a:r>
              <a:rPr lang="uk-UA" i="1" baseline="-25000" dirty="0" smtClean="0"/>
              <a:t>2</a:t>
            </a:r>
            <a:r>
              <a:rPr lang="en-US" i="1" dirty="0" smtClean="0">
                <a:sym typeface="Symbol"/>
              </a:rPr>
              <a:t> </a:t>
            </a:r>
            <a:r>
              <a:rPr lang="en-US" i="1" dirty="0" smtClean="0"/>
              <a:t>q</a:t>
            </a:r>
            <a:endParaRPr lang="uk-UA" i="1" dirty="0" smtClean="0"/>
          </a:p>
          <a:p>
            <a:pPr marL="0" indent="0">
              <a:buNone/>
            </a:pPr>
            <a:r>
              <a:rPr lang="en-US" i="1" dirty="0" smtClean="0"/>
              <a:t>b</a:t>
            </a:r>
            <a:r>
              <a:rPr lang="uk-UA" i="1" baseline="-25000" dirty="0" smtClean="0"/>
              <a:t>4</a:t>
            </a:r>
            <a:r>
              <a:rPr lang="en-US" i="1" dirty="0" smtClean="0"/>
              <a:t> </a:t>
            </a:r>
            <a:r>
              <a:rPr lang="ru-RU" dirty="0" smtClean="0"/>
              <a:t>= </a:t>
            </a:r>
            <a:r>
              <a:rPr lang="en-US" i="1" dirty="0" smtClean="0"/>
              <a:t>b</a:t>
            </a:r>
            <a:r>
              <a:rPr lang="uk-UA" i="1" baseline="-25000" dirty="0" smtClean="0"/>
              <a:t>3</a:t>
            </a:r>
            <a:r>
              <a:rPr lang="en-US" i="1" dirty="0" smtClean="0">
                <a:sym typeface="Symbol"/>
              </a:rPr>
              <a:t> </a:t>
            </a:r>
            <a:r>
              <a:rPr lang="en-US" i="1" dirty="0" smtClean="0"/>
              <a:t>q</a:t>
            </a:r>
            <a:endParaRPr lang="uk-UA" i="1" dirty="0" smtClean="0"/>
          </a:p>
          <a:p>
            <a:pPr marL="0" indent="0">
              <a:buNone/>
            </a:pPr>
            <a:r>
              <a:rPr lang="uk-UA" i="1" dirty="0" smtClean="0"/>
              <a:t>……………….</a:t>
            </a:r>
          </a:p>
          <a:p>
            <a:pPr marL="0" indent="0">
              <a:buNone/>
            </a:pP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uk-UA" i="1" baseline="-25000" dirty="0" smtClean="0"/>
              <a:t>-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ru-RU" dirty="0" smtClean="0"/>
              <a:t>=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uk-UA" i="1" baseline="-25000" dirty="0" smtClean="0"/>
              <a:t>-2</a:t>
            </a:r>
            <a:r>
              <a:rPr lang="en-US" i="1" dirty="0" smtClean="0">
                <a:sym typeface="Symbol"/>
              </a:rPr>
              <a:t> </a:t>
            </a:r>
            <a:r>
              <a:rPr lang="en-US" i="1" dirty="0" smtClean="0"/>
              <a:t>q</a:t>
            </a:r>
            <a:endParaRPr lang="uk-UA" i="1" dirty="0" smtClean="0"/>
          </a:p>
          <a:p>
            <a:pPr marL="0" indent="0">
              <a:buNone/>
            </a:pP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</a:t>
            </a:r>
            <a:r>
              <a:rPr lang="ru-RU" dirty="0" smtClean="0"/>
              <a:t>=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uk-UA" i="1" baseline="-25000" dirty="0" smtClean="0"/>
              <a:t>-1</a:t>
            </a:r>
            <a:r>
              <a:rPr lang="en-US" i="1" dirty="0" smtClean="0">
                <a:sym typeface="Symbol"/>
              </a:rPr>
              <a:t> </a:t>
            </a:r>
            <a:r>
              <a:rPr lang="en-US" i="1" dirty="0" smtClean="0"/>
              <a:t>q</a:t>
            </a:r>
            <a:endParaRPr lang="uk-UA" i="1" dirty="0" smtClean="0"/>
          </a:p>
          <a:p>
            <a:pPr marL="0" indent="0">
              <a:buNone/>
            </a:pPr>
            <a:endParaRPr lang="uk-UA" i="1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uk-UA" dirty="0" smtClean="0"/>
              <a:t>Помноживши </a:t>
            </a:r>
            <a:r>
              <a:rPr lang="uk-UA" dirty="0" err="1" smtClean="0"/>
              <a:t>почленно</a:t>
            </a:r>
            <a:r>
              <a:rPr lang="uk-UA" dirty="0" smtClean="0"/>
              <a:t> ці рівності, маємо:</a:t>
            </a:r>
            <a:endParaRPr lang="ru-RU" dirty="0" smtClean="0"/>
          </a:p>
          <a:p>
            <a:pPr marL="0" indent="0">
              <a:buNone/>
            </a:pPr>
            <a:r>
              <a:rPr lang="en-US" i="1" dirty="0" smtClean="0"/>
              <a:t>b</a:t>
            </a:r>
            <a:r>
              <a:rPr lang="ru-RU" i="1" baseline="-25000" dirty="0" smtClean="0"/>
              <a:t>2</a:t>
            </a:r>
            <a:r>
              <a:rPr lang="ru-RU" i="1" dirty="0" smtClean="0">
                <a:sym typeface="Symbol"/>
              </a:rPr>
              <a:t></a:t>
            </a:r>
            <a:r>
              <a:rPr lang="ru-RU" i="1" dirty="0" smtClean="0"/>
              <a:t> </a:t>
            </a:r>
            <a:r>
              <a:rPr lang="en-US" i="1" dirty="0" smtClean="0"/>
              <a:t>b</a:t>
            </a:r>
            <a:r>
              <a:rPr lang="uk-UA" i="1" baseline="-25000" dirty="0" smtClean="0"/>
              <a:t>3</a:t>
            </a:r>
            <a:r>
              <a:rPr lang="uk-UA" i="1" dirty="0" smtClean="0">
                <a:sym typeface="Symbol"/>
              </a:rPr>
              <a:t></a:t>
            </a:r>
            <a:r>
              <a:rPr lang="uk-UA" i="1" dirty="0" smtClean="0"/>
              <a:t> ...</a:t>
            </a:r>
            <a:r>
              <a:rPr lang="uk-UA" i="1" dirty="0" smtClean="0">
                <a:sym typeface="Symbol"/>
              </a:rPr>
              <a:t></a:t>
            </a:r>
            <a:r>
              <a:rPr lang="uk-UA" i="1" dirty="0" smtClean="0"/>
              <a:t>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uk-UA" i="1" baseline="-25000" dirty="0" smtClean="0"/>
              <a:t>-1</a:t>
            </a:r>
            <a:r>
              <a:rPr lang="ru-RU" i="1" dirty="0" smtClean="0">
                <a:sym typeface="Symbol"/>
              </a:rPr>
              <a:t></a:t>
            </a:r>
            <a:r>
              <a:rPr lang="ru-RU" i="1" dirty="0" smtClean="0"/>
              <a:t>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uk-UA" i="1" dirty="0" smtClean="0"/>
              <a:t>=</a:t>
            </a:r>
            <a:r>
              <a:rPr lang="en-US" i="1" dirty="0" smtClean="0"/>
              <a:t> b</a:t>
            </a:r>
            <a:r>
              <a:rPr lang="uk-UA" i="1" baseline="-25000" dirty="0" smtClean="0"/>
              <a:t>1</a:t>
            </a:r>
            <a:r>
              <a:rPr lang="ru-RU" i="1" dirty="0" smtClean="0">
                <a:sym typeface="Symbol"/>
              </a:rPr>
              <a:t></a:t>
            </a:r>
            <a:r>
              <a:rPr lang="uk-UA" i="1" dirty="0" smtClean="0"/>
              <a:t> </a:t>
            </a:r>
            <a:r>
              <a:rPr lang="en-US" i="1" dirty="0" smtClean="0"/>
              <a:t>b</a:t>
            </a:r>
            <a:r>
              <a:rPr lang="ru-RU" i="1" baseline="-25000" dirty="0" smtClean="0"/>
              <a:t>2</a:t>
            </a:r>
            <a:r>
              <a:rPr lang="ru-RU" i="1" dirty="0" smtClean="0">
                <a:sym typeface="Symbol"/>
              </a:rPr>
              <a:t> </a:t>
            </a:r>
            <a:r>
              <a:rPr lang="ru-RU" i="1" dirty="0" smtClean="0"/>
              <a:t> </a:t>
            </a:r>
            <a:r>
              <a:rPr lang="en-US" i="1" dirty="0" smtClean="0"/>
              <a:t>b</a:t>
            </a:r>
            <a:r>
              <a:rPr lang="uk-UA" i="1" baseline="-25000" dirty="0" smtClean="0"/>
              <a:t>3</a:t>
            </a:r>
            <a:r>
              <a:rPr lang="ru-RU" i="1" dirty="0" smtClean="0">
                <a:sym typeface="Symbol"/>
              </a:rPr>
              <a:t>  …</a:t>
            </a:r>
            <a:r>
              <a:rPr lang="en-US" i="1" dirty="0" smtClean="0"/>
              <a:t>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uk-UA" i="1" baseline="-25000" dirty="0" smtClean="0"/>
              <a:t>-2</a:t>
            </a:r>
            <a:r>
              <a:rPr lang="uk-UA" i="1" dirty="0" smtClean="0"/>
              <a:t> </a:t>
            </a:r>
            <a:r>
              <a:rPr lang="uk-UA" i="1" dirty="0" smtClean="0">
                <a:sym typeface="Symbol"/>
              </a:rPr>
              <a:t></a:t>
            </a:r>
            <a:r>
              <a:rPr lang="uk-UA" i="1" dirty="0" smtClean="0"/>
              <a:t> </a:t>
            </a:r>
            <a:r>
              <a:rPr lang="en-US" i="1" dirty="0" smtClean="0"/>
              <a:t>b</a:t>
            </a:r>
            <a:r>
              <a:rPr lang="en-US" i="1" baseline="-25000" dirty="0" smtClean="0"/>
              <a:t>n-1</a:t>
            </a:r>
            <a:r>
              <a:rPr lang="ru-RU" i="1" dirty="0" smtClean="0">
                <a:sym typeface="Symbol"/>
              </a:rPr>
              <a:t></a:t>
            </a:r>
            <a:r>
              <a:rPr lang="ru-RU" i="1" dirty="0" smtClean="0"/>
              <a:t> </a:t>
            </a:r>
            <a:r>
              <a:rPr lang="en-US" i="1" dirty="0" smtClean="0"/>
              <a:t>q</a:t>
            </a:r>
            <a:r>
              <a:rPr lang="en-US" i="1" baseline="30000" dirty="0" smtClean="0"/>
              <a:t>n-1</a:t>
            </a:r>
            <a:endParaRPr lang="uk-UA" b="1" i="1" u="sng" baseline="30000" dirty="0" smtClean="0"/>
          </a:p>
          <a:p>
            <a:pPr marL="0" indent="0">
              <a:buNone/>
            </a:pPr>
            <a:endParaRPr lang="uk-UA" b="1" i="1" u="sng" dirty="0" smtClean="0"/>
          </a:p>
          <a:p>
            <a:pPr marL="0" indent="0">
              <a:buNone/>
            </a:pPr>
            <a:r>
              <a:rPr lang="uk-UA" dirty="0" smtClean="0"/>
              <a:t>Поділимо обидві частини одержаної рівності на підкреслений добуток. Отримаємо шукану формулу:</a:t>
            </a:r>
            <a:endParaRPr lang="ru-RU" dirty="0" smtClean="0"/>
          </a:p>
          <a:p>
            <a:pPr marL="0" indent="0" algn="ctr">
              <a:buNone/>
            </a:pPr>
            <a:r>
              <a:rPr lang="en-US" sz="3600" b="1" i="1" dirty="0" err="1" smtClean="0"/>
              <a:t>b</a:t>
            </a:r>
            <a:r>
              <a:rPr lang="en-US" sz="3600" b="1" i="1" baseline="-25000" dirty="0" err="1" smtClean="0"/>
              <a:t>n</a:t>
            </a:r>
            <a:r>
              <a:rPr lang="ru-RU" sz="3600" b="1" i="1" dirty="0" smtClean="0"/>
              <a:t> = </a:t>
            </a:r>
            <a:r>
              <a:rPr lang="en-US" sz="3600" b="1" i="1" dirty="0" smtClean="0"/>
              <a:t>b</a:t>
            </a:r>
            <a:r>
              <a:rPr lang="en-US" sz="3600" b="1" i="1" baseline="-25000" dirty="0" smtClean="0"/>
              <a:t>1</a:t>
            </a:r>
            <a:r>
              <a:rPr lang="en-US" sz="3600" b="1" i="1" dirty="0" smtClean="0">
                <a:sym typeface="Symbol"/>
              </a:rPr>
              <a:t> </a:t>
            </a:r>
            <a:r>
              <a:rPr lang="en-US" sz="3600" b="1" i="1" dirty="0" smtClean="0"/>
              <a:t>q</a:t>
            </a:r>
            <a:r>
              <a:rPr lang="en-US" sz="3600" b="1" i="1" baseline="30000" dirty="0" smtClean="0"/>
              <a:t>n-1</a:t>
            </a:r>
            <a:endParaRPr lang="ru-RU" sz="3600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0367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Формула n-</a:t>
            </a:r>
            <a:r>
              <a:rPr lang="uk-UA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члена  геометричної прогресії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788024" y="4005064"/>
            <a:ext cx="108012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228184" y="4005064"/>
            <a:ext cx="158417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1048074" y="3501008"/>
            <a:ext cx="2536272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4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r>
              <a:rPr lang="en-US" sz="4000" b="1" i="1" baseline="-250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ru-RU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= </a:t>
            </a:r>
            <a:r>
              <a:rPr lang="en-US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r>
              <a:rPr lang="en-US" sz="4000" b="1" i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r>
              <a:rPr lang="en-US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 </a:t>
            </a:r>
            <a:r>
              <a:rPr lang="en-US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</a:t>
            </a:r>
            <a:r>
              <a:rPr lang="en-US" sz="4000" b="1" i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n-1</a:t>
            </a:r>
            <a:endParaRPr lang="ru-RU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3971924" cy="585791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r>
              <a:rPr lang="uk-UA" sz="5600" b="1" dirty="0" smtClean="0"/>
              <a:t>Приклад 1. </a:t>
            </a:r>
            <a:endParaRPr lang="en-US" sz="5600" b="1" dirty="0" smtClean="0"/>
          </a:p>
          <a:p>
            <a:pPr marL="0" indent="0">
              <a:buNone/>
            </a:pPr>
            <a:r>
              <a:rPr lang="uk-UA" sz="5600" dirty="0" smtClean="0"/>
              <a:t>Знайти шостий член геометричної прогресії, перший член якої дорівнює 8, а знаменник становить</a:t>
            </a:r>
            <a:r>
              <a:rPr lang="en-US" sz="5600" dirty="0" smtClean="0"/>
              <a:t> 1/2</a:t>
            </a:r>
            <a:r>
              <a:rPr lang="uk-UA" sz="5600" dirty="0" smtClean="0"/>
              <a:t>.</a:t>
            </a:r>
            <a:endParaRPr lang="ru-RU" sz="5600" dirty="0" smtClean="0"/>
          </a:p>
          <a:p>
            <a:pPr marL="0" indent="0">
              <a:buNone/>
            </a:pPr>
            <a:r>
              <a:rPr lang="uk-UA" sz="5600" i="1" dirty="0" smtClean="0"/>
              <a:t>Розв'язання. </a:t>
            </a:r>
            <a:endParaRPr lang="en-US" sz="5600" i="1" dirty="0" smtClean="0"/>
          </a:p>
          <a:p>
            <a:pPr marL="0" indent="0">
              <a:buNone/>
            </a:pPr>
            <a:r>
              <a:rPr lang="en-US" sz="5600" i="1" dirty="0" smtClean="0"/>
              <a:t>b</a:t>
            </a:r>
            <a:r>
              <a:rPr lang="uk-UA" sz="5600" i="1" baseline="-25000" dirty="0" smtClean="0"/>
              <a:t>6</a:t>
            </a:r>
            <a:r>
              <a:rPr lang="uk-UA" sz="5600" i="1" dirty="0" smtClean="0"/>
              <a:t> </a:t>
            </a:r>
            <a:r>
              <a:rPr lang="uk-UA" sz="5600" dirty="0" smtClean="0"/>
              <a:t>= </a:t>
            </a:r>
            <a:r>
              <a:rPr lang="en-US" sz="5600" i="1" dirty="0" smtClean="0"/>
              <a:t>b</a:t>
            </a:r>
            <a:r>
              <a:rPr lang="en-US" sz="5600" i="1" baseline="-25000" dirty="0" smtClean="0"/>
              <a:t>1</a:t>
            </a:r>
            <a:r>
              <a:rPr lang="en-US" sz="5600" i="1" dirty="0" smtClean="0"/>
              <a:t>q</a:t>
            </a:r>
            <a:r>
              <a:rPr lang="en-US" sz="5600" i="1" baseline="30000" dirty="0" smtClean="0"/>
              <a:t>5</a:t>
            </a:r>
            <a:r>
              <a:rPr lang="ru-RU" sz="5600" i="1" dirty="0" smtClean="0"/>
              <a:t>; </a:t>
            </a:r>
            <a:endParaRPr lang="en-US" sz="5600" i="1" dirty="0" smtClean="0"/>
          </a:p>
          <a:p>
            <a:pPr marL="0" indent="0">
              <a:buNone/>
            </a:pPr>
            <a:endParaRPr lang="en-US" sz="5600" dirty="0" smtClean="0"/>
          </a:p>
          <a:p>
            <a:pPr marL="0" indent="0">
              <a:buNone/>
            </a:pPr>
            <a:endParaRPr lang="uk-UA" sz="5600" dirty="0" smtClean="0"/>
          </a:p>
          <a:p>
            <a:pPr marL="0" indent="0">
              <a:buNone/>
            </a:pPr>
            <a:r>
              <a:rPr lang="uk-UA" sz="5600" b="1" dirty="0" smtClean="0"/>
              <a:t>Приклад 2.</a:t>
            </a:r>
            <a:r>
              <a:rPr lang="uk-UA" sz="5600" dirty="0" smtClean="0"/>
              <a:t> </a:t>
            </a:r>
            <a:endParaRPr lang="en-US" sz="5600" dirty="0" smtClean="0"/>
          </a:p>
          <a:p>
            <a:pPr marL="0" indent="0">
              <a:buNone/>
            </a:pPr>
            <a:r>
              <a:rPr lang="uk-UA" sz="5600" dirty="0" smtClean="0"/>
              <a:t>Другий член геометричної прогресії дорівнює</a:t>
            </a:r>
            <a:r>
              <a:rPr lang="en-US" sz="5600" dirty="0" smtClean="0"/>
              <a:t> 1/27, a</a:t>
            </a:r>
            <a:r>
              <a:rPr lang="uk-UA" sz="5600" dirty="0" smtClean="0"/>
              <a:t> п'ятий член дорівнює 1. Знайти перший член і знаменник прогресії.</a:t>
            </a:r>
            <a:endParaRPr lang="en-US" sz="5600" dirty="0" smtClean="0"/>
          </a:p>
          <a:p>
            <a:pPr marL="0" indent="0">
              <a:buNone/>
            </a:pPr>
            <a:r>
              <a:rPr lang="uk-UA" sz="5600" i="1" dirty="0" smtClean="0"/>
              <a:t>Розв'язання. </a:t>
            </a:r>
            <a:endParaRPr lang="en-US" sz="5600" i="1" dirty="0" smtClean="0"/>
          </a:p>
          <a:p>
            <a:pPr marL="0" indent="0">
              <a:buNone/>
            </a:pPr>
            <a:r>
              <a:rPr lang="en-US" sz="6400" b="1" i="1" dirty="0" smtClean="0"/>
              <a:t>b</a:t>
            </a:r>
            <a:r>
              <a:rPr lang="uk-UA" sz="6400" b="1" i="1" baseline="-25000" dirty="0" smtClean="0"/>
              <a:t>2</a:t>
            </a:r>
            <a:r>
              <a:rPr lang="uk-UA" sz="6400" b="1" i="1" dirty="0" smtClean="0"/>
              <a:t> </a:t>
            </a:r>
            <a:r>
              <a:rPr lang="uk-UA" sz="6400" b="1" dirty="0" smtClean="0"/>
              <a:t>= </a:t>
            </a:r>
            <a:r>
              <a:rPr lang="en-US" sz="6400" b="1" i="1" dirty="0" smtClean="0"/>
              <a:t>b</a:t>
            </a:r>
            <a:r>
              <a:rPr lang="en-US" sz="6400" b="1" i="1" baseline="-25000" dirty="0" smtClean="0"/>
              <a:t>1</a:t>
            </a:r>
            <a:r>
              <a:rPr lang="en-US" sz="6400" b="1" i="1" dirty="0" smtClean="0"/>
              <a:t>q</a:t>
            </a:r>
            <a:r>
              <a:rPr lang="uk-UA" sz="6400" b="1" dirty="0" smtClean="0"/>
              <a:t>, </a:t>
            </a:r>
            <a:endParaRPr lang="en-US" sz="6400" b="1" dirty="0" smtClean="0"/>
          </a:p>
          <a:p>
            <a:pPr marL="0" indent="0">
              <a:buNone/>
            </a:pPr>
            <a:r>
              <a:rPr lang="en-US" sz="6400" b="1" dirty="0" smtClean="0"/>
              <a:t>b</a:t>
            </a:r>
            <a:r>
              <a:rPr lang="en-US" sz="6400" b="1" baseline="-25000" dirty="0" smtClean="0"/>
              <a:t>5</a:t>
            </a:r>
            <a:r>
              <a:rPr lang="uk-UA" sz="6400" b="1" dirty="0" smtClean="0"/>
              <a:t> = </a:t>
            </a:r>
            <a:r>
              <a:rPr lang="en-US" sz="6400" b="1" i="1" dirty="0" smtClean="0"/>
              <a:t>b</a:t>
            </a:r>
            <a:r>
              <a:rPr lang="en-US" sz="6400" b="1" i="1" baseline="-25000" dirty="0" smtClean="0"/>
              <a:t>1</a:t>
            </a:r>
            <a:r>
              <a:rPr lang="en-US" sz="6400" b="1" i="1" dirty="0" smtClean="0"/>
              <a:t>q</a:t>
            </a:r>
            <a:r>
              <a:rPr lang="uk-UA" sz="6400" b="1" baseline="30000" dirty="0" smtClean="0"/>
              <a:t>4</a:t>
            </a:r>
            <a:endParaRPr lang="ru-RU" sz="6400" b="1" dirty="0" smtClean="0"/>
          </a:p>
          <a:p>
            <a:pPr marL="0" indent="0">
              <a:buNone/>
            </a:pPr>
            <a:endParaRPr lang="en-US" sz="5600" dirty="0" smtClean="0"/>
          </a:p>
          <a:p>
            <a:pPr marL="0" indent="0">
              <a:buNone/>
            </a:pPr>
            <a:endParaRPr lang="ru-RU" sz="5600" dirty="0" smtClean="0"/>
          </a:p>
          <a:p>
            <a:pPr marL="0" indent="0">
              <a:buNone/>
            </a:pPr>
            <a:endParaRPr lang="en-US" sz="5600" dirty="0" smtClean="0"/>
          </a:p>
          <a:p>
            <a:pPr marL="0" indent="0">
              <a:buNone/>
            </a:pPr>
            <a:endParaRPr lang="en-US" sz="5600" dirty="0" smtClean="0"/>
          </a:p>
          <a:p>
            <a:pPr marL="0" indent="0">
              <a:buNone/>
            </a:pPr>
            <a:endParaRPr lang="en-US" sz="5600" dirty="0" smtClean="0"/>
          </a:p>
          <a:p>
            <a:pPr marL="0" indent="0">
              <a:buNone/>
            </a:pPr>
            <a:endParaRPr lang="en-US" sz="5600" dirty="0" smtClean="0"/>
          </a:p>
          <a:p>
            <a:pPr marL="0" indent="0">
              <a:buNone/>
            </a:pPr>
            <a:endParaRPr lang="en-US" sz="5600" dirty="0" smtClean="0"/>
          </a:p>
          <a:p>
            <a:pPr marL="0" indent="0">
              <a:buNone/>
            </a:pPr>
            <a:endParaRPr lang="en-US" sz="5600" dirty="0" smtClean="0"/>
          </a:p>
          <a:p>
            <a:pPr marL="0" indent="0">
              <a:buNone/>
            </a:pPr>
            <a:r>
              <a:rPr lang="en-US" sz="5600" i="1" dirty="0" smtClean="0"/>
              <a:t>b</a:t>
            </a:r>
            <a:r>
              <a:rPr lang="en-US" sz="5600" i="1" baseline="-25000" dirty="0" smtClean="0"/>
              <a:t>1  </a:t>
            </a:r>
            <a:r>
              <a:rPr lang="uk-UA" sz="5600" dirty="0" smtClean="0"/>
              <a:t>знаходимо з рівності </a:t>
            </a:r>
            <a:r>
              <a:rPr lang="en-US" sz="5600" dirty="0" smtClean="0"/>
              <a:t>b</a:t>
            </a:r>
            <a:r>
              <a:rPr lang="uk-UA" sz="5600" baseline="-25000" dirty="0" smtClean="0"/>
              <a:t>2</a:t>
            </a:r>
            <a:r>
              <a:rPr lang="uk-UA" sz="5600" dirty="0" smtClean="0"/>
              <a:t> = </a:t>
            </a:r>
            <a:r>
              <a:rPr lang="en-US" sz="5600" dirty="0" smtClean="0"/>
              <a:t>b</a:t>
            </a:r>
            <a:r>
              <a:rPr lang="uk-UA" sz="5600" baseline="-25000" dirty="0" smtClean="0"/>
              <a:t>2</a:t>
            </a:r>
            <a:r>
              <a:rPr lang="uk-UA" sz="5600" dirty="0" smtClean="0"/>
              <a:t> </a:t>
            </a:r>
            <a:r>
              <a:rPr lang="en-US" sz="5600" dirty="0" smtClean="0"/>
              <a:t>q</a:t>
            </a:r>
          </a:p>
          <a:p>
            <a:pPr marL="0" indent="0">
              <a:buNone/>
            </a:pPr>
            <a:endParaRPr lang="ru-RU" sz="5600" dirty="0" smtClean="0"/>
          </a:p>
          <a:p>
            <a:pPr>
              <a:buNone/>
            </a:pPr>
            <a:endParaRPr lang="uk-UA" sz="5600" dirty="0" smtClean="0"/>
          </a:p>
          <a:p>
            <a:pPr marL="0" indent="0">
              <a:buNone/>
            </a:pPr>
            <a:endParaRPr lang="uk-UA" sz="5600" dirty="0" smtClean="0"/>
          </a:p>
          <a:p>
            <a:pPr marL="0" indent="0">
              <a:buNone/>
            </a:pPr>
            <a:endParaRPr lang="ru-RU" sz="5600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0367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Формула n-</a:t>
            </a:r>
            <a:r>
              <a:rPr lang="uk-UA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члена  геометричної прогресії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1700808"/>
            <a:ext cx="2876550" cy="552450"/>
          </a:xfrm>
          <a:prstGeom prst="rect">
            <a:avLst/>
          </a:prstGeom>
          <a:noFill/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3789040"/>
            <a:ext cx="1400175" cy="571500"/>
          </a:xfrm>
          <a:prstGeom prst="rect">
            <a:avLst/>
          </a:prstGeom>
          <a:noFill/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4437112"/>
            <a:ext cx="771525" cy="685800"/>
          </a:xfrm>
          <a:prstGeom prst="rect">
            <a:avLst/>
          </a:prstGeom>
          <a:noFill/>
        </p:spPr>
      </p:pic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4581128"/>
            <a:ext cx="723900" cy="285750"/>
          </a:xfrm>
          <a:prstGeom prst="rect">
            <a:avLst/>
          </a:prstGeom>
          <a:noFill/>
        </p:spPr>
      </p:pic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4581128"/>
            <a:ext cx="504825" cy="276225"/>
          </a:xfrm>
          <a:prstGeom prst="rect">
            <a:avLst/>
          </a:prstGeom>
          <a:noFill/>
        </p:spPr>
      </p:pic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9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5733256"/>
            <a:ext cx="1762125" cy="69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znachennya-vlastivost-geometrichnoi-progres-i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BCB18F9-059F-4C8B-A8FB-49CB299752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oznachennya-vlastivost-geometrichnoi-progres-i</Template>
  <TotalTime>0</TotalTime>
  <Words>1045</Words>
  <Application>Microsoft Office PowerPoint</Application>
  <PresentationFormat>Экран (4:3)</PresentationFormat>
  <Paragraphs>188</Paragraphs>
  <Slides>13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oznachennya-vlastivost-geometrichnoi-progres-i</vt:lpstr>
      <vt:lpstr>Матеріали до уроків</vt:lpstr>
      <vt:lpstr>Готуємося до уроку</vt:lpstr>
      <vt:lpstr>Зміст </vt:lpstr>
      <vt:lpstr>Тема 6</vt:lpstr>
      <vt:lpstr>Пункт 11.1.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Матеріали до уроків</dc:title>
  <dc:creator>Ира</dc:creator>
  <cp:lastModifiedBy>Ира</cp:lastModifiedBy>
  <cp:revision>1</cp:revision>
  <dcterms:created xsi:type="dcterms:W3CDTF">2014-10-02T15:22:00Z</dcterms:created>
  <dcterms:modified xsi:type="dcterms:W3CDTF">2014-10-02T15:22:21Z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TC030009628</vt:lpwstr>
  </property>
</Properties>
</file>