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6"/>
  </p:notesMasterIdLst>
  <p:sldIdLst>
    <p:sldId id="256" r:id="rId3"/>
    <p:sldId id="259" r:id="rId4"/>
    <p:sldId id="257" r:id="rId5"/>
    <p:sldId id="266" r:id="rId6"/>
    <p:sldId id="301" r:id="rId7"/>
    <p:sldId id="309" r:id="rId8"/>
    <p:sldId id="306" r:id="rId9"/>
    <p:sldId id="310" r:id="rId10"/>
    <p:sldId id="312" r:id="rId11"/>
    <p:sldId id="307" r:id="rId12"/>
    <p:sldId id="313" r:id="rId13"/>
    <p:sldId id="314" r:id="rId14"/>
    <p:sldId id="31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0E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856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slide" Target="slide3.xml"/><Relationship Id="rId5" Type="http://schemas.openxmlformats.org/officeDocument/2006/relationships/slide" Target="slide9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" Target="slide3.xml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uk-UA" b="1" dirty="0" smtClean="0"/>
              <a:t>Приклад 3. </a:t>
            </a:r>
            <a:endParaRPr lang="en-US" b="1" dirty="0" smtClean="0"/>
          </a:p>
          <a:p>
            <a:pPr marL="0" indent="0">
              <a:buNone/>
            </a:pPr>
            <a:r>
              <a:rPr lang="uk-UA" dirty="0" smtClean="0"/>
              <a:t>Знайти четвертий член геометричної прогресії </a:t>
            </a:r>
            <a:r>
              <a:rPr lang="uk-UA" i="1" dirty="0" smtClean="0"/>
              <a:t>(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uk-UA" i="1" dirty="0" smtClean="0"/>
              <a:t>), </a:t>
            </a:r>
            <a:r>
              <a:rPr lang="uk-UA" dirty="0" smtClean="0"/>
              <a:t>якщо п'ятий її член дорівнює -6, а сьомий член дорівнює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-54.</a:t>
            </a:r>
            <a:endParaRPr lang="ru-RU" dirty="0" smtClean="0"/>
          </a:p>
          <a:p>
            <a:pPr>
              <a:buNone/>
            </a:pPr>
            <a:r>
              <a:rPr lang="uk-UA" b="1" i="1" dirty="0" smtClean="0"/>
              <a:t>Розв'язання. </a:t>
            </a:r>
            <a:endParaRPr lang="en-US" b="1" i="1" dirty="0" smtClean="0"/>
          </a:p>
          <a:p>
            <a:pPr marL="0" indent="0">
              <a:buNone/>
            </a:pPr>
            <a:r>
              <a:rPr lang="uk-UA" dirty="0" smtClean="0"/>
              <a:t>Виразимо сьомий член прогресії через її п'ятий член і знаменник.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Маємо: </a:t>
            </a:r>
          </a:p>
          <a:p>
            <a:pPr algn="ctr">
              <a:buNone/>
            </a:pPr>
            <a:r>
              <a:rPr lang="en-US" b="1" dirty="0" smtClean="0"/>
              <a:t>b</a:t>
            </a:r>
            <a:r>
              <a:rPr lang="uk-UA" b="1" baseline="-25000" dirty="0" smtClean="0"/>
              <a:t>7</a:t>
            </a:r>
            <a:r>
              <a:rPr lang="uk-UA" b="1" dirty="0" smtClean="0"/>
              <a:t> = </a:t>
            </a:r>
            <a:r>
              <a:rPr lang="en-US" b="1" dirty="0" smtClean="0"/>
              <a:t>b</a:t>
            </a:r>
            <a:r>
              <a:rPr lang="uk-UA" b="1" baseline="-25000" dirty="0" smtClean="0"/>
              <a:t>5</a:t>
            </a:r>
            <a:r>
              <a:rPr lang="uk-UA" b="1" dirty="0" smtClean="0"/>
              <a:t> </a:t>
            </a:r>
            <a:r>
              <a:rPr lang="en-US" b="1" dirty="0" smtClean="0"/>
              <a:t>q</a:t>
            </a:r>
            <a:r>
              <a:rPr lang="uk-UA" b="1" baseline="30000" dirty="0" smtClean="0"/>
              <a:t>2</a:t>
            </a:r>
            <a:r>
              <a:rPr lang="uk-UA" b="1" dirty="0" smtClean="0"/>
              <a:t>. </a:t>
            </a:r>
            <a:endParaRPr lang="en-US" b="1" dirty="0" smtClean="0"/>
          </a:p>
          <a:p>
            <a:pPr>
              <a:buNone/>
            </a:pPr>
            <a:r>
              <a:rPr lang="uk-UA" dirty="0" smtClean="0"/>
              <a:t>Звідси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3 рівняння </a:t>
            </a:r>
            <a:r>
              <a:rPr lang="en-US" i="1" dirty="0" smtClean="0"/>
              <a:t>q</a:t>
            </a:r>
            <a:r>
              <a:rPr lang="en-US" i="1" baseline="30000" dirty="0" smtClean="0"/>
              <a:t>2</a:t>
            </a:r>
            <a:r>
              <a:rPr lang="en-US" i="1" dirty="0" smtClean="0"/>
              <a:t> </a:t>
            </a:r>
            <a:r>
              <a:rPr lang="uk-UA" i="1" dirty="0" smtClean="0"/>
              <a:t>= </a:t>
            </a:r>
            <a:r>
              <a:rPr lang="uk-UA" dirty="0" smtClean="0"/>
              <a:t>9 маємо два значення </a:t>
            </a:r>
            <a:r>
              <a:rPr lang="en-US" i="1" dirty="0" smtClean="0"/>
              <a:t>q: </a:t>
            </a:r>
          </a:p>
          <a:p>
            <a:pPr marL="0" indent="0">
              <a:buNone/>
            </a:pPr>
            <a:r>
              <a:rPr lang="en-US" i="1" dirty="0" smtClean="0"/>
              <a:t>q</a:t>
            </a:r>
            <a:r>
              <a:rPr lang="en-US" i="1" baseline="-25000" dirty="0" smtClean="0"/>
              <a:t>1</a:t>
            </a:r>
            <a:r>
              <a:rPr lang="en-US" i="1" dirty="0" smtClean="0"/>
              <a:t> =</a:t>
            </a:r>
            <a:r>
              <a:rPr lang="uk-UA" i="1" dirty="0" smtClean="0"/>
              <a:t> </a:t>
            </a:r>
            <a:r>
              <a:rPr lang="uk-UA" dirty="0" smtClean="0"/>
              <a:t>З,</a:t>
            </a:r>
            <a:r>
              <a:rPr lang="en-US" dirty="0" smtClean="0"/>
              <a:t> </a:t>
            </a:r>
            <a:r>
              <a:rPr lang="en-US" i="1" dirty="0" smtClean="0"/>
              <a:t>q</a:t>
            </a:r>
            <a:r>
              <a:rPr lang="en-US" i="1" baseline="-25000" dirty="0" smtClean="0"/>
              <a:t>2</a:t>
            </a:r>
            <a:r>
              <a:rPr lang="en-US" i="1" dirty="0" smtClean="0"/>
              <a:t> = -</a:t>
            </a:r>
            <a:r>
              <a:rPr lang="uk-UA" i="1" dirty="0" smtClean="0"/>
              <a:t> </a:t>
            </a:r>
            <a:r>
              <a:rPr lang="uk-UA" dirty="0" smtClean="0"/>
              <a:t>З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Щоб знайти четвертий член прогресії, досить п'ятий член поділити на </a:t>
            </a:r>
            <a:r>
              <a:rPr lang="en-US" i="1" dirty="0" smtClean="0"/>
              <a:t>q</a:t>
            </a:r>
            <a:r>
              <a:rPr lang="ru-RU" i="1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Якщо </a:t>
            </a:r>
            <a:r>
              <a:rPr lang="en-US" i="1" dirty="0" smtClean="0"/>
              <a:t>q </a:t>
            </a:r>
            <a:r>
              <a:rPr lang="uk-UA" i="1" dirty="0" smtClean="0"/>
              <a:t>= </a:t>
            </a:r>
            <a:r>
              <a:rPr lang="uk-UA" dirty="0" smtClean="0"/>
              <a:t>З, то </a:t>
            </a:r>
            <a:r>
              <a:rPr lang="en-US" dirty="0" smtClean="0"/>
              <a:t>b</a:t>
            </a:r>
            <a:r>
              <a:rPr lang="uk-UA" i="1" baseline="-25000" dirty="0" smtClean="0"/>
              <a:t>4</a:t>
            </a:r>
            <a:r>
              <a:rPr lang="uk-UA" i="1" dirty="0" smtClean="0"/>
              <a:t> </a:t>
            </a:r>
            <a:r>
              <a:rPr lang="uk-UA" dirty="0" smtClean="0"/>
              <a:t>= </a:t>
            </a:r>
            <a:r>
              <a:rPr lang="en-US" dirty="0" smtClean="0"/>
              <a:t>(-6)/3=-2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якщо </a:t>
            </a:r>
            <a:r>
              <a:rPr lang="en-US" dirty="0" smtClean="0"/>
              <a:t>q </a:t>
            </a:r>
            <a:r>
              <a:rPr lang="uk-UA" dirty="0" smtClean="0"/>
              <a:t>= -3, то </a:t>
            </a:r>
            <a:r>
              <a:rPr lang="en-US" dirty="0" smtClean="0"/>
              <a:t>b</a:t>
            </a:r>
            <a:r>
              <a:rPr lang="uk-UA" i="1" baseline="-25000" dirty="0" smtClean="0"/>
              <a:t>4</a:t>
            </a:r>
            <a:r>
              <a:rPr lang="uk-UA" i="1" dirty="0" smtClean="0"/>
              <a:t> = </a:t>
            </a:r>
            <a:r>
              <a:rPr lang="en-US" i="1" dirty="0" smtClean="0"/>
              <a:t>(-6)/(-3)=2</a:t>
            </a:r>
            <a:endParaRPr lang="ru-RU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Отже, отримали два розв'язки: </a:t>
            </a:r>
            <a:endParaRPr lang="en-US" dirty="0" smtClean="0"/>
          </a:p>
          <a:p>
            <a:pPr marL="0" indent="0">
              <a:buNone/>
            </a:pPr>
            <a:r>
              <a:rPr lang="en-US" b="1" dirty="0" err="1" smtClean="0"/>
              <a:t>b</a:t>
            </a:r>
            <a:r>
              <a:rPr lang="en-US" b="1" i="1" baseline="-25000" dirty="0" err="1" smtClean="0"/>
              <a:t>n</a:t>
            </a:r>
            <a:r>
              <a:rPr lang="uk-UA" b="1" i="1" dirty="0" smtClean="0"/>
              <a:t> = </a:t>
            </a:r>
            <a:r>
              <a:rPr lang="uk-UA" b="1" dirty="0" smtClean="0"/>
              <a:t>-2, </a:t>
            </a:r>
            <a:r>
              <a:rPr lang="en-US" b="1" dirty="0" err="1" smtClean="0"/>
              <a:t>b</a:t>
            </a:r>
            <a:r>
              <a:rPr lang="en-US" b="1" i="1" baseline="-25000" dirty="0" err="1" smtClean="0"/>
              <a:t>n</a:t>
            </a:r>
            <a:r>
              <a:rPr lang="uk-UA" b="1" i="1" dirty="0" smtClean="0"/>
              <a:t> - 2. </a:t>
            </a:r>
            <a:endParaRPr lang="ru-RU" b="1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4038600" cy="9361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Геометрична прогресія. Формула n-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геометричної прогресії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3212976"/>
            <a:ext cx="1752600" cy="542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572000" y="476672"/>
            <a:ext cx="4320480" cy="595272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 smtClean="0"/>
              <a:t>Геометрична прогресія має наступні властивості.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1. </a:t>
            </a:r>
            <a:r>
              <a:rPr lang="uk-UA" i="1" dirty="0" smtClean="0"/>
              <a:t>Будь-який член геометричної прогресії, починаючи з другого, є середнім пропорційним, (геометричним) двох сусідніх з ним, членів.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Тобто квадрат кожного члена геометричної прогресії, крім</a:t>
            </a:r>
            <a:r>
              <a:rPr lang="en-US" dirty="0" smtClean="0"/>
              <a:t> </a:t>
            </a:r>
            <a:r>
              <a:rPr lang="uk-UA" dirty="0" smtClean="0"/>
              <a:t>першого, дорівнює добутку двох сусідніх з ним членів.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Якщо </a:t>
            </a:r>
            <a:r>
              <a:rPr lang="en-US" dirty="0" smtClean="0"/>
              <a:t>b</a:t>
            </a:r>
            <a:r>
              <a:rPr lang="en-US" baseline="-25000" dirty="0" smtClean="0"/>
              <a:t>m-1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m</a:t>
            </a:r>
            <a:r>
              <a:rPr lang="en-US" dirty="0" smtClean="0"/>
              <a:t>, b</a:t>
            </a:r>
            <a:r>
              <a:rPr lang="en-US" baseline="-25000" dirty="0" smtClean="0"/>
              <a:t>m+1</a:t>
            </a:r>
            <a:r>
              <a:rPr lang="en-US" dirty="0" smtClean="0"/>
              <a:t> - </a:t>
            </a:r>
            <a:r>
              <a:rPr lang="uk-UA" dirty="0" smtClean="0"/>
              <a:t>три послідовні члени геометричної прогресії, то </a:t>
            </a:r>
            <a:r>
              <a:rPr lang="en-US" dirty="0" smtClean="0"/>
              <a:t> </a:t>
            </a: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4038600" cy="9361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Властивості геометричної прогресії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9552" y="2204864"/>
            <a:ext cx="3888432" cy="14773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uk-UA" b="1" i="1" dirty="0" smtClean="0"/>
              <a:t>Будь-який член геометричної прогресії, починаючи з другого, є середнім пропорційним, (геометричним) двох сусідніх з ним, членів.</a:t>
            </a:r>
            <a:endParaRPr lang="ru-RU" dirty="0" smtClean="0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4" cstate="print">
            <a:lum bright="30000" contrast="63000"/>
          </a:blip>
          <a:srcRect/>
          <a:stretch>
            <a:fillRect/>
          </a:stretch>
        </p:blipFill>
        <p:spPr bwMode="auto">
          <a:xfrm>
            <a:off x="4716016" y="3645024"/>
            <a:ext cx="3961829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5877272"/>
            <a:ext cx="1590675" cy="285750"/>
          </a:xfrm>
          <a:prstGeom prst="rect">
            <a:avLst/>
          </a:prstGeom>
          <a:noFill/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1" y="4149080"/>
            <a:ext cx="3816424" cy="6480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i="1" dirty="0" smtClean="0"/>
              <a:t>2.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4038600" cy="9361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Властивості геометричної прогресії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11560" y="2204864"/>
            <a:ext cx="3888432" cy="369331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uk-UA" b="1" i="1" dirty="0" smtClean="0"/>
              <a:t>Будь-який член геометричної прогресії, починаю­чи з другого, є середнім пропорційним, (геометричним) двох сусідніх з ним, членів.</a:t>
            </a:r>
            <a:endParaRPr lang="en-US" b="1" i="1" dirty="0" smtClean="0"/>
          </a:p>
          <a:p>
            <a:pPr marL="342900" indent="-342900"/>
            <a:endParaRPr lang="en-US" b="1" i="1" dirty="0" smtClean="0"/>
          </a:p>
          <a:p>
            <a:pPr marL="342900" indent="-342900"/>
            <a:endParaRPr lang="uk-UA" b="1" i="1" dirty="0" smtClean="0"/>
          </a:p>
          <a:p>
            <a:pPr marL="342900" indent="-342900"/>
            <a:r>
              <a:rPr lang="en-US" b="1" i="1" dirty="0" smtClean="0"/>
              <a:t>2.   </a:t>
            </a:r>
            <a:r>
              <a:rPr lang="uk-UA" b="1" i="1" dirty="0" smtClean="0"/>
              <a:t>Добуток двох членів скінченної геометричної прогресії, рівновіддалених від крайніх членів, дорівнює добутку крайніх членів.</a:t>
            </a: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3717032"/>
            <a:ext cx="1590675" cy="285750"/>
          </a:xfrm>
          <a:prstGeom prst="rect">
            <a:avLst/>
          </a:prstGeom>
          <a:noFill/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39" y="1052736"/>
            <a:ext cx="3275203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Прямоугольник 28"/>
          <p:cNvSpPr/>
          <p:nvPr/>
        </p:nvSpPr>
        <p:spPr>
          <a:xfrm>
            <a:off x="4644008" y="2780928"/>
            <a:ext cx="406794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Доведемо цю властивість у загальному вигляді.</a:t>
            </a:r>
            <a:r>
              <a:rPr lang="en-US" dirty="0" smtClean="0"/>
              <a:t> </a:t>
            </a:r>
          </a:p>
          <a:p>
            <a:r>
              <a:rPr lang="uk-UA" i="1" dirty="0" smtClean="0"/>
              <a:t>Доведення. </a:t>
            </a:r>
            <a:endParaRPr lang="en-US" i="1" dirty="0" smtClean="0"/>
          </a:p>
          <a:p>
            <a:r>
              <a:rPr lang="uk-UA" dirty="0" smtClean="0"/>
              <a:t>Нехай геометрична прогресія </a:t>
            </a:r>
            <a:r>
              <a:rPr lang="en-US" dirty="0" smtClean="0"/>
              <a:t>(</a:t>
            </a:r>
            <a:r>
              <a:rPr lang="en-US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uk-UA" i="1" dirty="0" smtClean="0"/>
              <a:t>) </a:t>
            </a:r>
            <a:r>
              <a:rPr lang="uk-UA" dirty="0" smtClean="0"/>
              <a:t>має </a:t>
            </a:r>
            <a:r>
              <a:rPr lang="en-US" i="1" dirty="0" smtClean="0"/>
              <a:t>n</a:t>
            </a:r>
            <a:r>
              <a:rPr lang="uk-UA" i="1" dirty="0" smtClean="0"/>
              <a:t> </a:t>
            </a:r>
            <a:r>
              <a:rPr lang="uk-UA" dirty="0" smtClean="0"/>
              <a:t>членів. Члени прогресії, що стоять на </a:t>
            </a:r>
            <a:r>
              <a:rPr lang="en-US" dirty="0" smtClean="0"/>
              <a:t>k</a:t>
            </a:r>
            <a:r>
              <a:rPr lang="uk-UA" dirty="0" smtClean="0"/>
              <a:t>-му місці від початку та на </a:t>
            </a:r>
            <a:r>
              <a:rPr lang="en-US" dirty="0" smtClean="0"/>
              <a:t>k</a:t>
            </a:r>
            <a:r>
              <a:rPr lang="uk-UA" dirty="0" smtClean="0"/>
              <a:t>-му місці від її кінця, відповідно дорівнюють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en-US" b="1" i="1" dirty="0" err="1" smtClean="0"/>
              <a:t>b</a:t>
            </a:r>
            <a:r>
              <a:rPr lang="en-US" b="1" i="1" baseline="-25000" dirty="0" err="1" smtClean="0"/>
              <a:t>k</a:t>
            </a:r>
            <a:r>
              <a:rPr lang="uk-UA" b="1" i="1" dirty="0" smtClean="0"/>
              <a:t>=</a:t>
            </a:r>
            <a:r>
              <a:rPr lang="en-US" b="1" i="1" dirty="0" smtClean="0"/>
              <a:t>b</a:t>
            </a:r>
            <a:r>
              <a:rPr lang="en-US" b="1" i="1" baseline="-25000" dirty="0" smtClean="0"/>
              <a:t>1</a:t>
            </a:r>
            <a:r>
              <a:rPr lang="uk-UA" dirty="0" smtClean="0">
                <a:sym typeface="Symbol"/>
              </a:rPr>
              <a:t>  </a:t>
            </a:r>
            <a:r>
              <a:rPr lang="en-US" b="1" i="1" dirty="0" smtClean="0"/>
              <a:t>q</a:t>
            </a:r>
            <a:r>
              <a:rPr lang="en-US" b="1" i="1" baseline="30000" dirty="0" smtClean="0"/>
              <a:t>k-1</a:t>
            </a:r>
          </a:p>
          <a:p>
            <a:r>
              <a:rPr lang="en-US" b="1" i="1" dirty="0" smtClean="0"/>
              <a:t>b</a:t>
            </a:r>
            <a:r>
              <a:rPr lang="en-US" b="1" i="1" baseline="-25000" dirty="0" smtClean="0"/>
              <a:t>n-k+1</a:t>
            </a:r>
            <a:r>
              <a:rPr lang="uk-UA" b="1" i="1" dirty="0" smtClean="0"/>
              <a:t>=</a:t>
            </a:r>
            <a:r>
              <a:rPr lang="en-US" b="1" i="1" dirty="0" smtClean="0"/>
              <a:t>b</a:t>
            </a:r>
            <a:r>
              <a:rPr lang="en-US" b="1" i="1" baseline="-25000" dirty="0" smtClean="0"/>
              <a:t>1</a:t>
            </a:r>
            <a:r>
              <a:rPr lang="uk-UA" dirty="0" smtClean="0">
                <a:sym typeface="Symbol"/>
              </a:rPr>
              <a:t>  </a:t>
            </a:r>
            <a:r>
              <a:rPr lang="en-US" b="1" i="1" dirty="0" err="1" smtClean="0"/>
              <a:t>q</a:t>
            </a:r>
            <a:r>
              <a:rPr lang="en-US" b="1" i="1" baseline="30000" dirty="0" err="1" smtClean="0"/>
              <a:t>n</a:t>
            </a:r>
            <a:r>
              <a:rPr lang="en-US" b="1" i="1" baseline="30000" dirty="0" smtClean="0"/>
              <a:t>-k</a:t>
            </a:r>
          </a:p>
          <a:p>
            <a:r>
              <a:rPr lang="uk-UA" dirty="0" smtClean="0"/>
              <a:t>Утворимо їх добуток:</a:t>
            </a:r>
            <a:r>
              <a:rPr lang="uk-UA" dirty="0" smtClean="0">
                <a:sym typeface="Symbol"/>
              </a:rPr>
              <a:t></a:t>
            </a:r>
            <a:endParaRPr lang="ru-RU" dirty="0" smtClean="0"/>
          </a:p>
          <a:p>
            <a:r>
              <a:rPr lang="en-US" b="1" i="1" dirty="0" err="1" smtClean="0"/>
              <a:t>b</a:t>
            </a:r>
            <a:r>
              <a:rPr lang="en-US" b="1" i="1" baseline="-25000" dirty="0" err="1" smtClean="0"/>
              <a:t>k</a:t>
            </a:r>
            <a:r>
              <a:rPr lang="en-US" b="1" i="1" baseline="-25000" dirty="0" smtClean="0"/>
              <a:t> </a:t>
            </a:r>
            <a:r>
              <a:rPr lang="en-US" b="1" i="1" dirty="0" smtClean="0">
                <a:sym typeface="Symbol"/>
              </a:rPr>
              <a:t> </a:t>
            </a:r>
            <a:r>
              <a:rPr lang="en-US" b="1" i="1" dirty="0" smtClean="0"/>
              <a:t>b</a:t>
            </a:r>
            <a:r>
              <a:rPr lang="en-US" b="1" i="1" baseline="-25000" dirty="0" smtClean="0"/>
              <a:t>n-k+1 </a:t>
            </a:r>
            <a:r>
              <a:rPr lang="uk-UA" b="1" i="1" dirty="0" smtClean="0"/>
              <a:t>= </a:t>
            </a:r>
            <a:r>
              <a:rPr lang="en-US" b="1" i="1" dirty="0" smtClean="0"/>
              <a:t>b</a:t>
            </a:r>
            <a:r>
              <a:rPr lang="en-US" b="1" i="1" baseline="-25000" dirty="0" smtClean="0"/>
              <a:t>1</a:t>
            </a:r>
            <a:r>
              <a:rPr lang="uk-UA" dirty="0" smtClean="0">
                <a:sym typeface="Symbol"/>
              </a:rPr>
              <a:t>  </a:t>
            </a:r>
            <a:r>
              <a:rPr lang="en-US" b="1" i="1" dirty="0" smtClean="0"/>
              <a:t>q</a:t>
            </a:r>
            <a:r>
              <a:rPr lang="en-US" b="1" i="1" baseline="30000" dirty="0" smtClean="0"/>
              <a:t>k-1 </a:t>
            </a:r>
            <a:r>
              <a:rPr lang="uk-UA" b="1" i="1" dirty="0" smtClean="0">
                <a:sym typeface="Symbol"/>
              </a:rPr>
              <a:t></a:t>
            </a:r>
            <a:r>
              <a:rPr lang="en-US" b="1" i="1" dirty="0" smtClean="0">
                <a:sym typeface="Symbol"/>
              </a:rPr>
              <a:t> </a:t>
            </a:r>
            <a:r>
              <a:rPr lang="en-US" b="1" i="1" dirty="0" smtClean="0"/>
              <a:t>b</a:t>
            </a:r>
            <a:r>
              <a:rPr lang="en-US" b="1" i="1" baseline="-25000" dirty="0" smtClean="0"/>
              <a:t>1</a:t>
            </a:r>
            <a:r>
              <a:rPr lang="uk-UA" dirty="0" smtClean="0">
                <a:sym typeface="Symbol"/>
              </a:rPr>
              <a:t>  </a:t>
            </a:r>
            <a:r>
              <a:rPr lang="en-US" b="1" i="1" dirty="0" err="1" smtClean="0"/>
              <a:t>q</a:t>
            </a:r>
            <a:r>
              <a:rPr lang="en-US" b="1" i="1" baseline="30000" dirty="0" err="1" smtClean="0"/>
              <a:t>n</a:t>
            </a:r>
            <a:r>
              <a:rPr lang="en-US" b="1" i="1" baseline="30000" dirty="0" smtClean="0"/>
              <a:t>-k </a:t>
            </a:r>
            <a:r>
              <a:rPr lang="en-US" b="1" i="1" dirty="0" smtClean="0"/>
              <a:t>= b</a:t>
            </a:r>
            <a:r>
              <a:rPr lang="en-US" b="1" i="1" baseline="-25000" dirty="0" smtClean="0"/>
              <a:t>1</a:t>
            </a:r>
            <a:r>
              <a:rPr lang="uk-UA" dirty="0" smtClean="0">
                <a:sym typeface="Symbol"/>
              </a:rPr>
              <a:t> </a:t>
            </a:r>
            <a:r>
              <a:rPr lang="en-US" b="1" i="1" dirty="0" smtClean="0"/>
              <a:t> b</a:t>
            </a:r>
            <a:r>
              <a:rPr lang="en-US" b="1" i="1" baseline="-25000" dirty="0" smtClean="0"/>
              <a:t>1</a:t>
            </a:r>
            <a:r>
              <a:rPr lang="uk-UA" dirty="0" smtClean="0">
                <a:sym typeface="Symbol"/>
              </a:rPr>
              <a:t> </a:t>
            </a:r>
            <a:r>
              <a:rPr lang="uk-UA" b="1" i="1" dirty="0" smtClean="0"/>
              <a:t> </a:t>
            </a:r>
            <a:r>
              <a:rPr lang="en-US" b="1" i="1" dirty="0" smtClean="0"/>
              <a:t>q</a:t>
            </a:r>
            <a:r>
              <a:rPr lang="en-US" b="1" i="1" baseline="30000" dirty="0" smtClean="0"/>
              <a:t>n-1</a:t>
            </a:r>
            <a:r>
              <a:rPr lang="en-US" b="1" dirty="0" smtClean="0"/>
              <a:t>=</a:t>
            </a:r>
            <a:r>
              <a:rPr lang="uk-UA" b="1" dirty="0" smtClean="0"/>
              <a:t> </a:t>
            </a:r>
            <a:endParaRPr lang="en-US" b="1" dirty="0" smtClean="0"/>
          </a:p>
          <a:p>
            <a:r>
              <a:rPr lang="en-US" b="1" dirty="0" smtClean="0"/>
              <a:t>= </a:t>
            </a:r>
            <a:r>
              <a:rPr lang="en-US" b="1" i="1" dirty="0" smtClean="0"/>
              <a:t>b</a:t>
            </a:r>
            <a:r>
              <a:rPr lang="en-US" b="1" i="1" baseline="-25000" dirty="0" smtClean="0"/>
              <a:t>1</a:t>
            </a:r>
            <a:r>
              <a:rPr lang="uk-UA" dirty="0" smtClean="0">
                <a:sym typeface="Symbol"/>
              </a:rPr>
              <a:t>  </a:t>
            </a:r>
            <a:r>
              <a:rPr lang="en-US" b="1" i="1" dirty="0" err="1" smtClean="0"/>
              <a:t>b</a:t>
            </a:r>
            <a:r>
              <a:rPr lang="en-US" b="1" i="1" baseline="-25000" dirty="0" err="1" smtClean="0"/>
              <a:t>n</a:t>
            </a:r>
            <a:r>
              <a:rPr lang="en-US" dirty="0" smtClean="0">
                <a:sym typeface="Symbol"/>
              </a:rPr>
              <a:t>, </a:t>
            </a:r>
            <a:r>
              <a:rPr lang="uk-UA" dirty="0" smtClean="0"/>
              <a:t>що й треба було довести. </a:t>
            </a:r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572000" y="571480"/>
            <a:ext cx="4248472" cy="6025872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arenR"/>
            </a:pPr>
            <a:r>
              <a:rPr lang="uk-UA" dirty="0" smtClean="0"/>
              <a:t>Яку числову послідовність називають геометричною</a:t>
            </a:r>
            <a:br>
              <a:rPr lang="uk-UA" dirty="0" smtClean="0"/>
            </a:br>
            <a:r>
              <a:rPr lang="uk-UA" dirty="0" smtClean="0"/>
              <a:t>прогресією?</a:t>
            </a:r>
            <a:endParaRPr lang="ru-RU" dirty="0" smtClean="0"/>
          </a:p>
          <a:p>
            <a:pPr marL="514350" lvl="0" indent="-514350">
              <a:buFont typeface="+mj-lt"/>
              <a:buAutoNum type="arabicParenR"/>
            </a:pPr>
            <a:r>
              <a:rPr lang="uk-UA" dirty="0" smtClean="0"/>
              <a:t>Що називають знаменником геометричної прогресії?</a:t>
            </a:r>
            <a:endParaRPr lang="ru-RU" dirty="0" smtClean="0"/>
          </a:p>
          <a:p>
            <a:pPr marL="514350" lvl="0" indent="-514350">
              <a:buFont typeface="+mj-lt"/>
              <a:buAutoNum type="arabicParenR"/>
            </a:pPr>
            <a:r>
              <a:rPr lang="uk-UA" dirty="0" smtClean="0"/>
              <a:t>Чи може хоча б один член геометричної прогресії дорівнювати нулю?</a:t>
            </a:r>
            <a:endParaRPr lang="ru-RU" dirty="0" smtClean="0"/>
          </a:p>
          <a:p>
            <a:pPr marL="514350" lvl="0" indent="-514350">
              <a:buFont typeface="+mj-lt"/>
              <a:buAutoNum type="arabicParenR"/>
            </a:pPr>
            <a:r>
              <a:rPr lang="uk-UA" dirty="0" smtClean="0"/>
              <a:t>Як обчислити будь-який член геометричної прогресії,</a:t>
            </a:r>
            <a:r>
              <a:rPr lang="en-US" dirty="0" smtClean="0"/>
              <a:t> </a:t>
            </a:r>
            <a:r>
              <a:rPr lang="uk-UA" dirty="0" smtClean="0"/>
              <a:t>знаючи її перший член і знаменник?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Запитання для самоперевірки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110096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Готуємося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до уроку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2ecdb766c09.pn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lum bright="12000" contrast="-19000"/>
          </a:blip>
          <a:stretch>
            <a:fillRect/>
          </a:stretch>
        </p:blipFill>
        <p:spPr>
          <a:xfrm>
            <a:off x="571472" y="1785926"/>
            <a:ext cx="3820146" cy="4286280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13078" y="613520"/>
            <a:ext cx="3895724" cy="5715040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Використано матеріали  Бібліотеки електронних </a:t>
            </a:r>
            <a:r>
              <a:rPr lang="uk-UA" sz="1800" dirty="0" err="1" smtClean="0"/>
              <a:t>наочностей</a:t>
            </a:r>
            <a:r>
              <a:rPr lang="uk-UA" sz="1800" dirty="0" smtClean="0"/>
              <a:t> </a:t>
            </a:r>
            <a:r>
              <a:rPr lang="uk-UA" sz="1800" dirty="0" err="1" smtClean="0"/>
              <a:t>“Алгебра</a:t>
            </a:r>
            <a:r>
              <a:rPr lang="uk-UA" sz="1800" dirty="0" smtClean="0"/>
              <a:t> 7-9 </a:t>
            </a:r>
            <a:r>
              <a:rPr lang="uk-UA" sz="1800" dirty="0" err="1" smtClean="0"/>
              <a:t>клас”</a:t>
            </a:r>
            <a:r>
              <a:rPr lang="uk-UA" sz="1800" dirty="0" smtClean="0"/>
              <a:t>.</a:t>
            </a:r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Робота вчителя СЗОШ І- ІІІ ступенів </a:t>
            </a:r>
          </a:p>
          <a:p>
            <a:pPr>
              <a:buNone/>
            </a:pPr>
            <a:r>
              <a:rPr lang="uk-UA" sz="1800" dirty="0" smtClean="0"/>
              <a:t>№ 8 м. Хмельницького Кравчук Г.Т.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3"/>
          <p:cNvSpPr txBox="1">
            <a:spLocks/>
          </p:cNvSpPr>
          <p:nvPr/>
        </p:nvSpPr>
        <p:spPr>
          <a:xfrm>
            <a:off x="4786314" y="642918"/>
            <a:ext cx="4000528" cy="124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Мультимедійні технології на уроках алгебри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57356" y="6072206"/>
            <a:ext cx="171451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2011 рік</a:t>
            </a:r>
            <a:endParaRPr lang="ru-RU" b="1" dirty="0"/>
          </a:p>
        </p:txBody>
      </p:sp>
      <p:pic>
        <p:nvPicPr>
          <p:cNvPr id="29" name="Рисунок 28" descr="Galina_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7884" y="4214818"/>
            <a:ext cx="1828800" cy="2130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5" action="ppaction://hlinksldjump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4. Квадратні 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6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6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Арифметична та геометрична прогресії 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Числові послідовності. Властивості числових послідовностей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Арифметична прогресія. Формула n-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арифметичної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2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арифметичної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Геометрична прогресія. Формула n-</a:t>
            </a:r>
            <a:r>
              <a:rPr lang="uk-UA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геометричної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Сума перших </a:t>
            </a:r>
            <a:r>
              <a:rPr lang="uk-UA" sz="2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членів геометричної прогресії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Нескінченна геометрична прогресія (|q| &lt; 0) та її сума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328612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11.1.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4008" y="571480"/>
            <a:ext cx="4176464" cy="5953864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sz="5100" b="1" dirty="0" smtClean="0"/>
              <a:t>Пригадайте</a:t>
            </a:r>
            <a:endParaRPr lang="en-US" sz="5100" b="1" dirty="0" smtClean="0"/>
          </a:p>
          <a:p>
            <a:pPr marL="0" indent="0">
              <a:buNone/>
            </a:pPr>
            <a:endParaRPr lang="ru-RU" sz="3600" dirty="0" smtClean="0"/>
          </a:p>
          <a:p>
            <a:pPr marL="0" indent="0">
              <a:buNone/>
            </a:pPr>
            <a:r>
              <a:rPr lang="uk-UA" sz="5800" dirty="0" smtClean="0"/>
              <a:t>1.</a:t>
            </a:r>
            <a:r>
              <a:rPr lang="en-US" sz="5800" dirty="0" smtClean="0"/>
              <a:t> </a:t>
            </a:r>
            <a:r>
              <a:rPr lang="uk-UA" sz="5800" dirty="0" smtClean="0"/>
              <a:t>Яку числову послідовність називають арифметичною</a:t>
            </a:r>
            <a:r>
              <a:rPr lang="en-US" sz="5800" dirty="0" smtClean="0"/>
              <a:t>  </a:t>
            </a:r>
            <a:r>
              <a:rPr lang="uk-UA" sz="5800" dirty="0" smtClean="0"/>
              <a:t>прогресією?</a:t>
            </a:r>
            <a:endParaRPr lang="ru-RU" sz="5800" dirty="0" smtClean="0"/>
          </a:p>
          <a:p>
            <a:pPr marL="0" lvl="0" indent="0">
              <a:buNone/>
            </a:pPr>
            <a:endParaRPr lang="uk-UA" sz="5800" dirty="0" smtClean="0"/>
          </a:p>
          <a:p>
            <a:pPr marL="0" lvl="0" indent="0">
              <a:buNone/>
            </a:pPr>
            <a:r>
              <a:rPr lang="en-US" sz="5800" dirty="0" smtClean="0"/>
              <a:t>2</a:t>
            </a:r>
            <a:r>
              <a:rPr lang="uk-UA" sz="5800" dirty="0" smtClean="0"/>
              <a:t>. Чи можуть члени арифметичної прогресії дорівнювати нулю?</a:t>
            </a:r>
            <a:endParaRPr lang="ru-RU" sz="5800" dirty="0" smtClean="0"/>
          </a:p>
          <a:p>
            <a:pPr marL="0" lvl="0" indent="0">
              <a:buNone/>
            </a:pPr>
            <a:endParaRPr lang="uk-UA" sz="5800" dirty="0" smtClean="0"/>
          </a:p>
          <a:p>
            <a:pPr marL="0" lvl="0" indent="0">
              <a:buNone/>
            </a:pPr>
            <a:r>
              <a:rPr lang="uk-UA" sz="5800" dirty="0" smtClean="0"/>
              <a:t>3. Чи може різниця арифметичної прогресії дорівнювати</a:t>
            </a:r>
            <a:r>
              <a:rPr lang="en-US" sz="5800" dirty="0" smtClean="0"/>
              <a:t> </a:t>
            </a:r>
            <a:r>
              <a:rPr lang="uk-UA" sz="5800" dirty="0" smtClean="0"/>
              <a:t>нулю?</a:t>
            </a:r>
            <a:endParaRPr lang="ru-RU" sz="5800" dirty="0" smtClean="0"/>
          </a:p>
          <a:p>
            <a:pPr marL="0" indent="0">
              <a:buNone/>
            </a:pPr>
            <a:endParaRPr lang="ru-RU" sz="58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684784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endParaRPr lang="en-US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 algn="ctr">
              <a:buNone/>
            </a:pPr>
            <a:r>
              <a:rPr lang="uk-UA" sz="51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Означення і властивості геометричної прогресії</a:t>
            </a:r>
            <a:endParaRPr lang="ru-RU" sz="51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572000" y="571480"/>
            <a:ext cx="4248472" cy="585791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sz="2100" dirty="0" smtClean="0"/>
              <a:t>Розглянемо числові послідовності:</a:t>
            </a:r>
            <a:endParaRPr lang="ru-RU" sz="2100" dirty="0" smtClean="0"/>
          </a:p>
          <a:p>
            <a:pPr marL="0" indent="0">
              <a:buNone/>
            </a:pPr>
            <a:r>
              <a:rPr lang="uk-UA" sz="2100" dirty="0" smtClean="0"/>
              <a:t>1) 1; 2; 4; 8; 16; ...;</a:t>
            </a:r>
            <a:endParaRPr lang="ru-RU" sz="2100" dirty="0" smtClean="0"/>
          </a:p>
          <a:p>
            <a:pPr marL="0" indent="0">
              <a:buNone/>
            </a:pPr>
            <a:endParaRPr lang="uk-UA" sz="2100" b="1" dirty="0" smtClean="0"/>
          </a:p>
          <a:p>
            <a:pPr marL="0" indent="0">
              <a:buNone/>
            </a:pPr>
            <a:endParaRPr lang="uk-UA" sz="2100" b="1" dirty="0" smtClean="0"/>
          </a:p>
          <a:p>
            <a:pPr marL="0" indent="0">
              <a:buNone/>
            </a:pPr>
            <a:endParaRPr lang="uk-UA" sz="2100" dirty="0" smtClean="0"/>
          </a:p>
          <a:p>
            <a:pPr marL="0" indent="0">
              <a:buNone/>
            </a:pPr>
            <a:endParaRPr lang="uk-UA" sz="2100" dirty="0" smtClean="0"/>
          </a:p>
          <a:p>
            <a:pPr marL="0" indent="0">
              <a:buNone/>
            </a:pPr>
            <a:r>
              <a:rPr lang="uk-UA" sz="2100" dirty="0" smtClean="0"/>
              <a:t>Особливість цих послідовностей полягає в тому, що кожний наступний член є результатом множення попереднього члена на одне й те саме для даної послідовності число.</a:t>
            </a:r>
            <a:endParaRPr lang="ru-RU" sz="2100" dirty="0" smtClean="0"/>
          </a:p>
          <a:p>
            <a:pPr marL="0" indent="0">
              <a:buNone/>
            </a:pPr>
            <a:r>
              <a:rPr lang="uk-UA" sz="2100" dirty="0" smtClean="0"/>
              <a:t>Зокрема, кожен член першої послідовності множили на 2;</a:t>
            </a:r>
            <a:endParaRPr lang="ru-RU" sz="2100" dirty="0" smtClean="0"/>
          </a:p>
          <a:p>
            <a:pPr marL="0" indent="0">
              <a:buNone/>
            </a:pPr>
            <a:r>
              <a:rPr lang="uk-UA" sz="2100" dirty="0" smtClean="0"/>
              <a:t>другої  — на      ; третьої — на         .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684784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en-US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 algn="ctr">
              <a:buNone/>
            </a:pPr>
            <a:r>
              <a:rPr lang="uk-U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Поняття геометричної прогресії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176" y="1196752"/>
            <a:ext cx="1790700" cy="428625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6" y="1772816"/>
            <a:ext cx="2228850" cy="495300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4149080"/>
            <a:ext cx="123825" cy="495300"/>
          </a:xfrm>
          <a:prstGeom prst="rect">
            <a:avLst/>
          </a:prstGeom>
          <a:noFill/>
        </p:spPr>
      </p:pic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6336" y="4149080"/>
            <a:ext cx="304800" cy="495300"/>
          </a:xfrm>
          <a:prstGeom prst="rect">
            <a:avLst/>
          </a:prstGeom>
          <a:noFill/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99592" y="3501008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4105596" cy="5953864"/>
          </a:xfrm>
        </p:spPr>
        <p:txBody>
          <a:bodyPr>
            <a:normAutofit fontScale="62500" lnSpcReduction="20000"/>
          </a:bodyPr>
          <a:lstStyle/>
          <a:p>
            <a:pPr marL="0" indent="361950">
              <a:buNone/>
            </a:pPr>
            <a:r>
              <a:rPr lang="uk-UA" dirty="0" smtClean="0"/>
              <a:t>Числова  послідовність </a:t>
            </a:r>
          </a:p>
          <a:p>
            <a:pPr marL="0" indent="361950">
              <a:buNone/>
            </a:pPr>
            <a:r>
              <a:rPr lang="en-US" i="1" dirty="0" smtClean="0"/>
              <a:t>b</a:t>
            </a:r>
            <a:r>
              <a:rPr lang="uk-UA" i="1" baseline="-25000" dirty="0" smtClean="0"/>
              <a:t>1</a:t>
            </a:r>
            <a:r>
              <a:rPr lang="uk-UA" i="1" dirty="0" smtClean="0"/>
              <a:t>, </a:t>
            </a:r>
            <a:r>
              <a:rPr lang="en-US" i="1" dirty="0" smtClean="0"/>
              <a:t>b</a:t>
            </a:r>
            <a:r>
              <a:rPr lang="ru-RU" i="1" baseline="-25000" dirty="0" smtClean="0"/>
              <a:t>2</a:t>
            </a:r>
            <a:r>
              <a:rPr lang="ru-RU" i="1" dirty="0" smtClean="0"/>
              <a:t>, </a:t>
            </a:r>
            <a:r>
              <a:rPr lang="en-US" i="1" dirty="0" smtClean="0"/>
              <a:t>b</a:t>
            </a:r>
            <a:r>
              <a:rPr lang="uk-UA" i="1" baseline="-25000" dirty="0" smtClean="0"/>
              <a:t>3</a:t>
            </a:r>
            <a:r>
              <a:rPr lang="uk-UA" i="1" dirty="0" smtClean="0"/>
              <a:t>, ..., 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ru-RU" i="1" dirty="0" smtClean="0"/>
              <a:t>, … </a:t>
            </a:r>
            <a:r>
              <a:rPr lang="uk-UA" dirty="0" smtClean="0"/>
              <a:t>є геометричною прогресією, якщо для всіх натуральних </a:t>
            </a:r>
            <a:r>
              <a:rPr lang="en-US" i="1" dirty="0" smtClean="0"/>
              <a:t>n</a:t>
            </a:r>
            <a:r>
              <a:rPr lang="uk-UA" i="1" dirty="0" smtClean="0"/>
              <a:t> </a:t>
            </a:r>
            <a:r>
              <a:rPr lang="uk-UA" dirty="0" smtClean="0"/>
              <a:t>виконується умова </a:t>
            </a:r>
            <a:endParaRPr lang="en-US" dirty="0" smtClean="0"/>
          </a:p>
          <a:p>
            <a:pPr marL="0" indent="361950">
              <a:buNone/>
            </a:pPr>
            <a:r>
              <a:rPr lang="en-US" i="1" dirty="0" smtClean="0"/>
              <a:t>b</a:t>
            </a:r>
            <a:r>
              <a:rPr lang="en-US" i="1" baseline="-25000" dirty="0" smtClean="0"/>
              <a:t>n+1</a:t>
            </a:r>
            <a:r>
              <a:rPr lang="en-US" i="1" dirty="0" smtClean="0"/>
              <a:t> </a:t>
            </a:r>
            <a:r>
              <a:rPr lang="ru-RU" dirty="0" smtClean="0"/>
              <a:t>= 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en-US" i="1" dirty="0" smtClean="0">
                <a:sym typeface="Symbol"/>
              </a:rPr>
              <a:t> </a:t>
            </a:r>
            <a:r>
              <a:rPr lang="en-US" i="1" dirty="0" smtClean="0"/>
              <a:t>q</a:t>
            </a:r>
            <a:r>
              <a:rPr lang="ru-RU" i="1" dirty="0" smtClean="0"/>
              <a:t>, </a:t>
            </a:r>
            <a:r>
              <a:rPr lang="uk-UA" dirty="0" smtClean="0"/>
              <a:t>де </a:t>
            </a:r>
            <a:r>
              <a:rPr lang="en-US" i="1" dirty="0" smtClean="0"/>
              <a:t>q </a:t>
            </a:r>
            <a:r>
              <a:rPr lang="en-US" i="1" dirty="0" smtClean="0">
                <a:sym typeface="Symbol"/>
              </a:rPr>
              <a:t> 0, 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ru-RU" i="1" dirty="0" smtClean="0">
                <a:sym typeface="Symbol"/>
              </a:rPr>
              <a:t></a:t>
            </a:r>
            <a:r>
              <a:rPr lang="en-US" i="1" dirty="0" smtClean="0">
                <a:sym typeface="Symbol"/>
              </a:rPr>
              <a:t> </a:t>
            </a:r>
            <a:r>
              <a:rPr lang="uk-UA" dirty="0" smtClean="0"/>
              <a:t>0.</a:t>
            </a:r>
            <a:endParaRPr lang="ru-RU" dirty="0" smtClean="0"/>
          </a:p>
          <a:p>
            <a:pPr marL="0" indent="361950">
              <a:buNone/>
            </a:pPr>
            <a:r>
              <a:rPr lang="uk-UA" dirty="0" smtClean="0"/>
              <a:t>З цієї рівності випливає, що </a:t>
            </a:r>
            <a:endParaRPr lang="en-US" dirty="0" smtClean="0"/>
          </a:p>
          <a:p>
            <a:pPr marL="0" indent="361950">
              <a:buNone/>
            </a:pPr>
            <a:endParaRPr lang="en-US" dirty="0" smtClean="0"/>
          </a:p>
          <a:p>
            <a:pPr marL="0" indent="361950">
              <a:buNone/>
            </a:pPr>
            <a:r>
              <a:rPr lang="uk-UA" dirty="0" smtClean="0"/>
              <a:t>Відношення</a:t>
            </a:r>
            <a:r>
              <a:rPr lang="en-US" dirty="0" smtClean="0"/>
              <a:t> </a:t>
            </a:r>
            <a:r>
              <a:rPr lang="uk-UA" dirty="0" smtClean="0"/>
              <a:t> будь-якого члена геометричної прогресії, починаючи з другого, до попереднього члена дорівнює одному і тому самому числу </a:t>
            </a:r>
            <a:r>
              <a:rPr lang="en-US" i="1" dirty="0" smtClean="0"/>
              <a:t>q</a:t>
            </a:r>
            <a:r>
              <a:rPr lang="ru-RU" i="1" dirty="0" smtClean="0"/>
              <a:t>, </a:t>
            </a:r>
            <a:r>
              <a:rPr lang="uk-UA" dirty="0" smtClean="0"/>
              <a:t>яке називається </a:t>
            </a:r>
            <a:r>
              <a:rPr lang="uk-UA" b="1" i="1" dirty="0" smtClean="0"/>
              <a:t>знаменником геометричної прогресії.</a:t>
            </a:r>
            <a:endParaRPr lang="ru-RU" dirty="0" smtClean="0"/>
          </a:p>
          <a:p>
            <a:pPr marL="0" indent="361950">
              <a:buNone/>
            </a:pPr>
            <a:r>
              <a:rPr lang="uk-UA" dirty="0" smtClean="0"/>
              <a:t>Щоб задати геометричну прогресію, досить мати</a:t>
            </a:r>
            <a:r>
              <a:rPr lang="uk-UA" b="1" dirty="0" smtClean="0"/>
              <a:t> </a:t>
            </a:r>
            <a:r>
              <a:rPr lang="uk-UA" dirty="0" smtClean="0"/>
              <a:t>її перший член і знаменник.</a:t>
            </a:r>
            <a:endParaRPr lang="ru-RU" dirty="0" smtClean="0"/>
          </a:p>
          <a:p>
            <a:pPr marL="0" indent="361950">
              <a:buNone/>
            </a:pPr>
            <a:r>
              <a:rPr lang="uk-UA" dirty="0" smtClean="0"/>
              <a:t>Наприклад</a:t>
            </a:r>
            <a:r>
              <a:rPr lang="en-US" dirty="0" smtClean="0"/>
              <a:t>.</a:t>
            </a:r>
          </a:p>
          <a:p>
            <a:pPr marL="0" indent="361950">
              <a:buNone/>
            </a:pPr>
            <a:r>
              <a:rPr lang="uk-UA" i="1" dirty="0" smtClean="0"/>
              <a:t>1). </a:t>
            </a:r>
            <a:r>
              <a:rPr lang="en-US" i="1" dirty="0" smtClean="0"/>
              <a:t>b</a:t>
            </a:r>
            <a:r>
              <a:rPr lang="uk-UA" i="1" baseline="-25000" dirty="0" smtClean="0"/>
              <a:t>1</a:t>
            </a:r>
            <a:r>
              <a:rPr lang="en-US" i="1" dirty="0" smtClean="0"/>
              <a:t>=</a:t>
            </a:r>
            <a:r>
              <a:rPr lang="uk-UA" i="1" dirty="0" smtClean="0"/>
              <a:t> </a:t>
            </a:r>
            <a:r>
              <a:rPr lang="en-US" i="1" dirty="0" smtClean="0"/>
              <a:t>4 </a:t>
            </a:r>
            <a:r>
              <a:rPr lang="uk-UA" i="1" dirty="0" smtClean="0"/>
              <a:t>і </a:t>
            </a:r>
            <a:r>
              <a:rPr lang="en-US" i="1" dirty="0" smtClean="0"/>
              <a:t>q</a:t>
            </a:r>
            <a:r>
              <a:rPr lang="uk-UA" i="1" dirty="0" smtClean="0"/>
              <a:t> </a:t>
            </a:r>
            <a:r>
              <a:rPr lang="en-US" i="1" dirty="0" smtClean="0"/>
              <a:t>=</a:t>
            </a:r>
            <a:r>
              <a:rPr lang="uk-UA" i="1" dirty="0" smtClean="0"/>
              <a:t> </a:t>
            </a:r>
            <a:r>
              <a:rPr lang="en-US" i="1" dirty="0" smtClean="0"/>
              <a:t>3</a:t>
            </a:r>
            <a:r>
              <a:rPr lang="uk-UA" i="1" dirty="0" smtClean="0"/>
              <a:t>.</a:t>
            </a:r>
          </a:p>
          <a:p>
            <a:pPr marL="0" indent="361950">
              <a:buNone/>
            </a:pPr>
            <a:r>
              <a:rPr lang="uk-UA" i="1" dirty="0" smtClean="0"/>
              <a:t>Про</a:t>
            </a:r>
            <a:r>
              <a:rPr lang="uk-UA" dirty="0" smtClean="0"/>
              <a:t>гресія має вигляд </a:t>
            </a:r>
          </a:p>
          <a:p>
            <a:pPr marL="0" indent="361950">
              <a:buNone/>
            </a:pPr>
            <a:r>
              <a:rPr lang="uk-UA" b="1" dirty="0" smtClean="0"/>
              <a:t>4; 12; 36; 108; ... .</a:t>
            </a:r>
            <a:endParaRPr lang="ru-RU" b="1" dirty="0" smtClean="0"/>
          </a:p>
          <a:p>
            <a:pPr marL="0" indent="361950">
              <a:buNone/>
            </a:pPr>
            <a:r>
              <a:rPr lang="uk-UA" dirty="0" smtClean="0"/>
              <a:t>2). </a:t>
            </a:r>
            <a:r>
              <a:rPr lang="en-US" i="1" dirty="0" smtClean="0"/>
              <a:t>b</a:t>
            </a:r>
            <a:r>
              <a:rPr lang="uk-UA" i="1" baseline="-25000" dirty="0" smtClean="0"/>
              <a:t>1</a:t>
            </a:r>
            <a:r>
              <a:rPr lang="en-US" i="1" dirty="0" smtClean="0"/>
              <a:t>=</a:t>
            </a:r>
            <a:r>
              <a:rPr lang="uk-UA" i="1" dirty="0" smtClean="0"/>
              <a:t> - 12</a:t>
            </a:r>
            <a:r>
              <a:rPr lang="en-US" i="1" dirty="0" smtClean="0"/>
              <a:t> </a:t>
            </a:r>
            <a:r>
              <a:rPr lang="uk-UA" i="1" dirty="0" smtClean="0"/>
              <a:t>і </a:t>
            </a:r>
            <a:r>
              <a:rPr lang="en-US" i="1" dirty="0" smtClean="0"/>
              <a:t>q=</a:t>
            </a:r>
            <a:r>
              <a:rPr lang="uk-UA" i="1" dirty="0" smtClean="0"/>
              <a:t> - 1/</a:t>
            </a:r>
            <a:r>
              <a:rPr lang="en-US" i="1" dirty="0" smtClean="0"/>
              <a:t>3</a:t>
            </a:r>
            <a:r>
              <a:rPr lang="uk-UA" i="1" dirty="0" smtClean="0"/>
              <a:t>.</a:t>
            </a:r>
          </a:p>
          <a:p>
            <a:pPr marL="0" indent="361950">
              <a:buNone/>
            </a:pPr>
            <a:r>
              <a:rPr lang="uk-UA" dirty="0" smtClean="0"/>
              <a:t>Маємо таку </a:t>
            </a:r>
            <a:r>
              <a:rPr lang="uk-UA" b="1" dirty="0" smtClean="0"/>
              <a:t>прогресію:</a:t>
            </a:r>
          </a:p>
          <a:p>
            <a:pPr marL="0" indent="361950">
              <a:buNone/>
            </a:pPr>
            <a:endParaRPr lang="ru-RU" dirty="0" smtClean="0"/>
          </a:p>
          <a:p>
            <a:pPr marL="0" indent="36195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одержимое 27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11683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3200" b="1" dirty="0" smtClean="0"/>
              <a:t>Числова послідовність, у якій перший член відмінний від нуля, а кожний наступний член дорівнює попередньому, помноженому на одне й те саме відмінне від нуля число, називається </a:t>
            </a:r>
            <a:r>
              <a:rPr lang="uk-UA" sz="3200" b="1" i="1" dirty="0" smtClean="0"/>
              <a:t>геометричною прогресією.</a:t>
            </a:r>
            <a:endParaRPr lang="ru-RU" sz="3200" b="1" dirty="0" smtClean="0"/>
          </a:p>
          <a:p>
            <a:endParaRPr lang="ru-RU" dirty="0"/>
          </a:p>
        </p:txBody>
      </p:sp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861048"/>
            <a:ext cx="38100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Прямоугольник 29"/>
          <p:cNvSpPr/>
          <p:nvPr/>
        </p:nvSpPr>
        <p:spPr>
          <a:xfrm>
            <a:off x="1043608" y="692696"/>
            <a:ext cx="2602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Геометрична прогресія. </a:t>
            </a:r>
            <a:endParaRPr lang="ru-RU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84368" y="1700808"/>
            <a:ext cx="809625" cy="542925"/>
          </a:xfrm>
          <a:prstGeom prst="rect">
            <a:avLst/>
          </a:prstGeom>
          <a:noFill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6021288"/>
            <a:ext cx="1733550" cy="495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 smtClean="0"/>
              <a:t>Встановимо формулу загального члена геометричної прогресії</a:t>
            </a:r>
            <a:endParaRPr lang="ru-RU" dirty="0" smtClean="0"/>
          </a:p>
          <a:p>
            <a:pPr marL="0" indent="0">
              <a:buNone/>
            </a:pPr>
            <a:r>
              <a:rPr lang="en-US" i="1" dirty="0" smtClean="0"/>
              <a:t>b</a:t>
            </a:r>
            <a:r>
              <a:rPr lang="uk-UA" i="1" baseline="-25000" dirty="0" smtClean="0"/>
              <a:t>1</a:t>
            </a:r>
            <a:r>
              <a:rPr lang="uk-UA" i="1" dirty="0" smtClean="0"/>
              <a:t>, </a:t>
            </a:r>
            <a:r>
              <a:rPr lang="en-US" i="1" dirty="0" smtClean="0"/>
              <a:t>b</a:t>
            </a:r>
            <a:r>
              <a:rPr lang="ru-RU" i="1" baseline="-25000" dirty="0" smtClean="0"/>
              <a:t>2</a:t>
            </a:r>
            <a:r>
              <a:rPr lang="ru-RU" i="1" dirty="0" smtClean="0"/>
              <a:t>, </a:t>
            </a:r>
            <a:r>
              <a:rPr lang="en-US" i="1" dirty="0" smtClean="0"/>
              <a:t>b</a:t>
            </a:r>
            <a:r>
              <a:rPr lang="uk-UA" i="1" baseline="-25000" dirty="0" smtClean="0"/>
              <a:t>3</a:t>
            </a:r>
            <a:r>
              <a:rPr lang="uk-UA" i="1" dirty="0" smtClean="0"/>
              <a:t>, ..., 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ru-RU" i="1" dirty="0" smtClean="0"/>
              <a:t>, …</a:t>
            </a: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uk-UA" dirty="0" smtClean="0"/>
              <a:t>Згідно з означенням геометричної прогресії,</a:t>
            </a:r>
          </a:p>
          <a:p>
            <a:pPr marL="0" indent="0">
              <a:buNone/>
            </a:pPr>
            <a:r>
              <a:rPr lang="en-US" i="1" dirty="0" smtClean="0"/>
              <a:t>b</a:t>
            </a:r>
            <a:r>
              <a:rPr lang="uk-UA" i="1" baseline="-25000" dirty="0" smtClean="0"/>
              <a:t>2</a:t>
            </a:r>
            <a:r>
              <a:rPr lang="en-US" i="1" dirty="0" smtClean="0"/>
              <a:t> </a:t>
            </a:r>
            <a:r>
              <a:rPr lang="ru-RU" dirty="0" smtClean="0"/>
              <a:t>= </a:t>
            </a:r>
            <a:r>
              <a:rPr lang="en-US" i="1" dirty="0" smtClean="0"/>
              <a:t>b</a:t>
            </a:r>
            <a:r>
              <a:rPr lang="uk-UA" i="1" baseline="-25000" dirty="0" smtClean="0"/>
              <a:t>1</a:t>
            </a:r>
            <a:r>
              <a:rPr lang="en-US" i="1" dirty="0" smtClean="0">
                <a:sym typeface="Symbol"/>
              </a:rPr>
              <a:t> </a:t>
            </a:r>
            <a:r>
              <a:rPr lang="en-US" i="1" dirty="0" smtClean="0"/>
              <a:t>q</a:t>
            </a:r>
            <a:endParaRPr lang="uk-UA" i="1" dirty="0" smtClean="0"/>
          </a:p>
          <a:p>
            <a:pPr marL="0" indent="0">
              <a:buNone/>
            </a:pPr>
            <a:r>
              <a:rPr lang="en-US" i="1" dirty="0" smtClean="0"/>
              <a:t>b</a:t>
            </a:r>
            <a:r>
              <a:rPr lang="uk-UA" i="1" baseline="-25000" dirty="0" smtClean="0"/>
              <a:t>3</a:t>
            </a:r>
            <a:r>
              <a:rPr lang="en-US" i="1" dirty="0" smtClean="0"/>
              <a:t> </a:t>
            </a:r>
            <a:r>
              <a:rPr lang="ru-RU" dirty="0" smtClean="0"/>
              <a:t>= </a:t>
            </a:r>
            <a:r>
              <a:rPr lang="en-US" i="1" dirty="0" smtClean="0"/>
              <a:t>b</a:t>
            </a:r>
            <a:r>
              <a:rPr lang="uk-UA" i="1" baseline="-25000" dirty="0" smtClean="0"/>
              <a:t>2</a:t>
            </a:r>
            <a:r>
              <a:rPr lang="en-US" i="1" dirty="0" smtClean="0">
                <a:sym typeface="Symbol"/>
              </a:rPr>
              <a:t> </a:t>
            </a:r>
            <a:r>
              <a:rPr lang="en-US" i="1" dirty="0" smtClean="0"/>
              <a:t>q</a:t>
            </a:r>
            <a:endParaRPr lang="uk-UA" i="1" dirty="0" smtClean="0"/>
          </a:p>
          <a:p>
            <a:pPr marL="0" indent="0">
              <a:buNone/>
            </a:pPr>
            <a:r>
              <a:rPr lang="en-US" i="1" dirty="0" smtClean="0"/>
              <a:t>b</a:t>
            </a:r>
            <a:r>
              <a:rPr lang="uk-UA" i="1" baseline="-25000" dirty="0" smtClean="0"/>
              <a:t>4</a:t>
            </a:r>
            <a:r>
              <a:rPr lang="en-US" i="1" dirty="0" smtClean="0"/>
              <a:t> </a:t>
            </a:r>
            <a:r>
              <a:rPr lang="ru-RU" dirty="0" smtClean="0"/>
              <a:t>= </a:t>
            </a:r>
            <a:r>
              <a:rPr lang="en-US" i="1" dirty="0" smtClean="0"/>
              <a:t>b</a:t>
            </a:r>
            <a:r>
              <a:rPr lang="uk-UA" i="1" baseline="-25000" dirty="0" smtClean="0"/>
              <a:t>3</a:t>
            </a:r>
            <a:r>
              <a:rPr lang="en-US" i="1" dirty="0" smtClean="0">
                <a:sym typeface="Symbol"/>
              </a:rPr>
              <a:t> </a:t>
            </a:r>
            <a:r>
              <a:rPr lang="en-US" i="1" dirty="0" smtClean="0"/>
              <a:t>q</a:t>
            </a:r>
            <a:endParaRPr lang="uk-UA" i="1" dirty="0" smtClean="0"/>
          </a:p>
          <a:p>
            <a:pPr marL="0" indent="0">
              <a:buNone/>
            </a:pPr>
            <a:r>
              <a:rPr lang="uk-UA" i="1" dirty="0" smtClean="0"/>
              <a:t>……………….</a:t>
            </a:r>
          </a:p>
          <a:p>
            <a:pPr marL="0" indent="0">
              <a:buNone/>
            </a:pP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uk-UA" i="1" baseline="-25000" dirty="0" smtClean="0"/>
              <a:t>-</a:t>
            </a:r>
            <a:r>
              <a:rPr lang="en-US" i="1" baseline="-25000" dirty="0" smtClean="0"/>
              <a:t>1</a:t>
            </a:r>
            <a:r>
              <a:rPr lang="en-US" i="1" dirty="0" smtClean="0"/>
              <a:t> </a:t>
            </a:r>
            <a:r>
              <a:rPr lang="ru-RU" dirty="0" smtClean="0"/>
              <a:t>= 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uk-UA" i="1" baseline="-25000" dirty="0" smtClean="0"/>
              <a:t>-2</a:t>
            </a:r>
            <a:r>
              <a:rPr lang="en-US" i="1" dirty="0" smtClean="0">
                <a:sym typeface="Symbol"/>
              </a:rPr>
              <a:t> </a:t>
            </a:r>
            <a:r>
              <a:rPr lang="en-US" i="1" dirty="0" smtClean="0"/>
              <a:t>q</a:t>
            </a:r>
            <a:endParaRPr lang="uk-UA" i="1" dirty="0" smtClean="0"/>
          </a:p>
          <a:p>
            <a:pPr marL="0" indent="0">
              <a:buNone/>
            </a:pP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 </a:t>
            </a:r>
            <a:r>
              <a:rPr lang="ru-RU" dirty="0" smtClean="0"/>
              <a:t>= 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uk-UA" i="1" baseline="-25000" dirty="0" smtClean="0"/>
              <a:t>-1</a:t>
            </a:r>
            <a:r>
              <a:rPr lang="en-US" i="1" dirty="0" smtClean="0">
                <a:sym typeface="Symbol"/>
              </a:rPr>
              <a:t> </a:t>
            </a:r>
            <a:r>
              <a:rPr lang="en-US" i="1" dirty="0" smtClean="0"/>
              <a:t>q</a:t>
            </a:r>
            <a:endParaRPr lang="uk-UA" i="1" dirty="0" smtClean="0"/>
          </a:p>
          <a:p>
            <a:pPr marL="0" indent="0">
              <a:buNone/>
            </a:pPr>
            <a:endParaRPr lang="uk-UA" i="1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Помноживши </a:t>
            </a:r>
            <a:r>
              <a:rPr lang="uk-UA" dirty="0" err="1" smtClean="0"/>
              <a:t>почленно</a:t>
            </a:r>
            <a:r>
              <a:rPr lang="uk-UA" dirty="0" smtClean="0"/>
              <a:t> ці рівності, маємо:</a:t>
            </a:r>
            <a:endParaRPr lang="ru-RU" dirty="0" smtClean="0"/>
          </a:p>
          <a:p>
            <a:pPr marL="0" indent="0">
              <a:buNone/>
            </a:pPr>
            <a:r>
              <a:rPr lang="en-US" i="1" dirty="0" smtClean="0"/>
              <a:t>b</a:t>
            </a:r>
            <a:r>
              <a:rPr lang="ru-RU" i="1" baseline="-25000" dirty="0" smtClean="0"/>
              <a:t>2</a:t>
            </a:r>
            <a:r>
              <a:rPr lang="ru-RU" i="1" dirty="0" smtClean="0">
                <a:sym typeface="Symbol"/>
              </a:rPr>
              <a:t></a:t>
            </a:r>
            <a:r>
              <a:rPr lang="ru-RU" i="1" dirty="0" smtClean="0"/>
              <a:t> </a:t>
            </a:r>
            <a:r>
              <a:rPr lang="en-US" i="1" dirty="0" smtClean="0"/>
              <a:t>b</a:t>
            </a:r>
            <a:r>
              <a:rPr lang="uk-UA" i="1" baseline="-25000" dirty="0" smtClean="0"/>
              <a:t>3</a:t>
            </a:r>
            <a:r>
              <a:rPr lang="uk-UA" i="1" dirty="0" smtClean="0">
                <a:sym typeface="Symbol"/>
              </a:rPr>
              <a:t></a:t>
            </a:r>
            <a:r>
              <a:rPr lang="uk-UA" i="1" dirty="0" smtClean="0"/>
              <a:t> ...</a:t>
            </a:r>
            <a:r>
              <a:rPr lang="uk-UA" i="1" dirty="0" smtClean="0">
                <a:sym typeface="Symbol"/>
              </a:rPr>
              <a:t></a:t>
            </a:r>
            <a:r>
              <a:rPr lang="uk-UA" i="1" dirty="0" smtClean="0"/>
              <a:t> 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uk-UA" i="1" baseline="-25000" dirty="0" smtClean="0"/>
              <a:t>-1</a:t>
            </a:r>
            <a:r>
              <a:rPr lang="ru-RU" i="1" dirty="0" smtClean="0">
                <a:sym typeface="Symbol"/>
              </a:rPr>
              <a:t></a:t>
            </a:r>
            <a:r>
              <a:rPr lang="ru-RU" i="1" dirty="0" smtClean="0"/>
              <a:t> 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uk-UA" i="1" dirty="0" smtClean="0"/>
              <a:t>=</a:t>
            </a:r>
            <a:r>
              <a:rPr lang="en-US" i="1" dirty="0" smtClean="0"/>
              <a:t> b</a:t>
            </a:r>
            <a:r>
              <a:rPr lang="uk-UA" i="1" baseline="-25000" dirty="0" smtClean="0"/>
              <a:t>1</a:t>
            </a:r>
            <a:r>
              <a:rPr lang="ru-RU" i="1" dirty="0" smtClean="0">
                <a:sym typeface="Symbol"/>
              </a:rPr>
              <a:t></a:t>
            </a:r>
            <a:r>
              <a:rPr lang="uk-UA" i="1" dirty="0" smtClean="0"/>
              <a:t> </a:t>
            </a:r>
            <a:r>
              <a:rPr lang="en-US" i="1" dirty="0" smtClean="0"/>
              <a:t>b</a:t>
            </a:r>
            <a:r>
              <a:rPr lang="ru-RU" i="1" baseline="-25000" dirty="0" smtClean="0"/>
              <a:t>2</a:t>
            </a:r>
            <a:r>
              <a:rPr lang="ru-RU" i="1" dirty="0" smtClean="0">
                <a:sym typeface="Symbol"/>
              </a:rPr>
              <a:t> </a:t>
            </a:r>
            <a:r>
              <a:rPr lang="ru-RU" i="1" dirty="0" smtClean="0"/>
              <a:t> </a:t>
            </a:r>
            <a:r>
              <a:rPr lang="en-US" i="1" dirty="0" smtClean="0"/>
              <a:t>b</a:t>
            </a:r>
            <a:r>
              <a:rPr lang="uk-UA" i="1" baseline="-25000" dirty="0" smtClean="0"/>
              <a:t>3</a:t>
            </a:r>
            <a:r>
              <a:rPr lang="ru-RU" i="1" dirty="0" smtClean="0">
                <a:sym typeface="Symbol"/>
              </a:rPr>
              <a:t>  …</a:t>
            </a:r>
            <a:r>
              <a:rPr lang="en-US" i="1" dirty="0" smtClean="0"/>
              <a:t> </a:t>
            </a:r>
            <a:r>
              <a:rPr lang="en-US" i="1" dirty="0" err="1" smtClean="0"/>
              <a:t>b</a:t>
            </a:r>
            <a:r>
              <a:rPr lang="en-US" i="1" baseline="-25000" dirty="0" err="1" smtClean="0"/>
              <a:t>n</a:t>
            </a:r>
            <a:r>
              <a:rPr lang="uk-UA" i="1" baseline="-25000" dirty="0" smtClean="0"/>
              <a:t>-2</a:t>
            </a:r>
            <a:r>
              <a:rPr lang="uk-UA" i="1" dirty="0" smtClean="0"/>
              <a:t> </a:t>
            </a:r>
            <a:r>
              <a:rPr lang="uk-UA" i="1" dirty="0" smtClean="0">
                <a:sym typeface="Symbol"/>
              </a:rPr>
              <a:t></a:t>
            </a:r>
            <a:r>
              <a:rPr lang="uk-UA" i="1" dirty="0" smtClean="0"/>
              <a:t> </a:t>
            </a:r>
            <a:r>
              <a:rPr lang="en-US" i="1" dirty="0" smtClean="0"/>
              <a:t>b</a:t>
            </a:r>
            <a:r>
              <a:rPr lang="en-US" i="1" baseline="-25000" dirty="0" smtClean="0"/>
              <a:t>n-1</a:t>
            </a:r>
            <a:r>
              <a:rPr lang="ru-RU" i="1" dirty="0" smtClean="0">
                <a:sym typeface="Symbol"/>
              </a:rPr>
              <a:t></a:t>
            </a:r>
            <a:r>
              <a:rPr lang="ru-RU" i="1" dirty="0" smtClean="0"/>
              <a:t> </a:t>
            </a:r>
            <a:r>
              <a:rPr lang="en-US" i="1" dirty="0" smtClean="0"/>
              <a:t>q</a:t>
            </a:r>
            <a:r>
              <a:rPr lang="en-US" i="1" baseline="30000" dirty="0" smtClean="0"/>
              <a:t>n-1</a:t>
            </a:r>
            <a:endParaRPr lang="uk-UA" b="1" i="1" u="sng" baseline="30000" dirty="0" smtClean="0"/>
          </a:p>
          <a:p>
            <a:pPr marL="0" indent="0">
              <a:buNone/>
            </a:pPr>
            <a:endParaRPr lang="uk-UA" b="1" i="1" u="sng" dirty="0" smtClean="0"/>
          </a:p>
          <a:p>
            <a:pPr marL="0" indent="0">
              <a:buNone/>
            </a:pPr>
            <a:r>
              <a:rPr lang="uk-UA" dirty="0" smtClean="0"/>
              <a:t>Поділимо обидві частини одержаної рівності на підкреслений добуток. Отримаємо шукану формулу:</a:t>
            </a:r>
            <a:endParaRPr lang="ru-RU" dirty="0" smtClean="0"/>
          </a:p>
          <a:p>
            <a:pPr marL="0" indent="0" algn="ctr">
              <a:buNone/>
            </a:pPr>
            <a:r>
              <a:rPr lang="en-US" sz="3600" b="1" i="1" dirty="0" err="1" smtClean="0"/>
              <a:t>b</a:t>
            </a:r>
            <a:r>
              <a:rPr lang="en-US" sz="3600" b="1" i="1" baseline="-25000" dirty="0" err="1" smtClean="0"/>
              <a:t>n</a:t>
            </a:r>
            <a:r>
              <a:rPr lang="ru-RU" sz="3600" b="1" i="1" dirty="0" smtClean="0"/>
              <a:t> = </a:t>
            </a:r>
            <a:r>
              <a:rPr lang="en-US" sz="3600" b="1" i="1" dirty="0" smtClean="0"/>
              <a:t>b</a:t>
            </a:r>
            <a:r>
              <a:rPr lang="en-US" sz="3600" b="1" i="1" baseline="-25000" dirty="0" smtClean="0"/>
              <a:t>1</a:t>
            </a:r>
            <a:r>
              <a:rPr lang="en-US" sz="3600" b="1" i="1" dirty="0" smtClean="0">
                <a:sym typeface="Symbol"/>
              </a:rPr>
              <a:t> </a:t>
            </a:r>
            <a:r>
              <a:rPr lang="en-US" sz="3600" b="1" i="1" dirty="0" smtClean="0"/>
              <a:t>q</a:t>
            </a:r>
            <a:r>
              <a:rPr lang="en-US" sz="3600" b="1" i="1" baseline="30000" dirty="0" smtClean="0"/>
              <a:t>n-1</a:t>
            </a:r>
            <a:endParaRPr lang="ru-RU" sz="3600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0367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Формула n-</a:t>
            </a:r>
            <a:r>
              <a:rPr lang="uk-UA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геометричної прогресії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4788024" y="4005064"/>
            <a:ext cx="108012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228184" y="4005064"/>
            <a:ext cx="158417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1048074" y="3501008"/>
            <a:ext cx="2536272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40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</a:t>
            </a:r>
            <a:r>
              <a:rPr lang="en-US" sz="4000" b="1" i="1" baseline="-250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ru-RU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= </a:t>
            </a:r>
            <a:r>
              <a:rPr lang="en-US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</a:t>
            </a:r>
            <a:r>
              <a:rPr lang="en-US" sz="4000" b="1" i="1" baseline="-25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r>
              <a:rPr lang="en-US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Symbol"/>
              </a:rPr>
              <a:t> </a:t>
            </a:r>
            <a:r>
              <a:rPr lang="en-US" sz="4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q</a:t>
            </a:r>
            <a:r>
              <a:rPr lang="en-US" sz="4000" b="1" i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n-1</a:t>
            </a:r>
            <a:endParaRPr lang="ru-RU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r>
              <a:rPr lang="uk-UA" sz="5600" b="1" dirty="0" smtClean="0"/>
              <a:t>Приклад 1. </a:t>
            </a:r>
            <a:endParaRPr lang="en-US" sz="5600" b="1" dirty="0" smtClean="0"/>
          </a:p>
          <a:p>
            <a:pPr marL="0" indent="0">
              <a:buNone/>
            </a:pPr>
            <a:r>
              <a:rPr lang="uk-UA" sz="5600" dirty="0" smtClean="0"/>
              <a:t>Знайти шостий член геометричної прогресії, перший член якої дорівнює 8, а знаменник становить</a:t>
            </a:r>
            <a:r>
              <a:rPr lang="en-US" sz="5600" dirty="0" smtClean="0"/>
              <a:t> 1/2</a:t>
            </a:r>
            <a:r>
              <a:rPr lang="uk-UA" sz="5600" dirty="0" smtClean="0"/>
              <a:t>.</a:t>
            </a:r>
            <a:endParaRPr lang="ru-RU" sz="5600" dirty="0" smtClean="0"/>
          </a:p>
          <a:p>
            <a:pPr marL="0" indent="0">
              <a:buNone/>
            </a:pPr>
            <a:r>
              <a:rPr lang="uk-UA" sz="5600" i="1" dirty="0" smtClean="0"/>
              <a:t>Розв'язання. </a:t>
            </a:r>
            <a:endParaRPr lang="en-US" sz="5600" i="1" dirty="0" smtClean="0"/>
          </a:p>
          <a:p>
            <a:pPr marL="0" indent="0">
              <a:buNone/>
            </a:pPr>
            <a:r>
              <a:rPr lang="en-US" sz="5600" i="1" dirty="0" smtClean="0"/>
              <a:t>b</a:t>
            </a:r>
            <a:r>
              <a:rPr lang="uk-UA" sz="5600" i="1" baseline="-25000" dirty="0" smtClean="0"/>
              <a:t>6</a:t>
            </a:r>
            <a:r>
              <a:rPr lang="uk-UA" sz="5600" i="1" dirty="0" smtClean="0"/>
              <a:t> </a:t>
            </a:r>
            <a:r>
              <a:rPr lang="uk-UA" sz="5600" dirty="0" smtClean="0"/>
              <a:t>= </a:t>
            </a:r>
            <a:r>
              <a:rPr lang="en-US" sz="5600" i="1" dirty="0" smtClean="0"/>
              <a:t>b</a:t>
            </a:r>
            <a:r>
              <a:rPr lang="en-US" sz="5600" i="1" baseline="-25000" dirty="0" smtClean="0"/>
              <a:t>1</a:t>
            </a:r>
            <a:r>
              <a:rPr lang="en-US" sz="5600" i="1" dirty="0" smtClean="0"/>
              <a:t>q</a:t>
            </a:r>
            <a:r>
              <a:rPr lang="en-US" sz="5600" i="1" baseline="30000" dirty="0" smtClean="0"/>
              <a:t>5</a:t>
            </a:r>
            <a:r>
              <a:rPr lang="ru-RU" sz="5600" i="1" dirty="0" smtClean="0"/>
              <a:t>; </a:t>
            </a:r>
            <a:endParaRPr lang="en-US" sz="5600" i="1" dirty="0" smtClean="0"/>
          </a:p>
          <a:p>
            <a:pPr marL="0" indent="0">
              <a:buNone/>
            </a:pPr>
            <a:endParaRPr lang="en-US" sz="5600" dirty="0" smtClean="0"/>
          </a:p>
          <a:p>
            <a:pPr marL="0" indent="0">
              <a:buNone/>
            </a:pPr>
            <a:endParaRPr lang="uk-UA" sz="5600" dirty="0" smtClean="0"/>
          </a:p>
          <a:p>
            <a:pPr marL="0" indent="0">
              <a:buNone/>
            </a:pPr>
            <a:r>
              <a:rPr lang="uk-UA" sz="5600" b="1" dirty="0" smtClean="0"/>
              <a:t>Приклад 2.</a:t>
            </a:r>
            <a:r>
              <a:rPr lang="uk-UA" sz="5600" dirty="0" smtClean="0"/>
              <a:t> </a:t>
            </a:r>
            <a:endParaRPr lang="en-US" sz="5600" dirty="0" smtClean="0"/>
          </a:p>
          <a:p>
            <a:pPr marL="0" indent="0">
              <a:buNone/>
            </a:pPr>
            <a:r>
              <a:rPr lang="uk-UA" sz="5600" dirty="0" smtClean="0"/>
              <a:t>Другий член геометричної прогресії дорівнює</a:t>
            </a:r>
            <a:r>
              <a:rPr lang="en-US" sz="5600" dirty="0" smtClean="0"/>
              <a:t> 1/27, a</a:t>
            </a:r>
            <a:r>
              <a:rPr lang="uk-UA" sz="5600" dirty="0" smtClean="0"/>
              <a:t> п'ятий член дорівнює 1. Знайти перший член і знаменник прогресії.</a:t>
            </a:r>
            <a:endParaRPr lang="en-US" sz="5600" dirty="0" smtClean="0"/>
          </a:p>
          <a:p>
            <a:pPr marL="0" indent="0">
              <a:buNone/>
            </a:pPr>
            <a:r>
              <a:rPr lang="uk-UA" sz="5600" i="1" dirty="0" smtClean="0"/>
              <a:t>Розв'язання. </a:t>
            </a:r>
            <a:endParaRPr lang="en-US" sz="5600" i="1" dirty="0" smtClean="0"/>
          </a:p>
          <a:p>
            <a:pPr marL="0" indent="0">
              <a:buNone/>
            </a:pPr>
            <a:r>
              <a:rPr lang="en-US" sz="6400" b="1" i="1" dirty="0" smtClean="0"/>
              <a:t>b</a:t>
            </a:r>
            <a:r>
              <a:rPr lang="uk-UA" sz="6400" b="1" i="1" baseline="-25000" dirty="0" smtClean="0"/>
              <a:t>2</a:t>
            </a:r>
            <a:r>
              <a:rPr lang="uk-UA" sz="6400" b="1" i="1" dirty="0" smtClean="0"/>
              <a:t> </a:t>
            </a:r>
            <a:r>
              <a:rPr lang="uk-UA" sz="6400" b="1" dirty="0" smtClean="0"/>
              <a:t>= </a:t>
            </a:r>
            <a:r>
              <a:rPr lang="en-US" sz="6400" b="1" i="1" dirty="0" smtClean="0"/>
              <a:t>b</a:t>
            </a:r>
            <a:r>
              <a:rPr lang="en-US" sz="6400" b="1" i="1" baseline="-25000" dirty="0" smtClean="0"/>
              <a:t>1</a:t>
            </a:r>
            <a:r>
              <a:rPr lang="en-US" sz="6400" b="1" i="1" dirty="0" smtClean="0"/>
              <a:t>q</a:t>
            </a:r>
            <a:r>
              <a:rPr lang="uk-UA" sz="6400" b="1" dirty="0" smtClean="0"/>
              <a:t>, </a:t>
            </a:r>
            <a:endParaRPr lang="en-US" sz="6400" b="1" dirty="0" smtClean="0"/>
          </a:p>
          <a:p>
            <a:pPr marL="0" indent="0">
              <a:buNone/>
            </a:pPr>
            <a:r>
              <a:rPr lang="en-US" sz="6400" b="1" dirty="0" smtClean="0"/>
              <a:t>b</a:t>
            </a:r>
            <a:r>
              <a:rPr lang="en-US" sz="6400" b="1" baseline="-25000" dirty="0" smtClean="0"/>
              <a:t>5</a:t>
            </a:r>
            <a:r>
              <a:rPr lang="uk-UA" sz="6400" b="1" dirty="0" smtClean="0"/>
              <a:t> = </a:t>
            </a:r>
            <a:r>
              <a:rPr lang="en-US" sz="6400" b="1" i="1" dirty="0" smtClean="0"/>
              <a:t>b</a:t>
            </a:r>
            <a:r>
              <a:rPr lang="en-US" sz="6400" b="1" i="1" baseline="-25000" dirty="0" smtClean="0"/>
              <a:t>1</a:t>
            </a:r>
            <a:r>
              <a:rPr lang="en-US" sz="6400" b="1" i="1" dirty="0" smtClean="0"/>
              <a:t>q</a:t>
            </a:r>
            <a:r>
              <a:rPr lang="uk-UA" sz="6400" b="1" baseline="30000" dirty="0" smtClean="0"/>
              <a:t>4</a:t>
            </a:r>
            <a:endParaRPr lang="ru-RU" sz="6400" b="1" dirty="0" smtClean="0"/>
          </a:p>
          <a:p>
            <a:pPr marL="0" indent="0">
              <a:buNone/>
            </a:pPr>
            <a:endParaRPr lang="en-US" sz="5600" dirty="0" smtClean="0"/>
          </a:p>
          <a:p>
            <a:pPr marL="0" indent="0">
              <a:buNone/>
            </a:pPr>
            <a:endParaRPr lang="ru-RU" sz="5600" dirty="0" smtClean="0"/>
          </a:p>
          <a:p>
            <a:pPr marL="0" indent="0">
              <a:buNone/>
            </a:pPr>
            <a:endParaRPr lang="en-US" sz="5600" dirty="0" smtClean="0"/>
          </a:p>
          <a:p>
            <a:pPr marL="0" indent="0">
              <a:buNone/>
            </a:pPr>
            <a:endParaRPr lang="en-US" sz="5600" dirty="0" smtClean="0"/>
          </a:p>
          <a:p>
            <a:pPr marL="0" indent="0">
              <a:buNone/>
            </a:pPr>
            <a:endParaRPr lang="en-US" sz="5600" dirty="0" smtClean="0"/>
          </a:p>
          <a:p>
            <a:pPr marL="0" indent="0">
              <a:buNone/>
            </a:pPr>
            <a:endParaRPr lang="en-US" sz="5600" dirty="0" smtClean="0"/>
          </a:p>
          <a:p>
            <a:pPr marL="0" indent="0">
              <a:buNone/>
            </a:pPr>
            <a:endParaRPr lang="en-US" sz="5600" dirty="0" smtClean="0"/>
          </a:p>
          <a:p>
            <a:pPr marL="0" indent="0">
              <a:buNone/>
            </a:pPr>
            <a:endParaRPr lang="en-US" sz="5600" dirty="0" smtClean="0"/>
          </a:p>
          <a:p>
            <a:pPr marL="0" indent="0">
              <a:buNone/>
            </a:pPr>
            <a:r>
              <a:rPr lang="en-US" sz="5600" i="1" dirty="0" smtClean="0"/>
              <a:t>b</a:t>
            </a:r>
            <a:r>
              <a:rPr lang="en-US" sz="5600" i="1" baseline="-25000" dirty="0" smtClean="0"/>
              <a:t>1  </a:t>
            </a:r>
            <a:r>
              <a:rPr lang="uk-UA" sz="5600" dirty="0" smtClean="0"/>
              <a:t>знаходимо з рівності </a:t>
            </a:r>
            <a:r>
              <a:rPr lang="en-US" sz="5600" dirty="0" smtClean="0"/>
              <a:t>b</a:t>
            </a:r>
            <a:r>
              <a:rPr lang="uk-UA" sz="5600" baseline="-25000" dirty="0" smtClean="0"/>
              <a:t>2</a:t>
            </a:r>
            <a:r>
              <a:rPr lang="uk-UA" sz="5600" dirty="0" smtClean="0"/>
              <a:t> = </a:t>
            </a:r>
            <a:r>
              <a:rPr lang="en-US" sz="5600" dirty="0" smtClean="0"/>
              <a:t>b</a:t>
            </a:r>
            <a:r>
              <a:rPr lang="uk-UA" sz="5600" baseline="-25000" dirty="0" smtClean="0"/>
              <a:t>2</a:t>
            </a:r>
            <a:r>
              <a:rPr lang="uk-UA" sz="5600" dirty="0" smtClean="0"/>
              <a:t> </a:t>
            </a:r>
            <a:r>
              <a:rPr lang="en-US" sz="5600" dirty="0" smtClean="0"/>
              <a:t>q</a:t>
            </a:r>
          </a:p>
          <a:p>
            <a:pPr marL="0" indent="0">
              <a:buNone/>
            </a:pPr>
            <a:endParaRPr lang="ru-RU" sz="5600" dirty="0" smtClean="0"/>
          </a:p>
          <a:p>
            <a:pPr>
              <a:buNone/>
            </a:pPr>
            <a:endParaRPr lang="uk-UA" sz="5600" dirty="0" smtClean="0"/>
          </a:p>
          <a:p>
            <a:pPr marL="0" indent="0">
              <a:buNone/>
            </a:pPr>
            <a:endParaRPr lang="uk-UA" sz="5600" dirty="0" smtClean="0"/>
          </a:p>
          <a:p>
            <a:pPr marL="0" indent="0">
              <a:buNone/>
            </a:pPr>
            <a:endParaRPr lang="ru-RU" sz="5600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03671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Формула n-</a:t>
            </a:r>
            <a:r>
              <a:rPr lang="uk-UA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члена  геометричної прогресії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1700808"/>
            <a:ext cx="2876550" cy="552450"/>
          </a:xfrm>
          <a:prstGeom prst="rect">
            <a:avLst/>
          </a:prstGeom>
          <a:noFill/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3789040"/>
            <a:ext cx="1400175" cy="571500"/>
          </a:xfrm>
          <a:prstGeom prst="rect">
            <a:avLst/>
          </a:prstGeom>
          <a:noFill/>
        </p:spPr>
      </p:pic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4437112"/>
            <a:ext cx="771525" cy="685800"/>
          </a:xfrm>
          <a:prstGeom prst="rect">
            <a:avLst/>
          </a:prstGeom>
          <a:noFill/>
        </p:spPr>
      </p:pic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6176" y="4581128"/>
            <a:ext cx="723900" cy="285750"/>
          </a:xfrm>
          <a:prstGeom prst="rect">
            <a:avLst/>
          </a:prstGeom>
          <a:noFill/>
        </p:spPr>
      </p:pic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7" name="Picture 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24328" y="4581128"/>
            <a:ext cx="504825" cy="276225"/>
          </a:xfrm>
          <a:prstGeom prst="rect">
            <a:avLst/>
          </a:prstGeom>
          <a:noFill/>
        </p:spPr>
      </p:pic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9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5733256"/>
            <a:ext cx="1762125" cy="695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znachennya-vlastivost-geometrichnoi-progres-i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oznachennya-vlastivost-geometrichnoi-progres-i</Template>
  <TotalTime>0</TotalTime>
  <Words>1045</Words>
  <Application>Microsoft Office PowerPoint</Application>
  <PresentationFormat>Экран (4:3)</PresentationFormat>
  <Paragraphs>188</Paragraphs>
  <Slides>13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oznachennya-vlastivost-geometrichnoi-progres-i</vt:lpstr>
      <vt:lpstr>Матеріали до уроків</vt:lpstr>
      <vt:lpstr>Готуємося до уроку</vt:lpstr>
      <vt:lpstr>Зміст </vt:lpstr>
      <vt:lpstr>Тема 6</vt:lpstr>
      <vt:lpstr>Пункт 11.1.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Матеріали до уроків</dc:title>
  <dc:creator>Ира</dc:creator>
  <cp:lastModifiedBy>Ира</cp:lastModifiedBy>
  <cp:revision>1</cp:revision>
  <dcterms:created xsi:type="dcterms:W3CDTF">2014-10-02T15:22:00Z</dcterms:created>
  <dcterms:modified xsi:type="dcterms:W3CDTF">2014-10-02T15:22:21Z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