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7"/>
  </p:notesMasterIdLst>
  <p:sldIdLst>
    <p:sldId id="256" r:id="rId3"/>
    <p:sldId id="259" r:id="rId4"/>
    <p:sldId id="257" r:id="rId5"/>
    <p:sldId id="262" r:id="rId6"/>
    <p:sldId id="274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0EB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0C456-E38A-4500-8D08-47E7A23A2AF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1E1F8-1696-4966-BF37-D1E501483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810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2158C-029E-41A6-8269-2DCE93178C56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slide" Target="slide3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426908" y="208455"/>
            <a:ext cx="3930778" cy="6506693"/>
            <a:chOff x="1149677" y="-220173"/>
            <a:chExt cx="3889109" cy="6506693"/>
          </a:xfrm>
        </p:grpSpPr>
        <p:sp>
          <p:nvSpPr>
            <p:cNvPr id="14" name="Прямоугольник 13"/>
            <p:cNvSpPr/>
            <p:nvPr/>
          </p:nvSpPr>
          <p:spPr>
            <a:xfrm rot="20773993">
              <a:off x="1243613" y="134706"/>
              <a:ext cx="3786214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20773993">
              <a:off x="1182685" y="-155774"/>
              <a:ext cx="3786214" cy="5929354"/>
            </a:xfrm>
            <a:prstGeom prst="rect">
              <a:avLst/>
            </a:prstGeom>
            <a:solidFill>
              <a:schemeClr val="bg1"/>
            </a:solidFill>
            <a:ln cap="sq">
              <a:solidFill>
                <a:schemeClr val="bg1"/>
              </a:solidFill>
            </a:ln>
            <a:scene3d>
              <a:camera prst="perspectiveRelaxedModerately"/>
              <a:lightRig rig="threePt" dir="t"/>
            </a:scene3d>
            <a:sp3d extrusionH="76200" contourW="12700" prstMaterial="powder">
              <a:bevelT h="45720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1485880" y="6057920"/>
              <a:ext cx="357190" cy="10001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 rot="20773993">
              <a:off x="1149677" y="-220173"/>
              <a:ext cx="3889109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 rot="20706627">
              <a:off x="1166482" y="896865"/>
              <a:ext cx="3215834" cy="1035432"/>
            </a:xfrm>
            <a:prstGeom prst="rect">
              <a:avLst/>
            </a:prstGeom>
            <a:noFill/>
          </p:spPr>
          <p:txBody>
            <a:bodyPr wrap="square" rtlCol="0">
              <a:prstTxWarp prst="textFadeUp">
                <a:avLst>
                  <a:gd name="adj" fmla="val 5781"/>
                </a:avLst>
              </a:prstTxWarp>
              <a:spAutoFit/>
            </a:bodyPr>
            <a:lstStyle/>
            <a:p>
              <a:r>
                <a:rPr lang="uk-UA" sz="66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innerShdw blurRad="38100" dist="25400" dir="16200000">
                      <a:prstClr val="black"/>
                    </a:innerShdw>
                  </a:effectLst>
                </a:rPr>
                <a:t>Алгебра</a:t>
              </a:r>
              <a:endParaRPr lang="ru-RU" sz="66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38100" dist="25400" dir="16200000">
                    <a:prstClr val="black"/>
                  </a:innerShdw>
                </a:effectLst>
              </a:endParaRPr>
            </a:p>
          </p:txBody>
        </p:sp>
      </p:grp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857620" y="642918"/>
            <a:ext cx="5286380" cy="1643074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Матеріали до уроків</a:t>
            </a:r>
            <a:endParaRPr lang="ru-RU" sz="6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286380" y="2857496"/>
            <a:ext cx="3857620" cy="264320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підручником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«Алгебра.  9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Ю.І.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Мальованого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Литвиненко,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Возняк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286512" y="5786454"/>
            <a:ext cx="2438348" cy="311944"/>
            <a:chOff x="4753027" y="2914650"/>
            <a:chExt cx="2438348" cy="311944"/>
          </a:xfrm>
          <a:effectLst>
            <a:outerShdw blurRad="114300" dist="38100" dir="18900000" sy="23000" kx="-1200000" algn="bl" rotWithShape="0">
              <a:prstClr val="black">
                <a:alpha val="69000"/>
              </a:prstClr>
            </a:outerShdw>
          </a:effectLst>
        </p:grpSpPr>
        <p:sp>
          <p:nvSpPr>
            <p:cNvPr id="11" name="Полилиния 10"/>
            <p:cNvSpPr/>
            <p:nvPr/>
          </p:nvSpPr>
          <p:spPr>
            <a:xfrm>
              <a:off x="4753027" y="3000372"/>
              <a:ext cx="222988" cy="142877"/>
            </a:xfrm>
            <a:custGeom>
              <a:avLst/>
              <a:gdLst>
                <a:gd name="connsiteX0" fmla="*/ 142875 w 168275"/>
                <a:gd name="connsiteY0" fmla="*/ 15875 h 153987"/>
                <a:gd name="connsiteX1" fmla="*/ 0 w 168275"/>
                <a:gd name="connsiteY1" fmla="*/ 58737 h 153987"/>
                <a:gd name="connsiteX2" fmla="*/ 0 w 168275"/>
                <a:gd name="connsiteY2" fmla="*/ 108744 h 153987"/>
                <a:gd name="connsiteX3" fmla="*/ 152400 w 168275"/>
                <a:gd name="connsiteY3" fmla="*/ 153987 h 153987"/>
                <a:gd name="connsiteX4" fmla="*/ 142875 w 168275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988" h="153987">
                  <a:moveTo>
                    <a:pt x="197588" y="15875"/>
                  </a:moveTo>
                  <a:cubicBezTo>
                    <a:pt x="172188" y="0"/>
                    <a:pt x="102338" y="44450"/>
                    <a:pt x="54713" y="58737"/>
                  </a:cubicBezTo>
                  <a:cubicBezTo>
                    <a:pt x="0" y="86054"/>
                    <a:pt x="20708" y="97507"/>
                    <a:pt x="54713" y="108744"/>
                  </a:cubicBezTo>
                  <a:lnTo>
                    <a:pt x="207113" y="153987"/>
                  </a:lnTo>
                  <a:cubicBezTo>
                    <a:pt x="199926" y="24607"/>
                    <a:pt x="222988" y="31750"/>
                    <a:pt x="197588" y="158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4907756" y="2914650"/>
              <a:ext cx="361918" cy="311944"/>
            </a:xfrm>
            <a:custGeom>
              <a:avLst/>
              <a:gdLst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69133 w 357187"/>
                <a:gd name="connsiteY4" fmla="*/ 311944 h 319088"/>
                <a:gd name="connsiteX5" fmla="*/ 290512 w 357187"/>
                <a:gd name="connsiteY5" fmla="*/ 319088 h 319088"/>
                <a:gd name="connsiteX6" fmla="*/ 357187 w 357187"/>
                <a:gd name="connsiteY6" fmla="*/ 138113 h 319088"/>
                <a:gd name="connsiteX7" fmla="*/ 285750 w 357187"/>
                <a:gd name="connsiteY7" fmla="*/ 0 h 319088"/>
                <a:gd name="connsiteX0" fmla="*/ 285750 w 361918"/>
                <a:gd name="connsiteY0" fmla="*/ 0 h 319064"/>
                <a:gd name="connsiteX1" fmla="*/ 0 w 361918"/>
                <a:gd name="connsiteY1" fmla="*/ 102394 h 319064"/>
                <a:gd name="connsiteX2" fmla="*/ 4762 w 361918"/>
                <a:gd name="connsiteY2" fmla="*/ 147638 h 319064"/>
                <a:gd name="connsiteX3" fmla="*/ 7144 w 361918"/>
                <a:gd name="connsiteY3" fmla="*/ 216694 h 319064"/>
                <a:gd name="connsiteX4" fmla="*/ 269133 w 361918"/>
                <a:gd name="connsiteY4" fmla="*/ 311944 h 319064"/>
                <a:gd name="connsiteX5" fmla="*/ 361918 w 361918"/>
                <a:gd name="connsiteY5" fmla="*/ 319064 h 319064"/>
                <a:gd name="connsiteX6" fmla="*/ 357187 w 361918"/>
                <a:gd name="connsiteY6" fmla="*/ 138113 h 319064"/>
                <a:gd name="connsiteX7" fmla="*/ 285750 w 361918"/>
                <a:gd name="connsiteY7" fmla="*/ 0 h 319064"/>
                <a:gd name="connsiteX0" fmla="*/ 285750 w 361918"/>
                <a:gd name="connsiteY0" fmla="*/ 0 h 311944"/>
                <a:gd name="connsiteX1" fmla="*/ 0 w 361918"/>
                <a:gd name="connsiteY1" fmla="*/ 102394 h 311944"/>
                <a:gd name="connsiteX2" fmla="*/ 4762 w 361918"/>
                <a:gd name="connsiteY2" fmla="*/ 147638 h 311944"/>
                <a:gd name="connsiteX3" fmla="*/ 7144 w 361918"/>
                <a:gd name="connsiteY3" fmla="*/ 216694 h 311944"/>
                <a:gd name="connsiteX4" fmla="*/ 269133 w 361918"/>
                <a:gd name="connsiteY4" fmla="*/ 311944 h 311944"/>
                <a:gd name="connsiteX5" fmla="*/ 361918 w 361918"/>
                <a:gd name="connsiteY5" fmla="*/ 247602 h 311944"/>
                <a:gd name="connsiteX6" fmla="*/ 357187 w 361918"/>
                <a:gd name="connsiteY6" fmla="*/ 138113 h 311944"/>
                <a:gd name="connsiteX7" fmla="*/ 285750 w 361918"/>
                <a:gd name="connsiteY7" fmla="*/ 0 h 31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918" h="311944">
                  <a:moveTo>
                    <a:pt x="285750" y="0"/>
                  </a:moveTo>
                  <a:lnTo>
                    <a:pt x="0" y="102394"/>
                  </a:lnTo>
                  <a:cubicBezTo>
                    <a:pt x="1587" y="117475"/>
                    <a:pt x="62704" y="111128"/>
                    <a:pt x="4762" y="147638"/>
                  </a:cubicBezTo>
                  <a:cubicBezTo>
                    <a:pt x="26985" y="189710"/>
                    <a:pt x="6350" y="193675"/>
                    <a:pt x="7144" y="216694"/>
                  </a:cubicBezTo>
                  <a:lnTo>
                    <a:pt x="269133" y="311944"/>
                  </a:lnTo>
                  <a:lnTo>
                    <a:pt x="361918" y="247602"/>
                  </a:lnTo>
                  <a:lnTo>
                    <a:pt x="357187" y="138113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7038975" y="2921794"/>
              <a:ext cx="152400" cy="302419"/>
            </a:xfrm>
            <a:custGeom>
              <a:avLst/>
              <a:gdLst>
                <a:gd name="connsiteX0" fmla="*/ 88106 w 152400"/>
                <a:gd name="connsiteY0" fmla="*/ 0 h 302419"/>
                <a:gd name="connsiteX1" fmla="*/ 152400 w 152400"/>
                <a:gd name="connsiteY1" fmla="*/ 78581 h 302419"/>
                <a:gd name="connsiteX2" fmla="*/ 150019 w 152400"/>
                <a:gd name="connsiteY2" fmla="*/ 226219 h 302419"/>
                <a:gd name="connsiteX3" fmla="*/ 71438 w 152400"/>
                <a:gd name="connsiteY3" fmla="*/ 302419 h 302419"/>
                <a:gd name="connsiteX4" fmla="*/ 0 w 152400"/>
                <a:gd name="connsiteY4" fmla="*/ 230981 h 302419"/>
                <a:gd name="connsiteX5" fmla="*/ 0 w 152400"/>
                <a:gd name="connsiteY5" fmla="*/ 59531 h 302419"/>
                <a:gd name="connsiteX6" fmla="*/ 88106 w 152400"/>
                <a:gd name="connsiteY6" fmla="*/ 0 h 30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400" h="302419">
                  <a:moveTo>
                    <a:pt x="88106" y="0"/>
                  </a:moveTo>
                  <a:lnTo>
                    <a:pt x="152400" y="78581"/>
                  </a:lnTo>
                  <a:cubicBezTo>
                    <a:pt x="151606" y="127794"/>
                    <a:pt x="150813" y="177006"/>
                    <a:pt x="150019" y="226219"/>
                  </a:cubicBezTo>
                  <a:lnTo>
                    <a:pt x="71438" y="302419"/>
                  </a:lnTo>
                  <a:lnTo>
                    <a:pt x="0" y="230981"/>
                  </a:lnTo>
                  <a:lnTo>
                    <a:pt x="0" y="59531"/>
                  </a:lnTo>
                  <a:lnTo>
                    <a:pt x="88106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5169694" y="2919413"/>
              <a:ext cx="1957387" cy="304800"/>
            </a:xfrm>
            <a:custGeom>
              <a:avLst/>
              <a:gdLst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7387" h="304800">
                  <a:moveTo>
                    <a:pt x="2381" y="0"/>
                  </a:moveTo>
                  <a:cubicBezTo>
                    <a:pt x="3175" y="34131"/>
                    <a:pt x="56352" y="49215"/>
                    <a:pt x="4762" y="102393"/>
                  </a:cubicBezTo>
                  <a:cubicBezTo>
                    <a:pt x="3175" y="141287"/>
                    <a:pt x="63496" y="203996"/>
                    <a:pt x="0" y="219075"/>
                  </a:cubicBezTo>
                  <a:cubicBezTo>
                    <a:pt x="53177" y="279402"/>
                    <a:pt x="6350" y="273050"/>
                    <a:pt x="9525" y="300037"/>
                  </a:cubicBezTo>
                  <a:lnTo>
                    <a:pt x="1938337" y="304800"/>
                  </a:lnTo>
                  <a:lnTo>
                    <a:pt x="1897856" y="250031"/>
                  </a:lnTo>
                  <a:lnTo>
                    <a:pt x="1893094" y="85725"/>
                  </a:lnTo>
                  <a:lnTo>
                    <a:pt x="1957387" y="7143"/>
                  </a:lnTo>
                  <a:lnTo>
                    <a:pt x="238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3000">
                  <a:schemeClr val="accent1">
                    <a:lumMod val="60000"/>
                    <a:lumOff val="40000"/>
                  </a:schemeClr>
                </a:gs>
                <a:gs pos="21001">
                  <a:schemeClr val="accent1">
                    <a:lumMod val="75000"/>
                  </a:schemeClr>
                </a:gs>
                <a:gs pos="63000">
                  <a:srgbClr val="FFFFFF"/>
                </a:gs>
                <a:gs pos="67000">
                  <a:schemeClr val="accent1">
                    <a:lumMod val="50000"/>
                  </a:schemeClr>
                </a:gs>
                <a:gs pos="69000">
                  <a:schemeClr val="accent1">
                    <a:lumMod val="75000"/>
                  </a:schemeClr>
                </a:gs>
                <a:gs pos="82001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03291" y="3045619"/>
              <a:ext cx="45719" cy="714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 rot="20751448">
            <a:off x="1544835" y="2532387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9 клас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2.3.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3438" y="571480"/>
            <a:ext cx="4143404" cy="600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Розв'язання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361950">
              <a:buNone/>
            </a:pPr>
            <a:r>
              <a:rPr lang="en-US" dirty="0" smtClean="0"/>
              <a:t>|x-1|≤3</a:t>
            </a:r>
          </a:p>
          <a:p>
            <a:pPr marL="0" indent="361950">
              <a:buNone/>
            </a:pPr>
            <a:r>
              <a:rPr lang="en-US" dirty="0" smtClean="0"/>
              <a:t>-3≤x-1≤3,</a:t>
            </a:r>
          </a:p>
          <a:p>
            <a:pPr marL="0" indent="361950">
              <a:buNone/>
            </a:pPr>
            <a:r>
              <a:rPr lang="en-US" dirty="0" smtClean="0"/>
              <a:t>-3≤x≤4.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Геометрична ілюстрація</a:t>
            </a:r>
          </a:p>
          <a:p>
            <a:pPr marL="0" indent="0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sz="1800" dirty="0" smtClean="0"/>
              <a:t>Відстань від точки з координатою 1 добудь-якої точки цього проміжку не перевищує  3.</a:t>
            </a:r>
          </a:p>
          <a:p>
            <a:pPr marL="0" indent="0">
              <a:buNone/>
            </a:pPr>
            <a:endParaRPr lang="uk-UA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Відповідь. х</a:t>
            </a:r>
            <a:r>
              <a:rPr lang="uk-UA" b="1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[-2; 4].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Окремі приклади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Приклад 1. </a:t>
            </a:r>
          </a:p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Розв'язати нерівність 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|x-1|≤3</a:t>
            </a:r>
          </a:p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dirty="0" smtClean="0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3214686"/>
            <a:ext cx="33909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2.3.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3438" y="571480"/>
            <a:ext cx="4143404" cy="60007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Розв'язання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361950">
              <a:buNone/>
            </a:pPr>
            <a:r>
              <a:rPr lang="en-US" sz="2200" dirty="0" smtClean="0"/>
              <a:t>|x-2|&gt;3</a:t>
            </a:r>
          </a:p>
          <a:p>
            <a:pPr marL="0" indent="361950">
              <a:buNone/>
            </a:pPr>
            <a:r>
              <a:rPr lang="en-US" sz="2200" dirty="0" smtClean="0"/>
              <a:t>x-2&gt;3  </a:t>
            </a:r>
            <a:r>
              <a:rPr lang="uk-UA" sz="2200" dirty="0" smtClean="0"/>
              <a:t>і  </a:t>
            </a:r>
            <a:r>
              <a:rPr lang="en-US" sz="2200" dirty="0" smtClean="0"/>
              <a:t>x-2&lt;-3,</a:t>
            </a:r>
          </a:p>
          <a:p>
            <a:pPr marL="0" indent="361950">
              <a:buNone/>
            </a:pPr>
            <a:r>
              <a:rPr lang="uk-UA" sz="2200" dirty="0" smtClean="0"/>
              <a:t>х</a:t>
            </a:r>
            <a:r>
              <a:rPr lang="en-US" sz="2200" dirty="0" smtClean="0"/>
              <a:t>&gt;3+2  </a:t>
            </a:r>
            <a:r>
              <a:rPr lang="uk-UA" sz="2200" dirty="0" smtClean="0"/>
              <a:t>і </a:t>
            </a:r>
            <a:r>
              <a:rPr lang="en-US" sz="2200" dirty="0" smtClean="0"/>
              <a:t> x&lt;-3+2,</a:t>
            </a:r>
          </a:p>
          <a:p>
            <a:pPr marL="0" indent="361950">
              <a:buNone/>
            </a:pPr>
            <a:r>
              <a:rPr lang="uk-UA" sz="2200" dirty="0" smtClean="0"/>
              <a:t>х</a:t>
            </a:r>
            <a:r>
              <a:rPr lang="en-US" sz="2200" dirty="0" smtClean="0"/>
              <a:t>&gt;5</a:t>
            </a:r>
            <a:r>
              <a:rPr lang="uk-UA" sz="2200" dirty="0" smtClean="0"/>
              <a:t> </a:t>
            </a:r>
            <a:r>
              <a:rPr lang="en-US" sz="2200" dirty="0" smtClean="0"/>
              <a:t> </a:t>
            </a:r>
            <a:r>
              <a:rPr lang="uk-UA" sz="2200" dirty="0" smtClean="0"/>
              <a:t>і   </a:t>
            </a:r>
            <a:r>
              <a:rPr lang="en-US" sz="2200" dirty="0" smtClean="0"/>
              <a:t>x&lt;-1.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Геометрична ілюстрація</a:t>
            </a:r>
          </a:p>
          <a:p>
            <a:pPr marL="0" indent="0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sz="1800" dirty="0" smtClean="0"/>
              <a:t>Відстань від точки з координатою 2 до</a:t>
            </a:r>
            <a:r>
              <a:rPr lang="en-US" sz="1800" dirty="0" smtClean="0"/>
              <a:t> </a:t>
            </a:r>
            <a:r>
              <a:rPr lang="uk-UA" sz="1800" dirty="0" smtClean="0"/>
              <a:t>будь-якої точки координатної прямої, що лежить справа від точки з координатою 5 (</a:t>
            </a:r>
            <a:r>
              <a:rPr lang="en-US" sz="1800" dirty="0" smtClean="0"/>
              <a:t>x&gt;5</a:t>
            </a:r>
            <a:r>
              <a:rPr lang="uk-UA" sz="1800" dirty="0" smtClean="0"/>
              <a:t>) і зліва від точки з координатою -1</a:t>
            </a:r>
            <a:r>
              <a:rPr lang="en-US" sz="1800" dirty="0" smtClean="0"/>
              <a:t> </a:t>
            </a:r>
            <a:r>
              <a:rPr lang="uk-UA" sz="1800" dirty="0" smtClean="0"/>
              <a:t>(</a:t>
            </a:r>
            <a:r>
              <a:rPr lang="en-US" sz="1800" dirty="0" smtClean="0"/>
              <a:t>x&lt;-1</a:t>
            </a:r>
            <a:r>
              <a:rPr lang="uk-UA" sz="1800" dirty="0" smtClean="0"/>
              <a:t>), більша від 3.</a:t>
            </a:r>
          </a:p>
          <a:p>
            <a:pPr marL="0" indent="0">
              <a:buNone/>
            </a:pPr>
            <a:endParaRPr lang="uk-UA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Відповідь.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х</a:t>
            </a:r>
            <a:r>
              <a:rPr lang="uk-UA" b="1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(-</a:t>
            </a:r>
            <a:r>
              <a:rPr lang="en-US" b="1" dirty="0" smtClean="0">
                <a:solidFill>
                  <a:srgbClr val="FF0000"/>
                </a:solidFill>
                <a:latin typeface="Sylfaen"/>
                <a:sym typeface="Symbol"/>
              </a:rPr>
              <a:t>∞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; -1)(5; </a:t>
            </a:r>
            <a:r>
              <a:rPr lang="en-US" b="1" dirty="0" smtClean="0">
                <a:solidFill>
                  <a:srgbClr val="FF0000"/>
                </a:solidFill>
                <a:latin typeface="Sylfaen"/>
                <a:sym typeface="Symbol"/>
              </a:rPr>
              <a:t>∞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).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Окремі приклади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Приклад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</a:p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Розв'язати нерівність 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|x-2|&gt;3</a:t>
            </a:r>
          </a:p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dirty="0" smtClean="0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2928934"/>
            <a:ext cx="34194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2.3.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3438" y="571480"/>
            <a:ext cx="4143404" cy="60007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Розв'язання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361950">
              <a:buNone/>
            </a:pPr>
            <a:r>
              <a:rPr lang="en-US" sz="2200" dirty="0" smtClean="0"/>
              <a:t>|2x-3|&lt;5</a:t>
            </a:r>
          </a:p>
          <a:p>
            <a:pPr marL="0" indent="361950">
              <a:buNone/>
            </a:pPr>
            <a:r>
              <a:rPr lang="en-US" sz="2200" dirty="0" smtClean="0"/>
              <a:t>-5&lt;2x-3&lt;5, </a:t>
            </a:r>
          </a:p>
          <a:p>
            <a:pPr marL="0" indent="361950">
              <a:buNone/>
            </a:pPr>
            <a:r>
              <a:rPr lang="en-US" sz="2200" dirty="0" smtClean="0"/>
              <a:t>-5+3&lt;2x-3+3&lt;5+3,</a:t>
            </a:r>
          </a:p>
          <a:p>
            <a:pPr marL="0" indent="361950">
              <a:buNone/>
            </a:pPr>
            <a:r>
              <a:rPr lang="en-US" sz="2200" dirty="0" smtClean="0"/>
              <a:t>-2&lt;2x&lt;8,</a:t>
            </a:r>
          </a:p>
          <a:p>
            <a:pPr marL="0" indent="361950">
              <a:buNone/>
            </a:pPr>
            <a:r>
              <a:rPr lang="en-US" sz="2200" dirty="0" smtClean="0"/>
              <a:t>-1&lt;x&lt;4.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Геометрична ілюстрація</a:t>
            </a:r>
          </a:p>
          <a:p>
            <a:pPr marL="0" indent="0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Відстань від точки з координатою </a:t>
            </a:r>
            <a:r>
              <a:rPr lang="en-US" sz="1800" dirty="0" smtClean="0"/>
              <a:t>1,5</a:t>
            </a:r>
            <a:r>
              <a:rPr lang="uk-UA" sz="1800" dirty="0" smtClean="0"/>
              <a:t> до</a:t>
            </a:r>
            <a:r>
              <a:rPr lang="en-US" sz="1800" dirty="0" smtClean="0"/>
              <a:t> </a:t>
            </a:r>
            <a:r>
              <a:rPr lang="uk-UA" sz="1800" dirty="0" smtClean="0"/>
              <a:t>будь-якої точки цього проміжку буде меншою від 2</a:t>
            </a:r>
            <a:r>
              <a:rPr lang="en-US" sz="1800" dirty="0" smtClean="0"/>
              <a:t>,</a:t>
            </a:r>
            <a:r>
              <a:rPr lang="uk-UA" sz="1800" dirty="0" smtClean="0"/>
              <a:t>5, бо нерівність 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030A0"/>
                </a:solidFill>
              </a:rPr>
              <a:t>-5&lt;2x-3&lt;5</a:t>
            </a:r>
            <a:r>
              <a:rPr lang="uk-UA" sz="1800" b="1" dirty="0" smtClean="0">
                <a:solidFill>
                  <a:srgbClr val="7030A0"/>
                </a:solidFill>
              </a:rPr>
              <a:t> </a:t>
            </a:r>
            <a:r>
              <a:rPr lang="en-US" sz="1800" dirty="0" smtClean="0"/>
              <a:t>(</a:t>
            </a:r>
            <a:r>
              <a:rPr lang="uk-UA" sz="1800" dirty="0" smtClean="0"/>
              <a:t>після ділення на 2</a:t>
            </a:r>
            <a:r>
              <a:rPr lang="en-US" sz="1800" dirty="0" smtClean="0"/>
              <a:t>) </a:t>
            </a:r>
            <a:r>
              <a:rPr lang="uk-UA" sz="1800" dirty="0" smtClean="0"/>
              <a:t>рівносильна нерівності </a:t>
            </a:r>
            <a:r>
              <a:rPr lang="uk-UA" sz="1800" b="1" dirty="0" smtClean="0">
                <a:solidFill>
                  <a:srgbClr val="7030A0"/>
                </a:solidFill>
              </a:rPr>
              <a:t>-2,5</a:t>
            </a:r>
            <a:r>
              <a:rPr lang="en-US" sz="1800" b="1" dirty="0" smtClean="0">
                <a:solidFill>
                  <a:srgbClr val="7030A0"/>
                </a:solidFill>
              </a:rPr>
              <a:t>&lt;x-1,5&gt;2,5</a:t>
            </a:r>
            <a:r>
              <a:rPr lang="uk-UA" sz="1800" b="1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endParaRPr lang="uk-UA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Відповідь.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х</a:t>
            </a:r>
            <a:r>
              <a:rPr lang="uk-UA" b="1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(-1; 4).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Окремі приклади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Приклад 3. </a:t>
            </a:r>
          </a:p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Розв'язати нерівність 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|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x-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|&lt;5</a:t>
            </a:r>
          </a:p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dirty="0" smtClean="0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3000372"/>
            <a:ext cx="33147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2.3.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3438" y="571480"/>
            <a:ext cx="4143404" cy="60007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Розв'язання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361950">
              <a:buNone/>
            </a:pPr>
            <a:r>
              <a:rPr lang="en-US" sz="2200" dirty="0" smtClean="0"/>
              <a:t>|x-</a:t>
            </a:r>
            <a:r>
              <a:rPr lang="uk-UA" sz="2200" dirty="0" smtClean="0"/>
              <a:t>1</a:t>
            </a:r>
            <a:r>
              <a:rPr lang="en-US" sz="2200" dirty="0" smtClean="0"/>
              <a:t>|</a:t>
            </a:r>
            <a:r>
              <a:rPr lang="uk-UA" sz="2200" dirty="0" smtClean="0"/>
              <a:t>+2х</a:t>
            </a:r>
            <a:r>
              <a:rPr lang="en-US" sz="2200" dirty="0" smtClean="0"/>
              <a:t>&lt;5</a:t>
            </a:r>
            <a:r>
              <a:rPr lang="uk-UA" sz="2200" dirty="0" smtClean="0"/>
              <a:t>.</a:t>
            </a:r>
          </a:p>
          <a:p>
            <a:pPr marL="0" indent="0">
              <a:buNone/>
            </a:pPr>
            <a:r>
              <a:rPr lang="uk-UA" sz="2200" dirty="0" smtClean="0"/>
              <a:t>За означенням модуля числа, </a:t>
            </a:r>
          </a:p>
          <a:p>
            <a:pPr marL="0" indent="361950">
              <a:buNone/>
            </a:pPr>
            <a:endParaRPr lang="en-US" sz="2200" dirty="0" smtClean="0"/>
          </a:p>
          <a:p>
            <a:pPr marL="0" indent="361950">
              <a:buNone/>
            </a:pPr>
            <a:endParaRPr lang="uk-UA" sz="2200" dirty="0" smtClean="0"/>
          </a:p>
          <a:p>
            <a:pPr marL="0" indent="0">
              <a:buNone/>
            </a:pPr>
            <a:r>
              <a:rPr lang="uk-UA" sz="2200" dirty="0" smtClean="0"/>
              <a:t>Тому дана нерівність рівносильна сукупності двох систем нерівностей:</a:t>
            </a:r>
          </a:p>
          <a:p>
            <a:pPr marL="0" indent="0">
              <a:buNone/>
            </a:pPr>
            <a:r>
              <a:rPr lang="uk-UA" sz="2200" dirty="0" smtClean="0"/>
              <a:t>                             і  </a:t>
            </a:r>
            <a:endParaRPr lang="en-US" sz="2200" dirty="0" smtClean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Розв'яжемо кожну з них.</a:t>
            </a:r>
            <a:endParaRPr lang="en-US" sz="1800" dirty="0" smtClean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uk-UA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uk-UA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Відповідь. х</a:t>
            </a:r>
            <a:r>
              <a:rPr lang="uk-UA" b="1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(-</a:t>
            </a:r>
            <a:r>
              <a:rPr lang="en-US" b="1" dirty="0" smtClean="0">
                <a:solidFill>
                  <a:srgbClr val="FF0000"/>
                </a:solidFill>
                <a:latin typeface="Sylfaen"/>
                <a:sym typeface="Symbol"/>
              </a:rPr>
              <a:t>∞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; </a:t>
            </a:r>
            <a:r>
              <a:rPr lang="uk-UA" b="1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).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Окремі приклади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Приклад 4. </a:t>
            </a:r>
          </a:p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Розв'язати нерівність 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|x-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|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+2х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&lt;5</a:t>
            </a:r>
          </a:p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dirty="0" smtClean="0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1857364"/>
            <a:ext cx="4143404" cy="428628"/>
          </a:xfrm>
          <a:prstGeom prst="rect">
            <a:avLst/>
          </a:prstGeom>
          <a:noFill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071810"/>
            <a:ext cx="1266825" cy="400050"/>
          </a:xfrm>
          <a:prstGeom prst="rect">
            <a:avLst/>
          </a:prstGeom>
          <a:noFill/>
        </p:spPr>
      </p:pic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3071810"/>
            <a:ext cx="1266825" cy="390525"/>
          </a:xfrm>
          <a:prstGeom prst="rect">
            <a:avLst/>
          </a:prstGeom>
          <a:noFill/>
        </p:spPr>
      </p:pic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3438" y="4214818"/>
            <a:ext cx="4071966" cy="135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85720" y="28572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571472" y="1600200"/>
            <a:ext cx="8143932" cy="23288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1). Якій нерівності рівносильна нерівність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|x|≤6?</a:t>
            </a:r>
          </a:p>
          <a:p>
            <a:pPr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2). 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Об'єднання розв'язків яких нерівностей є розв'язок нерівності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|x|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&gt;10?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dirty="0" smtClean="0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Закріплення вивченого матеріалу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285720" y="28572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110096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Готуємося</a:t>
            </a:r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до уроку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" name="Содержимое 19" descr="22ecdb766c09.png"/>
          <p:cNvPicPr>
            <a:picLocks noGrp="1" noChangeAspect="1"/>
          </p:cNvPicPr>
          <p:nvPr>
            <p:ph sz="half" idx="1"/>
          </p:nvPr>
        </p:nvPicPr>
        <p:blipFill>
          <a:blip r:embed="rId3">
            <a:lum bright="12000" contrast="-19000"/>
          </a:blip>
          <a:stretch>
            <a:fillRect/>
          </a:stretch>
        </p:blipFill>
        <p:spPr>
          <a:xfrm>
            <a:off x="571472" y="1785926"/>
            <a:ext cx="3820146" cy="4286280"/>
          </a:xfrm>
        </p:spPr>
      </p:pic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13078" y="613520"/>
            <a:ext cx="3895724" cy="5715040"/>
          </a:xfrm>
        </p:spPr>
        <p:txBody>
          <a:bodyPr anchor="t" anchorCtr="0">
            <a:normAutofit/>
          </a:bodyPr>
          <a:lstStyle/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Використано матеріали  Бібліотеки електронних </a:t>
            </a:r>
            <a:r>
              <a:rPr lang="uk-UA" sz="1800" dirty="0" err="1" smtClean="0"/>
              <a:t>наочностей</a:t>
            </a:r>
            <a:r>
              <a:rPr lang="uk-UA" sz="1800" dirty="0" smtClean="0"/>
              <a:t> </a:t>
            </a:r>
            <a:r>
              <a:rPr lang="uk-UA" sz="1800" dirty="0" err="1" smtClean="0"/>
              <a:t>“Алгебра</a:t>
            </a:r>
            <a:r>
              <a:rPr lang="uk-UA" sz="1800" dirty="0" smtClean="0"/>
              <a:t> 7-9 </a:t>
            </a:r>
            <a:r>
              <a:rPr lang="uk-UA" sz="1800" dirty="0" err="1" smtClean="0"/>
              <a:t>клас”</a:t>
            </a:r>
            <a:r>
              <a:rPr lang="uk-UA" sz="1800" dirty="0" smtClean="0"/>
              <a:t>.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Робота вчителя СЗОШ І- ІІІ ступенів </a:t>
            </a:r>
          </a:p>
          <a:p>
            <a:pPr>
              <a:buNone/>
            </a:pPr>
            <a:r>
              <a:rPr lang="uk-UA" sz="1800" dirty="0" smtClean="0"/>
              <a:t>№ 8 м. Хмельницького Кравчук Г.Т.</a:t>
            </a: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4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Заголовок 13"/>
          <p:cNvSpPr txBox="1">
            <a:spLocks/>
          </p:cNvSpPr>
          <p:nvPr/>
        </p:nvSpPr>
        <p:spPr>
          <a:xfrm>
            <a:off x="4786314" y="642918"/>
            <a:ext cx="4000528" cy="12438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Мультимедійні технології на уроках алгебри</a:t>
            </a:r>
            <a:endParaRPr kumimoji="0" lang="ru-RU" sz="32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57356" y="6072206"/>
            <a:ext cx="171451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2011 рік</a:t>
            </a:r>
            <a:endParaRPr lang="ru-RU" b="1" dirty="0"/>
          </a:p>
        </p:txBody>
      </p:sp>
      <p:pic>
        <p:nvPicPr>
          <p:cNvPr id="29" name="Рисунок 28" descr="Galina_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57884" y="4214818"/>
            <a:ext cx="1828800" cy="2130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214282" y="214290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Дл</a:t>
              </a: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00034" y="613520"/>
            <a:ext cx="3000396" cy="124384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Зміст</a:t>
            </a:r>
            <a:r>
              <a:rPr lang="uk-UA" sz="3200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 </a:t>
            </a:r>
            <a:endParaRPr lang="ru-RU" sz="3200" b="1" dirty="0">
              <a:ln>
                <a:solidFill>
                  <a:schemeClr val="tx1"/>
                </a:solidFill>
              </a:ln>
              <a:solidFill>
                <a:srgbClr val="92D05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2357430"/>
            <a:ext cx="3857653" cy="39711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dirty="0" smtClean="0"/>
              <a:t>Для роботи виберіть потрібну тему, в якій  слід вказати тему уроку.</a:t>
            </a:r>
          </a:p>
          <a:p>
            <a:pPr marL="0" indent="0" algn="just">
              <a:buNone/>
            </a:pPr>
            <a:r>
              <a:rPr lang="uk-UA" sz="1800" dirty="0" smtClean="0"/>
              <a:t>Для переходу між слайдами: 1 клік миші, або використати кнопки керування діями </a:t>
            </a:r>
          </a:p>
          <a:p>
            <a:pPr marL="0" indent="0" algn="just">
              <a:buNone/>
            </a:pPr>
            <a:endParaRPr lang="uk-UA" sz="1800" dirty="0" smtClean="0"/>
          </a:p>
          <a:p>
            <a:pPr marL="0" indent="0" algn="just">
              <a:buNone/>
            </a:pPr>
            <a:r>
              <a:rPr lang="uk-UA" sz="1800" dirty="0" smtClean="0"/>
              <a:t>            назад                          на початок                                        </a:t>
            </a:r>
          </a:p>
          <a:p>
            <a:pPr marL="0" indent="0" algn="just">
              <a:buNone/>
            </a:pPr>
            <a:r>
              <a:rPr lang="uk-UA" sz="1800" dirty="0" smtClean="0"/>
              <a:t>           вперед                         на кінець</a:t>
            </a:r>
          </a:p>
          <a:p>
            <a:pPr marL="0" indent="0">
              <a:buNone/>
            </a:pPr>
            <a:r>
              <a:rPr lang="uk-UA" sz="1800" dirty="0" smtClean="0"/>
              <a:t>            на  1 слайд              повернутися         </a:t>
            </a:r>
          </a:p>
          <a:p>
            <a:pPr marL="0" indent="0">
              <a:buNone/>
            </a:pPr>
            <a:r>
              <a:rPr lang="uk-UA" sz="1800" dirty="0" smtClean="0"/>
              <a:t>            (додому)</a:t>
            </a:r>
          </a:p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Тема 1. Числові нерівності. Властивості числових нерівностей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Тема2. Розв’язування лінійних нерівностей і систем нерівностей з однією змінною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Тема 3. Функція. Квадратична функція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Тема 4. Квадратичні нерівності та системи рівнянь другого степеня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Тема 5. Елементи прикладної математики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Тема 6. Арифметична та геометрична прогресії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5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зад 19">
            <a:hlinkClick r:id="" action="ppaction://hlinkshowjump?jump=previousslide" highlightClick="1"/>
          </p:cNvPr>
          <p:cNvSpPr/>
          <p:nvPr/>
        </p:nvSpPr>
        <p:spPr>
          <a:xfrm>
            <a:off x="785786" y="4000504"/>
            <a:ext cx="35719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785786" y="4429132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домой 27">
            <a:hlinkClick r:id="" action="ppaction://hlinkshowjump?jump=firstslide" highlightClick="1"/>
          </p:cNvPr>
          <p:cNvSpPr/>
          <p:nvPr/>
        </p:nvSpPr>
        <p:spPr>
          <a:xfrm>
            <a:off x="785786" y="485776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в начало 28">
            <a:hlinkClick r:id="" action="ppaction://hlinkshowjump?jump=firstslide" highlightClick="1"/>
          </p:cNvPr>
          <p:cNvSpPr/>
          <p:nvPr/>
        </p:nvSpPr>
        <p:spPr>
          <a:xfrm>
            <a:off x="2643174" y="4000504"/>
            <a:ext cx="357190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в конец 29">
            <a:hlinkClick r:id="" action="ppaction://hlinkshowjump?jump=lastslide" highlightClick="1"/>
          </p:cNvPr>
          <p:cNvSpPr/>
          <p:nvPr/>
        </p:nvSpPr>
        <p:spPr>
          <a:xfrm>
            <a:off x="2643174" y="4429132"/>
            <a:ext cx="357190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возврат 30">
            <a:hlinkClick r:id="" action="ppaction://hlinkshowjump?jump=lastslideviewed" highlightClick="1"/>
          </p:cNvPr>
          <p:cNvSpPr/>
          <p:nvPr/>
        </p:nvSpPr>
        <p:spPr>
          <a:xfrm>
            <a:off x="2643174" y="4857760"/>
            <a:ext cx="357190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71802" y="428604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85720" y="28572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98903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Тема 2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1680341"/>
            <a:ext cx="3857653" cy="46482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лінійних нерівностей і систем нерівностей з однією змінною </a:t>
            </a: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4071966" cy="5887314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Лінійна нерівність з однією змінною. Рівносильні нерівності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Система (та сукупність) нерівностей з однією змінною Числові проміжки. Переріз і об'єднання проміжків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Нерівності, що містять модуль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вправ. Самостійна робота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систем ( та сукупностей) лінійних нерівностей з однією змінною. Доведення нерівностей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вправ. Самостійна робота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Розв'язування вправ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16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зад 18">
            <a:hlinkClick r:id="" action="ppaction://hlinkshowjump?jump=previousslide" highlightClick="1"/>
          </p:cNvPr>
          <p:cNvSpPr/>
          <p:nvPr/>
        </p:nvSpPr>
        <p:spPr>
          <a:xfrm>
            <a:off x="714348" y="5857892"/>
            <a:ext cx="571504" cy="500066"/>
          </a:xfrm>
          <a:prstGeom prst="actionButtonBackPrevio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1785918" y="5857892"/>
            <a:ext cx="571504" cy="50006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3500438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2.3.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/>
          <a:lstStyle/>
          <a:p>
            <a:r>
              <a:rPr lang="uk-UA" dirty="0" smtClean="0"/>
              <a:t>Нерівність</a:t>
            </a:r>
          </a:p>
          <a:p>
            <a:r>
              <a:rPr lang="uk-UA" dirty="0" smtClean="0"/>
              <a:t>Нерівність</a:t>
            </a:r>
          </a:p>
          <a:p>
            <a:r>
              <a:rPr lang="uk-UA" dirty="0" smtClean="0"/>
              <a:t>Приклади  </a:t>
            </a: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Нерівності, що містять модуль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3" y="714356"/>
            <a:ext cx="1757375" cy="35719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1214422"/>
            <a:ext cx="1523050" cy="309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00034" y="200024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Пригадайте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3438" y="571480"/>
            <a:ext cx="4143404" cy="5857916"/>
          </a:xfrm>
        </p:spPr>
        <p:txBody>
          <a:bodyPr>
            <a:normAutofit lnSpcReduction="10000"/>
          </a:bodyPr>
          <a:lstStyle/>
          <a:p>
            <a:pPr marL="266700" indent="-266700">
              <a:buFont typeface="+mj-lt"/>
              <a:buAutoNum type="arabicParenR"/>
            </a:pPr>
            <a:r>
              <a:rPr lang="uk-UA" sz="3600" b="1" dirty="0" smtClean="0"/>
              <a:t> </a:t>
            </a:r>
            <a:r>
              <a:rPr lang="uk-UA" sz="3000" b="1" dirty="0" smtClean="0"/>
              <a:t>Чому дорівнює модуль додатного числа?</a:t>
            </a:r>
          </a:p>
          <a:p>
            <a:pPr marL="266700" indent="-266700">
              <a:buFont typeface="+mj-lt"/>
              <a:buAutoNum type="arabicParenR"/>
            </a:pPr>
            <a:r>
              <a:rPr lang="uk-UA" sz="3000" b="1" dirty="0" smtClean="0"/>
              <a:t> Чому дорівнює модуль від'ємного числа?</a:t>
            </a:r>
          </a:p>
          <a:p>
            <a:pPr marL="266700" indent="-266700">
              <a:buFont typeface="+mj-lt"/>
              <a:buAutoNum type="arabicParenR"/>
            </a:pPr>
            <a:r>
              <a:rPr lang="uk-UA" sz="3000" b="1" dirty="0" smtClean="0"/>
              <a:t>Чому дорівнює модуль нуля?</a:t>
            </a:r>
          </a:p>
          <a:p>
            <a:pPr marL="266700" indent="-266700">
              <a:buFont typeface="+mj-lt"/>
              <a:buAutoNum type="arabicParenR"/>
            </a:pPr>
            <a:r>
              <a:rPr lang="uk-UA" sz="3000" b="1" dirty="0" smtClean="0"/>
              <a:t>Чому дорівнює модуль числа, яке позначене на координатній прямій?</a:t>
            </a:r>
          </a:p>
          <a:p>
            <a:pPr marL="266700" indent="-266700">
              <a:buNone/>
            </a:pPr>
            <a:endParaRPr lang="ru-RU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" action="ppaction://noaction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2.3.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3438" y="571480"/>
            <a:ext cx="4043362" cy="600079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uk-UA" b="1" dirty="0" smtClean="0"/>
              <a:t>Приклади:</a:t>
            </a:r>
          </a:p>
          <a:p>
            <a:pPr>
              <a:buNone/>
            </a:pPr>
            <a:r>
              <a:rPr lang="uk-UA" dirty="0" smtClean="0"/>
              <a:t>1). Якщо х=5, а=3, то </a:t>
            </a:r>
          </a:p>
          <a:p>
            <a:pPr>
              <a:buNone/>
            </a:pPr>
            <a:r>
              <a:rPr lang="en-US" dirty="0" smtClean="0"/>
              <a:t>|5-3|=2</a:t>
            </a:r>
            <a:r>
              <a:rPr lang="uk-UA" dirty="0" smtClean="0"/>
              <a:t> – відстань між точками 5 і 3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2). Якщо х=-3, а=2, то </a:t>
            </a:r>
          </a:p>
          <a:p>
            <a:pPr>
              <a:buNone/>
            </a:pPr>
            <a:r>
              <a:rPr lang="en-US" dirty="0" smtClean="0"/>
              <a:t>|</a:t>
            </a:r>
            <a:r>
              <a:rPr lang="uk-UA" dirty="0" smtClean="0"/>
              <a:t>-3</a:t>
            </a:r>
            <a:r>
              <a:rPr lang="en-US" dirty="0" smtClean="0"/>
              <a:t>-</a:t>
            </a:r>
            <a:r>
              <a:rPr lang="uk-UA" dirty="0" smtClean="0"/>
              <a:t>2</a:t>
            </a:r>
            <a:r>
              <a:rPr lang="en-US" dirty="0" smtClean="0"/>
              <a:t>|=|-5|=5</a:t>
            </a:r>
            <a:r>
              <a:rPr lang="uk-UA" dirty="0" smtClean="0"/>
              <a:t> – відстань між точками </a:t>
            </a:r>
            <a:r>
              <a:rPr lang="en-US" dirty="0" smtClean="0"/>
              <a:t>-3</a:t>
            </a:r>
            <a:r>
              <a:rPr lang="uk-UA" dirty="0" smtClean="0"/>
              <a:t> і </a:t>
            </a:r>
            <a:r>
              <a:rPr lang="en-US" dirty="0" smtClean="0"/>
              <a:t>2</a:t>
            </a: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en-US" dirty="0" smtClean="0"/>
              <a:t>3). </a:t>
            </a:r>
            <a:r>
              <a:rPr lang="uk-UA" dirty="0" smtClean="0"/>
              <a:t>Нерівність </a:t>
            </a:r>
            <a:r>
              <a:rPr lang="en-US" dirty="0" smtClean="0"/>
              <a:t>|</a:t>
            </a:r>
            <a:r>
              <a:rPr lang="uk-UA" dirty="0" smtClean="0"/>
              <a:t>х</a:t>
            </a:r>
            <a:r>
              <a:rPr lang="en-US" dirty="0" smtClean="0"/>
              <a:t>|</a:t>
            </a:r>
            <a:r>
              <a:rPr lang="uk-UA" dirty="0" smtClean="0"/>
              <a:t>≤3, або </a:t>
            </a:r>
            <a:r>
              <a:rPr lang="en-US" dirty="0" smtClean="0"/>
              <a:t> |</a:t>
            </a:r>
            <a:r>
              <a:rPr lang="uk-UA" dirty="0" smtClean="0"/>
              <a:t>х-0</a:t>
            </a:r>
            <a:r>
              <a:rPr lang="en-US" dirty="0" smtClean="0"/>
              <a:t>|≤</a:t>
            </a:r>
            <a:r>
              <a:rPr lang="uk-UA" dirty="0" smtClean="0"/>
              <a:t>3, означає, що відстань від точки з координатою </a:t>
            </a:r>
            <a:r>
              <a:rPr lang="uk-UA" i="1" dirty="0" smtClean="0"/>
              <a:t>х</a:t>
            </a:r>
            <a:r>
              <a:rPr lang="uk-UA" dirty="0" smtClean="0"/>
              <a:t> до точки 0 не більша від 3, тобто не перевищує 3.Таку властивість мають усі точки х, що належать проміжку </a:t>
            </a:r>
            <a:r>
              <a:rPr lang="en-US" dirty="0" smtClean="0"/>
              <a:t>[-3; 3]</a:t>
            </a:r>
            <a:r>
              <a:rPr lang="uk-UA" dirty="0" smtClean="0"/>
              <a:t>. Отже, нерівність </a:t>
            </a:r>
            <a:r>
              <a:rPr lang="en-US" dirty="0" smtClean="0"/>
              <a:t>|</a:t>
            </a:r>
            <a:r>
              <a:rPr lang="uk-UA" dirty="0" smtClean="0"/>
              <a:t>х</a:t>
            </a:r>
            <a:r>
              <a:rPr lang="en-US" dirty="0" smtClean="0"/>
              <a:t>|</a:t>
            </a:r>
            <a:r>
              <a:rPr lang="uk-UA" dirty="0" smtClean="0"/>
              <a:t>≤3 рівносильна подвійній нерівності </a:t>
            </a:r>
            <a:r>
              <a:rPr lang="en-US" dirty="0" smtClean="0"/>
              <a:t>-3≤x≤3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Нерівність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|x|&lt;a (a&gt;0)</a:t>
            </a:r>
          </a:p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en-US" dirty="0" smtClean="0"/>
              <a:t>|x-a|</a:t>
            </a:r>
            <a:r>
              <a:rPr lang="uk-UA" dirty="0" smtClean="0"/>
              <a:t> - відстань на координатній прямій між точками з координатами </a:t>
            </a:r>
            <a:r>
              <a:rPr lang="en-US" dirty="0" smtClean="0"/>
              <a:t>x </a:t>
            </a:r>
            <a:r>
              <a:rPr lang="uk-UA" dirty="0" smtClean="0"/>
              <a:t>і</a:t>
            </a:r>
            <a:r>
              <a:rPr lang="en-US" dirty="0" smtClean="0"/>
              <a:t> a</a:t>
            </a:r>
            <a:r>
              <a:rPr lang="uk-UA" dirty="0" smtClean="0"/>
              <a:t>. </a:t>
            </a:r>
            <a:endParaRPr lang="ru-RU" dirty="0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503054"/>
            <a:ext cx="3000396" cy="497318"/>
          </a:xfrm>
          <a:prstGeom prst="rect">
            <a:avLst/>
          </a:prstGeom>
          <a:noFill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1428736"/>
            <a:ext cx="3286148" cy="81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0694" y="2857496"/>
            <a:ext cx="32289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57818" y="5572140"/>
            <a:ext cx="31432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3438" y="571480"/>
            <a:ext cx="4043362" cy="600079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2). Нерівність виду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|x|&lt;a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(a&gt;0)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рівносильна подвійній нерівності  </a:t>
            </a:r>
          </a:p>
          <a:p>
            <a:pPr indent="19050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-а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&lt;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&lt;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1). Нерівність виду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|x|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/>
              </a:rPr>
              <a:t>≤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(a&gt;0)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рівносильна подвійній нерівності  </a:t>
            </a:r>
          </a:p>
          <a:p>
            <a:pPr indent="19050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uk-UA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а≤х≤а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2.3.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3438" y="571480"/>
            <a:ext cx="4143404" cy="6000792"/>
          </a:xfrm>
        </p:spPr>
        <p:txBody>
          <a:bodyPr>
            <a:normAutofit/>
          </a:bodyPr>
          <a:lstStyle/>
          <a:p>
            <a:pPr marL="0" indent="361950">
              <a:buNone/>
            </a:pPr>
            <a:r>
              <a:rPr lang="uk-UA" dirty="0" smtClean="0"/>
              <a:t>Дану умову задовольняють точки, що розміщені на координатній прямій праворуч від точки з координатою </a:t>
            </a:r>
            <a:r>
              <a:rPr lang="uk-UA" b="1" i="1" dirty="0" smtClean="0">
                <a:solidFill>
                  <a:srgbClr val="FF0000"/>
                </a:solidFill>
              </a:rPr>
              <a:t>а </a:t>
            </a:r>
            <a:r>
              <a:rPr lang="ru-RU" b="1" i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</a:rPr>
              <a:t>x&gt;a) </a:t>
            </a:r>
            <a:r>
              <a:rPr lang="uk-UA" dirty="0" smtClean="0"/>
              <a:t>і ліворуч від точки з</a:t>
            </a:r>
            <a:r>
              <a:rPr lang="en-US" dirty="0" smtClean="0"/>
              <a:t> </a:t>
            </a:r>
            <a:r>
              <a:rPr lang="uk-UA" dirty="0" smtClean="0"/>
              <a:t>координатою </a:t>
            </a:r>
            <a:r>
              <a:rPr lang="uk-UA" b="1" i="1" dirty="0" smtClean="0">
                <a:solidFill>
                  <a:srgbClr val="FF0000"/>
                </a:solidFill>
              </a:rPr>
              <a:t>–а</a:t>
            </a:r>
            <a:r>
              <a:rPr lang="en-US" b="1" i="1" dirty="0" smtClean="0">
                <a:solidFill>
                  <a:srgbClr val="FF0000"/>
                </a:solidFill>
              </a:rPr>
              <a:t> (x&lt;-a).</a:t>
            </a:r>
          </a:p>
          <a:p>
            <a:pPr marL="0" indent="361950">
              <a:buNone/>
            </a:pPr>
            <a:r>
              <a:rPr lang="uk-UA" dirty="0" smtClean="0"/>
              <a:t>Нерівність </a:t>
            </a:r>
            <a:r>
              <a:rPr lang="en-US" b="1" dirty="0" smtClean="0">
                <a:solidFill>
                  <a:srgbClr val="FF0000"/>
                </a:solidFill>
              </a:rPr>
              <a:t>|x|&gt;a (a&gt;0)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рівносильна сукупності двох нерівностей: </a:t>
            </a:r>
            <a:r>
              <a:rPr lang="en-US" b="1" dirty="0" smtClean="0">
                <a:solidFill>
                  <a:srgbClr val="FF0000"/>
                </a:solidFill>
              </a:rPr>
              <a:t>x&gt;a</a:t>
            </a:r>
            <a:r>
              <a:rPr lang="uk-UA" dirty="0" smtClean="0"/>
              <a:t> і </a:t>
            </a:r>
            <a:r>
              <a:rPr lang="en-US" b="1" dirty="0" smtClean="0">
                <a:solidFill>
                  <a:srgbClr val="FF0000"/>
                </a:solidFill>
              </a:rPr>
              <a:t>x&lt;-a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Нерівність 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|x|&gt;a (a&gt;0)</a:t>
            </a:r>
            <a:r>
              <a:rPr lang="uk-UA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</a:p>
          <a:p>
            <a:pPr marL="0" indent="0" algn="just">
              <a:buNone/>
            </a:pPr>
            <a:r>
              <a:rPr lang="uk-UA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тобто 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|x-0|&gt;a</a:t>
            </a:r>
            <a:r>
              <a:rPr lang="uk-UA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</a:p>
          <a:p>
            <a:pPr marL="0" indent="0" algn="just">
              <a:buNone/>
            </a:pPr>
            <a:r>
              <a:rPr lang="uk-UA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означає, що відстань від точки з координатою х до точки 0 на координатній прямій більша від а.</a:t>
            </a:r>
            <a:endParaRPr lang="en-US" sz="2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dirty="0" smtClean="0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929066"/>
            <a:ext cx="36290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r-vnost-scho-m-styat-modul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BCB18F9-059F-4C8B-A8FB-49CB299752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ner-vnost-scho-m-styat-modul</Template>
  <TotalTime>0</TotalTime>
  <Words>872</Words>
  <Application>Microsoft Office PowerPoint</Application>
  <PresentationFormat>Экран (4:3)</PresentationFormat>
  <Paragraphs>189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ner-vnost-scho-m-styat-modul</vt:lpstr>
      <vt:lpstr>Матеріали до уроків</vt:lpstr>
      <vt:lpstr>Готуємося до уроку</vt:lpstr>
      <vt:lpstr>Зміст </vt:lpstr>
      <vt:lpstr>Тема 2</vt:lpstr>
      <vt:lpstr>Пункт 2.3.</vt:lpstr>
      <vt:lpstr>Пригадайте</vt:lpstr>
      <vt:lpstr>Пункт 2.3.</vt:lpstr>
      <vt:lpstr>Презентация PowerPoint</vt:lpstr>
      <vt:lpstr>Пункт 2.3.</vt:lpstr>
      <vt:lpstr>Пункт 2.3.</vt:lpstr>
      <vt:lpstr>Пункт 2.3.</vt:lpstr>
      <vt:lpstr>Пункт 2.3.</vt:lpstr>
      <vt:lpstr>Пункт 2.3.</vt:lpstr>
      <vt:lpstr>Закріплення вивченого матеріалу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Матеріали до уроків</dc:title>
  <dc:creator>Ира</dc:creator>
  <cp:lastModifiedBy>Ира</cp:lastModifiedBy>
  <cp:revision>1</cp:revision>
  <dcterms:created xsi:type="dcterms:W3CDTF">2014-10-02T15:31:04Z</dcterms:created>
  <dcterms:modified xsi:type="dcterms:W3CDTF">2014-10-02T15:31:12Z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TC030009628</vt:lpwstr>
  </property>
</Properties>
</file>