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3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E1773-FE07-4445-82EC-6656A1BFD644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ADA10-6B2F-4D32-B42E-63F16C4C64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dirty="0" smtClean="0"/>
              <a:t>Мерзляк А. Г.)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78306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8580"/>
            <a:ext cx="7811925" cy="6548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8640960" cy="649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424936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b="1" dirty="0" smtClean="0"/>
              <a:t>Чи завжди нулі функції розбивають її область визначення на проміжки </a:t>
            </a:r>
            <a:r>
              <a:rPr lang="uk-UA" b="1" dirty="0" err="1" smtClean="0"/>
              <a:t>знакосталості</a:t>
            </a:r>
            <a:r>
              <a:rPr lang="uk-UA" b="1" dirty="0" smtClean="0"/>
              <a:t>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Чи кожна неперервна функція зберігає постійний знак на </a:t>
            </a:r>
            <a:r>
              <a:rPr lang="uk-UA" b="1" dirty="0" err="1" smtClean="0"/>
              <a:t>про-</a:t>
            </a:r>
            <a:r>
              <a:rPr lang="uk-UA" b="1" dirty="0" smtClean="0"/>
              <a:t> </a:t>
            </a:r>
            <a:r>
              <a:rPr lang="uk-UA" b="1" dirty="0" err="1" smtClean="0"/>
              <a:t>міжку</a:t>
            </a:r>
            <a:r>
              <a:rPr lang="uk-UA" b="1" dirty="0" smtClean="0"/>
              <a:t> з області визначення, який не містить її нулів?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Опишіть метод інтервалів розв’язування нерівностей. 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Коментоване розв'язування вправ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39283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Коментоване розв'язування вправ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613957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в групах</a:t>
            </a:r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1700808"/>
            <a:ext cx="8024369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Кометроване</a:t>
            </a:r>
            <a:r>
              <a:rPr lang="uk-UA" dirty="0" smtClean="0"/>
              <a:t> розв'язування нерівностей</a:t>
            </a:r>
            <a:endParaRPr lang="ru-RU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787085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Робота в парах, коментарі вчителя та учнів, складання алгоритму розв'язування </a:t>
            </a:r>
            <a:endParaRPr lang="ru-RU" sz="3200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890100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уроку: Метод інтервалів (2 уроки)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Самостійна робота </a:t>
            </a:r>
            <a:br>
              <a:rPr lang="uk-UA" dirty="0" smtClean="0"/>
            </a:br>
            <a:r>
              <a:rPr lang="uk-UA" dirty="0" smtClean="0"/>
              <a:t>(</a:t>
            </a:r>
            <a:r>
              <a:rPr lang="uk-UA" dirty="0" err="1" smtClean="0"/>
              <a:t>робота</a:t>
            </a:r>
            <a:r>
              <a:rPr lang="uk-UA" dirty="0" smtClean="0"/>
              <a:t> за зразком)</a:t>
            </a:r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861141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1340768"/>
            <a:ext cx="84207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Розв'язування нерівностей з параметрами</a:t>
            </a:r>
            <a:endParaRPr lang="ru-RU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628800"/>
            <a:ext cx="8564761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6632"/>
            <a:ext cx="802954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705" y="332656"/>
            <a:ext cx="8720587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49694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650122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85401"/>
            <a:ext cx="6912767" cy="655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uk-UA" dirty="0" smtClean="0"/>
              <a:t>Узагальнююче повторення теми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300" dirty="0" smtClean="0"/>
              <a:t>При вивченні матеріалу параграфа «Повторення та розширення відомостей про функцію» ви повторили, що:</a:t>
            </a:r>
          </a:p>
          <a:p>
            <a:pPr marL="0" indent="0">
              <a:buNone/>
            </a:pPr>
            <a:endParaRPr lang="uk-UA" sz="1300" dirty="0" smtClean="0"/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dirty="0" smtClean="0"/>
              <a:t> функція — це правило, за допомогою якого за кожним значенням незалежної змінної з множини </a:t>
            </a:r>
            <a:r>
              <a:rPr lang="uk-UA" sz="1300" i="1" dirty="0" smtClean="0"/>
              <a:t>X можна знайти єдине значення залежної змінної з множини Y. Незалежну змінну ще називають аргументом функції. Множину значень, яких набуває аргумент функції y = f (x), називають областю визначення функції і позначають D (f) або D (y). Множину значень, яких набуває залежна змінна, називають областю значень функції і позначають E (f) або E (y). Коли D (f) ⊂ R і E (f) ⊂ R, функцію f називають числовою;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графіком числової функції  f називають геометричну фігуру, яка складається з усіх тих і тільки тих точок координатної площини, абсциси яких дорівнюють значенням аргументу, а ординати — відповідним значенням функції f;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значення аргументу, при якому значення функції дорівнює  нулю, називають нулем функції;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проміжок, на якому функція набуває значень однакового  знака, називають проміжком </a:t>
            </a:r>
            <a:r>
              <a:rPr lang="uk-UA" sz="1300" i="1" dirty="0" err="1" smtClean="0"/>
              <a:t>знакосталості</a:t>
            </a:r>
            <a:r>
              <a:rPr lang="uk-UA" sz="1300" i="1" dirty="0" smtClean="0"/>
              <a:t> функції;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Функцію  f називають зростаючою на множині M ⊂ D (f), якщо для будь-яких двох значень аргументу 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і 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, які належать множині M, таких, що 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&lt; 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, виконується нерівність f (x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) &lt; f (x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);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Функцію  f називають спадною на множині M ⊂ D (f), якщо для будь-яких двох значень аргументу 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і 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, які належать множині M, таких, що 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&lt; 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, виконується нерівність f (x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) &gt; f (x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);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якщо функція зростає на всій області визначення, то її називають зростаючою. Якщо функція спадає на всій області визначення, то її називають спадною;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графік функції  y = f (x) + b можна отримати в результаті паралельного перенесення графіка функції y = f (x) на b одиниць угору, якщо b &gt; 0, і на –b одиниць униз, якщо b &lt; 0;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графік функції  y = f (x + a) можна отримати в результаті паралельного перенесення графіка функції y = f (x) на a одиниць уліво, якщо a &gt; 0, і на –a одиниць управо, якщо a &lt; 0;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графік функції y = </a:t>
            </a:r>
            <a:r>
              <a:rPr lang="uk-UA" sz="1300" i="1" dirty="0" err="1" smtClean="0"/>
              <a:t>kf</a:t>
            </a:r>
            <a:r>
              <a:rPr lang="uk-UA" sz="1300" i="1" dirty="0" smtClean="0"/>
              <a:t> (x) можна отримати, замінивши кожну точку графіка функції y = f (x) на точку з тією самою абсцисою і ординатою, помноженою на k;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Рівняння  f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(x) = g</a:t>
            </a:r>
            <a:r>
              <a:rPr lang="uk-UA" sz="1300" i="1" baseline="-25000" dirty="0" smtClean="0"/>
              <a:t>1</a:t>
            </a:r>
            <a:r>
              <a:rPr lang="uk-UA" sz="1300" i="1" dirty="0" smtClean="0"/>
              <a:t> (x) і f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 (x) = g</a:t>
            </a:r>
            <a:r>
              <a:rPr lang="uk-UA" sz="1300" i="1" baseline="-25000" dirty="0" smtClean="0"/>
              <a:t>2</a:t>
            </a:r>
            <a:r>
              <a:rPr lang="uk-UA" sz="1300" i="1" dirty="0" smtClean="0"/>
              <a:t> (x) називають рівносильними, якщо множини їх коренів рівні; </a:t>
            </a:r>
          </a:p>
          <a:p>
            <a:pPr marL="182563" indent="-182563">
              <a:buFont typeface="Wingdings" pitchFamily="2" charset="2"/>
              <a:buChar char="Ø"/>
            </a:pPr>
            <a:r>
              <a:rPr lang="uk-UA" sz="1300" i="1" dirty="0" smtClean="0"/>
              <a:t>нерівності називають рівносильними, якщо множини їх  розв’язків рівні. </a:t>
            </a:r>
            <a:endParaRPr lang="uk-UA" sz="13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uk-UA" dirty="0" smtClean="0"/>
              <a:t>Узагальнююче повторення теми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21744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sz="3400" b="1" dirty="0" smtClean="0"/>
              <a:t>Ви дізналися, що: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якщо для всіх  x ∈ M виконується нерівність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m f (x), де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M, то число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називають найменшим значенням функції f на множині M і записують 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якщо для всіх  x ∈ M виконується нерівність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l f (x), де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M, то число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називають найбільшим значенням функції f на множині M і записують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функцію  f називають парною, якщо для будь-якого x з області визначення f (–x) = f (x);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 функцію  f називають непарною, якщо для будь-якого x з області визначення  f (–x) = –f (x);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вісь ординат є віссю симетрії графіка парної функції;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 початок координат є центром симетрії графіка непарної  функції;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графік функції  y = f (</a:t>
            </a:r>
            <a:r>
              <a:rPr lang="uk-UA" sz="3400" dirty="0" err="1" smtClean="0"/>
              <a:t>kx</a:t>
            </a:r>
            <a:r>
              <a:rPr lang="uk-UA" sz="3400" dirty="0" smtClean="0"/>
              <a:t>), де k &gt; 0, можна отримати, замінивши кожну точку графіка функції y = f (x) на точку з тією самою ординатою і абсцисою, поділеною на k;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функцію  y = f (x) називають оборотною, якщо для будь-якого y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E (f) існує єдине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D (f) таке, що y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=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якщо функція є зростаючою (спадною), то вона є оборотною;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Функції  f і g називають взаємно оберненими, якщо: 1) D (f) =  E (g) і E (f) = D (g); 2) для будь-якого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∈ D (f) з рівності 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= y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 випливає, що g (y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 = 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, тобто g (f (x</a:t>
            </a:r>
            <a:r>
              <a:rPr lang="uk-UA" sz="3400" baseline="-25000" dirty="0" smtClean="0"/>
              <a:t>0</a:t>
            </a:r>
            <a:r>
              <a:rPr lang="uk-UA" sz="3400" dirty="0" smtClean="0"/>
              <a:t>)) = </a:t>
            </a:r>
            <a:r>
              <a:rPr lang="uk-UA" sz="3400" dirty="0" err="1" smtClean="0"/>
              <a:t>x</a:t>
            </a:r>
            <a:r>
              <a:rPr lang="uk-UA" sz="3400" baseline="-25000" dirty="0" err="1" smtClean="0"/>
              <a:t>0</a:t>
            </a:r>
            <a:r>
              <a:rPr lang="uk-UA" sz="3400" dirty="0" smtClean="0"/>
              <a:t>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графіки взаємно обернених функцій симетричні відносно  прямої y = x;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 smtClean="0"/>
              <a:t>якщо функція  f є зростаючою (спадною), то обернена функція g є також зростаючою (спадною);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 dirty="0"/>
              <a:t> </a:t>
            </a:r>
            <a:r>
              <a:rPr lang="uk-UA" sz="3400" dirty="0" smtClean="0"/>
              <a:t>якщо множина коренів рівняння  f</a:t>
            </a:r>
            <a:r>
              <a:rPr lang="uk-UA" sz="3400" baseline="-25000" dirty="0" smtClean="0"/>
              <a:t>2</a:t>
            </a:r>
            <a:r>
              <a:rPr lang="uk-UA" sz="3400" dirty="0" smtClean="0"/>
              <a:t> (x) = g</a:t>
            </a:r>
            <a:r>
              <a:rPr lang="uk-UA" sz="3400" baseline="-25000" dirty="0" smtClean="0"/>
              <a:t>2</a:t>
            </a:r>
            <a:r>
              <a:rPr lang="uk-UA" sz="3400" dirty="0" smtClean="0"/>
              <a:t> (x) містить множину коренів рівняння f</a:t>
            </a:r>
            <a:r>
              <a:rPr lang="uk-UA" sz="3400" baseline="-25000" dirty="0" smtClean="0"/>
              <a:t>1</a:t>
            </a:r>
            <a:r>
              <a:rPr lang="uk-UA" sz="3400" dirty="0" smtClean="0"/>
              <a:t> (x) = g</a:t>
            </a:r>
            <a:r>
              <a:rPr lang="uk-UA" sz="3400" baseline="-25000" dirty="0" smtClean="0"/>
              <a:t>1</a:t>
            </a:r>
            <a:r>
              <a:rPr lang="uk-UA" sz="3400" dirty="0" smtClean="0"/>
              <a:t> (x), то рівняння f</a:t>
            </a:r>
            <a:r>
              <a:rPr lang="uk-UA" sz="3400" baseline="-25000" dirty="0" smtClean="0"/>
              <a:t>2</a:t>
            </a:r>
            <a:r>
              <a:rPr lang="uk-UA" sz="3400" dirty="0" smtClean="0"/>
              <a:t> (x) = g</a:t>
            </a:r>
            <a:r>
              <a:rPr lang="uk-UA" sz="3400" baseline="-25000" dirty="0" smtClean="0"/>
              <a:t>2</a:t>
            </a:r>
            <a:r>
              <a:rPr lang="uk-UA" sz="3400" dirty="0" smtClean="0"/>
              <a:t> (x) називають наслідком рівняння f</a:t>
            </a:r>
            <a:r>
              <a:rPr lang="uk-UA" sz="3400" baseline="-25000" dirty="0" smtClean="0"/>
              <a:t>1</a:t>
            </a:r>
            <a:r>
              <a:rPr lang="uk-UA" sz="3400" dirty="0" smtClean="0"/>
              <a:t> (x) = g</a:t>
            </a:r>
            <a:r>
              <a:rPr lang="uk-UA" sz="3400" baseline="-25000" dirty="0" smtClean="0"/>
              <a:t>1</a:t>
            </a:r>
            <a:r>
              <a:rPr lang="uk-UA" sz="3400" dirty="0" smtClean="0"/>
              <a:t> (x); 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sz="3400"/>
              <a:t> </a:t>
            </a:r>
            <a:r>
              <a:rPr lang="uk-UA" sz="3400" smtClean="0"/>
              <a:t>якщо </a:t>
            </a:r>
            <a:r>
              <a:rPr lang="uk-UA" sz="3400" dirty="0" smtClean="0"/>
              <a:t>множина розв’язків першої нерівності є підмножиною  множини розв’язків другої нерівності, то другу нерівність називають наслідком першої нерівності. </a:t>
            </a:r>
          </a:p>
          <a:p>
            <a:endParaRPr lang="ru-RU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7343" y="1405288"/>
            <a:ext cx="1485900" cy="23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844824"/>
            <a:ext cx="1504950" cy="234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9"/>
            <a:ext cx="8784976" cy="2592288"/>
          </a:xfrm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uk-UA" dirty="0" smtClean="0"/>
              <a:t>На рисунку 59 зображено графік деякої функції </a:t>
            </a:r>
            <a:r>
              <a:rPr lang="uk-UA" i="1" dirty="0" smtClean="0"/>
              <a:t>f, у якої D (f) = R і нулями є числа x</a:t>
            </a:r>
            <a:r>
              <a:rPr lang="uk-UA" i="1" baseline="-25000" dirty="0" smtClean="0"/>
              <a:t>1</a:t>
            </a:r>
            <a:r>
              <a:rPr lang="uk-UA" i="1" dirty="0" smtClean="0"/>
              <a:t>, x</a:t>
            </a:r>
            <a:r>
              <a:rPr lang="uk-UA" i="1" baseline="-25000" dirty="0" smtClean="0"/>
              <a:t>2</a:t>
            </a:r>
            <a:r>
              <a:rPr lang="uk-UA" i="1" dirty="0" smtClean="0"/>
              <a:t> і x</a:t>
            </a:r>
            <a:r>
              <a:rPr lang="uk-UA" i="1" baseline="-25000" dirty="0" smtClean="0"/>
              <a:t>3</a:t>
            </a:r>
            <a:r>
              <a:rPr lang="uk-UA" i="1" dirty="0" smtClean="0"/>
              <a:t>. </a:t>
            </a:r>
          </a:p>
          <a:p>
            <a:pPr marL="0" indent="355600">
              <a:buNone/>
            </a:pPr>
            <a:r>
              <a:rPr lang="uk-UA" i="1" dirty="0" smtClean="0"/>
              <a:t>Ці числа розбивають область визначення функції </a:t>
            </a:r>
            <a:r>
              <a:rPr lang="uk-UA" b="1" i="1" dirty="0" smtClean="0">
                <a:solidFill>
                  <a:srgbClr val="00B0F0"/>
                </a:solidFill>
              </a:rPr>
              <a:t>на проміжки </a:t>
            </a:r>
            <a:r>
              <a:rPr lang="uk-UA" b="1" i="1" dirty="0" err="1" smtClean="0">
                <a:solidFill>
                  <a:srgbClr val="00B0F0"/>
                </a:solidFill>
              </a:rPr>
              <a:t>знакосталості</a:t>
            </a:r>
            <a:r>
              <a:rPr lang="uk-UA" b="1" i="1" dirty="0" smtClean="0">
                <a:solidFill>
                  <a:srgbClr val="00B0F0"/>
                </a:solidFill>
              </a:rPr>
              <a:t> </a:t>
            </a:r>
            <a:r>
              <a:rPr lang="uk-UA" i="1" dirty="0" smtClean="0"/>
              <a:t>(–∞; x</a:t>
            </a:r>
            <a:r>
              <a:rPr lang="uk-UA" i="1" baseline="-25000" dirty="0" smtClean="0"/>
              <a:t>1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1</a:t>
            </a:r>
            <a:r>
              <a:rPr lang="uk-UA" i="1" dirty="0" smtClean="0"/>
              <a:t>; x</a:t>
            </a:r>
            <a:r>
              <a:rPr lang="uk-UA" i="1" baseline="-25000" dirty="0" smtClean="0"/>
              <a:t>2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2</a:t>
            </a:r>
            <a:r>
              <a:rPr lang="uk-UA" i="1" dirty="0" smtClean="0"/>
              <a:t>; x</a:t>
            </a:r>
            <a:r>
              <a:rPr lang="uk-UA" i="1" baseline="-25000" dirty="0" smtClean="0"/>
              <a:t>3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3</a:t>
            </a:r>
            <a:r>
              <a:rPr lang="uk-UA" i="1" dirty="0" smtClean="0"/>
              <a:t>; +∞). 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573016"/>
            <a:ext cx="4608512" cy="3092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Читати </a:t>
            </a:r>
            <a:r>
              <a:rPr lang="uk-UA" dirty="0" smtClean="0">
                <a:latin typeface="Sylfaen"/>
              </a:rPr>
              <a:t>§§ 1-8</a:t>
            </a:r>
          </a:p>
          <a:p>
            <a:r>
              <a:rPr lang="uk-UA" dirty="0" smtClean="0">
                <a:latin typeface="Sylfaen"/>
              </a:rPr>
              <a:t>Готуватися до тематичної контрольної роботи</a:t>
            </a:r>
          </a:p>
          <a:p>
            <a:r>
              <a:rPr lang="uk-UA" dirty="0" smtClean="0">
                <a:latin typeface="Sylfaen"/>
              </a:rPr>
              <a:t>Виконати №№ 215, 217, 219, 221, 224, 227 (завдання самостійно розподілити на 2 уроки)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Для функції </a:t>
            </a:r>
            <a:r>
              <a:rPr lang="uk-UA" i="1" dirty="0" smtClean="0"/>
              <a:t>g, графік якої зображено на рисунку 60, проміжок (x</a:t>
            </a:r>
            <a:r>
              <a:rPr lang="uk-UA" i="1" baseline="-25000" dirty="0" smtClean="0"/>
              <a:t>2</a:t>
            </a:r>
            <a:r>
              <a:rPr lang="uk-UA" i="1" dirty="0" smtClean="0"/>
              <a:t>; x</a:t>
            </a:r>
            <a:r>
              <a:rPr lang="uk-UA" i="1" baseline="-25000" dirty="0" smtClean="0"/>
              <a:t>3</a:t>
            </a:r>
            <a:r>
              <a:rPr lang="uk-UA" i="1" dirty="0" smtClean="0"/>
              <a:t>) </a:t>
            </a:r>
            <a:r>
              <a:rPr lang="uk-UA" b="1" i="1" dirty="0" smtClean="0">
                <a:solidFill>
                  <a:srgbClr val="00B0F0"/>
                </a:solidFill>
              </a:rPr>
              <a:t>не є проміжком </a:t>
            </a:r>
            <a:r>
              <a:rPr lang="uk-UA" b="1" i="1" dirty="0" err="1" smtClean="0">
                <a:solidFill>
                  <a:srgbClr val="00B0F0"/>
                </a:solidFill>
              </a:rPr>
              <a:t>знакосталості</a:t>
            </a:r>
            <a:r>
              <a:rPr lang="uk-UA" i="1" dirty="0" smtClean="0"/>
              <a:t>. Справді, якщо x ∈ (x</a:t>
            </a:r>
            <a:r>
              <a:rPr lang="uk-UA" i="1" baseline="-25000" dirty="0" smtClean="0"/>
              <a:t>2</a:t>
            </a:r>
            <a:r>
              <a:rPr lang="uk-UA" i="1" dirty="0" smtClean="0"/>
              <a:t>; x</a:t>
            </a:r>
            <a:r>
              <a:rPr lang="uk-UA" i="1" baseline="-25000" dirty="0" smtClean="0"/>
              <a:t>0</a:t>
            </a:r>
            <a:r>
              <a:rPr lang="uk-UA" i="1" dirty="0" smtClean="0"/>
              <a:t>), то g (x) &gt; 0, а якщо x ∈ (x</a:t>
            </a:r>
            <a:r>
              <a:rPr lang="uk-UA" i="1" baseline="-25000" dirty="0" smtClean="0"/>
              <a:t>0</a:t>
            </a:r>
            <a:r>
              <a:rPr lang="uk-UA" i="1" dirty="0" smtClean="0"/>
              <a:t>; x</a:t>
            </a:r>
            <a:r>
              <a:rPr lang="uk-UA" i="1" baseline="-25000" dirty="0" smtClean="0"/>
              <a:t>3</a:t>
            </a:r>
            <a:r>
              <a:rPr lang="uk-UA" i="1" dirty="0" smtClean="0"/>
              <a:t>), то g (x) &lt; 0. 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45024"/>
            <a:ext cx="438637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Неперервність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2808313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uk-UA" dirty="0" smtClean="0"/>
              <a:t>Принципова відмінність між функціями f і g полягає в тому, що графіком функції f є неперервна крива, а графік функції g такої властивості не має. </a:t>
            </a:r>
          </a:p>
          <a:p>
            <a:pPr marL="0" indent="355600">
              <a:buNone/>
            </a:pPr>
            <a:r>
              <a:rPr lang="uk-UA" dirty="0" smtClean="0"/>
              <a:t>Говорять, що функція f неперервна в кожній точці області визначення, або, як ще прийнято говорити, неперервна на D (f), а функція g у точці x</a:t>
            </a:r>
            <a:r>
              <a:rPr lang="uk-UA" baseline="-25000" dirty="0" smtClean="0"/>
              <a:t>0</a:t>
            </a:r>
            <a:r>
              <a:rPr lang="uk-UA" dirty="0" smtClean="0"/>
              <a:t> ∈ D (g) має розрив. 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21088"/>
            <a:ext cx="3456384" cy="2319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221088"/>
            <a:ext cx="3312368" cy="2175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/>
              <a:t>Теорема 8.1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9"/>
            <a:ext cx="8784976" cy="3456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/>
              <a:t>Теорема 8.1. </a:t>
            </a:r>
            <a:r>
              <a:rPr lang="uk-UA" b="1" i="1" dirty="0" smtClean="0"/>
              <a:t>Якщо функція f неперервна і не має нулів на деякому проміжку, то вона на цьому проміжку зберігає постійний знак. </a:t>
            </a:r>
          </a:p>
          <a:p>
            <a:pPr marL="0" indent="0">
              <a:buNone/>
            </a:pPr>
            <a:r>
              <a:rPr lang="uk-UA" b="1" i="1" dirty="0" smtClean="0"/>
              <a:t>Ілюстрацією до цієї теореми слугує графік функції, зображений на рисунку 59. Ця теорема дозволяє, не будуючи графіка функції f, розв’язувати нерівності f (x) &gt; 0 і f (x) &lt; 0.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345300"/>
            <a:ext cx="3744416" cy="251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uk-UA" dirty="0" smtClean="0"/>
              <a:t>Теорема 8.1. Доведення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1"/>
            <a:ext cx="8712968" cy="4104456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uk-UA" dirty="0" smtClean="0"/>
              <a:t>Уявімо собі, що з цього рисунка «зникли» всі точки графіка функції </a:t>
            </a:r>
            <a:r>
              <a:rPr lang="uk-UA" i="1" dirty="0" smtClean="0"/>
              <a:t>f, за винятком точок A (x</a:t>
            </a:r>
            <a:r>
              <a:rPr lang="uk-UA" i="1" baseline="-25000" dirty="0" smtClean="0"/>
              <a:t>1</a:t>
            </a:r>
            <a:r>
              <a:rPr lang="uk-UA" i="1" dirty="0" smtClean="0"/>
              <a:t>; 0), B (x</a:t>
            </a:r>
            <a:r>
              <a:rPr lang="uk-UA" i="1" baseline="-25000" dirty="0" smtClean="0"/>
              <a:t>2</a:t>
            </a:r>
            <a:r>
              <a:rPr lang="uk-UA" i="1" dirty="0" smtClean="0"/>
              <a:t>; 0), C (x</a:t>
            </a:r>
            <a:r>
              <a:rPr lang="uk-UA" i="1" baseline="-25000" dirty="0" smtClean="0"/>
              <a:t>3</a:t>
            </a:r>
            <a:r>
              <a:rPr lang="uk-UA" i="1" dirty="0" smtClean="0"/>
              <a:t>; 0) (рис. 61). </a:t>
            </a:r>
          </a:p>
          <a:p>
            <a:pPr marL="0" indent="355600">
              <a:buNone/>
            </a:pPr>
            <a:r>
              <a:rPr lang="uk-UA" i="1" dirty="0" smtClean="0"/>
              <a:t>Очевидно, що кожний з проміжків (–∞; x</a:t>
            </a:r>
            <a:r>
              <a:rPr lang="uk-UA" i="1" baseline="-25000" dirty="0" smtClean="0"/>
              <a:t>1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1</a:t>
            </a:r>
            <a:r>
              <a:rPr lang="uk-UA" i="1" dirty="0" smtClean="0"/>
              <a:t>; x</a:t>
            </a:r>
            <a:r>
              <a:rPr lang="uk-UA" i="1" baseline="-25000" dirty="0" smtClean="0"/>
              <a:t>2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2</a:t>
            </a:r>
            <a:r>
              <a:rPr lang="uk-UA" i="1" dirty="0" smtClean="0"/>
              <a:t>; x</a:t>
            </a:r>
            <a:r>
              <a:rPr lang="uk-UA" i="1" baseline="-25000" dirty="0" smtClean="0"/>
              <a:t>3</a:t>
            </a:r>
            <a:r>
              <a:rPr lang="uk-UA" i="1" dirty="0" smtClean="0"/>
              <a:t>), (</a:t>
            </a:r>
            <a:r>
              <a:rPr lang="uk-UA" i="1" dirty="0" err="1" smtClean="0"/>
              <a:t>x</a:t>
            </a:r>
            <a:r>
              <a:rPr lang="uk-UA" i="1" baseline="-25000" dirty="0" err="1" smtClean="0"/>
              <a:t>3</a:t>
            </a:r>
            <a:r>
              <a:rPr lang="uk-UA" i="1" dirty="0" smtClean="0"/>
              <a:t>; +∞) не містить нулів функції f. </a:t>
            </a:r>
          </a:p>
          <a:p>
            <a:pPr marL="0" indent="355600">
              <a:buNone/>
            </a:pPr>
            <a:r>
              <a:rPr lang="uk-UA" i="1" dirty="0" smtClean="0"/>
              <a:t>Тоді, пам’ятаючи, що функція f неперервна на D (f) = R, можна стверджувати: указані проміжки є проміжками </a:t>
            </a:r>
            <a:r>
              <a:rPr lang="uk-UA" i="1" dirty="0" err="1" smtClean="0"/>
              <a:t>знакосталості</a:t>
            </a:r>
            <a:r>
              <a:rPr lang="uk-UA" i="1" dirty="0" smtClean="0"/>
              <a:t> функції f. Залишається лише з’ясувати, якого знака набувають значення функції f на цих проміжках. Це можна зробити за допомогою «пробних точок». Нехай, наприклад, a ∈ (–∞; x</a:t>
            </a:r>
            <a:r>
              <a:rPr lang="uk-UA" i="1" baseline="-25000" dirty="0" smtClean="0"/>
              <a:t>1</a:t>
            </a:r>
            <a:r>
              <a:rPr lang="uk-UA" i="1" dirty="0" smtClean="0"/>
              <a:t>) і f (a) &gt; 0. Тоді для будь-якого x ∈ (–∞; x</a:t>
            </a:r>
            <a:r>
              <a:rPr lang="uk-UA" i="1" baseline="-25000" dirty="0" smtClean="0"/>
              <a:t>1</a:t>
            </a:r>
            <a:r>
              <a:rPr lang="uk-UA" i="1" dirty="0" smtClean="0"/>
              <a:t>) виконується нерівність f (x) &gt; 0. Аналогічно можна «взяти пробу» з кожного проміжку </a:t>
            </a:r>
            <a:r>
              <a:rPr lang="uk-UA" i="1" dirty="0" err="1" smtClean="0"/>
              <a:t>знакосталості</a:t>
            </a:r>
            <a:r>
              <a:rPr lang="uk-UA" i="1" dirty="0" smtClean="0"/>
              <a:t>. </a:t>
            </a:r>
            <a:r>
              <a:rPr lang="ru-RU" dirty="0">
                <a:solidFill>
                  <a:srgbClr val="00B050"/>
                </a:solidFill>
              </a:rPr>
              <a:t>Описаний метод </a:t>
            </a:r>
            <a:r>
              <a:rPr lang="ru-RU" dirty="0" err="1">
                <a:solidFill>
                  <a:srgbClr val="00B050"/>
                </a:solidFill>
              </a:rPr>
              <a:t>розв’язування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нерівностей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називають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b="1" dirty="0">
                <a:solidFill>
                  <a:srgbClr val="00B050"/>
                </a:solidFill>
              </a:rPr>
              <a:t>методом </a:t>
            </a:r>
            <a:r>
              <a:rPr lang="ru-RU" b="1" dirty="0" err="1">
                <a:solidFill>
                  <a:srgbClr val="00B050"/>
                </a:solidFill>
              </a:rPr>
              <a:t>інтервалів</a:t>
            </a:r>
            <a:r>
              <a:rPr lang="ru-RU" b="1" dirty="0">
                <a:solidFill>
                  <a:srgbClr val="00B050"/>
                </a:solidFill>
              </a:rPr>
              <a:t>. </a:t>
            </a:r>
            <a:endParaRPr lang="uk-UA" dirty="0">
              <a:solidFill>
                <a:srgbClr val="00B05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876833"/>
            <a:ext cx="2952328" cy="19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661273"/>
            <a:ext cx="3024336" cy="209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Неперервність функції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885698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uk-UA" dirty="0" smtClean="0"/>
              <a:t>Приклад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5"/>
            <a:ext cx="8435280" cy="36003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/>
              <a:t>Розв’яжіть</a:t>
            </a:r>
            <a:r>
              <a:rPr lang="ru-RU" dirty="0"/>
              <a:t> </a:t>
            </a:r>
            <a:r>
              <a:rPr lang="ru-RU" dirty="0" err="1"/>
              <a:t>нерівність</a:t>
            </a:r>
            <a:r>
              <a:rPr lang="ru-RU" dirty="0"/>
              <a:t> (</a:t>
            </a:r>
            <a:r>
              <a:rPr lang="ru-RU" i="1" dirty="0" err="1"/>
              <a:t>x</a:t>
            </a:r>
            <a:r>
              <a:rPr lang="ru-RU" i="1" dirty="0"/>
              <a:t> + 3) (</a:t>
            </a:r>
            <a:r>
              <a:rPr lang="ru-RU" i="1" dirty="0" err="1"/>
              <a:t>x</a:t>
            </a:r>
            <a:r>
              <a:rPr lang="ru-RU" i="1" dirty="0"/>
              <a:t> – 1) (</a:t>
            </a:r>
            <a:r>
              <a:rPr lang="ru-RU" i="1" dirty="0" err="1"/>
              <a:t>x</a:t>
            </a:r>
            <a:r>
              <a:rPr lang="ru-RU" i="1" dirty="0"/>
              <a:t> – 2) &gt; 0.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7128792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etod-nterval-v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metod-nterval-v</Template>
  <TotalTime>0</TotalTime>
  <Words>1461</Words>
  <Application>Microsoft Office PowerPoint</Application>
  <PresentationFormat>Экран (4:3)</PresentationFormat>
  <Paragraphs>67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metod-nterval-v</vt:lpstr>
      <vt:lpstr>Алгебра і початки аналізу. 10 клас (за підручником Мерзляк А. Г.) </vt:lpstr>
      <vt:lpstr>Тема уроку: Метод інтервалів (2 уроки)</vt:lpstr>
      <vt:lpstr>Проміжки знакосталості</vt:lpstr>
      <vt:lpstr>Проміжки знакосталості</vt:lpstr>
      <vt:lpstr>Неперервність функції</vt:lpstr>
      <vt:lpstr>Теорема 8.1</vt:lpstr>
      <vt:lpstr>Теорема 8.1. Доведення</vt:lpstr>
      <vt:lpstr>Неперервність функції</vt:lpstr>
      <vt:lpstr>Приклад 1</vt:lpstr>
      <vt:lpstr>Презентация PowerPoint</vt:lpstr>
      <vt:lpstr>Презентация PowerPoint</vt:lpstr>
      <vt:lpstr>Презентация PowerPoint</vt:lpstr>
      <vt:lpstr>Презентация PowerPoint</vt:lpstr>
      <vt:lpstr>Первинне закріплення вивченого матеріалу</vt:lpstr>
      <vt:lpstr>Коментоване розв'язування вправ</vt:lpstr>
      <vt:lpstr>Коментоване розв'язування вправ</vt:lpstr>
      <vt:lpstr>Робота в групах</vt:lpstr>
      <vt:lpstr>Кометроване розв'язування нерівностей</vt:lpstr>
      <vt:lpstr>Робота в парах, коментарі вчителя та учнів, складання алгоритму розв'язування </vt:lpstr>
      <vt:lpstr>Самостійна робота  (робота за зразком)</vt:lpstr>
      <vt:lpstr>Тренувальні вправи</vt:lpstr>
      <vt:lpstr>Розв'язування нерівностей з параметрами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Узагальнююче повторення теми</vt:lpstr>
      <vt:lpstr>Узагальнююче повторення теми</vt:lpstr>
      <vt:lpstr>Домашнє завдання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 і початки аналізу. 10 клас (за підручником Мерзляк А. Г.)</dc:title>
  <dc:creator>Ира</dc:creator>
  <cp:lastModifiedBy>Ира</cp:lastModifiedBy>
  <cp:revision>2</cp:revision>
  <dcterms:created xsi:type="dcterms:W3CDTF">2014-10-02T17:56:44Z</dcterms:created>
  <dcterms:modified xsi:type="dcterms:W3CDTF">2014-10-02T17:57:36Z</dcterms:modified>
</cp:coreProperties>
</file>