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sldIdLst>
    <p:sldId id="256" r:id="rId3"/>
    <p:sldId id="259" r:id="rId4"/>
    <p:sldId id="257" r:id="rId5"/>
    <p:sldId id="265" r:id="rId6"/>
    <p:sldId id="293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06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0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E6BE2-CA31-415C-8687-83D813D31BC1}" type="doc">
      <dgm:prSet loTypeId="urn:microsoft.com/office/officeart/2005/8/layout/hierarchy3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06C12E9-6925-4390-802E-E1BEA7206B20}">
      <dgm:prSet phldrT="[Текст]"/>
      <dgm:spPr/>
      <dgm:t>
        <a:bodyPr/>
        <a:lstStyle/>
        <a:p>
          <a:r>
            <a:rPr lang="uk-UA" dirty="0" smtClean="0"/>
            <a:t>Основними задачами на відсотки є: </a:t>
          </a:r>
          <a:endParaRPr lang="ru-RU" dirty="0"/>
        </a:p>
      </dgm:t>
    </dgm:pt>
    <dgm:pt modelId="{39B00810-569F-4B0F-98BB-7D916278A2A5}" type="parTrans" cxnId="{C7431F6F-D0EF-4564-AA02-D0EB37D8B1B1}">
      <dgm:prSet/>
      <dgm:spPr/>
      <dgm:t>
        <a:bodyPr/>
        <a:lstStyle/>
        <a:p>
          <a:endParaRPr lang="ru-RU"/>
        </a:p>
      </dgm:t>
    </dgm:pt>
    <dgm:pt modelId="{3F81BF78-FDD3-4A90-A1CF-A91BC4F6F4B4}" type="sibTrans" cxnId="{C7431F6F-D0EF-4564-AA02-D0EB37D8B1B1}">
      <dgm:prSet/>
      <dgm:spPr/>
      <dgm:t>
        <a:bodyPr/>
        <a:lstStyle/>
        <a:p>
          <a:endParaRPr lang="ru-RU"/>
        </a:p>
      </dgm:t>
    </dgm:pt>
    <dgm:pt modelId="{DF0D7C74-1C07-41CA-B8FE-1543DF0B04F0}">
      <dgm:prSet phldrT="[Текст]"/>
      <dgm:spPr/>
      <dgm:t>
        <a:bodyPr/>
        <a:lstStyle/>
        <a:p>
          <a:r>
            <a:rPr lang="uk-UA" dirty="0" smtClean="0"/>
            <a:t>знаходження відсотка від даного числа</a:t>
          </a:r>
          <a:endParaRPr lang="ru-RU" dirty="0"/>
        </a:p>
      </dgm:t>
    </dgm:pt>
    <dgm:pt modelId="{C68CE57A-382A-4C3F-AF1E-0DCD64AE7C4C}" type="parTrans" cxnId="{44405128-CC48-4DA4-B5B3-3B671109ADD4}">
      <dgm:prSet/>
      <dgm:spPr/>
      <dgm:t>
        <a:bodyPr/>
        <a:lstStyle/>
        <a:p>
          <a:endParaRPr lang="ru-RU"/>
        </a:p>
      </dgm:t>
    </dgm:pt>
    <dgm:pt modelId="{DFE295DE-F4C8-4442-BD0E-E963E71E4DE2}" type="sibTrans" cxnId="{44405128-CC48-4DA4-B5B3-3B671109ADD4}">
      <dgm:prSet/>
      <dgm:spPr/>
      <dgm:t>
        <a:bodyPr/>
        <a:lstStyle/>
        <a:p>
          <a:endParaRPr lang="ru-RU"/>
        </a:p>
      </dgm:t>
    </dgm:pt>
    <dgm:pt modelId="{639D54DB-3909-4CCD-A9F1-010485D0CF65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uk-UA" dirty="0" smtClean="0"/>
            <a:t>знаходження числа за його відсотком</a:t>
          </a:r>
          <a:endParaRPr lang="ru-RU" dirty="0"/>
        </a:p>
      </dgm:t>
    </dgm:pt>
    <dgm:pt modelId="{77A0772F-8DC5-4E1F-910F-5C3C490BAF43}" type="parTrans" cxnId="{660467B3-C8B8-4FAB-B8ED-315B0955FFA8}">
      <dgm:prSet/>
      <dgm:spPr/>
      <dgm:t>
        <a:bodyPr/>
        <a:lstStyle/>
        <a:p>
          <a:endParaRPr lang="ru-RU"/>
        </a:p>
      </dgm:t>
    </dgm:pt>
    <dgm:pt modelId="{31AEC23B-128E-4244-B724-E29DA0937161}" type="sibTrans" cxnId="{660467B3-C8B8-4FAB-B8ED-315B0955FFA8}">
      <dgm:prSet/>
      <dgm:spPr/>
      <dgm:t>
        <a:bodyPr/>
        <a:lstStyle/>
        <a:p>
          <a:endParaRPr lang="ru-RU"/>
        </a:p>
      </dgm:t>
    </dgm:pt>
    <dgm:pt modelId="{B6F8AB26-8184-46AE-A394-5506F058B43C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uk-UA" dirty="0" smtClean="0"/>
            <a:t>знаходження відсоткового відношення двох чисел</a:t>
          </a:r>
          <a:endParaRPr lang="ru-RU" dirty="0"/>
        </a:p>
      </dgm:t>
    </dgm:pt>
    <dgm:pt modelId="{329CEBD6-B824-4C7E-B9F0-A9548C659CAF}" type="parTrans" cxnId="{D9F68EC7-0CAE-4A4A-83CE-D827AE4EE0E9}">
      <dgm:prSet/>
      <dgm:spPr/>
      <dgm:t>
        <a:bodyPr/>
        <a:lstStyle/>
        <a:p>
          <a:endParaRPr lang="ru-RU"/>
        </a:p>
      </dgm:t>
    </dgm:pt>
    <dgm:pt modelId="{7336039F-A427-4B57-85D7-F3A7BDFE7F2C}" type="sibTrans" cxnId="{D9F68EC7-0CAE-4A4A-83CE-D827AE4EE0E9}">
      <dgm:prSet/>
      <dgm:spPr/>
      <dgm:t>
        <a:bodyPr/>
        <a:lstStyle/>
        <a:p>
          <a:endParaRPr lang="ru-RU"/>
        </a:p>
      </dgm:t>
    </dgm:pt>
    <dgm:pt modelId="{B45B8020-3623-423E-B8AD-C1C932F395D3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uk-UA" dirty="0" smtClean="0"/>
            <a:t>відсоткові обчислення, які пов'язані з фінансовими операціями</a:t>
          </a:r>
          <a:endParaRPr lang="ru-RU" dirty="0"/>
        </a:p>
      </dgm:t>
    </dgm:pt>
    <dgm:pt modelId="{7F59E318-113F-46AB-B89F-3E2D55E8934D}" type="parTrans" cxnId="{EF80B472-A4CD-4B3E-9A08-BA5300D0AEA1}">
      <dgm:prSet/>
      <dgm:spPr/>
      <dgm:t>
        <a:bodyPr/>
        <a:lstStyle/>
        <a:p>
          <a:endParaRPr lang="ru-RU"/>
        </a:p>
      </dgm:t>
    </dgm:pt>
    <dgm:pt modelId="{95934BD0-3AEF-42B6-96DE-353BC6819BB1}" type="sibTrans" cxnId="{EF80B472-A4CD-4B3E-9A08-BA5300D0AEA1}">
      <dgm:prSet/>
      <dgm:spPr/>
      <dgm:t>
        <a:bodyPr/>
        <a:lstStyle/>
        <a:p>
          <a:endParaRPr lang="ru-RU"/>
        </a:p>
      </dgm:t>
    </dgm:pt>
    <dgm:pt modelId="{59861B93-C5C7-4F5E-8BEE-46D3AAD756D1}" type="pres">
      <dgm:prSet presAssocID="{65AE6BE2-CA31-415C-8687-83D813D31B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CFD981-C0C2-44DD-B109-6310C9695A4B}" type="pres">
      <dgm:prSet presAssocID="{D06C12E9-6925-4390-802E-E1BEA7206B20}" presName="root" presStyleCnt="0"/>
      <dgm:spPr/>
    </dgm:pt>
    <dgm:pt modelId="{6F7D3DDB-AC7B-4DEA-B1B5-680191B4E560}" type="pres">
      <dgm:prSet presAssocID="{D06C12E9-6925-4390-802E-E1BEA7206B20}" presName="rootComposite" presStyleCnt="0"/>
      <dgm:spPr/>
    </dgm:pt>
    <dgm:pt modelId="{828EAA43-EFFE-43F5-A5FF-4284E49353BB}" type="pres">
      <dgm:prSet presAssocID="{D06C12E9-6925-4390-802E-E1BEA7206B20}" presName="rootText" presStyleLbl="node1" presStyleIdx="0" presStyleCnt="1" custScaleX="160728"/>
      <dgm:spPr/>
      <dgm:t>
        <a:bodyPr/>
        <a:lstStyle/>
        <a:p>
          <a:endParaRPr lang="ru-RU"/>
        </a:p>
      </dgm:t>
    </dgm:pt>
    <dgm:pt modelId="{D9E883F5-0085-417D-8BFB-AA4C95A50AAA}" type="pres">
      <dgm:prSet presAssocID="{D06C12E9-6925-4390-802E-E1BEA7206B20}" presName="rootConnector" presStyleLbl="node1" presStyleIdx="0" presStyleCnt="1"/>
      <dgm:spPr/>
      <dgm:t>
        <a:bodyPr/>
        <a:lstStyle/>
        <a:p>
          <a:endParaRPr lang="ru-RU"/>
        </a:p>
      </dgm:t>
    </dgm:pt>
    <dgm:pt modelId="{766473FF-FB51-4EC9-9F86-F72A746236C9}" type="pres">
      <dgm:prSet presAssocID="{D06C12E9-6925-4390-802E-E1BEA7206B20}" presName="childShape" presStyleCnt="0"/>
      <dgm:spPr/>
    </dgm:pt>
    <dgm:pt modelId="{D9D274D8-5D4F-4CFB-B556-E1E06B935538}" type="pres">
      <dgm:prSet presAssocID="{C68CE57A-382A-4C3F-AF1E-0DCD64AE7C4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522EE39-1E36-435F-9167-2A1EA5A72EB7}" type="pres">
      <dgm:prSet presAssocID="{DF0D7C74-1C07-41CA-B8FE-1543DF0B04F0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0730A-BAD9-47AD-B8E0-1831872CF9EB}" type="pres">
      <dgm:prSet presAssocID="{77A0772F-8DC5-4E1F-910F-5C3C490BAF4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77ACDFC-C12F-4E95-97E6-AF38562CBB09}" type="pres">
      <dgm:prSet presAssocID="{639D54DB-3909-4CCD-A9F1-010485D0CF6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4C5BF-F626-4AE4-918A-981B14FE1031}" type="pres">
      <dgm:prSet presAssocID="{329CEBD6-B824-4C7E-B9F0-A9548C659CA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179CB24D-882A-4A9A-8F28-FD2998172B53}" type="pres">
      <dgm:prSet presAssocID="{B6F8AB26-8184-46AE-A394-5506F058B43C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73B21-2EFE-485E-85B1-FA9F8E17F26A}" type="pres">
      <dgm:prSet presAssocID="{7F59E318-113F-46AB-B89F-3E2D55E8934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3729681D-2495-4DD4-93FE-1429D8374802}" type="pres">
      <dgm:prSet presAssocID="{B45B8020-3623-423E-B8AD-C1C932F395D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3244C6-DC2C-4B30-91CA-0E690F89B9B1}" type="presOf" srcId="{B6F8AB26-8184-46AE-A394-5506F058B43C}" destId="{179CB24D-882A-4A9A-8F28-FD2998172B53}" srcOrd="0" destOrd="0" presId="urn:microsoft.com/office/officeart/2005/8/layout/hierarchy3"/>
    <dgm:cxn modelId="{4F8F5619-1C50-48BC-8928-E4D549AD8B66}" type="presOf" srcId="{D06C12E9-6925-4390-802E-E1BEA7206B20}" destId="{D9E883F5-0085-417D-8BFB-AA4C95A50AAA}" srcOrd="1" destOrd="0" presId="urn:microsoft.com/office/officeart/2005/8/layout/hierarchy3"/>
    <dgm:cxn modelId="{147C2000-6917-46DD-A878-069FEAB90F97}" type="presOf" srcId="{B45B8020-3623-423E-B8AD-C1C932F395D3}" destId="{3729681D-2495-4DD4-93FE-1429D8374802}" srcOrd="0" destOrd="0" presId="urn:microsoft.com/office/officeart/2005/8/layout/hierarchy3"/>
    <dgm:cxn modelId="{C7431F6F-D0EF-4564-AA02-D0EB37D8B1B1}" srcId="{65AE6BE2-CA31-415C-8687-83D813D31BC1}" destId="{D06C12E9-6925-4390-802E-E1BEA7206B20}" srcOrd="0" destOrd="0" parTransId="{39B00810-569F-4B0F-98BB-7D916278A2A5}" sibTransId="{3F81BF78-FDD3-4A90-A1CF-A91BC4F6F4B4}"/>
    <dgm:cxn modelId="{602B1996-50F1-42EF-9DDA-47E996CB01D8}" type="presOf" srcId="{7F59E318-113F-46AB-B89F-3E2D55E8934D}" destId="{41173B21-2EFE-485E-85B1-FA9F8E17F26A}" srcOrd="0" destOrd="0" presId="urn:microsoft.com/office/officeart/2005/8/layout/hierarchy3"/>
    <dgm:cxn modelId="{44405128-CC48-4DA4-B5B3-3B671109ADD4}" srcId="{D06C12E9-6925-4390-802E-E1BEA7206B20}" destId="{DF0D7C74-1C07-41CA-B8FE-1543DF0B04F0}" srcOrd="0" destOrd="0" parTransId="{C68CE57A-382A-4C3F-AF1E-0DCD64AE7C4C}" sibTransId="{DFE295DE-F4C8-4442-BD0E-E963E71E4DE2}"/>
    <dgm:cxn modelId="{647C7BBA-CE81-4B30-BA2B-728D01EA1507}" type="presOf" srcId="{C68CE57A-382A-4C3F-AF1E-0DCD64AE7C4C}" destId="{D9D274D8-5D4F-4CFB-B556-E1E06B935538}" srcOrd="0" destOrd="0" presId="urn:microsoft.com/office/officeart/2005/8/layout/hierarchy3"/>
    <dgm:cxn modelId="{D9F68EC7-0CAE-4A4A-83CE-D827AE4EE0E9}" srcId="{D06C12E9-6925-4390-802E-E1BEA7206B20}" destId="{B6F8AB26-8184-46AE-A394-5506F058B43C}" srcOrd="2" destOrd="0" parTransId="{329CEBD6-B824-4C7E-B9F0-A9548C659CAF}" sibTransId="{7336039F-A427-4B57-85D7-F3A7BDFE7F2C}"/>
    <dgm:cxn modelId="{A617FE5B-C762-454F-8583-C7A7F840E406}" type="presOf" srcId="{D06C12E9-6925-4390-802E-E1BEA7206B20}" destId="{828EAA43-EFFE-43F5-A5FF-4284E49353BB}" srcOrd="0" destOrd="0" presId="urn:microsoft.com/office/officeart/2005/8/layout/hierarchy3"/>
    <dgm:cxn modelId="{3F89FDB9-88CD-45A2-ABBD-79FD24140315}" type="presOf" srcId="{329CEBD6-B824-4C7E-B9F0-A9548C659CAF}" destId="{2F74C5BF-F626-4AE4-918A-981B14FE1031}" srcOrd="0" destOrd="0" presId="urn:microsoft.com/office/officeart/2005/8/layout/hierarchy3"/>
    <dgm:cxn modelId="{EF80B472-A4CD-4B3E-9A08-BA5300D0AEA1}" srcId="{D06C12E9-6925-4390-802E-E1BEA7206B20}" destId="{B45B8020-3623-423E-B8AD-C1C932F395D3}" srcOrd="3" destOrd="0" parTransId="{7F59E318-113F-46AB-B89F-3E2D55E8934D}" sibTransId="{95934BD0-3AEF-42B6-96DE-353BC6819BB1}"/>
    <dgm:cxn modelId="{660467B3-C8B8-4FAB-B8ED-315B0955FFA8}" srcId="{D06C12E9-6925-4390-802E-E1BEA7206B20}" destId="{639D54DB-3909-4CCD-A9F1-010485D0CF65}" srcOrd="1" destOrd="0" parTransId="{77A0772F-8DC5-4E1F-910F-5C3C490BAF43}" sibTransId="{31AEC23B-128E-4244-B724-E29DA0937161}"/>
    <dgm:cxn modelId="{D0421610-1C6E-4D81-8184-CDFAE20D8967}" type="presOf" srcId="{65AE6BE2-CA31-415C-8687-83D813D31BC1}" destId="{59861B93-C5C7-4F5E-8BEE-46D3AAD756D1}" srcOrd="0" destOrd="0" presId="urn:microsoft.com/office/officeart/2005/8/layout/hierarchy3"/>
    <dgm:cxn modelId="{805A36F9-7587-4279-942D-991F37848E1A}" type="presOf" srcId="{77A0772F-8DC5-4E1F-910F-5C3C490BAF43}" destId="{1940730A-BAD9-47AD-B8E0-1831872CF9EB}" srcOrd="0" destOrd="0" presId="urn:microsoft.com/office/officeart/2005/8/layout/hierarchy3"/>
    <dgm:cxn modelId="{D76F785B-E591-4A03-9042-D288D0313D2D}" type="presOf" srcId="{639D54DB-3909-4CCD-A9F1-010485D0CF65}" destId="{477ACDFC-C12F-4E95-97E6-AF38562CBB09}" srcOrd="0" destOrd="0" presId="urn:microsoft.com/office/officeart/2005/8/layout/hierarchy3"/>
    <dgm:cxn modelId="{4E47C0CC-7EE6-42EE-880B-CE51C388F40A}" type="presOf" srcId="{DF0D7C74-1C07-41CA-B8FE-1543DF0B04F0}" destId="{4522EE39-1E36-435F-9167-2A1EA5A72EB7}" srcOrd="0" destOrd="0" presId="urn:microsoft.com/office/officeart/2005/8/layout/hierarchy3"/>
    <dgm:cxn modelId="{CE851C8E-F869-4925-A7B3-13B097E7B890}" type="presParOf" srcId="{59861B93-C5C7-4F5E-8BEE-46D3AAD756D1}" destId="{60CFD981-C0C2-44DD-B109-6310C9695A4B}" srcOrd="0" destOrd="0" presId="urn:microsoft.com/office/officeart/2005/8/layout/hierarchy3"/>
    <dgm:cxn modelId="{28A06D70-63B7-462D-82C5-095E0E8983E5}" type="presParOf" srcId="{60CFD981-C0C2-44DD-B109-6310C9695A4B}" destId="{6F7D3DDB-AC7B-4DEA-B1B5-680191B4E560}" srcOrd="0" destOrd="0" presId="urn:microsoft.com/office/officeart/2005/8/layout/hierarchy3"/>
    <dgm:cxn modelId="{E705D96A-361F-4C0E-96B1-EC8FD4E2D724}" type="presParOf" srcId="{6F7D3DDB-AC7B-4DEA-B1B5-680191B4E560}" destId="{828EAA43-EFFE-43F5-A5FF-4284E49353BB}" srcOrd="0" destOrd="0" presId="urn:microsoft.com/office/officeart/2005/8/layout/hierarchy3"/>
    <dgm:cxn modelId="{2A23C62D-1689-4459-9D9F-9A30BA545448}" type="presParOf" srcId="{6F7D3DDB-AC7B-4DEA-B1B5-680191B4E560}" destId="{D9E883F5-0085-417D-8BFB-AA4C95A50AAA}" srcOrd="1" destOrd="0" presId="urn:microsoft.com/office/officeart/2005/8/layout/hierarchy3"/>
    <dgm:cxn modelId="{A5840BF0-FB7A-4761-9234-3F2EC8A2064F}" type="presParOf" srcId="{60CFD981-C0C2-44DD-B109-6310C9695A4B}" destId="{766473FF-FB51-4EC9-9F86-F72A746236C9}" srcOrd="1" destOrd="0" presId="urn:microsoft.com/office/officeart/2005/8/layout/hierarchy3"/>
    <dgm:cxn modelId="{91414EAC-24AD-4353-A3D1-3A1E50FAEA83}" type="presParOf" srcId="{766473FF-FB51-4EC9-9F86-F72A746236C9}" destId="{D9D274D8-5D4F-4CFB-B556-E1E06B935538}" srcOrd="0" destOrd="0" presId="urn:microsoft.com/office/officeart/2005/8/layout/hierarchy3"/>
    <dgm:cxn modelId="{51EDC8C6-D901-4A06-949D-640DA4661847}" type="presParOf" srcId="{766473FF-FB51-4EC9-9F86-F72A746236C9}" destId="{4522EE39-1E36-435F-9167-2A1EA5A72EB7}" srcOrd="1" destOrd="0" presId="urn:microsoft.com/office/officeart/2005/8/layout/hierarchy3"/>
    <dgm:cxn modelId="{B0AF088D-EE39-4181-B5FF-B9325892F0A4}" type="presParOf" srcId="{766473FF-FB51-4EC9-9F86-F72A746236C9}" destId="{1940730A-BAD9-47AD-B8E0-1831872CF9EB}" srcOrd="2" destOrd="0" presId="urn:microsoft.com/office/officeart/2005/8/layout/hierarchy3"/>
    <dgm:cxn modelId="{5582B506-1DC1-4086-9291-B61533701CEB}" type="presParOf" srcId="{766473FF-FB51-4EC9-9F86-F72A746236C9}" destId="{477ACDFC-C12F-4E95-97E6-AF38562CBB09}" srcOrd="3" destOrd="0" presId="urn:microsoft.com/office/officeart/2005/8/layout/hierarchy3"/>
    <dgm:cxn modelId="{27C88D9A-08AB-4FD5-80AD-8332AE970C08}" type="presParOf" srcId="{766473FF-FB51-4EC9-9F86-F72A746236C9}" destId="{2F74C5BF-F626-4AE4-918A-981B14FE1031}" srcOrd="4" destOrd="0" presId="urn:microsoft.com/office/officeart/2005/8/layout/hierarchy3"/>
    <dgm:cxn modelId="{26CF02B6-1CB9-4B47-9EFF-58E508774036}" type="presParOf" srcId="{766473FF-FB51-4EC9-9F86-F72A746236C9}" destId="{179CB24D-882A-4A9A-8F28-FD2998172B53}" srcOrd="5" destOrd="0" presId="urn:microsoft.com/office/officeart/2005/8/layout/hierarchy3"/>
    <dgm:cxn modelId="{F157EA89-2201-4B72-A61E-65A963A3EFFA}" type="presParOf" srcId="{766473FF-FB51-4EC9-9F86-F72A746236C9}" destId="{41173B21-2EFE-485E-85B1-FA9F8E17F26A}" srcOrd="6" destOrd="0" presId="urn:microsoft.com/office/officeart/2005/8/layout/hierarchy3"/>
    <dgm:cxn modelId="{07843E51-E03B-4F56-8A3F-CF64EC396E7D}" type="presParOf" srcId="{766473FF-FB51-4EC9-9F86-F72A746236C9}" destId="{3729681D-2495-4DD4-93FE-1429D837480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C3AA7B-CDD7-495F-8EBE-098B2071BA44}" type="doc">
      <dgm:prSet loTypeId="urn:microsoft.com/office/officeart/2005/8/layout/hList1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21C7BAE-9A7A-4855-9FFA-87C78739BCEF}">
      <dgm:prSet phldrT="[Текст]"/>
      <dgm:spPr/>
      <dgm:t>
        <a:bodyPr/>
        <a:lstStyle/>
        <a:p>
          <a:r>
            <a:rPr lang="uk-UA" dirty="0" smtClean="0"/>
            <a:t>число яке показує, на скільки відсотків збільшується</a:t>
          </a:r>
          <a:br>
            <a:rPr lang="uk-UA" dirty="0" smtClean="0"/>
          </a:br>
          <a:r>
            <a:rPr lang="uk-UA" dirty="0" smtClean="0"/>
            <a:t>(зменшується) початковий капітал за один рік</a:t>
          </a:r>
          <a:endParaRPr lang="ru-RU" dirty="0"/>
        </a:p>
      </dgm:t>
    </dgm:pt>
    <dgm:pt modelId="{1589AB22-0C46-4DFC-A6F2-8109A2FA4CE0}" type="parTrans" cxnId="{89E6425A-1BDC-4A8E-8B68-A8D13FC4BCB2}">
      <dgm:prSet/>
      <dgm:spPr/>
      <dgm:t>
        <a:bodyPr/>
        <a:lstStyle/>
        <a:p>
          <a:endParaRPr lang="ru-RU"/>
        </a:p>
      </dgm:t>
    </dgm:pt>
    <dgm:pt modelId="{6C9EAFB3-BEB0-4E8E-A843-3ABF2B16B946}" type="sibTrans" cxnId="{89E6425A-1BDC-4A8E-8B68-A8D13FC4BCB2}">
      <dgm:prSet/>
      <dgm:spPr/>
      <dgm:t>
        <a:bodyPr/>
        <a:lstStyle/>
        <a:p>
          <a:endParaRPr lang="ru-RU"/>
        </a:p>
      </dgm:t>
    </dgm:pt>
    <dgm:pt modelId="{0B9A9A1E-E467-4C8B-B66F-19BE30C7A732}">
      <dgm:prSet phldrT="[Текст]"/>
      <dgm:spPr/>
      <dgm:t>
        <a:bodyPr/>
        <a:lstStyle/>
        <a:p>
          <a:r>
            <a:rPr lang="uk-UA" b="1" i="1" dirty="0" smtClean="0"/>
            <a:t>відсоткові гроші</a:t>
          </a:r>
          <a:endParaRPr lang="ru-RU" b="1" dirty="0"/>
        </a:p>
      </dgm:t>
    </dgm:pt>
    <dgm:pt modelId="{E743D560-BAE8-4F9A-865C-611F87CB5657}" type="parTrans" cxnId="{19993BAB-5E47-4C01-9AF7-18189C54C331}">
      <dgm:prSet/>
      <dgm:spPr/>
      <dgm:t>
        <a:bodyPr/>
        <a:lstStyle/>
        <a:p>
          <a:endParaRPr lang="ru-RU"/>
        </a:p>
      </dgm:t>
    </dgm:pt>
    <dgm:pt modelId="{1550FF74-2448-4BA1-A3ED-CEFFF0B58FB2}" type="sibTrans" cxnId="{19993BAB-5E47-4C01-9AF7-18189C54C331}">
      <dgm:prSet/>
      <dgm:spPr/>
      <dgm:t>
        <a:bodyPr/>
        <a:lstStyle/>
        <a:p>
          <a:endParaRPr lang="ru-RU"/>
        </a:p>
      </dgm:t>
    </dgm:pt>
    <dgm:pt modelId="{38540655-991F-4009-B8B3-F17E4BC9F5A3}">
      <dgm:prSet phldrT="[Текст]"/>
      <dgm:spPr/>
      <dgm:t>
        <a:bodyPr/>
        <a:lstStyle/>
        <a:p>
          <a:r>
            <a:rPr lang="uk-UA" dirty="0" smtClean="0"/>
            <a:t>прибуток, отриманий через рік з початкового капіталу</a:t>
          </a:r>
          <a:endParaRPr lang="ru-RU" dirty="0"/>
        </a:p>
      </dgm:t>
    </dgm:pt>
    <dgm:pt modelId="{A1039E3C-0BEF-428E-9D5B-11C1088FD7AF}" type="parTrans" cxnId="{63172B1A-59E8-4524-A437-C781565ABE33}">
      <dgm:prSet/>
      <dgm:spPr/>
      <dgm:t>
        <a:bodyPr/>
        <a:lstStyle/>
        <a:p>
          <a:endParaRPr lang="ru-RU"/>
        </a:p>
      </dgm:t>
    </dgm:pt>
    <dgm:pt modelId="{FDBAFF18-B373-49F5-A3C4-2165251AAF6F}" type="sibTrans" cxnId="{63172B1A-59E8-4524-A437-C781565ABE33}">
      <dgm:prSet/>
      <dgm:spPr/>
      <dgm:t>
        <a:bodyPr/>
        <a:lstStyle/>
        <a:p>
          <a:endParaRPr lang="ru-RU"/>
        </a:p>
      </dgm:t>
    </dgm:pt>
    <dgm:pt modelId="{FA0E5CA8-C55B-447A-9F4A-FD490F1F7373}">
      <dgm:prSet phldrT="[Текст]"/>
      <dgm:spPr/>
      <dgm:t>
        <a:bodyPr/>
        <a:lstStyle/>
        <a:p>
          <a:r>
            <a:rPr lang="uk-UA" b="1" i="1" dirty="0" smtClean="0"/>
            <a:t>прості відсотки</a:t>
          </a:r>
          <a:endParaRPr lang="ru-RU" b="1" dirty="0"/>
        </a:p>
      </dgm:t>
    </dgm:pt>
    <dgm:pt modelId="{0517ACEA-61BB-4F9A-99D4-A6AEB601EB00}" type="parTrans" cxnId="{F7D6DAF2-1BF9-4049-8CB8-BA9C031800D8}">
      <dgm:prSet/>
      <dgm:spPr/>
      <dgm:t>
        <a:bodyPr/>
        <a:lstStyle/>
        <a:p>
          <a:endParaRPr lang="ru-RU"/>
        </a:p>
      </dgm:t>
    </dgm:pt>
    <dgm:pt modelId="{849AD46A-BB73-4AC9-8D6F-602A1FF4D2F4}" type="sibTrans" cxnId="{F7D6DAF2-1BF9-4049-8CB8-BA9C031800D8}">
      <dgm:prSet/>
      <dgm:spPr/>
      <dgm:t>
        <a:bodyPr/>
        <a:lstStyle/>
        <a:p>
          <a:endParaRPr lang="ru-RU"/>
        </a:p>
      </dgm:t>
    </dgm:pt>
    <dgm:pt modelId="{9AF4540C-FB3A-4BFC-B3F7-FF1565B2BF10}">
      <dgm:prSet phldrT="[Текст]"/>
      <dgm:spPr/>
      <dgm:t>
        <a:bodyPr/>
        <a:lstStyle/>
        <a:p>
          <a:r>
            <a:rPr lang="uk-UA" dirty="0" smtClean="0"/>
            <a:t>відсотки, за якими  нараховується прибуток з початкового капіталу </a:t>
          </a:r>
          <a:endParaRPr lang="ru-RU" dirty="0"/>
        </a:p>
      </dgm:t>
    </dgm:pt>
    <dgm:pt modelId="{2292DEAF-B042-46AD-B9F6-87EBA333969F}" type="parTrans" cxnId="{2F998D13-735C-4550-8D47-83205131F753}">
      <dgm:prSet/>
      <dgm:spPr/>
      <dgm:t>
        <a:bodyPr/>
        <a:lstStyle/>
        <a:p>
          <a:endParaRPr lang="ru-RU"/>
        </a:p>
      </dgm:t>
    </dgm:pt>
    <dgm:pt modelId="{0CD56032-4332-4856-A09A-97B0C393B19C}" type="sibTrans" cxnId="{2F998D13-735C-4550-8D47-83205131F753}">
      <dgm:prSet/>
      <dgm:spPr/>
      <dgm:t>
        <a:bodyPr/>
        <a:lstStyle/>
        <a:p>
          <a:endParaRPr lang="ru-RU"/>
        </a:p>
      </dgm:t>
    </dgm:pt>
    <dgm:pt modelId="{A5A9B168-6A63-4854-9853-3E0127C3E0DA}">
      <dgm:prSet/>
      <dgm:spPr/>
      <dgm:t>
        <a:bodyPr/>
        <a:lstStyle/>
        <a:p>
          <a:r>
            <a:rPr lang="uk-UA" b="1" i="1" dirty="0" smtClean="0"/>
            <a:t>нарощений капітал</a:t>
          </a:r>
          <a:endParaRPr lang="ru-RU" b="1" dirty="0"/>
        </a:p>
      </dgm:t>
    </dgm:pt>
    <dgm:pt modelId="{FAA7498D-E505-4F16-8292-6296959D5783}" type="parTrans" cxnId="{3F373EFA-B47B-40A3-865B-1CAB6C9ED476}">
      <dgm:prSet/>
      <dgm:spPr/>
      <dgm:t>
        <a:bodyPr/>
        <a:lstStyle/>
        <a:p>
          <a:endParaRPr lang="ru-RU"/>
        </a:p>
      </dgm:t>
    </dgm:pt>
    <dgm:pt modelId="{DD99A89B-2401-4077-8B56-26C911D6C27C}" type="sibTrans" cxnId="{3F373EFA-B47B-40A3-865B-1CAB6C9ED476}">
      <dgm:prSet/>
      <dgm:spPr/>
      <dgm:t>
        <a:bodyPr/>
        <a:lstStyle/>
        <a:p>
          <a:endParaRPr lang="ru-RU"/>
        </a:p>
      </dgm:t>
    </dgm:pt>
    <dgm:pt modelId="{F11C295F-F400-45B5-88F4-053C0CD5FF8C}">
      <dgm:prSet/>
      <dgm:spPr/>
      <dgm:t>
        <a:bodyPr/>
        <a:lstStyle/>
        <a:p>
          <a:r>
            <a:rPr lang="uk-UA" dirty="0" smtClean="0"/>
            <a:t>сума початкового капіталу разом з відсотковими грішми</a:t>
          </a:r>
          <a:endParaRPr lang="ru-RU" dirty="0"/>
        </a:p>
      </dgm:t>
    </dgm:pt>
    <dgm:pt modelId="{12C31414-BE16-4CE5-8471-7ADCCA37F744}" type="parTrans" cxnId="{E4C6FED7-245E-49C3-911A-672CD914027F}">
      <dgm:prSet/>
      <dgm:spPr/>
      <dgm:t>
        <a:bodyPr/>
        <a:lstStyle/>
        <a:p>
          <a:endParaRPr lang="ru-RU"/>
        </a:p>
      </dgm:t>
    </dgm:pt>
    <dgm:pt modelId="{20CFCF40-953A-49DD-9965-F511AED6B0CC}" type="sibTrans" cxnId="{E4C6FED7-245E-49C3-911A-672CD914027F}">
      <dgm:prSet/>
      <dgm:spPr/>
      <dgm:t>
        <a:bodyPr/>
        <a:lstStyle/>
        <a:p>
          <a:endParaRPr lang="ru-RU"/>
        </a:p>
      </dgm:t>
    </dgm:pt>
    <dgm:pt modelId="{5F79A4F0-70BE-4EDE-81F5-5B6E05CB5974}">
      <dgm:prSet phldrT="[Текст]"/>
      <dgm:spPr/>
      <dgm:t>
        <a:bodyPr/>
        <a:lstStyle/>
        <a:p>
          <a:r>
            <a:rPr lang="uk-UA" b="1" i="1" dirty="0" smtClean="0"/>
            <a:t>відсоткова такса</a:t>
          </a:r>
          <a:endParaRPr lang="ru-RU" dirty="0"/>
        </a:p>
      </dgm:t>
    </dgm:pt>
    <dgm:pt modelId="{4CEEF357-5B8B-41A1-A935-D0EEBF52CD85}" type="parTrans" cxnId="{33615ADF-12DE-4DD4-AF12-8470332CD878}">
      <dgm:prSet/>
      <dgm:spPr/>
      <dgm:t>
        <a:bodyPr/>
        <a:lstStyle/>
        <a:p>
          <a:endParaRPr lang="ru-RU"/>
        </a:p>
      </dgm:t>
    </dgm:pt>
    <dgm:pt modelId="{DABD21A3-856A-4E58-8653-01AE38F3175A}" type="sibTrans" cxnId="{33615ADF-12DE-4DD4-AF12-8470332CD878}">
      <dgm:prSet/>
      <dgm:spPr/>
      <dgm:t>
        <a:bodyPr/>
        <a:lstStyle/>
        <a:p>
          <a:endParaRPr lang="ru-RU"/>
        </a:p>
      </dgm:t>
    </dgm:pt>
    <dgm:pt modelId="{AB9BEEE6-2039-48D4-B57D-D562126EECE2}">
      <dgm:prSet phldrT="[Текст]"/>
      <dgm:spPr/>
      <dgm:t>
        <a:bodyPr/>
        <a:lstStyle/>
        <a:p>
          <a:r>
            <a:rPr lang="uk-UA" dirty="0" smtClean="0"/>
            <a:t>грошова сума, внесена до ощадного банку</a:t>
          </a:r>
          <a:endParaRPr lang="ru-RU" dirty="0"/>
        </a:p>
      </dgm:t>
    </dgm:pt>
    <dgm:pt modelId="{295D48ED-A9ED-465A-A393-AC20F448F13A}" type="parTrans" cxnId="{873B475F-866D-4586-9794-E9252B3DBA2E}">
      <dgm:prSet/>
      <dgm:spPr/>
      <dgm:t>
        <a:bodyPr/>
        <a:lstStyle/>
        <a:p>
          <a:endParaRPr lang="ru-RU"/>
        </a:p>
      </dgm:t>
    </dgm:pt>
    <dgm:pt modelId="{75248FFD-264A-40C7-A23F-507C7980F24B}" type="sibTrans" cxnId="{873B475F-866D-4586-9794-E9252B3DBA2E}">
      <dgm:prSet/>
      <dgm:spPr/>
      <dgm:t>
        <a:bodyPr/>
        <a:lstStyle/>
        <a:p>
          <a:endParaRPr lang="ru-RU"/>
        </a:p>
      </dgm:t>
    </dgm:pt>
    <dgm:pt modelId="{FD867165-C1B7-4B5C-B928-4CE9F9B7102E}">
      <dgm:prSet phldrT="[Текст]"/>
      <dgm:spPr/>
      <dgm:t>
        <a:bodyPr/>
        <a:lstStyle/>
        <a:p>
          <a:r>
            <a:rPr lang="uk-UA" b="1" i="1" dirty="0" smtClean="0"/>
            <a:t>початковий капітал </a:t>
          </a:r>
          <a:endParaRPr lang="ru-RU" dirty="0"/>
        </a:p>
      </dgm:t>
    </dgm:pt>
    <dgm:pt modelId="{4BCB7112-122B-4D0B-B6E5-163B96608E79}" type="parTrans" cxnId="{116CEF8A-3C92-4924-8453-A7FCE9E64410}">
      <dgm:prSet/>
      <dgm:spPr/>
      <dgm:t>
        <a:bodyPr/>
        <a:lstStyle/>
        <a:p>
          <a:endParaRPr lang="ru-RU"/>
        </a:p>
      </dgm:t>
    </dgm:pt>
    <dgm:pt modelId="{7AF136EC-E474-4C8D-8358-C7B1A3F8A170}" type="sibTrans" cxnId="{116CEF8A-3C92-4924-8453-A7FCE9E64410}">
      <dgm:prSet/>
      <dgm:spPr/>
      <dgm:t>
        <a:bodyPr/>
        <a:lstStyle/>
        <a:p>
          <a:endParaRPr lang="ru-RU"/>
        </a:p>
      </dgm:t>
    </dgm:pt>
    <dgm:pt modelId="{D9232C9A-4B38-433B-8CC9-001AA464E806}" type="pres">
      <dgm:prSet presAssocID="{20C3AA7B-CDD7-495F-8EBE-098B2071BA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B7F6EB-FC1C-40FE-A56B-1A04A4301F4A}" type="pres">
      <dgm:prSet presAssocID="{FD867165-C1B7-4B5C-B928-4CE9F9B7102E}" presName="composite" presStyleCnt="0"/>
      <dgm:spPr/>
    </dgm:pt>
    <dgm:pt modelId="{56AAF009-7993-4DFB-BD0E-D62B168C4F07}" type="pres">
      <dgm:prSet presAssocID="{FD867165-C1B7-4B5C-B928-4CE9F9B7102E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5541B-4675-4309-95CF-F4A4FCDD34BC}" type="pres">
      <dgm:prSet presAssocID="{FD867165-C1B7-4B5C-B928-4CE9F9B7102E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C0097-D334-486D-90FB-37E1525E5F7C}" type="pres">
      <dgm:prSet presAssocID="{7AF136EC-E474-4C8D-8358-C7B1A3F8A170}" presName="space" presStyleCnt="0"/>
      <dgm:spPr/>
    </dgm:pt>
    <dgm:pt modelId="{A89631FA-7FC1-441F-A10B-8474381AE31E}" type="pres">
      <dgm:prSet presAssocID="{5F79A4F0-70BE-4EDE-81F5-5B6E05CB5974}" presName="composite" presStyleCnt="0"/>
      <dgm:spPr/>
    </dgm:pt>
    <dgm:pt modelId="{14707D2E-EEE5-4AF2-A78A-C04382ACA0A5}" type="pres">
      <dgm:prSet presAssocID="{5F79A4F0-70BE-4EDE-81F5-5B6E05CB5974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0D658-0EED-4061-BB0E-7C293BDCCC9A}" type="pres">
      <dgm:prSet presAssocID="{5F79A4F0-70BE-4EDE-81F5-5B6E05CB5974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01FA7-4AE9-43BD-913A-33208360F8E9}" type="pres">
      <dgm:prSet presAssocID="{DABD21A3-856A-4E58-8653-01AE38F3175A}" presName="space" presStyleCnt="0"/>
      <dgm:spPr/>
    </dgm:pt>
    <dgm:pt modelId="{F6D89DA0-0D12-43DF-9ADE-507010A0F8DB}" type="pres">
      <dgm:prSet presAssocID="{0B9A9A1E-E467-4C8B-B66F-19BE30C7A732}" presName="composite" presStyleCnt="0"/>
      <dgm:spPr/>
    </dgm:pt>
    <dgm:pt modelId="{95FD093B-29CF-4841-A833-9A11DBF9C6B2}" type="pres">
      <dgm:prSet presAssocID="{0B9A9A1E-E467-4C8B-B66F-19BE30C7A732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042AD-FB65-469D-B7F9-77247B88184A}" type="pres">
      <dgm:prSet presAssocID="{0B9A9A1E-E467-4C8B-B66F-19BE30C7A732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55992-6D06-40FE-9678-BDBB5B2CB6F2}" type="pres">
      <dgm:prSet presAssocID="{1550FF74-2448-4BA1-A3ED-CEFFF0B58FB2}" presName="space" presStyleCnt="0"/>
      <dgm:spPr/>
    </dgm:pt>
    <dgm:pt modelId="{8FA101AE-64E6-4A08-A5C9-49AE736C9112}" type="pres">
      <dgm:prSet presAssocID="{FA0E5CA8-C55B-447A-9F4A-FD490F1F7373}" presName="composite" presStyleCnt="0"/>
      <dgm:spPr/>
    </dgm:pt>
    <dgm:pt modelId="{42DD5734-2927-4E2F-B85A-BC46C2789968}" type="pres">
      <dgm:prSet presAssocID="{FA0E5CA8-C55B-447A-9F4A-FD490F1F7373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FFD8A-CDEF-46F5-B286-5D21AAF74CCE}" type="pres">
      <dgm:prSet presAssocID="{FA0E5CA8-C55B-447A-9F4A-FD490F1F7373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FE344-BA20-4476-996D-D1E3345B78F2}" type="pres">
      <dgm:prSet presAssocID="{849AD46A-BB73-4AC9-8D6F-602A1FF4D2F4}" presName="space" presStyleCnt="0"/>
      <dgm:spPr/>
    </dgm:pt>
    <dgm:pt modelId="{15D69CEA-8D96-43BE-A3DA-579A64C4F795}" type="pres">
      <dgm:prSet presAssocID="{A5A9B168-6A63-4854-9853-3E0127C3E0DA}" presName="composite" presStyleCnt="0"/>
      <dgm:spPr/>
    </dgm:pt>
    <dgm:pt modelId="{E589F67D-3892-4ED0-9B90-28D959D12EA2}" type="pres">
      <dgm:prSet presAssocID="{A5A9B168-6A63-4854-9853-3E0127C3E0DA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9FDC6-38AB-4539-BE6D-F5BB6756D2DE}" type="pres">
      <dgm:prSet presAssocID="{A5A9B168-6A63-4854-9853-3E0127C3E0DA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27A5C9-282F-40A6-BEBF-6279504C6D36}" type="presOf" srcId="{AB9BEEE6-2039-48D4-B57D-D562126EECE2}" destId="{2DF5541B-4675-4309-95CF-F4A4FCDD34BC}" srcOrd="0" destOrd="0" presId="urn:microsoft.com/office/officeart/2005/8/layout/hList1"/>
    <dgm:cxn modelId="{21311822-FFCE-4ED2-A1C8-FBC0BB9F079B}" type="presOf" srcId="{021C7BAE-9A7A-4855-9FFA-87C78739BCEF}" destId="{4A20D658-0EED-4061-BB0E-7C293BDCCC9A}" srcOrd="0" destOrd="0" presId="urn:microsoft.com/office/officeart/2005/8/layout/hList1"/>
    <dgm:cxn modelId="{1A10E55B-4FE1-4DE5-9B9A-BDB237DC984B}" type="presOf" srcId="{FA0E5CA8-C55B-447A-9F4A-FD490F1F7373}" destId="{42DD5734-2927-4E2F-B85A-BC46C2789968}" srcOrd="0" destOrd="0" presId="urn:microsoft.com/office/officeart/2005/8/layout/hList1"/>
    <dgm:cxn modelId="{E4C6FED7-245E-49C3-911A-672CD914027F}" srcId="{A5A9B168-6A63-4854-9853-3E0127C3E0DA}" destId="{F11C295F-F400-45B5-88F4-053C0CD5FF8C}" srcOrd="0" destOrd="0" parTransId="{12C31414-BE16-4CE5-8471-7ADCCA37F744}" sibTransId="{20CFCF40-953A-49DD-9965-F511AED6B0CC}"/>
    <dgm:cxn modelId="{CDF12776-F28E-4BDE-997F-2DE7AEA84C46}" type="presOf" srcId="{0B9A9A1E-E467-4C8B-B66F-19BE30C7A732}" destId="{95FD093B-29CF-4841-A833-9A11DBF9C6B2}" srcOrd="0" destOrd="0" presId="urn:microsoft.com/office/officeart/2005/8/layout/hList1"/>
    <dgm:cxn modelId="{873B475F-866D-4586-9794-E9252B3DBA2E}" srcId="{FD867165-C1B7-4B5C-B928-4CE9F9B7102E}" destId="{AB9BEEE6-2039-48D4-B57D-D562126EECE2}" srcOrd="0" destOrd="0" parTransId="{295D48ED-A9ED-465A-A393-AC20F448F13A}" sibTransId="{75248FFD-264A-40C7-A23F-507C7980F24B}"/>
    <dgm:cxn modelId="{63172B1A-59E8-4524-A437-C781565ABE33}" srcId="{0B9A9A1E-E467-4C8B-B66F-19BE30C7A732}" destId="{38540655-991F-4009-B8B3-F17E4BC9F5A3}" srcOrd="0" destOrd="0" parTransId="{A1039E3C-0BEF-428E-9D5B-11C1088FD7AF}" sibTransId="{FDBAFF18-B373-49F5-A3C4-2165251AAF6F}"/>
    <dgm:cxn modelId="{3F373EFA-B47B-40A3-865B-1CAB6C9ED476}" srcId="{20C3AA7B-CDD7-495F-8EBE-098B2071BA44}" destId="{A5A9B168-6A63-4854-9853-3E0127C3E0DA}" srcOrd="4" destOrd="0" parTransId="{FAA7498D-E505-4F16-8292-6296959D5783}" sibTransId="{DD99A89B-2401-4077-8B56-26C911D6C27C}"/>
    <dgm:cxn modelId="{2F998D13-735C-4550-8D47-83205131F753}" srcId="{FA0E5CA8-C55B-447A-9F4A-FD490F1F7373}" destId="{9AF4540C-FB3A-4BFC-B3F7-FF1565B2BF10}" srcOrd="0" destOrd="0" parTransId="{2292DEAF-B042-46AD-B9F6-87EBA333969F}" sibTransId="{0CD56032-4332-4856-A09A-97B0C393B19C}"/>
    <dgm:cxn modelId="{AF8C0257-E8E1-4F05-B78E-5FF08376490B}" type="presOf" srcId="{5F79A4F0-70BE-4EDE-81F5-5B6E05CB5974}" destId="{14707D2E-EEE5-4AF2-A78A-C04382ACA0A5}" srcOrd="0" destOrd="0" presId="urn:microsoft.com/office/officeart/2005/8/layout/hList1"/>
    <dgm:cxn modelId="{F7D6DAF2-1BF9-4049-8CB8-BA9C031800D8}" srcId="{20C3AA7B-CDD7-495F-8EBE-098B2071BA44}" destId="{FA0E5CA8-C55B-447A-9F4A-FD490F1F7373}" srcOrd="3" destOrd="0" parTransId="{0517ACEA-61BB-4F9A-99D4-A6AEB601EB00}" sibTransId="{849AD46A-BB73-4AC9-8D6F-602A1FF4D2F4}"/>
    <dgm:cxn modelId="{33615ADF-12DE-4DD4-AF12-8470332CD878}" srcId="{20C3AA7B-CDD7-495F-8EBE-098B2071BA44}" destId="{5F79A4F0-70BE-4EDE-81F5-5B6E05CB5974}" srcOrd="1" destOrd="0" parTransId="{4CEEF357-5B8B-41A1-A935-D0EEBF52CD85}" sibTransId="{DABD21A3-856A-4E58-8653-01AE38F3175A}"/>
    <dgm:cxn modelId="{C4E82893-34AB-4C50-9738-79FBF27FACA8}" type="presOf" srcId="{38540655-991F-4009-B8B3-F17E4BC9F5A3}" destId="{EB9042AD-FB65-469D-B7F9-77247B88184A}" srcOrd="0" destOrd="0" presId="urn:microsoft.com/office/officeart/2005/8/layout/hList1"/>
    <dgm:cxn modelId="{A7FC0398-2CA7-4FC3-8965-DEEAE1AE6B62}" type="presOf" srcId="{A5A9B168-6A63-4854-9853-3E0127C3E0DA}" destId="{E589F67D-3892-4ED0-9B90-28D959D12EA2}" srcOrd="0" destOrd="0" presId="urn:microsoft.com/office/officeart/2005/8/layout/hList1"/>
    <dgm:cxn modelId="{19993BAB-5E47-4C01-9AF7-18189C54C331}" srcId="{20C3AA7B-CDD7-495F-8EBE-098B2071BA44}" destId="{0B9A9A1E-E467-4C8B-B66F-19BE30C7A732}" srcOrd="2" destOrd="0" parTransId="{E743D560-BAE8-4F9A-865C-611F87CB5657}" sibTransId="{1550FF74-2448-4BA1-A3ED-CEFFF0B58FB2}"/>
    <dgm:cxn modelId="{737F879F-5D77-4C37-853E-1DF27AF62B26}" type="presOf" srcId="{F11C295F-F400-45B5-88F4-053C0CD5FF8C}" destId="{FC69FDC6-38AB-4539-BE6D-F5BB6756D2DE}" srcOrd="0" destOrd="0" presId="urn:microsoft.com/office/officeart/2005/8/layout/hList1"/>
    <dgm:cxn modelId="{89E6425A-1BDC-4A8E-8B68-A8D13FC4BCB2}" srcId="{5F79A4F0-70BE-4EDE-81F5-5B6E05CB5974}" destId="{021C7BAE-9A7A-4855-9FFA-87C78739BCEF}" srcOrd="0" destOrd="0" parTransId="{1589AB22-0C46-4DFC-A6F2-8109A2FA4CE0}" sibTransId="{6C9EAFB3-BEB0-4E8E-A843-3ABF2B16B946}"/>
    <dgm:cxn modelId="{F1D73968-8CF0-4D36-8E09-58ADF2BEDF89}" type="presOf" srcId="{FD867165-C1B7-4B5C-B928-4CE9F9B7102E}" destId="{56AAF009-7993-4DFB-BD0E-D62B168C4F07}" srcOrd="0" destOrd="0" presId="urn:microsoft.com/office/officeart/2005/8/layout/hList1"/>
    <dgm:cxn modelId="{1AC00180-DAA5-41A0-9978-F62EDDDE1A0A}" type="presOf" srcId="{9AF4540C-FB3A-4BFC-B3F7-FF1565B2BF10}" destId="{504FFD8A-CDEF-46F5-B286-5D21AAF74CCE}" srcOrd="0" destOrd="0" presId="urn:microsoft.com/office/officeart/2005/8/layout/hList1"/>
    <dgm:cxn modelId="{F5971C79-A33F-4A89-9A28-79D8BD48D4EE}" type="presOf" srcId="{20C3AA7B-CDD7-495F-8EBE-098B2071BA44}" destId="{D9232C9A-4B38-433B-8CC9-001AA464E806}" srcOrd="0" destOrd="0" presId="urn:microsoft.com/office/officeart/2005/8/layout/hList1"/>
    <dgm:cxn modelId="{116CEF8A-3C92-4924-8453-A7FCE9E64410}" srcId="{20C3AA7B-CDD7-495F-8EBE-098B2071BA44}" destId="{FD867165-C1B7-4B5C-B928-4CE9F9B7102E}" srcOrd="0" destOrd="0" parTransId="{4BCB7112-122B-4D0B-B6E5-163B96608E79}" sibTransId="{7AF136EC-E474-4C8D-8358-C7B1A3F8A170}"/>
    <dgm:cxn modelId="{2196218E-2BDE-4696-AD10-C1FE797FCEB9}" type="presParOf" srcId="{D9232C9A-4B38-433B-8CC9-001AA464E806}" destId="{7BB7F6EB-FC1C-40FE-A56B-1A04A4301F4A}" srcOrd="0" destOrd="0" presId="urn:microsoft.com/office/officeart/2005/8/layout/hList1"/>
    <dgm:cxn modelId="{9BE944C3-A5DF-4C65-94BB-8C42902F18E1}" type="presParOf" srcId="{7BB7F6EB-FC1C-40FE-A56B-1A04A4301F4A}" destId="{56AAF009-7993-4DFB-BD0E-D62B168C4F07}" srcOrd="0" destOrd="0" presId="urn:microsoft.com/office/officeart/2005/8/layout/hList1"/>
    <dgm:cxn modelId="{76FBFD92-075C-4342-B5FB-2513EF9D69A4}" type="presParOf" srcId="{7BB7F6EB-FC1C-40FE-A56B-1A04A4301F4A}" destId="{2DF5541B-4675-4309-95CF-F4A4FCDD34BC}" srcOrd="1" destOrd="0" presId="urn:microsoft.com/office/officeart/2005/8/layout/hList1"/>
    <dgm:cxn modelId="{E1A79BB1-3FD3-4444-AB52-00B35BB21C04}" type="presParOf" srcId="{D9232C9A-4B38-433B-8CC9-001AA464E806}" destId="{25BC0097-D334-486D-90FB-37E1525E5F7C}" srcOrd="1" destOrd="0" presId="urn:microsoft.com/office/officeart/2005/8/layout/hList1"/>
    <dgm:cxn modelId="{D8C32AC0-D589-4646-94E6-8838904E8B9D}" type="presParOf" srcId="{D9232C9A-4B38-433B-8CC9-001AA464E806}" destId="{A89631FA-7FC1-441F-A10B-8474381AE31E}" srcOrd="2" destOrd="0" presId="urn:microsoft.com/office/officeart/2005/8/layout/hList1"/>
    <dgm:cxn modelId="{D48FE5B8-122E-4844-8495-5EF04E8B9512}" type="presParOf" srcId="{A89631FA-7FC1-441F-A10B-8474381AE31E}" destId="{14707D2E-EEE5-4AF2-A78A-C04382ACA0A5}" srcOrd="0" destOrd="0" presId="urn:microsoft.com/office/officeart/2005/8/layout/hList1"/>
    <dgm:cxn modelId="{6E0A4AE1-6226-4AC6-ABF5-F82C13BD43BE}" type="presParOf" srcId="{A89631FA-7FC1-441F-A10B-8474381AE31E}" destId="{4A20D658-0EED-4061-BB0E-7C293BDCCC9A}" srcOrd="1" destOrd="0" presId="urn:microsoft.com/office/officeart/2005/8/layout/hList1"/>
    <dgm:cxn modelId="{C8040BB6-1034-4423-9357-90653B26BFA7}" type="presParOf" srcId="{D9232C9A-4B38-433B-8CC9-001AA464E806}" destId="{B3201FA7-4AE9-43BD-913A-33208360F8E9}" srcOrd="3" destOrd="0" presId="urn:microsoft.com/office/officeart/2005/8/layout/hList1"/>
    <dgm:cxn modelId="{6DBC4CF1-3270-42D9-80A2-30A1C47135F9}" type="presParOf" srcId="{D9232C9A-4B38-433B-8CC9-001AA464E806}" destId="{F6D89DA0-0D12-43DF-9ADE-507010A0F8DB}" srcOrd="4" destOrd="0" presId="urn:microsoft.com/office/officeart/2005/8/layout/hList1"/>
    <dgm:cxn modelId="{4FB7050C-4294-4D02-BB3C-EFEC76FE7F22}" type="presParOf" srcId="{F6D89DA0-0D12-43DF-9ADE-507010A0F8DB}" destId="{95FD093B-29CF-4841-A833-9A11DBF9C6B2}" srcOrd="0" destOrd="0" presId="urn:microsoft.com/office/officeart/2005/8/layout/hList1"/>
    <dgm:cxn modelId="{9CC4CCE2-536F-45DF-83FF-526602B4DC1E}" type="presParOf" srcId="{F6D89DA0-0D12-43DF-9ADE-507010A0F8DB}" destId="{EB9042AD-FB65-469D-B7F9-77247B88184A}" srcOrd="1" destOrd="0" presId="urn:microsoft.com/office/officeart/2005/8/layout/hList1"/>
    <dgm:cxn modelId="{A1FF490E-08DE-4094-942A-90EFD92E6F98}" type="presParOf" srcId="{D9232C9A-4B38-433B-8CC9-001AA464E806}" destId="{C1855992-6D06-40FE-9678-BDBB5B2CB6F2}" srcOrd="5" destOrd="0" presId="urn:microsoft.com/office/officeart/2005/8/layout/hList1"/>
    <dgm:cxn modelId="{C3B4B10E-ADF7-49FD-90CE-6301591BD0DE}" type="presParOf" srcId="{D9232C9A-4B38-433B-8CC9-001AA464E806}" destId="{8FA101AE-64E6-4A08-A5C9-49AE736C9112}" srcOrd="6" destOrd="0" presId="urn:microsoft.com/office/officeart/2005/8/layout/hList1"/>
    <dgm:cxn modelId="{A7D327E6-5AC6-4647-9430-CFDE1E1BCC6F}" type="presParOf" srcId="{8FA101AE-64E6-4A08-A5C9-49AE736C9112}" destId="{42DD5734-2927-4E2F-B85A-BC46C2789968}" srcOrd="0" destOrd="0" presId="urn:microsoft.com/office/officeart/2005/8/layout/hList1"/>
    <dgm:cxn modelId="{0C888B5A-2D8A-45A6-8C25-1ADB2E89E1B4}" type="presParOf" srcId="{8FA101AE-64E6-4A08-A5C9-49AE736C9112}" destId="{504FFD8A-CDEF-46F5-B286-5D21AAF74CCE}" srcOrd="1" destOrd="0" presId="urn:microsoft.com/office/officeart/2005/8/layout/hList1"/>
    <dgm:cxn modelId="{A925B2AB-ECAE-4D4B-BF40-8AEAB9B8958A}" type="presParOf" srcId="{D9232C9A-4B38-433B-8CC9-001AA464E806}" destId="{EAFFE344-BA20-4476-996D-D1E3345B78F2}" srcOrd="7" destOrd="0" presId="urn:microsoft.com/office/officeart/2005/8/layout/hList1"/>
    <dgm:cxn modelId="{4032A394-E596-4DB8-B8A6-70DF215CFEBB}" type="presParOf" srcId="{D9232C9A-4B38-433B-8CC9-001AA464E806}" destId="{15D69CEA-8D96-43BE-A3DA-579A64C4F795}" srcOrd="8" destOrd="0" presId="urn:microsoft.com/office/officeart/2005/8/layout/hList1"/>
    <dgm:cxn modelId="{392C3B09-A0F6-4907-BC22-ADC2C0D1A2A9}" type="presParOf" srcId="{15D69CEA-8D96-43BE-A3DA-579A64C4F795}" destId="{E589F67D-3892-4ED0-9B90-28D959D12EA2}" srcOrd="0" destOrd="0" presId="urn:microsoft.com/office/officeart/2005/8/layout/hList1"/>
    <dgm:cxn modelId="{C40D6FE9-F84F-43D2-A20E-9ECCB784FDBE}" type="presParOf" srcId="{15D69CEA-8D96-43BE-A3DA-579A64C4F795}" destId="{FC69FDC6-38AB-4539-BE6D-F5BB6756D2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EAA43-EFFE-43F5-A5FF-4284E49353BB}">
      <dsp:nvSpPr>
        <dsp:cNvPr id="0" name=""/>
        <dsp:cNvSpPr/>
      </dsp:nvSpPr>
      <dsp:spPr>
        <a:xfrm>
          <a:off x="571475" y="208"/>
          <a:ext cx="3214737" cy="1000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Основними задачами на відсотки є: </a:t>
          </a:r>
          <a:endParaRPr lang="ru-RU" sz="2600" kern="1200" dirty="0"/>
        </a:p>
      </dsp:txBody>
      <dsp:txXfrm>
        <a:off x="600766" y="29499"/>
        <a:ext cx="3156155" cy="941473"/>
      </dsp:txXfrm>
    </dsp:sp>
    <dsp:sp modelId="{D9D274D8-5D4F-4CFB-B556-E1E06B935538}">
      <dsp:nvSpPr>
        <dsp:cNvPr id="0" name=""/>
        <dsp:cNvSpPr/>
      </dsp:nvSpPr>
      <dsp:spPr>
        <a:xfrm>
          <a:off x="892948" y="1000264"/>
          <a:ext cx="321473" cy="750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041"/>
              </a:lnTo>
              <a:lnTo>
                <a:pt x="321473" y="75004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2EE39-1E36-435F-9167-2A1EA5A72EB7}">
      <dsp:nvSpPr>
        <dsp:cNvPr id="0" name=""/>
        <dsp:cNvSpPr/>
      </dsp:nvSpPr>
      <dsp:spPr>
        <a:xfrm>
          <a:off x="1214422" y="1250278"/>
          <a:ext cx="1600088" cy="1000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знаходження відсотка від даного числа</a:t>
          </a:r>
          <a:endParaRPr lang="ru-RU" sz="1300" kern="1200" dirty="0"/>
        </a:p>
      </dsp:txBody>
      <dsp:txXfrm>
        <a:off x="1243713" y="1279569"/>
        <a:ext cx="1541506" cy="941473"/>
      </dsp:txXfrm>
    </dsp:sp>
    <dsp:sp modelId="{1940730A-BAD9-47AD-B8E0-1831872CF9EB}">
      <dsp:nvSpPr>
        <dsp:cNvPr id="0" name=""/>
        <dsp:cNvSpPr/>
      </dsp:nvSpPr>
      <dsp:spPr>
        <a:xfrm>
          <a:off x="892948" y="1000264"/>
          <a:ext cx="321473" cy="200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0110"/>
              </a:lnTo>
              <a:lnTo>
                <a:pt x="321473" y="20001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ACDFC-C12F-4E95-97E6-AF38562CBB09}">
      <dsp:nvSpPr>
        <dsp:cNvPr id="0" name=""/>
        <dsp:cNvSpPr/>
      </dsp:nvSpPr>
      <dsp:spPr>
        <a:xfrm>
          <a:off x="1214422" y="2500347"/>
          <a:ext cx="1600088" cy="1000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знаходження числа за його відсотком</a:t>
          </a:r>
          <a:endParaRPr lang="ru-RU" sz="1300" kern="1200" dirty="0"/>
        </a:p>
      </dsp:txBody>
      <dsp:txXfrm>
        <a:off x="1243713" y="2529638"/>
        <a:ext cx="1541506" cy="941473"/>
      </dsp:txXfrm>
    </dsp:sp>
    <dsp:sp modelId="{2F74C5BF-F626-4AE4-918A-981B14FE1031}">
      <dsp:nvSpPr>
        <dsp:cNvPr id="0" name=""/>
        <dsp:cNvSpPr/>
      </dsp:nvSpPr>
      <dsp:spPr>
        <a:xfrm>
          <a:off x="892948" y="1000264"/>
          <a:ext cx="321473" cy="3250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0179"/>
              </a:lnTo>
              <a:lnTo>
                <a:pt x="321473" y="325017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CB24D-882A-4A9A-8F28-FD2998172B53}">
      <dsp:nvSpPr>
        <dsp:cNvPr id="0" name=""/>
        <dsp:cNvSpPr/>
      </dsp:nvSpPr>
      <dsp:spPr>
        <a:xfrm>
          <a:off x="1214422" y="3750416"/>
          <a:ext cx="1600088" cy="1000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знаходження відсоткового відношення двох чисел</a:t>
          </a:r>
          <a:endParaRPr lang="ru-RU" sz="1300" kern="1200" dirty="0"/>
        </a:p>
      </dsp:txBody>
      <dsp:txXfrm>
        <a:off x="1243713" y="3779707"/>
        <a:ext cx="1541506" cy="941473"/>
      </dsp:txXfrm>
    </dsp:sp>
    <dsp:sp modelId="{41173B21-2EFE-485E-85B1-FA9F8E17F26A}">
      <dsp:nvSpPr>
        <dsp:cNvPr id="0" name=""/>
        <dsp:cNvSpPr/>
      </dsp:nvSpPr>
      <dsp:spPr>
        <a:xfrm>
          <a:off x="892948" y="1000264"/>
          <a:ext cx="321473" cy="4500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249"/>
              </a:lnTo>
              <a:lnTo>
                <a:pt x="321473" y="45002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9681D-2495-4DD4-93FE-1429D8374802}">
      <dsp:nvSpPr>
        <dsp:cNvPr id="0" name=""/>
        <dsp:cNvSpPr/>
      </dsp:nvSpPr>
      <dsp:spPr>
        <a:xfrm>
          <a:off x="1214422" y="5000485"/>
          <a:ext cx="1600088" cy="1000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відсоткові обчислення, які пов'язані з фінансовими операціями</a:t>
          </a:r>
          <a:endParaRPr lang="ru-RU" sz="1300" kern="1200" dirty="0"/>
        </a:p>
      </dsp:txBody>
      <dsp:txXfrm>
        <a:off x="1243713" y="5029776"/>
        <a:ext cx="1541506" cy="941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F009-7993-4DFB-BD0E-D62B168C4F07}">
      <dsp:nvSpPr>
        <dsp:cNvPr id="0" name=""/>
        <dsp:cNvSpPr/>
      </dsp:nvSpPr>
      <dsp:spPr>
        <a:xfrm>
          <a:off x="3917" y="170614"/>
          <a:ext cx="1501872" cy="4734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1" kern="1200" dirty="0" smtClean="0"/>
            <a:t>початковий капітал </a:t>
          </a:r>
          <a:endParaRPr lang="ru-RU" sz="1300" kern="1200" dirty="0"/>
        </a:p>
      </dsp:txBody>
      <dsp:txXfrm>
        <a:off x="3917" y="170614"/>
        <a:ext cx="1501872" cy="473427"/>
      </dsp:txXfrm>
    </dsp:sp>
    <dsp:sp modelId="{2DF5541B-4675-4309-95CF-F4A4FCDD34BC}">
      <dsp:nvSpPr>
        <dsp:cNvPr id="0" name=""/>
        <dsp:cNvSpPr/>
      </dsp:nvSpPr>
      <dsp:spPr>
        <a:xfrm>
          <a:off x="3917" y="644042"/>
          <a:ext cx="1501872" cy="16459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грошова сума, внесена до ощадного банку</a:t>
          </a:r>
          <a:endParaRPr lang="ru-RU" sz="1300" kern="1200" dirty="0"/>
        </a:p>
      </dsp:txBody>
      <dsp:txXfrm>
        <a:off x="3917" y="644042"/>
        <a:ext cx="1501872" cy="1645970"/>
      </dsp:txXfrm>
    </dsp:sp>
    <dsp:sp modelId="{14707D2E-EEE5-4AF2-A78A-C04382ACA0A5}">
      <dsp:nvSpPr>
        <dsp:cNvPr id="0" name=""/>
        <dsp:cNvSpPr/>
      </dsp:nvSpPr>
      <dsp:spPr>
        <a:xfrm>
          <a:off x="1716052" y="170614"/>
          <a:ext cx="1501872" cy="47342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1" kern="1200" dirty="0" smtClean="0"/>
            <a:t>відсоткова такса</a:t>
          </a:r>
          <a:endParaRPr lang="ru-RU" sz="1300" kern="1200" dirty="0"/>
        </a:p>
      </dsp:txBody>
      <dsp:txXfrm>
        <a:off x="1716052" y="170614"/>
        <a:ext cx="1501872" cy="473427"/>
      </dsp:txXfrm>
    </dsp:sp>
    <dsp:sp modelId="{4A20D658-0EED-4061-BB0E-7C293BDCCC9A}">
      <dsp:nvSpPr>
        <dsp:cNvPr id="0" name=""/>
        <dsp:cNvSpPr/>
      </dsp:nvSpPr>
      <dsp:spPr>
        <a:xfrm>
          <a:off x="1716052" y="644042"/>
          <a:ext cx="1501872" cy="164597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число яке показує, на скільки відсотків збільшується</a:t>
          </a:r>
          <a:br>
            <a:rPr lang="uk-UA" sz="1300" kern="1200" dirty="0" smtClean="0"/>
          </a:br>
          <a:r>
            <a:rPr lang="uk-UA" sz="1300" kern="1200" dirty="0" smtClean="0"/>
            <a:t>(зменшується) початковий капітал за один рік</a:t>
          </a:r>
          <a:endParaRPr lang="ru-RU" sz="1300" kern="1200" dirty="0"/>
        </a:p>
      </dsp:txBody>
      <dsp:txXfrm>
        <a:off x="1716052" y="644042"/>
        <a:ext cx="1501872" cy="1645970"/>
      </dsp:txXfrm>
    </dsp:sp>
    <dsp:sp modelId="{95FD093B-29CF-4841-A833-9A11DBF9C6B2}">
      <dsp:nvSpPr>
        <dsp:cNvPr id="0" name=""/>
        <dsp:cNvSpPr/>
      </dsp:nvSpPr>
      <dsp:spPr>
        <a:xfrm>
          <a:off x="3428186" y="170614"/>
          <a:ext cx="1501872" cy="4734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1" kern="1200" dirty="0" smtClean="0"/>
            <a:t>відсоткові гроші</a:t>
          </a:r>
          <a:endParaRPr lang="ru-RU" sz="1300" b="1" kern="1200" dirty="0"/>
        </a:p>
      </dsp:txBody>
      <dsp:txXfrm>
        <a:off x="3428186" y="170614"/>
        <a:ext cx="1501872" cy="473427"/>
      </dsp:txXfrm>
    </dsp:sp>
    <dsp:sp modelId="{EB9042AD-FB65-469D-B7F9-77247B88184A}">
      <dsp:nvSpPr>
        <dsp:cNvPr id="0" name=""/>
        <dsp:cNvSpPr/>
      </dsp:nvSpPr>
      <dsp:spPr>
        <a:xfrm>
          <a:off x="3428186" y="644042"/>
          <a:ext cx="1501872" cy="164597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прибуток, отриманий через рік з початкового капіталу</a:t>
          </a:r>
          <a:endParaRPr lang="ru-RU" sz="1300" kern="1200" dirty="0"/>
        </a:p>
      </dsp:txBody>
      <dsp:txXfrm>
        <a:off x="3428186" y="644042"/>
        <a:ext cx="1501872" cy="1645970"/>
      </dsp:txXfrm>
    </dsp:sp>
    <dsp:sp modelId="{42DD5734-2927-4E2F-B85A-BC46C2789968}">
      <dsp:nvSpPr>
        <dsp:cNvPr id="0" name=""/>
        <dsp:cNvSpPr/>
      </dsp:nvSpPr>
      <dsp:spPr>
        <a:xfrm>
          <a:off x="5140321" y="170614"/>
          <a:ext cx="1501872" cy="4734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1" kern="1200" dirty="0" smtClean="0"/>
            <a:t>прості відсотки</a:t>
          </a:r>
          <a:endParaRPr lang="ru-RU" sz="1300" b="1" kern="1200" dirty="0"/>
        </a:p>
      </dsp:txBody>
      <dsp:txXfrm>
        <a:off x="5140321" y="170614"/>
        <a:ext cx="1501872" cy="473427"/>
      </dsp:txXfrm>
    </dsp:sp>
    <dsp:sp modelId="{504FFD8A-CDEF-46F5-B286-5D21AAF74CCE}">
      <dsp:nvSpPr>
        <dsp:cNvPr id="0" name=""/>
        <dsp:cNvSpPr/>
      </dsp:nvSpPr>
      <dsp:spPr>
        <a:xfrm>
          <a:off x="5140321" y="644042"/>
          <a:ext cx="1501872" cy="164597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відсотки, за якими  нараховується прибуток з початкового капіталу </a:t>
          </a:r>
          <a:endParaRPr lang="ru-RU" sz="1300" kern="1200" dirty="0"/>
        </a:p>
      </dsp:txBody>
      <dsp:txXfrm>
        <a:off x="5140321" y="644042"/>
        <a:ext cx="1501872" cy="1645970"/>
      </dsp:txXfrm>
    </dsp:sp>
    <dsp:sp modelId="{E589F67D-3892-4ED0-9B90-28D959D12EA2}">
      <dsp:nvSpPr>
        <dsp:cNvPr id="0" name=""/>
        <dsp:cNvSpPr/>
      </dsp:nvSpPr>
      <dsp:spPr>
        <a:xfrm>
          <a:off x="6852455" y="170614"/>
          <a:ext cx="1501872" cy="47342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1" kern="1200" dirty="0" smtClean="0"/>
            <a:t>нарощений капітал</a:t>
          </a:r>
          <a:endParaRPr lang="ru-RU" sz="1300" b="1" kern="1200" dirty="0"/>
        </a:p>
      </dsp:txBody>
      <dsp:txXfrm>
        <a:off x="6852455" y="170614"/>
        <a:ext cx="1501872" cy="473427"/>
      </dsp:txXfrm>
    </dsp:sp>
    <dsp:sp modelId="{FC69FDC6-38AB-4539-BE6D-F5BB6756D2DE}">
      <dsp:nvSpPr>
        <dsp:cNvPr id="0" name=""/>
        <dsp:cNvSpPr/>
      </dsp:nvSpPr>
      <dsp:spPr>
        <a:xfrm>
          <a:off x="6852455" y="644042"/>
          <a:ext cx="1501872" cy="164597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сума початкового капіталу разом з відсотковими грішми</a:t>
          </a:r>
          <a:endParaRPr lang="ru-RU" sz="1300" kern="1200" dirty="0"/>
        </a:p>
      </dsp:txBody>
      <dsp:txXfrm>
        <a:off x="6852455" y="644042"/>
        <a:ext cx="1501872" cy="1645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C456-E38A-4500-8D08-47E7A23A2AF0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E1F8-1696-4966-BF37-D1E50148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68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3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3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" Target="slide3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" Target="slide3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" Target="slide3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3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26908" y="208455"/>
            <a:ext cx="3930778" cy="6506693"/>
            <a:chOff x="1149677" y="-220173"/>
            <a:chExt cx="3889109" cy="650669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49677" y="-220173"/>
              <a:ext cx="3889109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166482" y="896865"/>
              <a:ext cx="3215834" cy="1035432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r>
                <a:rPr lang="uk-UA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</a:rPr>
                <a:t>Алгебра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642918"/>
            <a:ext cx="5286380" cy="164307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Матеріали до уроків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286380" y="2857496"/>
            <a:ext cx="3857620" cy="2643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підручником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«Алгебра.  9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Ю.І.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Мальованого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Литвиненко,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Возняк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286512" y="5786454"/>
            <a:ext cx="2438348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 rot="20751448">
            <a:off x="1544835" y="2532387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клас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7.2.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40017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 задачі на відсотки</a:t>
            </a: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500042"/>
            <a:ext cx="4286280" cy="5929354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uk-UA" sz="2000" dirty="0" smtClean="0"/>
              <a:t>В першій задачі відсоток пені за кожен прострочений день нараховується від початкової суми 4 грн., і тому пеня за кожен день не змінюється, а в другій — річний прибуток з кожним роком збільшується, бо нараховується з нарощеного капіталу, сума якого з кожним роком зростає.</a:t>
            </a:r>
            <a:endParaRPr lang="ru-RU" sz="2000" dirty="0" smtClean="0"/>
          </a:p>
          <a:p>
            <a:pPr marL="0" indent="361950">
              <a:buNone/>
            </a:pPr>
            <a:r>
              <a:rPr lang="uk-UA" sz="2000" dirty="0" smtClean="0"/>
              <a:t>Відсоткові розрахунки, проведені в другій задачі, </a:t>
            </a:r>
            <a:r>
              <a:rPr lang="uk-UA" sz="2000" b="1" dirty="0" smtClean="0"/>
              <a:t>називають </a:t>
            </a:r>
            <a:r>
              <a:rPr lang="uk-UA" sz="2000" b="1" i="1" dirty="0" smtClean="0"/>
              <a:t>складними відсотками</a:t>
            </a:r>
            <a:r>
              <a:rPr lang="uk-UA" sz="2000" i="1" dirty="0" smtClean="0"/>
              <a:t> </a:t>
            </a:r>
            <a:r>
              <a:rPr lang="uk-UA" sz="2000" dirty="0" smtClean="0"/>
              <a:t>на відміну від </a:t>
            </a:r>
            <a:r>
              <a:rPr lang="uk-UA" sz="2000" b="1" i="1" dirty="0" smtClean="0"/>
              <a:t>простих відсотків </a:t>
            </a:r>
            <a:r>
              <a:rPr lang="uk-UA" sz="2000" dirty="0" smtClean="0"/>
              <a:t>(перша задача).</a:t>
            </a:r>
            <a:endParaRPr lang="ru-RU" sz="2000" dirty="0" smtClean="0"/>
          </a:p>
          <a:p>
            <a:pPr marL="0" indent="361950">
              <a:buNone/>
            </a:pPr>
            <a:r>
              <a:rPr lang="uk-UA" sz="2000" dirty="0" smtClean="0"/>
              <a:t>Складними відсотками, як правило, користуються під час фінансових розрахунків, а також розв'язуючи задачі, пов'язані з підрахунками народонаселення, визначенням кількісних змін у рослинному та тваринному світі тощо.</a:t>
            </a:r>
            <a:endParaRPr lang="ru-RU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034" y="4143380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dirty="0" smtClean="0"/>
              <a:t>Величини, що використовуються в таких задачах, зокрема у фінансових розрахунках, позначають так: </a:t>
            </a:r>
            <a:r>
              <a:rPr lang="uk-UA" b="1" dirty="0" smtClean="0">
                <a:solidFill>
                  <a:srgbClr val="FF0000"/>
                </a:solidFill>
              </a:rPr>
              <a:t>початковий капітал — </a:t>
            </a:r>
            <a:r>
              <a:rPr lang="uk-UA" b="1" i="1" dirty="0" smtClean="0">
                <a:solidFill>
                  <a:srgbClr val="FF0000"/>
                </a:solidFill>
              </a:rPr>
              <a:t>а</a:t>
            </a:r>
            <a:r>
              <a:rPr lang="uk-UA" b="1" i="1" baseline="-25000" dirty="0" smtClean="0">
                <a:solidFill>
                  <a:srgbClr val="FF0000"/>
                </a:solidFill>
              </a:rPr>
              <a:t>0 </a:t>
            </a:r>
            <a:r>
              <a:rPr lang="uk-UA" b="1" i="1" dirty="0" smtClean="0"/>
              <a:t>,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відсоткова такса —</a:t>
            </a:r>
            <a:r>
              <a:rPr lang="uk-UA" b="1" i="1" dirty="0" smtClean="0">
                <a:solidFill>
                  <a:srgbClr val="00B050"/>
                </a:solidFill>
              </a:rPr>
              <a:t>р%, </a:t>
            </a:r>
          </a:p>
          <a:p>
            <a:r>
              <a:rPr lang="uk-UA" b="1" dirty="0" smtClean="0">
                <a:solidFill>
                  <a:srgbClr val="00B0F0"/>
                </a:solidFill>
              </a:rPr>
              <a:t>час обігу грошей у банку — </a:t>
            </a:r>
            <a:r>
              <a:rPr lang="en-US" b="1" i="1" dirty="0" smtClean="0">
                <a:solidFill>
                  <a:srgbClr val="00B0F0"/>
                </a:solidFill>
              </a:rPr>
              <a:t>t</a:t>
            </a:r>
            <a:r>
              <a:rPr lang="ru-RU" b="1" i="1" dirty="0" smtClean="0">
                <a:solidFill>
                  <a:srgbClr val="00B0F0"/>
                </a:solidFill>
              </a:rPr>
              <a:t>, </a:t>
            </a:r>
            <a:r>
              <a:rPr lang="uk-UA" b="1" dirty="0" smtClean="0">
                <a:solidFill>
                  <a:srgbClr val="7030A0"/>
                </a:solidFill>
              </a:rPr>
              <a:t>відсоткові гроші </a:t>
            </a:r>
            <a:r>
              <a:rPr lang="en-US" b="1" i="1" dirty="0" smtClean="0">
                <a:solidFill>
                  <a:srgbClr val="7030A0"/>
                </a:solidFill>
              </a:rPr>
              <a:t>P</a:t>
            </a:r>
            <a:r>
              <a:rPr lang="en-US" b="1" i="1" baseline="-25000" dirty="0" smtClean="0">
                <a:solidFill>
                  <a:srgbClr val="7030A0"/>
                </a:solidFill>
              </a:rPr>
              <a:t>t</a:t>
            </a:r>
            <a:r>
              <a:rPr lang="uk-UA" b="1" i="1" baseline="-25000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нарощений капітал — </a:t>
            </a: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en-US" b="1" i="1" baseline="-250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36912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7.2.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4001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Задачі на прості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відсотки</a:t>
            </a: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500042"/>
            <a:ext cx="4286280" cy="5929354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uk-UA" sz="2000" dirty="0" smtClean="0"/>
              <a:t>Якщо приріст капіталу або зміна чогось іншого обраховується за простими відсотками, то, використовуючи введені позначення, можемо обчислити нарощений капітал </a:t>
            </a:r>
            <a:r>
              <a:rPr lang="en-US" sz="2000" i="1" dirty="0" smtClean="0"/>
              <a:t>A</a:t>
            </a:r>
            <a:r>
              <a:rPr lang="en-US" sz="2000" i="1" baseline="-25000" dirty="0" smtClean="0"/>
              <a:t>t</a:t>
            </a:r>
            <a:r>
              <a:rPr lang="en-US" sz="2000" i="1" dirty="0" smtClean="0"/>
              <a:t> </a:t>
            </a:r>
            <a:r>
              <a:rPr lang="uk-UA" sz="2000" dirty="0" smtClean="0"/>
              <a:t>через </a:t>
            </a:r>
            <a:r>
              <a:rPr lang="en-US" sz="2000" i="1" dirty="0" smtClean="0"/>
              <a:t>t </a:t>
            </a:r>
            <a:r>
              <a:rPr lang="uk-UA" sz="2000" dirty="0" smtClean="0"/>
              <a:t>років після внесення вкладу.</a:t>
            </a:r>
            <a:endParaRPr lang="ru-RU" sz="2000" dirty="0" smtClean="0"/>
          </a:p>
          <a:p>
            <a:pPr marL="0" indent="361950">
              <a:buNone/>
            </a:pPr>
            <a:r>
              <a:rPr lang="uk-UA" sz="2000" dirty="0" smtClean="0"/>
              <a:t>Якщо відсоткова такса становить р%, то за рік початковий капітал </a:t>
            </a:r>
            <a:r>
              <a:rPr lang="uk-UA" sz="2000" i="1" dirty="0" smtClean="0"/>
              <a:t>а</a:t>
            </a:r>
            <a:r>
              <a:rPr lang="uk-UA" sz="2000" i="1" baseline="-25000" dirty="0" smtClean="0"/>
              <a:t>0</a:t>
            </a:r>
            <a:r>
              <a:rPr lang="uk-UA" sz="2000" i="1" dirty="0" smtClean="0"/>
              <a:t> </a:t>
            </a:r>
            <a:r>
              <a:rPr lang="uk-UA" sz="2000" dirty="0" smtClean="0"/>
              <a:t>зросте на суму</a:t>
            </a:r>
          </a:p>
          <a:p>
            <a:pPr marL="0" indent="361950">
              <a:buNone/>
            </a:pPr>
            <a:r>
              <a:rPr lang="uk-UA" sz="2000" dirty="0" smtClean="0"/>
              <a:t>     </a:t>
            </a:r>
            <a:r>
              <a:rPr lang="uk-UA" sz="2000" i="1" dirty="0" smtClean="0"/>
              <a:t> </a:t>
            </a:r>
            <a:r>
              <a:rPr lang="uk-UA" sz="2000" dirty="0" smtClean="0"/>
              <a:t>грошових одиниць, </a:t>
            </a:r>
          </a:p>
          <a:p>
            <a:pPr marL="0" indent="0">
              <a:buNone/>
            </a:pPr>
            <a:r>
              <a:rPr lang="uk-UA" sz="2000" dirty="0" smtClean="0"/>
              <a:t>а за </a:t>
            </a:r>
            <a:r>
              <a:rPr lang="en-US" sz="2000" i="1" dirty="0" smtClean="0"/>
              <a:t>t </a:t>
            </a:r>
            <a:r>
              <a:rPr lang="uk-UA" sz="2000" dirty="0" smtClean="0"/>
              <a:t>років — на   </a:t>
            </a:r>
          </a:p>
          <a:p>
            <a:pPr marL="0" indent="0">
              <a:buNone/>
            </a:pPr>
            <a:r>
              <a:rPr lang="uk-UA" sz="2000" dirty="0" smtClean="0"/>
              <a:t>грошових одиниць. Нарощений капітал можна обчислити за формулою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або </a:t>
            </a:r>
            <a:endParaRPr lang="ru-RU" sz="2000" dirty="0" smtClean="0"/>
          </a:p>
          <a:p>
            <a:pPr marL="0" indent="361950">
              <a:buNone/>
            </a:pPr>
            <a:endParaRPr lang="ru-RU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616780"/>
            <a:ext cx="357190" cy="4898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000504"/>
            <a:ext cx="400050" cy="476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5072074"/>
            <a:ext cx="1323975" cy="476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715016"/>
            <a:ext cx="1600200" cy="485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717032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7.2.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4001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Задачі на прості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відсотки</a:t>
            </a: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500042"/>
            <a:ext cx="4286280" cy="5929354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endParaRPr lang="ru-RU" sz="2000" dirty="0" smtClean="0"/>
          </a:p>
          <a:p>
            <a:pPr marL="0" indent="361950">
              <a:buNone/>
            </a:pPr>
            <a:endParaRPr lang="ru-RU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643438" y="500042"/>
            <a:ext cx="42148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Розв'язання.</a:t>
            </a:r>
            <a:r>
              <a:rPr lang="uk-UA" i="1" dirty="0" smtClean="0"/>
              <a:t> </a:t>
            </a:r>
          </a:p>
          <a:p>
            <a:r>
              <a:rPr lang="uk-UA" dirty="0" smtClean="0"/>
              <a:t>Оскільки в даному випадку річна такса розраховується з початкового капіталу (позиченої суми), то тут маємо справу з простими відсотками.</a:t>
            </a:r>
            <a:endParaRPr lang="ru-RU" dirty="0" smtClean="0"/>
          </a:p>
          <a:p>
            <a:r>
              <a:rPr lang="uk-UA" dirty="0" smtClean="0"/>
              <a:t>За умовою: А</a:t>
            </a:r>
            <a:r>
              <a:rPr lang="en-US" baseline="-25000" dirty="0" smtClean="0"/>
              <a:t>t</a:t>
            </a:r>
            <a:r>
              <a:rPr lang="uk-UA" dirty="0" smtClean="0"/>
              <a:t> = 18750, а</a:t>
            </a:r>
            <a:r>
              <a:rPr lang="en-US" baseline="-25000" dirty="0" smtClean="0"/>
              <a:t>0</a:t>
            </a:r>
            <a:r>
              <a:rPr lang="uk-UA" dirty="0" smtClean="0"/>
              <a:t>= 10000, </a:t>
            </a:r>
            <a:r>
              <a:rPr lang="uk-UA" i="1" dirty="0" smtClean="0"/>
              <a:t>р=</a:t>
            </a:r>
            <a:r>
              <a:rPr lang="uk-UA" dirty="0" smtClean="0"/>
              <a:t>25%.</a:t>
            </a:r>
            <a:endParaRPr lang="ru-RU" dirty="0" smtClean="0"/>
          </a:p>
          <a:p>
            <a:endParaRPr lang="en-US" dirty="0" smtClean="0"/>
          </a:p>
          <a:p>
            <a:r>
              <a:rPr lang="uk-UA" dirty="0" smtClean="0"/>
              <a:t>Підставляючи ці дані у формулу (1), маємо:</a:t>
            </a:r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uk-UA" dirty="0" smtClean="0"/>
              <a:t>Звідси 18750 = 10000 + 2500</a:t>
            </a:r>
            <a:r>
              <a:rPr lang="en-US" dirty="0" smtClean="0"/>
              <a:t>t</a:t>
            </a:r>
            <a:r>
              <a:rPr lang="uk-UA" dirty="0" smtClean="0"/>
              <a:t>;</a:t>
            </a:r>
            <a:endParaRPr lang="en-US" dirty="0" smtClean="0"/>
          </a:p>
          <a:p>
            <a:r>
              <a:rPr lang="uk-UA" dirty="0" smtClean="0"/>
              <a:t>2500</a:t>
            </a:r>
            <a:r>
              <a:rPr lang="en-US" dirty="0" smtClean="0"/>
              <a:t>t</a:t>
            </a:r>
            <a:r>
              <a:rPr lang="uk-UA" dirty="0" smtClean="0"/>
              <a:t> = 8750; </a:t>
            </a:r>
            <a:endParaRPr lang="en-US" dirty="0" smtClean="0"/>
          </a:p>
          <a:p>
            <a:r>
              <a:rPr lang="en-US" i="1" dirty="0" smtClean="0"/>
              <a:t>t </a:t>
            </a:r>
            <a:r>
              <a:rPr lang="uk-UA" i="1" dirty="0" smtClean="0"/>
              <a:t>= </a:t>
            </a:r>
            <a:r>
              <a:rPr lang="uk-UA" dirty="0" smtClean="0"/>
              <a:t>3,5.</a:t>
            </a:r>
            <a:endParaRPr lang="ru-RU" dirty="0" smtClean="0"/>
          </a:p>
          <a:p>
            <a:r>
              <a:rPr lang="uk-UA" b="1" dirty="0" smtClean="0"/>
              <a:t>Отже, позику було надано на 3,5 роки. </a:t>
            </a:r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57158" y="3286124"/>
            <a:ext cx="4214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Задача 3.</a:t>
            </a:r>
          </a:p>
          <a:p>
            <a:r>
              <a:rPr lang="uk-UA" b="1" dirty="0" smtClean="0"/>
              <a:t>На який термін банк надав позику в розмірі 10000 грн., якщо, повертаючи кредит, позичальник сплатив 18750 грн., а річна такса становила 25%?</a:t>
            </a:r>
            <a:endParaRPr lang="ru-RU" b="1" dirty="0" smtClean="0"/>
          </a:p>
        </p:txBody>
      </p:sp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5760" y="4929198"/>
            <a:ext cx="2306176" cy="7000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000372"/>
            <a:ext cx="2419350" cy="50482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725144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7.2.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4001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Задачі на складні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відсотки</a:t>
            </a: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500042"/>
            <a:ext cx="4286280" cy="5929354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endParaRPr lang="ru-RU" sz="2000" dirty="0" smtClean="0"/>
          </a:p>
          <a:p>
            <a:pPr marL="0" indent="361950">
              <a:buNone/>
            </a:pPr>
            <a:endParaRPr lang="ru-RU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643438" y="500042"/>
            <a:ext cx="42148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Нехай початковий капітал становить а</a:t>
            </a:r>
            <a:r>
              <a:rPr lang="uk-UA" baseline="-25000" dirty="0" smtClean="0"/>
              <a:t>0</a:t>
            </a:r>
            <a:r>
              <a:rPr lang="uk-UA" dirty="0" smtClean="0"/>
              <a:t> грошових одиниць, а відсоткова такса дорівнює р%. За перший рік початковий капітал зросте на р%, тобто на </a:t>
            </a:r>
          </a:p>
          <a:p>
            <a:endParaRPr lang="uk-UA" dirty="0" smtClean="0"/>
          </a:p>
          <a:p>
            <a:r>
              <a:rPr lang="uk-UA" dirty="0" smtClean="0"/>
              <a:t>грошових одиниць, і через рік</a:t>
            </a:r>
            <a:endParaRPr lang="ru-RU" dirty="0" smtClean="0"/>
          </a:p>
          <a:p>
            <a:r>
              <a:rPr lang="uk-UA" dirty="0" smtClean="0"/>
              <a:t>нарощений капітал становитиме 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грошових одиниць. За другий рік відсоткові гроші нараховуватимуться вже від нарощеного капіталу А</a:t>
            </a:r>
            <a:r>
              <a:rPr lang="uk-UA" baseline="-25000" dirty="0" smtClean="0"/>
              <a:t>1</a:t>
            </a:r>
            <a:r>
              <a:rPr lang="uk-UA" dirty="0" smtClean="0"/>
              <a:t> і становитимуть          грошових одиниць, </a:t>
            </a:r>
          </a:p>
          <a:p>
            <a:endParaRPr lang="uk-UA" dirty="0" smtClean="0"/>
          </a:p>
          <a:p>
            <a:r>
              <a:rPr lang="uk-UA" dirty="0" smtClean="0"/>
              <a:t>а нарощений капітал, після другого року дорівнюватиме: </a:t>
            </a:r>
            <a:endParaRPr lang="ru-RU" dirty="0" smtClean="0"/>
          </a:p>
          <a:p>
            <a:endParaRPr lang="ru-RU" b="1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357298"/>
            <a:ext cx="333375" cy="457200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500306"/>
            <a:ext cx="2667000" cy="457200"/>
          </a:xfrm>
          <a:prstGeom prst="rect">
            <a:avLst/>
          </a:prstGeom>
          <a:noFill/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786190"/>
            <a:ext cx="333375" cy="495300"/>
          </a:xfrm>
          <a:prstGeom prst="rect">
            <a:avLst/>
          </a:prstGeom>
          <a:noFill/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929198"/>
            <a:ext cx="2686050" cy="495300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428596" y="3214686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Встановимо формулу обчислення нарощеного капіталу, якщо відсоткова такса нараховується з нарощеного капіталу (</a:t>
            </a:r>
            <a:r>
              <a:rPr lang="uk-UA" b="1" dirty="0" smtClean="0"/>
              <a:t>складні відсотки</a:t>
            </a:r>
            <a:r>
              <a:rPr lang="uk-UA" dirty="0" smtClean="0"/>
              <a:t>).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7.2.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4001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Задачі на складні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відсотки</a:t>
            </a: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500042"/>
            <a:ext cx="4286280" cy="5929354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endParaRPr lang="ru-RU" sz="2000" dirty="0" smtClean="0"/>
          </a:p>
          <a:p>
            <a:pPr marL="0" indent="361950">
              <a:buNone/>
            </a:pPr>
            <a:endParaRPr lang="ru-RU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071546"/>
            <a:ext cx="2686050" cy="495300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428596" y="3214686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Встановимо формулу обчислення нарощеного капіталу, якщо відсоткова такса нараховується з нарощеного капіталу (</a:t>
            </a:r>
            <a:r>
              <a:rPr lang="uk-UA" b="1" dirty="0" smtClean="0"/>
              <a:t>складні відсотки</a:t>
            </a:r>
            <a:r>
              <a:rPr lang="uk-UA" dirty="0" smtClean="0"/>
              <a:t>).</a:t>
            </a:r>
            <a:endParaRPr lang="ru-RU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571480"/>
            <a:ext cx="1609725" cy="457200"/>
          </a:xfrm>
          <a:prstGeom prst="rect">
            <a:avLst/>
          </a:prstGeom>
          <a:noFill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643050"/>
            <a:ext cx="2543175" cy="457200"/>
          </a:xfrm>
          <a:prstGeom prst="rect">
            <a:avLst/>
          </a:prstGeom>
          <a:noFill/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214554"/>
            <a:ext cx="1714500" cy="495300"/>
          </a:xfrm>
          <a:prstGeom prst="rect">
            <a:avLst/>
          </a:prstGeom>
          <a:noFill/>
        </p:spPr>
      </p:pic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786058"/>
            <a:ext cx="1714500" cy="49530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4929190" y="3500438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Аналогічно через </a:t>
            </a:r>
            <a:r>
              <a:rPr lang="en-US" dirty="0" smtClean="0"/>
              <a:t>t </a:t>
            </a:r>
            <a:r>
              <a:rPr lang="uk-UA" dirty="0" smtClean="0"/>
              <a:t>років: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uk-UA" dirty="0" smtClean="0"/>
              <a:t>формула</a:t>
            </a:r>
            <a:r>
              <a:rPr lang="en-US" dirty="0" smtClean="0"/>
              <a:t> (2)</a:t>
            </a:r>
            <a:endParaRPr lang="ru-RU" dirty="0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000504"/>
            <a:ext cx="1724025" cy="495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7.2.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4001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Задачі на складні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відсотки</a:t>
            </a: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500042"/>
            <a:ext cx="4286280" cy="5929354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endParaRPr lang="ru-RU" sz="2000" dirty="0" smtClean="0"/>
          </a:p>
          <a:p>
            <a:pPr marL="0" indent="361950">
              <a:buNone/>
            </a:pPr>
            <a:endParaRPr lang="ru-RU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4572000" y="428604"/>
            <a:ext cx="42862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Розв'язання. </a:t>
            </a:r>
          </a:p>
          <a:p>
            <a:r>
              <a:rPr lang="uk-UA" dirty="0" smtClean="0"/>
              <a:t>Оскільки розрахунок зростання продуктивності праці щороку здійснюється з урахуванням уже нарощеної продуктивності, то в даному випадку маємо справу із</a:t>
            </a:r>
            <a:endParaRPr lang="ru-RU" dirty="0" smtClean="0"/>
          </a:p>
          <a:p>
            <a:r>
              <a:rPr lang="uk-UA" dirty="0" smtClean="0"/>
              <a:t>складними відсотками.</a:t>
            </a:r>
            <a:endParaRPr lang="ru-RU" dirty="0" smtClean="0"/>
          </a:p>
          <a:p>
            <a:r>
              <a:rPr lang="uk-UA" dirty="0" smtClean="0"/>
              <a:t>Нехай початкова продуктивність праці на заводі дорівнює а</a:t>
            </a:r>
            <a:r>
              <a:rPr lang="uk-UA" baseline="-25000" dirty="0" smtClean="0"/>
              <a:t>0</a:t>
            </a:r>
            <a:r>
              <a:rPr lang="uk-UA" dirty="0" smtClean="0"/>
              <a:t> і щороку збільшується на р%. Тоді за формулою (2) продуктивність праці в  кінці  третього  року  А</a:t>
            </a:r>
            <a:r>
              <a:rPr lang="uk-UA" baseline="-25000" dirty="0" smtClean="0"/>
              <a:t>3</a:t>
            </a:r>
            <a:r>
              <a:rPr lang="uk-UA" dirty="0" smtClean="0"/>
              <a:t>  становитиме</a:t>
            </a:r>
            <a:endParaRPr lang="ru-RU" dirty="0" smtClean="0"/>
          </a:p>
          <a:p>
            <a:r>
              <a:rPr lang="uk-UA" sz="800" dirty="0" smtClean="0"/>
              <a:t>	</a:t>
            </a:r>
          </a:p>
          <a:p>
            <a:r>
              <a:rPr lang="uk-UA" dirty="0" smtClean="0"/>
              <a:t> З іншого боку, відповідно до умови задачі, продуктивність праці зросла на 33,1%, тобто в 1,331 рази і становить:</a:t>
            </a:r>
          </a:p>
          <a:p>
            <a:r>
              <a:rPr lang="uk-UA" dirty="0" smtClean="0"/>
              <a:t>а</a:t>
            </a:r>
            <a:r>
              <a:rPr lang="uk-UA" baseline="-25000" dirty="0" smtClean="0"/>
              <a:t>0 </a:t>
            </a:r>
            <a:r>
              <a:rPr lang="uk-UA" dirty="0" smtClean="0">
                <a:sym typeface="Symbol"/>
              </a:rPr>
              <a:t>1</a:t>
            </a:r>
            <a:r>
              <a:rPr lang="uk-UA" dirty="0" smtClean="0"/>
              <a:t>,331 = 1,331а</a:t>
            </a:r>
            <a:r>
              <a:rPr lang="uk-UA" baseline="-25000" dirty="0" smtClean="0"/>
              <a:t>0</a:t>
            </a:r>
            <a:r>
              <a:rPr lang="uk-UA" dirty="0" smtClean="0"/>
              <a:t>. Маємо рівняння:</a:t>
            </a:r>
            <a:endParaRPr lang="ru-RU" dirty="0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28596" y="3286124"/>
            <a:ext cx="40719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Задача 4. </a:t>
            </a:r>
          </a:p>
          <a:p>
            <a:r>
              <a:rPr lang="uk-UA" dirty="0" smtClean="0"/>
              <a:t>Продуктивність праці на заводі щороку збільшується на однакову кількість відсотків. За три роки вона зросла на 33,1%. На скільки відсотків щороку збільшувалася продуктивність праці?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b="1" dirty="0" smtClean="0"/>
              <a:t>Отже, щороку продуктивність праці на заводі зростала на 10%. </a:t>
            </a:r>
            <a:endParaRPr lang="ru-RU" b="1" dirty="0" smtClean="0"/>
          </a:p>
          <a:p>
            <a:endParaRPr lang="ru-RU" dirty="0" smtClean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429000"/>
            <a:ext cx="1771650" cy="514350"/>
          </a:xfrm>
          <a:prstGeom prst="rect">
            <a:avLst/>
          </a:prstGeom>
          <a:noFill/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929198"/>
            <a:ext cx="2190750" cy="495300"/>
          </a:xfrm>
          <a:prstGeom prst="rect">
            <a:avLst/>
          </a:prstGeom>
          <a:noFill/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5357826"/>
            <a:ext cx="1743075" cy="495300"/>
          </a:xfrm>
          <a:prstGeom prst="rect">
            <a:avLst/>
          </a:prstGeom>
          <a:noFill/>
        </p:spPr>
      </p:pic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5857892"/>
            <a:ext cx="1219200" cy="457200"/>
          </a:xfrm>
          <a:prstGeom prst="rect">
            <a:avLst/>
          </a:prstGeom>
          <a:noFill/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5857892"/>
            <a:ext cx="866775" cy="457200"/>
          </a:xfrm>
          <a:prstGeom prst="rect">
            <a:avLst/>
          </a:prstGeom>
          <a:noFill/>
        </p:spPr>
      </p:pic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5929330"/>
            <a:ext cx="790575" cy="27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14001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Первинне закріплення вивченого матеріалу</a:t>
            </a: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500042"/>
            <a:ext cx="4286280" cy="5929354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endParaRPr lang="ru-RU" sz="2000" dirty="0" smtClean="0"/>
          </a:p>
          <a:p>
            <a:pPr marL="0" indent="361950">
              <a:buNone/>
            </a:pPr>
            <a:endParaRPr lang="ru-RU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67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58043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857091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72008"/>
            <a:ext cx="854233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11009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Готуємося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уроку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Содержимое 19" descr="22ecdb766c09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12000" contrast="-19000"/>
          </a:blip>
          <a:stretch>
            <a:fillRect/>
          </a:stretch>
        </p:blipFill>
        <p:spPr>
          <a:xfrm>
            <a:off x="571472" y="1785926"/>
            <a:ext cx="3820146" cy="4286280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13078" y="613520"/>
            <a:ext cx="3895724" cy="571504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Використано матеріали  Бібліотеки електронних </a:t>
            </a:r>
            <a:r>
              <a:rPr lang="uk-UA" sz="1800" dirty="0" err="1" smtClean="0"/>
              <a:t>наочностей</a:t>
            </a:r>
            <a:r>
              <a:rPr lang="uk-UA" sz="1800" dirty="0" smtClean="0"/>
              <a:t> </a:t>
            </a:r>
            <a:r>
              <a:rPr lang="uk-UA" sz="1800" dirty="0" err="1" smtClean="0"/>
              <a:t>“Алгебра</a:t>
            </a:r>
            <a:r>
              <a:rPr lang="uk-UA" sz="1800" dirty="0" smtClean="0"/>
              <a:t> 7-9 </a:t>
            </a:r>
            <a:r>
              <a:rPr lang="uk-UA" sz="1800" dirty="0" err="1" smtClean="0"/>
              <a:t>клас”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Робота вчителя СЗОШ І- ІІІ ступенів </a:t>
            </a:r>
          </a:p>
          <a:p>
            <a:pPr>
              <a:buNone/>
            </a:pPr>
            <a:r>
              <a:rPr lang="uk-UA" sz="1800" dirty="0" smtClean="0"/>
              <a:t>№ 8 м. Хмельницького Кравчук Г.Т.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3"/>
          <p:cNvSpPr txBox="1">
            <a:spLocks/>
          </p:cNvSpPr>
          <p:nvPr/>
        </p:nvSpPr>
        <p:spPr>
          <a:xfrm>
            <a:off x="4786314" y="642918"/>
            <a:ext cx="4000528" cy="124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Мультимедійні технології на уроках алгебри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7356" y="6072206"/>
            <a:ext cx="17145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2011 рік</a:t>
            </a:r>
            <a:endParaRPr lang="ru-RU" b="1" dirty="0"/>
          </a:p>
        </p:txBody>
      </p:sp>
      <p:pic>
        <p:nvPicPr>
          <p:cNvPr id="29" name="Рисунок 28" descr="Galina_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214818"/>
            <a:ext cx="1828800" cy="21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5186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85804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14282" y="21429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Дл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613520"/>
            <a:ext cx="3000396" cy="12438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Зміст</a:t>
            </a:r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2357430"/>
            <a:ext cx="3857653" cy="3971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Для роботи виберіть потрібну тему, в якій  слід вказати тему уроку.</a:t>
            </a:r>
          </a:p>
          <a:p>
            <a:pPr marL="0" indent="0" algn="just">
              <a:buNone/>
            </a:pPr>
            <a:r>
              <a:rPr lang="uk-UA" sz="1800" dirty="0" smtClean="0"/>
              <a:t>Для переходу між слайдами: 1 клік миші, або використати кнопки керування діями </a:t>
            </a:r>
          </a:p>
          <a:p>
            <a:pPr marL="0" indent="0" algn="just">
              <a:buNone/>
            </a:pP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            назад                          на початок                                        </a:t>
            </a:r>
          </a:p>
          <a:p>
            <a:pPr marL="0" indent="0" algn="just">
              <a:buNone/>
            </a:pPr>
            <a:r>
              <a:rPr lang="uk-UA" sz="1800" dirty="0" smtClean="0"/>
              <a:t>           вперед                         на кінець</a:t>
            </a:r>
          </a:p>
          <a:p>
            <a:pPr marL="0" indent="0">
              <a:buNone/>
            </a:pPr>
            <a:r>
              <a:rPr lang="uk-UA" sz="1800" dirty="0" smtClean="0"/>
              <a:t>            на  1 слайд              повернутися         </a:t>
            </a:r>
          </a:p>
          <a:p>
            <a:pPr marL="0" indent="0">
              <a:buNone/>
            </a:pPr>
            <a:r>
              <a:rPr lang="uk-UA" sz="1800" dirty="0" smtClean="0"/>
              <a:t>            (додому)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1. Числові нерівності. Властивості числових нерівностей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Тема2. Розв’язування лінійних нерівностей і систем нерівностей з однією змінною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 3. Функція. Квадратична функція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4. Квадратні нерівності та системи рівнянь другого степеня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5. Елементи прикладної математики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6. Арифметична та геометрична прогресії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5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85786" y="4000504"/>
            <a:ext cx="35719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5786" y="442913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" action="ppaction://hlinkshowjump?jump=firstslide" highlightClick="1"/>
          </p:cNvPr>
          <p:cNvSpPr/>
          <p:nvPr/>
        </p:nvSpPr>
        <p:spPr>
          <a:xfrm>
            <a:off x="785786" y="485776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 начало 28">
            <a:hlinkClick r:id="" action="ppaction://hlinkshowjump?jump=firstslide" highlightClick="1"/>
          </p:cNvPr>
          <p:cNvSpPr/>
          <p:nvPr/>
        </p:nvSpPr>
        <p:spPr>
          <a:xfrm>
            <a:off x="2643174" y="4000504"/>
            <a:ext cx="357190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2643174" y="4429132"/>
            <a:ext cx="35719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2643174" y="4857760"/>
            <a:ext cx="357190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2860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9890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5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1680341"/>
            <a:ext cx="3857653" cy="46482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Елементи прикладної математики 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Математичне моделювання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Відсоткові розрахунки.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про теорію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імовірностей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 поняття теорії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імовірностей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Ймовірність випадкової події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Початкові відомості про математичну статистику. Статистичні дані. Способи подання даних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Середнє значення. Розв'язування вправ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14348" y="5857892"/>
            <a:ext cx="571504" cy="50006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785918" y="5857892"/>
            <a:ext cx="571504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28612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7.2.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571480"/>
            <a:ext cx="4286280" cy="600079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b="1" dirty="0" smtClean="0"/>
              <a:t>Пригадайте</a:t>
            </a:r>
          </a:p>
          <a:p>
            <a:pPr>
              <a:buNone/>
            </a:pPr>
            <a:r>
              <a:rPr lang="uk-UA" dirty="0" smtClean="0"/>
              <a:t>1). Що називають відсотком?</a:t>
            </a:r>
          </a:p>
          <a:p>
            <a:pPr>
              <a:buNone/>
            </a:pPr>
            <a:r>
              <a:rPr lang="uk-UA" dirty="0" smtClean="0"/>
              <a:t>2). Як записати певну кількість відсотків у вигляді десяткового дробу? Наведіть  приклади</a:t>
            </a:r>
          </a:p>
          <a:p>
            <a:pPr>
              <a:buNone/>
            </a:pPr>
            <a:r>
              <a:rPr lang="uk-UA" dirty="0" smtClean="0"/>
              <a:t>3). Як записати у відсотках десятковий дріб? Наведіть  приклади</a:t>
            </a:r>
          </a:p>
          <a:p>
            <a:pPr>
              <a:buNone/>
            </a:pPr>
            <a:r>
              <a:rPr lang="uk-UA" dirty="0" smtClean="0"/>
              <a:t>4). Як знайти відсоток від числа? Наведіть  приклади</a:t>
            </a:r>
          </a:p>
          <a:p>
            <a:pPr>
              <a:buNone/>
            </a:pPr>
            <a:r>
              <a:rPr lang="uk-UA" dirty="0" smtClean="0"/>
              <a:t>5). Як знайти число за його відсотком? Наведіть  приклади</a:t>
            </a:r>
          </a:p>
          <a:p>
            <a:pPr>
              <a:buNone/>
            </a:pPr>
            <a:r>
              <a:rPr lang="uk-UA" dirty="0" smtClean="0"/>
              <a:t>6). Що таке відсоткове відношення двох чисел? Наведіть  приклади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Відсоткові розрахунки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3000372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uk-UA" sz="2400" dirty="0" smtClean="0"/>
              <a:t>Основні задачі на відсотки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uk-UA" sz="2400" dirty="0" smtClean="0"/>
              <a:t>Задачі на прості відсотки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uk-UA" sz="2400" dirty="0" smtClean="0"/>
              <a:t>Задачі на складні відсотки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7.2.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 задачі на відсотки</a:t>
            </a: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sz="half" idx="2"/>
          </p:nvPr>
        </p:nvGraphicFramePr>
        <p:xfrm>
          <a:off x="4500562" y="571500"/>
          <a:ext cx="4357688" cy="60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7.2.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 задачі на відсотки</a:t>
            </a: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038600" cy="5554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Розглянемо прикладні задачі четвертого типу. У процесі їх розв'язування використовують спеціальні назви величин: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0" name="Схема 19"/>
          <p:cNvGraphicFramePr/>
          <p:nvPr/>
        </p:nvGraphicFramePr>
        <p:xfrm>
          <a:off x="428596" y="3500438"/>
          <a:ext cx="8358246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7.2.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 задачі на відсотки</a:t>
            </a: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9293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Задача 1. </a:t>
            </a:r>
          </a:p>
          <a:p>
            <a:pPr marL="0" indent="0">
              <a:buNone/>
            </a:pPr>
            <a:r>
              <a:rPr lang="uk-UA" dirty="0" smtClean="0"/>
              <a:t>Щомісячна оплата за радіо становить 4 грн. Абонент прострочив оплату на 25 днів. Яку суму він має сплатити, якщо за кожний прострочений день нараховується пеня у розмірі 1% від суми щомісячної оплати?</a:t>
            </a:r>
            <a:endParaRPr lang="ru-RU" dirty="0" smtClean="0"/>
          </a:p>
          <a:p>
            <a:pPr marL="0" indent="0">
              <a:buNone/>
            </a:pPr>
            <a:r>
              <a:rPr lang="uk-UA" b="1" i="1" dirty="0" smtClean="0"/>
              <a:t>Розв'язання. </a:t>
            </a:r>
          </a:p>
          <a:p>
            <a:pPr marL="0" indent="0">
              <a:buNone/>
            </a:pPr>
            <a:r>
              <a:rPr lang="uk-UA" dirty="0" smtClean="0"/>
              <a:t>Відсоткові гроші становлять:</a:t>
            </a:r>
            <a:endParaRPr lang="ru-RU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Загальна сума (нарощене число) оплати через 25 днів разом з пенею становить: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286256"/>
            <a:ext cx="1571625" cy="4953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6000768"/>
            <a:ext cx="2505075" cy="4953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564904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509120"/>
            <a:ext cx="152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7.2.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4001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 задачі на відсотки</a:t>
            </a: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929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i="1" dirty="0" smtClean="0"/>
              <a:t>Розв'язання</a:t>
            </a:r>
            <a:r>
              <a:rPr lang="uk-UA" sz="2000" i="1" dirty="0" smtClean="0"/>
              <a:t>. </a:t>
            </a:r>
          </a:p>
          <a:p>
            <a:pPr marL="0" indent="0">
              <a:buNone/>
            </a:pPr>
            <a:r>
              <a:rPr lang="uk-UA" sz="2000" dirty="0" smtClean="0"/>
              <a:t>Відсоткові гроші за перший рік становитимуть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Нарощений капітал через рік становитиме</a:t>
            </a:r>
          </a:p>
          <a:p>
            <a:pPr marL="0" indent="0">
              <a:buNone/>
            </a:pPr>
            <a:r>
              <a:rPr lang="uk-UA" sz="2000" dirty="0" smtClean="0"/>
              <a:t>600+600</a:t>
            </a:r>
            <a:r>
              <a:rPr lang="uk-UA" sz="2000" dirty="0" smtClean="0">
                <a:sym typeface="Symbol"/>
              </a:rPr>
              <a:t>0,16 = 600(1+0,16)= =6001,16 (грн.)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Відсоткові гроші за другий рік становитимуть:</a:t>
            </a:r>
          </a:p>
          <a:p>
            <a:pPr marL="0" indent="0">
              <a:buNone/>
            </a:pPr>
            <a:endParaRPr lang="ru-RU" sz="2000" dirty="0" smtClean="0"/>
          </a:p>
          <a:p>
            <a:pPr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Нарощений капітал через два роки становитиме:</a:t>
            </a:r>
            <a:endParaRPr lang="ru-RU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214422"/>
            <a:ext cx="1762125" cy="495300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34" y="2928934"/>
            <a:ext cx="3857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Задача 2. </a:t>
            </a:r>
          </a:p>
          <a:p>
            <a:r>
              <a:rPr lang="uk-UA" dirty="0" smtClean="0"/>
              <a:t>У банк, що виплачує 16% річних, покладено 600грн. В яку суму перетвориться цей вклад через 2 роки?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071942"/>
            <a:ext cx="1838325" cy="49530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286388"/>
            <a:ext cx="2533650" cy="495300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5857892"/>
            <a:ext cx="2314575" cy="276225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6215082"/>
            <a:ext cx="2638425" cy="27622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4437112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dach-na-v-dsotkov-rozrahunk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CB18F9-059F-4C8B-A8FB-49CB29975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zadach-na-v-dsotkov-rozrahunki</Template>
  <TotalTime>0</TotalTime>
  <Words>1100</Words>
  <Application>Microsoft Office PowerPoint</Application>
  <PresentationFormat>Экран (4:3)</PresentationFormat>
  <Paragraphs>187</Paragraphs>
  <Slides>20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zadach-na-v-dsotkov-rozrahunki</vt:lpstr>
      <vt:lpstr>Матеріали до уроків</vt:lpstr>
      <vt:lpstr>Готуємося до уроку</vt:lpstr>
      <vt:lpstr>Зміст </vt:lpstr>
      <vt:lpstr>Тема 5</vt:lpstr>
      <vt:lpstr>Пункт 7.2.</vt:lpstr>
      <vt:lpstr>Пункт 7.2.</vt:lpstr>
      <vt:lpstr>Пункт 7.2.</vt:lpstr>
      <vt:lpstr>Пункт 7.2.</vt:lpstr>
      <vt:lpstr>Пункт 7.2.</vt:lpstr>
      <vt:lpstr>Пункт 7.2.</vt:lpstr>
      <vt:lpstr>Пункт 7.2.</vt:lpstr>
      <vt:lpstr>Пункт 7.2.</vt:lpstr>
      <vt:lpstr>Пункт 7.2.</vt:lpstr>
      <vt:lpstr>Пункт 7.2.</vt:lpstr>
      <vt:lpstr>Пункт 7.2.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Матеріали до уроків</dc:title>
  <dc:creator>Ира</dc:creator>
  <cp:lastModifiedBy>Ира</cp:lastModifiedBy>
  <cp:revision>1</cp:revision>
  <dcterms:created xsi:type="dcterms:W3CDTF">2014-10-02T21:08:22Z</dcterms:created>
  <dcterms:modified xsi:type="dcterms:W3CDTF">2014-10-02T21:08:55Z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TC030009628</vt:lpwstr>
  </property>
</Properties>
</file>