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41" r:id="rId2"/>
    <p:sldId id="342" r:id="rId3"/>
    <p:sldId id="343" r:id="rId4"/>
    <p:sldId id="356" r:id="rId5"/>
    <p:sldId id="345" r:id="rId6"/>
    <p:sldId id="350" r:id="rId7"/>
    <p:sldId id="357" r:id="rId8"/>
    <p:sldId id="391" r:id="rId9"/>
    <p:sldId id="393" r:id="rId10"/>
    <p:sldId id="394" r:id="rId11"/>
    <p:sldId id="395" r:id="rId12"/>
    <p:sldId id="396" r:id="rId13"/>
    <p:sldId id="397" r:id="rId14"/>
    <p:sldId id="398" r:id="rId15"/>
    <p:sldId id="392" r:id="rId16"/>
    <p:sldId id="359" r:id="rId17"/>
    <p:sldId id="360" r:id="rId18"/>
    <p:sldId id="361" r:id="rId19"/>
    <p:sldId id="362" r:id="rId20"/>
    <p:sldId id="363" r:id="rId21"/>
    <p:sldId id="364" r:id="rId22"/>
    <p:sldId id="400" r:id="rId23"/>
    <p:sldId id="399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8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D986-70C0-410F-9703-270D3AADC0B4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D0B9-9480-48B5-A909-364B95F4A1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6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642918"/>
            <a:ext cx="3971924" cy="578647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dirty="0" smtClean="0"/>
              <a:t>Приклад:</a:t>
            </a:r>
          </a:p>
          <a:p>
            <a:pPr marL="0" indent="361950">
              <a:buNone/>
            </a:pPr>
            <a:r>
              <a:rPr lang="uk-UA" b="1" i="1" dirty="0" smtClean="0"/>
              <a:t>а) Число </a:t>
            </a:r>
            <a:r>
              <a:rPr lang="uk-UA" b="1" i="1" dirty="0" smtClean="0">
                <a:solidFill>
                  <a:srgbClr val="00B050"/>
                </a:solidFill>
              </a:rPr>
              <a:t>3</a:t>
            </a:r>
            <a:r>
              <a:rPr lang="uk-UA" b="1" i="1" dirty="0" smtClean="0"/>
              <a:t> є розв'язком нерівності </a:t>
            </a:r>
            <a:r>
              <a:rPr lang="uk-UA" b="1" i="1" dirty="0" smtClean="0">
                <a:solidFill>
                  <a:srgbClr val="00B050"/>
                </a:solidFill>
              </a:rPr>
              <a:t>2х+4</a:t>
            </a:r>
            <a:r>
              <a:rPr lang="en-US" b="1" i="1" dirty="0" smtClean="0">
                <a:solidFill>
                  <a:srgbClr val="00B050"/>
                </a:solidFill>
              </a:rPr>
              <a:t>&gt;0</a:t>
            </a:r>
            <a:r>
              <a:rPr lang="uk-UA" b="1" i="1" dirty="0" smtClean="0"/>
              <a:t>, бо при </a:t>
            </a:r>
            <a:r>
              <a:rPr lang="uk-UA" b="1" i="1" dirty="0" smtClean="0">
                <a:solidFill>
                  <a:srgbClr val="00B050"/>
                </a:solidFill>
              </a:rPr>
              <a:t>х=3</a:t>
            </a:r>
            <a:r>
              <a:rPr lang="uk-UA" b="1" i="1" dirty="0" smtClean="0"/>
              <a:t> числова нерівність </a:t>
            </a:r>
            <a:r>
              <a:rPr lang="uk-UA" b="1" i="1" dirty="0" smtClean="0">
                <a:solidFill>
                  <a:srgbClr val="00B050"/>
                </a:solidFill>
              </a:rPr>
              <a:t>2</a:t>
            </a:r>
            <a:r>
              <a:rPr lang="uk-UA" b="1" i="1" dirty="0" smtClean="0">
                <a:solidFill>
                  <a:srgbClr val="00B050"/>
                </a:solidFill>
                <a:latin typeface="Sylfaen"/>
              </a:rPr>
              <a:t>·</a:t>
            </a:r>
            <a:r>
              <a:rPr lang="uk-UA" b="1" i="1" dirty="0" smtClean="0">
                <a:solidFill>
                  <a:srgbClr val="00B050"/>
                </a:solidFill>
              </a:rPr>
              <a:t>3+4=6+4=10</a:t>
            </a:r>
            <a:r>
              <a:rPr lang="en-US" b="1" i="1" dirty="0" smtClean="0">
                <a:solidFill>
                  <a:srgbClr val="00B050"/>
                </a:solidFill>
              </a:rPr>
              <a:t>&gt;0</a:t>
            </a:r>
            <a:r>
              <a:rPr lang="uk-UA" b="1" i="1" dirty="0" smtClean="0">
                <a:solidFill>
                  <a:srgbClr val="00B050"/>
                </a:solidFill>
              </a:rPr>
              <a:t> </a:t>
            </a:r>
            <a:r>
              <a:rPr lang="uk-UA" b="1" i="1" dirty="0" smtClean="0"/>
              <a:t>– правильна.</a:t>
            </a:r>
          </a:p>
          <a:p>
            <a:pPr marL="0" indent="361950">
              <a:buNone/>
            </a:pPr>
            <a:r>
              <a:rPr lang="uk-UA" b="1" i="1" dirty="0" smtClean="0"/>
              <a:t>Число </a:t>
            </a:r>
            <a:r>
              <a:rPr lang="uk-UA" b="1" i="1" dirty="0" smtClean="0">
                <a:solidFill>
                  <a:srgbClr val="00B050"/>
                </a:solidFill>
              </a:rPr>
              <a:t>-1</a:t>
            </a:r>
            <a:r>
              <a:rPr lang="uk-UA" b="1" i="1" dirty="0" smtClean="0"/>
              <a:t> також є розв'язком даної нерівності, </a:t>
            </a:r>
          </a:p>
          <a:p>
            <a:pPr marL="0" indent="361950">
              <a:buNone/>
            </a:pPr>
            <a:r>
              <a:rPr lang="uk-UA" b="1" i="1" dirty="0" smtClean="0"/>
              <a:t>бо </a:t>
            </a:r>
            <a:r>
              <a:rPr lang="uk-UA" b="1" i="1" dirty="0" smtClean="0">
                <a:solidFill>
                  <a:srgbClr val="00B050"/>
                </a:solidFill>
              </a:rPr>
              <a:t>2</a:t>
            </a:r>
            <a:r>
              <a:rPr lang="uk-UA" b="1" i="1" dirty="0" smtClean="0">
                <a:solidFill>
                  <a:srgbClr val="00B050"/>
                </a:solidFill>
                <a:latin typeface="Sylfaen"/>
              </a:rPr>
              <a:t>·</a:t>
            </a:r>
            <a:r>
              <a:rPr lang="uk-UA" b="1" i="1" dirty="0" smtClean="0">
                <a:solidFill>
                  <a:srgbClr val="00B050"/>
                </a:solidFill>
              </a:rPr>
              <a:t>(-1)+4=-2+4=2</a:t>
            </a:r>
            <a:r>
              <a:rPr lang="en-US" b="1" i="1" dirty="0" smtClean="0">
                <a:solidFill>
                  <a:srgbClr val="00B050"/>
                </a:solidFill>
              </a:rPr>
              <a:t>&gt;0</a:t>
            </a:r>
            <a:r>
              <a:rPr lang="uk-UA" b="1" i="1" dirty="0" smtClean="0"/>
              <a:t>.</a:t>
            </a:r>
            <a:endParaRPr lang="en-US" b="1" i="1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41434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Розв'язком лінійної нерівності з однією змінною називають значення змінної, підставивши яке вдану нерівність, отримують правильну числову нерівність. </a:t>
            </a:r>
          </a:p>
          <a:p>
            <a:pPr marL="0" indent="0" algn="ctr">
              <a:buNone/>
            </a:pPr>
            <a:r>
              <a:rPr lang="uk-UA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Кажуть, що це значення змінної задовольняє дану нерівність.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розв'язують лінійну нерівність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1428736"/>
            <a:ext cx="38576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2400" dirty="0" smtClean="0"/>
              <a:t>Розв'язати нерівність – означає знайти всі її розв'язки.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3357562"/>
            <a:ext cx="385765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2400" dirty="0" smtClean="0"/>
              <a:t>Дві нерівності, що мають одні і ті самі розв'язки, називаються </a:t>
            </a:r>
            <a:r>
              <a:rPr lang="uk-UA" sz="2400" b="1" dirty="0" smtClean="0"/>
              <a:t>рівносильними</a:t>
            </a:r>
            <a:r>
              <a:rPr lang="uk-UA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властивості нерівностей зі змінними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714356"/>
            <a:ext cx="385762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2400" dirty="0" smtClean="0"/>
              <a:t>1. Якщо з однієї частини нерівності перенести в другу будь-який доданок з протилежним знаком, то отримаємо нерівність, рівносильну даній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29190" y="3357562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Наприклад, перенісши у нерівності </a:t>
            </a:r>
          </a:p>
          <a:p>
            <a:r>
              <a:rPr lang="uk-UA" sz="2400" b="1" dirty="0" smtClean="0">
                <a:solidFill>
                  <a:srgbClr val="00B050"/>
                </a:solidFill>
              </a:rPr>
              <a:t>2х+4</a:t>
            </a:r>
            <a:r>
              <a:rPr lang="en-US" sz="2400" b="1" dirty="0" smtClean="0">
                <a:solidFill>
                  <a:srgbClr val="00B050"/>
                </a:solidFill>
              </a:rPr>
              <a:t>&gt;0</a:t>
            </a:r>
            <a:r>
              <a:rPr lang="uk-UA" sz="2400" b="1" dirty="0" smtClean="0">
                <a:solidFill>
                  <a:srgbClr val="00B050"/>
                </a:solidFill>
              </a:rPr>
              <a:t> </a:t>
            </a:r>
            <a:r>
              <a:rPr lang="uk-UA" sz="2400" dirty="0" smtClean="0"/>
              <a:t>доданок </a:t>
            </a:r>
            <a:r>
              <a:rPr lang="uk-UA" sz="2400" b="1" dirty="0" smtClean="0">
                <a:solidFill>
                  <a:srgbClr val="00B050"/>
                </a:solidFill>
              </a:rPr>
              <a:t>4</a:t>
            </a:r>
            <a:r>
              <a:rPr lang="uk-UA" sz="2400" dirty="0" smtClean="0"/>
              <a:t> з протилежним знаком у праву частину, отримаємо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2x&gt;-4</a:t>
            </a:r>
            <a:r>
              <a:rPr lang="uk-UA" sz="2400" dirty="0" smtClean="0"/>
              <a:t>, яка рівносильна даній.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властивості нерівностей зі змінними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714356"/>
            <a:ext cx="385762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2400" dirty="0" smtClean="0"/>
              <a:t>2. Якщо обидві частини нерівності помножити (поділити) на одне й те саме додатне число, то отримаємо нерівність, рівносильну даній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29190" y="3357562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Наприклад, помноживши обидві частини нерівності </a:t>
            </a:r>
            <a:r>
              <a:rPr lang="uk-UA" sz="2400" b="1" dirty="0" smtClean="0">
                <a:solidFill>
                  <a:srgbClr val="00B050"/>
                </a:solidFill>
              </a:rPr>
              <a:t>2х+4</a:t>
            </a:r>
            <a:r>
              <a:rPr lang="en-US" sz="2400" b="1" dirty="0" smtClean="0">
                <a:solidFill>
                  <a:srgbClr val="00B050"/>
                </a:solidFill>
              </a:rPr>
              <a:t>&gt;0</a:t>
            </a:r>
            <a:r>
              <a:rPr lang="uk-UA" sz="2400" b="1" dirty="0" smtClean="0">
                <a:solidFill>
                  <a:srgbClr val="00B050"/>
                </a:solidFill>
              </a:rPr>
              <a:t> </a:t>
            </a:r>
            <a:r>
              <a:rPr lang="uk-UA" sz="2400" dirty="0" smtClean="0"/>
              <a:t>на число </a:t>
            </a:r>
            <a:r>
              <a:rPr lang="uk-UA" sz="2400" b="1" dirty="0" smtClean="0">
                <a:solidFill>
                  <a:srgbClr val="00B050"/>
                </a:solidFill>
              </a:rPr>
              <a:t>5</a:t>
            </a:r>
            <a:r>
              <a:rPr lang="uk-UA" sz="2400" dirty="0" smtClean="0"/>
              <a:t>, отримаємо </a:t>
            </a:r>
            <a:r>
              <a:rPr lang="uk-UA" sz="2400" b="1" dirty="0" smtClean="0">
                <a:solidFill>
                  <a:srgbClr val="00B050"/>
                </a:solidFill>
              </a:rPr>
              <a:t>10</a:t>
            </a:r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uk-UA" sz="2400" b="1" dirty="0" smtClean="0">
                <a:solidFill>
                  <a:srgbClr val="00B050"/>
                </a:solidFill>
              </a:rPr>
              <a:t>+20</a:t>
            </a:r>
            <a:r>
              <a:rPr lang="en-US" sz="2400" b="1" dirty="0" smtClean="0">
                <a:solidFill>
                  <a:srgbClr val="00B050"/>
                </a:solidFill>
              </a:rPr>
              <a:t>&gt;</a:t>
            </a:r>
            <a:r>
              <a:rPr lang="uk-UA" sz="2400" b="1" dirty="0" smtClean="0">
                <a:solidFill>
                  <a:srgbClr val="00B050"/>
                </a:solidFill>
              </a:rPr>
              <a:t>0</a:t>
            </a:r>
            <a:r>
              <a:rPr lang="uk-UA" sz="2400" dirty="0" smtClean="0"/>
              <a:t>, яка рівносильна даній.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властивості нерівностей зі змінними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714356"/>
            <a:ext cx="385762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2400" dirty="0" smtClean="0"/>
              <a:t>3. Якщо обидві частини нерівності помножити (поділити) на одне й те саме від'ємне число і змінити знак нерівності на протилежний, то отримаємо нерівність, рівносильну даній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29190" y="3857628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Наприклад, помноживши обидві частини нерівності </a:t>
            </a:r>
            <a:r>
              <a:rPr lang="uk-UA" sz="2400" b="1" dirty="0" smtClean="0">
                <a:solidFill>
                  <a:srgbClr val="00B050"/>
                </a:solidFill>
              </a:rPr>
              <a:t>2х+4</a:t>
            </a:r>
            <a:r>
              <a:rPr lang="en-US" sz="2400" b="1" dirty="0" smtClean="0">
                <a:solidFill>
                  <a:srgbClr val="00B050"/>
                </a:solidFill>
              </a:rPr>
              <a:t>&gt;0</a:t>
            </a:r>
            <a:r>
              <a:rPr lang="uk-UA" sz="2400" b="1" dirty="0" smtClean="0">
                <a:solidFill>
                  <a:srgbClr val="00B050"/>
                </a:solidFill>
              </a:rPr>
              <a:t> </a:t>
            </a:r>
            <a:r>
              <a:rPr lang="uk-UA" sz="2400" dirty="0" smtClean="0"/>
              <a:t>на число </a:t>
            </a:r>
            <a:r>
              <a:rPr lang="uk-UA" sz="2400" b="1" dirty="0" smtClean="0">
                <a:solidFill>
                  <a:srgbClr val="00B050"/>
                </a:solidFill>
              </a:rPr>
              <a:t>-5</a:t>
            </a:r>
            <a:r>
              <a:rPr lang="en-US" sz="2400" dirty="0" smtClean="0"/>
              <a:t> </a:t>
            </a:r>
            <a:r>
              <a:rPr lang="uk-UA" sz="2400" dirty="0" smtClean="0"/>
              <a:t>і помінявши знак нерівності на протилежний , отримаємо </a:t>
            </a:r>
            <a:r>
              <a:rPr lang="uk-UA" sz="2400" b="1" dirty="0" smtClean="0">
                <a:solidFill>
                  <a:srgbClr val="00B050"/>
                </a:solidFill>
              </a:rPr>
              <a:t>-10</a:t>
            </a:r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r>
              <a:rPr lang="uk-UA" sz="2400" b="1" dirty="0" smtClean="0">
                <a:solidFill>
                  <a:srgbClr val="00B050"/>
                </a:solidFill>
              </a:rPr>
              <a:t>-20</a:t>
            </a:r>
            <a:r>
              <a:rPr lang="en-US" sz="2400" b="1" dirty="0" smtClean="0">
                <a:solidFill>
                  <a:srgbClr val="00B050"/>
                </a:solidFill>
              </a:rPr>
              <a:t>&lt;</a:t>
            </a:r>
            <a:r>
              <a:rPr lang="uk-UA" sz="2400" b="1" dirty="0" smtClean="0">
                <a:solidFill>
                  <a:srgbClr val="00B050"/>
                </a:solidFill>
              </a:rPr>
              <a:t>0</a:t>
            </a:r>
            <a:r>
              <a:rPr lang="uk-UA" sz="2400" dirty="0" smtClean="0"/>
              <a:t>, яка рівносильна даній.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8078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Первинне закріплення вивченого матеріалу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4772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14950"/>
            <a:ext cx="63150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5981700"/>
            <a:ext cx="6248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43513"/>
            <a:ext cx="583882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5016"/>
            <a:ext cx="749458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457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876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786058"/>
            <a:ext cx="850423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8344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267325"/>
            <a:ext cx="421481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93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429264"/>
            <a:ext cx="8447087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946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8466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4705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286388"/>
            <a:ext cx="46767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00042"/>
            <a:ext cx="3971924" cy="5929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1). </a:t>
            </a:r>
            <a:r>
              <a:rPr lang="en-US" sz="2000" b="1" dirty="0" smtClean="0"/>
              <a:t>2x+4&gt;0</a:t>
            </a:r>
          </a:p>
          <a:p>
            <a:pPr marL="0" indent="361950">
              <a:buNone/>
            </a:pPr>
            <a:r>
              <a:rPr lang="en-US" sz="2000" b="1" dirty="0" smtClean="0"/>
              <a:t>2x&gt;-4</a:t>
            </a:r>
          </a:p>
          <a:p>
            <a:pPr marL="0" indent="361950">
              <a:buNone/>
            </a:pPr>
            <a:r>
              <a:rPr lang="en-US" sz="2000" b="1" dirty="0" smtClean="0"/>
              <a:t>2x&gt;-2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2)</a:t>
            </a:r>
            <a:r>
              <a:rPr lang="uk-UA" sz="2000" b="1" dirty="0" smtClean="0">
                <a:solidFill>
                  <a:srgbClr val="FF0000"/>
                </a:solidFill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</a:rPr>
              <a:t> 3x-2&lt;0</a:t>
            </a:r>
          </a:p>
          <a:p>
            <a:pPr marL="0" indent="36195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3x&lt;2</a:t>
            </a:r>
          </a:p>
          <a:p>
            <a:pPr marL="0" indent="361950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</a:rPr>
              <a:t>&lt;2/3</a:t>
            </a:r>
          </a:p>
          <a:p>
            <a:pPr marL="990600" indent="-990600">
              <a:buNone/>
            </a:pPr>
            <a:r>
              <a:rPr lang="en-US" sz="2000" b="1" i="1" dirty="0" smtClean="0">
                <a:solidFill>
                  <a:srgbClr val="00B050"/>
                </a:solidFill>
              </a:rPr>
              <a:t>3). 6-5x&lt;0,</a:t>
            </a:r>
          </a:p>
          <a:p>
            <a:pPr marL="990600" indent="-628650">
              <a:buNone/>
            </a:pPr>
            <a:r>
              <a:rPr lang="en-US" sz="2000" b="1" i="1" dirty="0" smtClean="0">
                <a:solidFill>
                  <a:srgbClr val="00B050"/>
                </a:solidFill>
              </a:rPr>
              <a:t>-5x&lt;-6</a:t>
            </a:r>
          </a:p>
          <a:p>
            <a:pPr marL="990600" indent="-628650">
              <a:buNone/>
            </a:pPr>
            <a:r>
              <a:rPr lang="en-US" sz="2000" b="1" i="1" dirty="0" smtClean="0">
                <a:solidFill>
                  <a:srgbClr val="00B050"/>
                </a:solidFill>
              </a:rPr>
              <a:t>x&gt;1,2</a:t>
            </a:r>
          </a:p>
          <a:p>
            <a:pPr marL="990600" indent="-990600"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4). -4x&lt;0</a:t>
            </a:r>
          </a:p>
          <a:p>
            <a:pPr marL="990600" indent="-628650">
              <a:buNone/>
            </a:pPr>
            <a:r>
              <a:rPr lang="uk-UA" sz="2000" b="1" i="1" dirty="0" smtClean="0">
                <a:solidFill>
                  <a:srgbClr val="0070C0"/>
                </a:solidFill>
              </a:rPr>
              <a:t>     </a:t>
            </a:r>
            <a:r>
              <a:rPr lang="en-US" sz="2000" b="1" i="1" dirty="0" smtClean="0">
                <a:solidFill>
                  <a:srgbClr val="0070C0"/>
                </a:solidFill>
              </a:rPr>
              <a:t> x&gt;0</a:t>
            </a:r>
          </a:p>
          <a:p>
            <a:pPr marL="990600" indent="-990600">
              <a:buNone/>
            </a:pPr>
            <a:r>
              <a:rPr lang="en-US" sz="2000" b="1" i="1" dirty="0" smtClean="0"/>
              <a:t> </a:t>
            </a:r>
            <a:r>
              <a:rPr lang="en-US" sz="2000" b="1" i="1" dirty="0" smtClean="0">
                <a:solidFill>
                  <a:srgbClr val="7030A0"/>
                </a:solidFill>
              </a:rPr>
              <a:t>5). 0</a:t>
            </a:r>
            <a:r>
              <a:rPr lang="en-US" sz="2000" b="1" i="1" dirty="0" smtClean="0">
                <a:solidFill>
                  <a:srgbClr val="7030A0"/>
                </a:solidFill>
                <a:latin typeface="Sylfaen"/>
              </a:rPr>
              <a:t>·</a:t>
            </a:r>
            <a:r>
              <a:rPr lang="en-US" sz="2000" b="1" i="1" dirty="0" smtClean="0">
                <a:solidFill>
                  <a:srgbClr val="7030A0"/>
                </a:solidFill>
              </a:rPr>
              <a:t> x&gt;0</a:t>
            </a:r>
            <a:r>
              <a:rPr lang="uk-UA" sz="2000" b="1" i="1" dirty="0" smtClean="0"/>
              <a:t>.</a:t>
            </a:r>
            <a:r>
              <a:rPr lang="uk-UA" sz="2000" dirty="0" smtClean="0"/>
              <a:t> </a:t>
            </a:r>
          </a:p>
          <a:p>
            <a:pPr marL="0" indent="0">
              <a:buNone/>
              <a:tabLst>
                <a:tab pos="895350" algn="l"/>
              </a:tabLst>
            </a:pPr>
            <a:r>
              <a:rPr lang="uk-UA" sz="2000" dirty="0" smtClean="0"/>
              <a:t>Нерівність не має розв'язків, бо при будь-якому значенні х у лівій частині маємо нуль.</a:t>
            </a:r>
            <a:r>
              <a:rPr lang="en-US" sz="2000" b="1" i="1" dirty="0" smtClean="0"/>
              <a:t> </a:t>
            </a:r>
          </a:p>
          <a:p>
            <a:pPr marL="990600" indent="-628650">
              <a:buNone/>
            </a:pPr>
            <a:endParaRPr lang="en-US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Розвязування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нерівностей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785794"/>
            <a:ext cx="2209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928802"/>
            <a:ext cx="22193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857496"/>
            <a:ext cx="2286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714752"/>
            <a:ext cx="2143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00042"/>
            <a:ext cx="4143404" cy="59293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Приклади:</a:t>
            </a:r>
          </a:p>
          <a:p>
            <a:pPr marL="0" indent="0">
              <a:buNone/>
            </a:pPr>
            <a:r>
              <a:rPr lang="uk-UA" sz="2700" b="1" i="1" dirty="0" smtClean="0">
                <a:solidFill>
                  <a:srgbClr val="7030A0"/>
                </a:solidFill>
              </a:rPr>
              <a:t>а) 2х+4</a:t>
            </a:r>
            <a:r>
              <a:rPr lang="en-US" sz="2700" b="1" i="1" dirty="0" smtClean="0">
                <a:solidFill>
                  <a:srgbClr val="7030A0"/>
                </a:solidFill>
              </a:rPr>
              <a:t>&gt;0</a:t>
            </a:r>
            <a:r>
              <a:rPr lang="uk-UA" sz="2700" b="1" i="1" dirty="0" smtClean="0">
                <a:solidFill>
                  <a:srgbClr val="7030A0"/>
                </a:solidFill>
              </a:rPr>
              <a:t>, </a:t>
            </a:r>
            <a:r>
              <a:rPr lang="en-US" sz="2700" b="1" i="1" dirty="0" smtClean="0">
                <a:solidFill>
                  <a:srgbClr val="7030A0"/>
                </a:solidFill>
              </a:rPr>
              <a:t>x&gt;-2 </a:t>
            </a:r>
            <a:r>
              <a:rPr lang="uk-UA" sz="2700" b="1" i="1" dirty="0" smtClean="0">
                <a:solidFill>
                  <a:srgbClr val="7030A0"/>
                </a:solidFill>
              </a:rPr>
              <a:t>або (-2; ∞) </a:t>
            </a:r>
            <a:r>
              <a:rPr lang="ru-RU" sz="2700" b="1" i="1" dirty="0" smtClean="0">
                <a:solidFill>
                  <a:srgbClr val="7030A0"/>
                </a:solidFill>
              </a:rPr>
              <a:t>– </a:t>
            </a:r>
            <a:r>
              <a:rPr lang="ru-RU" sz="2700" b="1" i="1" dirty="0" err="1" smtClean="0">
                <a:solidFill>
                  <a:srgbClr val="7030A0"/>
                </a:solidFill>
              </a:rPr>
              <a:t>читають</a:t>
            </a:r>
            <a:r>
              <a:rPr lang="ru-RU" sz="2700" b="1" i="1" dirty="0" smtClean="0">
                <a:solidFill>
                  <a:srgbClr val="7030A0"/>
                </a:solidFill>
              </a:rPr>
              <a:t>: «</a:t>
            </a:r>
            <a:r>
              <a:rPr lang="ru-RU" sz="2700" b="1" i="1" dirty="0" err="1" smtClean="0">
                <a:solidFill>
                  <a:srgbClr val="7030A0"/>
                </a:solidFill>
              </a:rPr>
              <a:t>Пром</a:t>
            </a:r>
            <a:r>
              <a:rPr lang="uk-UA" sz="2700" b="1" i="1" dirty="0" smtClean="0">
                <a:solidFill>
                  <a:srgbClr val="7030A0"/>
                </a:solidFill>
              </a:rPr>
              <a:t>і</a:t>
            </a:r>
            <a:r>
              <a:rPr lang="ru-RU" sz="2700" b="1" i="1" dirty="0" err="1" smtClean="0">
                <a:solidFill>
                  <a:srgbClr val="7030A0"/>
                </a:solidFill>
              </a:rPr>
              <a:t>жок</a:t>
            </a:r>
            <a:r>
              <a:rPr lang="ru-RU" sz="2700" b="1" i="1" dirty="0" smtClean="0">
                <a:solidFill>
                  <a:srgbClr val="7030A0"/>
                </a:solidFill>
              </a:rPr>
              <a:t> </a:t>
            </a:r>
            <a:r>
              <a:rPr lang="ru-RU" sz="2700" b="1" i="1" dirty="0" err="1" smtClean="0">
                <a:solidFill>
                  <a:srgbClr val="7030A0"/>
                </a:solidFill>
              </a:rPr>
              <a:t>від</a:t>
            </a:r>
            <a:r>
              <a:rPr lang="ru-RU" sz="2700" b="1" i="1" dirty="0" smtClean="0">
                <a:solidFill>
                  <a:srgbClr val="7030A0"/>
                </a:solidFill>
              </a:rPr>
              <a:t> -2 до </a:t>
            </a:r>
            <a:r>
              <a:rPr lang="ru-RU" sz="2700" b="1" i="1" dirty="0" err="1" smtClean="0">
                <a:solidFill>
                  <a:srgbClr val="7030A0"/>
                </a:solidFill>
              </a:rPr>
              <a:t>нескінченності</a:t>
            </a:r>
            <a:r>
              <a:rPr lang="ru-RU" sz="2700" b="1" i="1" dirty="0" smtClean="0">
                <a:solidFill>
                  <a:srgbClr val="7030A0"/>
                </a:solidFill>
              </a:rPr>
              <a:t>»</a:t>
            </a:r>
            <a:r>
              <a:rPr lang="en-US" sz="2700" b="1" i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uk-UA" b="1" i="1" dirty="0" smtClean="0"/>
              <a:t>б</a:t>
            </a:r>
            <a:r>
              <a:rPr lang="en-US" b="1" i="1" dirty="0" smtClean="0"/>
              <a:t>) </a:t>
            </a:r>
            <a:r>
              <a:rPr lang="en-US" b="1" dirty="0" smtClean="0"/>
              <a:t>3x-2&lt;0</a:t>
            </a:r>
            <a:r>
              <a:rPr lang="uk-UA" b="1" dirty="0" smtClean="0"/>
              <a:t>, </a:t>
            </a:r>
            <a:r>
              <a:rPr lang="en-US" b="1" dirty="0" smtClean="0"/>
              <a:t> </a:t>
            </a:r>
            <a:endParaRPr lang="uk-UA" b="1" dirty="0" smtClean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uk-UA" sz="2600" b="1" i="1" dirty="0" smtClean="0"/>
              <a:t>Читають: </a:t>
            </a:r>
            <a:r>
              <a:rPr lang="ru-RU" sz="2600" b="1" i="1" dirty="0" smtClean="0"/>
              <a:t>«</a:t>
            </a:r>
            <a:r>
              <a:rPr lang="uk-UA" sz="2600" b="1" i="1" dirty="0" smtClean="0"/>
              <a:t>Проміжок від мінус нескінченності </a:t>
            </a:r>
          </a:p>
          <a:p>
            <a:pPr marL="0" indent="0">
              <a:buNone/>
            </a:pPr>
            <a:r>
              <a:rPr lang="uk-UA" sz="2600" b="1" i="1" dirty="0" smtClean="0"/>
              <a:t>до    </a:t>
            </a:r>
            <a:r>
              <a:rPr lang="ru-RU" sz="2600" b="1" i="1" dirty="0" smtClean="0"/>
              <a:t>»</a:t>
            </a:r>
            <a:endParaRPr lang="uk-UA" sz="2600" b="1" i="1" dirty="0" smtClean="0"/>
          </a:p>
          <a:p>
            <a:pPr marL="0" indent="0">
              <a:buNone/>
            </a:pPr>
            <a:r>
              <a:rPr lang="uk-UA" b="1" i="1" dirty="0" smtClean="0">
                <a:solidFill>
                  <a:srgbClr val="00B050"/>
                </a:solidFill>
              </a:rPr>
              <a:t>в</a:t>
            </a:r>
            <a:r>
              <a:rPr lang="en-US" b="1" i="1" dirty="0" smtClean="0">
                <a:solidFill>
                  <a:srgbClr val="00B050"/>
                </a:solidFill>
              </a:rPr>
              <a:t>) 6-5x&lt;0,</a:t>
            </a:r>
            <a:endParaRPr lang="uk-UA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endParaRPr lang="uk-UA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– </a:t>
            </a:r>
            <a:r>
              <a:rPr lang="ru-RU" b="1" i="1" dirty="0" err="1" smtClean="0">
                <a:solidFill>
                  <a:srgbClr val="00B050"/>
                </a:solidFill>
              </a:rPr>
              <a:t>читають</a:t>
            </a:r>
            <a:r>
              <a:rPr lang="ru-RU" b="1" i="1" dirty="0" smtClean="0">
                <a:solidFill>
                  <a:srgbClr val="00B050"/>
                </a:solidFill>
              </a:rPr>
              <a:t>: «</a:t>
            </a:r>
            <a:r>
              <a:rPr lang="ru-RU" b="1" i="1" dirty="0" err="1" smtClean="0">
                <a:solidFill>
                  <a:srgbClr val="00B050"/>
                </a:solidFill>
              </a:rPr>
              <a:t>Пром</a:t>
            </a:r>
            <a:r>
              <a:rPr lang="uk-UA" b="1" i="1" dirty="0" smtClean="0">
                <a:solidFill>
                  <a:srgbClr val="00B050"/>
                </a:solidFill>
              </a:rPr>
              <a:t>і</a:t>
            </a:r>
            <a:r>
              <a:rPr lang="ru-RU" b="1" i="1" dirty="0" err="1" smtClean="0">
                <a:solidFill>
                  <a:srgbClr val="00B050"/>
                </a:solidFill>
              </a:rPr>
              <a:t>жок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від</a:t>
            </a:r>
            <a:r>
              <a:rPr lang="ru-RU" b="1" i="1" dirty="0" smtClean="0">
                <a:solidFill>
                  <a:srgbClr val="00B050"/>
                </a:solidFill>
              </a:rPr>
              <a:t> 1,2 до </a:t>
            </a:r>
            <a:r>
              <a:rPr lang="ru-RU" b="1" i="1" dirty="0" err="1" smtClean="0">
                <a:solidFill>
                  <a:srgbClr val="00B050"/>
                </a:solidFill>
              </a:rPr>
              <a:t>нескінченності</a:t>
            </a:r>
            <a:r>
              <a:rPr lang="ru-RU" b="1" i="1" dirty="0" smtClean="0">
                <a:solidFill>
                  <a:srgbClr val="00B050"/>
                </a:solidFill>
              </a:rPr>
              <a:t>»</a:t>
            </a:r>
            <a:r>
              <a:rPr lang="en-US" b="1" i="1" dirty="0" smtClean="0">
                <a:solidFill>
                  <a:srgbClr val="00B050"/>
                </a:solidFill>
              </a:rPr>
              <a:t>;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25003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проміжки</a:t>
            </a:r>
            <a:endParaRPr lang="en-US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uk-UA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Розв'язки нерівностей  – певні числові множини, які називають числовими проміжками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571744"/>
            <a:ext cx="2428892" cy="646189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857628"/>
            <a:ext cx="142876" cy="590989"/>
          </a:xfrm>
          <a:prstGeom prst="rect">
            <a:avLst/>
          </a:prstGeom>
          <a:noFill/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857760"/>
            <a:ext cx="3381375" cy="476250"/>
          </a:xfrm>
          <a:prstGeom prst="rect">
            <a:avLst/>
          </a:prstGeom>
          <a:noFill/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00042"/>
            <a:ext cx="4143404" cy="5929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Число, яке належить проміжку, зображують затушованим кружечком.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Зображений числовий проміжок позначають так: </a:t>
            </a:r>
            <a:r>
              <a:rPr lang="en-US" b="1" dirty="0" smtClean="0">
                <a:solidFill>
                  <a:srgbClr val="00B050"/>
                </a:solidFill>
              </a:rPr>
              <a:t>[-2;</a:t>
            </a:r>
            <a:r>
              <a:rPr lang="en-US" b="1" dirty="0" smtClean="0">
                <a:solidFill>
                  <a:srgbClr val="00B050"/>
                </a:solidFill>
                <a:latin typeface="Sylfaen"/>
              </a:rPr>
              <a:t>∞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r>
              <a:rPr lang="uk-UA" dirty="0" smtClean="0"/>
              <a:t>, читають: </a:t>
            </a:r>
            <a:r>
              <a:rPr lang="uk-UA" i="1" dirty="0" err="1" smtClean="0"/>
              <a:t>“Проміжок</a:t>
            </a:r>
            <a:r>
              <a:rPr lang="uk-UA" i="1" dirty="0" smtClean="0"/>
              <a:t> від -2, включаючи -2, до </a:t>
            </a:r>
            <a:r>
              <a:rPr lang="uk-UA" i="1" dirty="0" err="1" smtClean="0"/>
              <a:t>нескінченності”</a:t>
            </a:r>
            <a:r>
              <a:rPr lang="uk-UA" i="1" dirty="0" smtClean="0"/>
              <a:t> </a:t>
            </a:r>
            <a:r>
              <a:rPr lang="uk-UA" dirty="0" smtClean="0"/>
              <a:t>і записують у вигляді нерівності </a:t>
            </a:r>
            <a:r>
              <a:rPr lang="en-US" b="1" dirty="0" smtClean="0">
                <a:solidFill>
                  <a:srgbClr val="00B050"/>
                </a:solidFill>
              </a:rPr>
              <a:t>x</a:t>
            </a:r>
            <a:r>
              <a:rPr lang="en-US" b="1" dirty="0" smtClean="0">
                <a:solidFill>
                  <a:srgbClr val="00B050"/>
                </a:solidFill>
                <a:latin typeface="Sylfaen"/>
              </a:rPr>
              <a:t>≥</a:t>
            </a:r>
            <a:r>
              <a:rPr lang="en-US" b="1" dirty="0" smtClean="0">
                <a:solidFill>
                  <a:srgbClr val="00B050"/>
                </a:solidFill>
              </a:rPr>
              <a:t>-2</a:t>
            </a:r>
            <a:r>
              <a:rPr lang="en-US" dirty="0" smtClean="0"/>
              <a:t>.</a:t>
            </a:r>
            <a:endParaRPr lang="uk-UA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41434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проміжки</a:t>
            </a:r>
            <a:endParaRPr lang="en-US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uk-UA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Числовий проміжок (-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lfaen"/>
              </a:rPr>
              <a:t>∞;∞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називають числовою</a:t>
            </a:r>
          </a:p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прямою. </a:t>
            </a:r>
          </a:p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 множина всіх дійсних чисел.</a:t>
            </a:r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21812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00042"/>
            <a:ext cx="4143404" cy="59293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Числовий проміжок, зображений на рисунку, позначають так: </a:t>
            </a:r>
            <a:r>
              <a:rPr lang="uk-UA" b="1" dirty="0" smtClean="0"/>
              <a:t>(</a:t>
            </a:r>
            <a:r>
              <a:rPr lang="en-US" b="1" dirty="0" smtClean="0"/>
              <a:t>-</a:t>
            </a:r>
            <a:r>
              <a:rPr lang="en-US" b="1" dirty="0" smtClean="0">
                <a:latin typeface="Sylfaen"/>
              </a:rPr>
              <a:t>∞</a:t>
            </a:r>
            <a:r>
              <a:rPr lang="uk-UA" b="1" dirty="0" smtClean="0">
                <a:latin typeface="Sylfaen"/>
              </a:rPr>
              <a:t>;  </a:t>
            </a:r>
            <a:r>
              <a:rPr lang="en-US" b="1" dirty="0" smtClean="0">
                <a:latin typeface="Sylfaen"/>
              </a:rPr>
              <a:t>]</a:t>
            </a:r>
            <a:r>
              <a:rPr lang="uk-UA" dirty="0" smtClean="0"/>
              <a:t>, читають: </a:t>
            </a:r>
            <a:r>
              <a:rPr lang="uk-UA" dirty="0" err="1" smtClean="0"/>
              <a:t>“Проміжок</a:t>
            </a:r>
            <a:r>
              <a:rPr lang="uk-UA" dirty="0" smtClean="0"/>
              <a:t> від мінус нескінченності до   </a:t>
            </a:r>
            <a:r>
              <a:rPr lang="uk-UA" dirty="0" err="1" smtClean="0"/>
              <a:t>включно”</a:t>
            </a:r>
            <a:r>
              <a:rPr lang="uk-UA" dirty="0" smtClean="0"/>
              <a:t>. Відповідна числова нерівність має вигляд  </a:t>
            </a:r>
            <a:r>
              <a:rPr lang="en-US" b="1" i="1" dirty="0" smtClean="0"/>
              <a:t>x</a:t>
            </a:r>
            <a:r>
              <a:rPr lang="en-US" b="1" dirty="0" smtClean="0">
                <a:latin typeface="Sylfaen"/>
              </a:rPr>
              <a:t>≤</a:t>
            </a:r>
            <a:r>
              <a:rPr lang="uk-UA" b="1" dirty="0" smtClean="0">
                <a:latin typeface="Sylfaen"/>
              </a:rPr>
              <a:t>   </a:t>
            </a:r>
            <a:r>
              <a:rPr lang="en-US" dirty="0" smtClean="0"/>
              <a:t>.</a:t>
            </a:r>
            <a:endParaRPr lang="uk-UA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проміжки</a:t>
            </a:r>
            <a:endParaRPr lang="en-US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uk-UA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85794"/>
            <a:ext cx="22193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357430"/>
            <a:ext cx="142876" cy="590989"/>
          </a:xfrm>
          <a:prstGeom prst="rect">
            <a:avLst/>
          </a:prstGeom>
          <a:noFill/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3214686"/>
            <a:ext cx="142876" cy="590989"/>
          </a:xfrm>
          <a:prstGeom prst="rect">
            <a:avLst/>
          </a:prstGeom>
          <a:noFill/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572008"/>
            <a:ext cx="142876" cy="59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4143404" cy="542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Знаки </a:t>
            </a:r>
            <a:r>
              <a:rPr lang="uk-UA" b="1" dirty="0" smtClean="0">
                <a:solidFill>
                  <a:srgbClr val="00B050"/>
                </a:solidFill>
                <a:latin typeface="Sylfaen"/>
              </a:rPr>
              <a:t>≥</a:t>
            </a:r>
            <a:r>
              <a:rPr lang="uk-UA" b="1" dirty="0" smtClean="0">
                <a:latin typeface="Sylfaen"/>
              </a:rPr>
              <a:t> і </a:t>
            </a:r>
            <a:r>
              <a:rPr lang="uk-UA" b="1" dirty="0" smtClean="0">
                <a:solidFill>
                  <a:srgbClr val="00B050"/>
                </a:solidFill>
                <a:latin typeface="Sylfaen"/>
              </a:rPr>
              <a:t>≤</a:t>
            </a:r>
            <a:r>
              <a:rPr lang="uk-UA" b="1" dirty="0" smtClean="0">
                <a:latin typeface="Sylfaen"/>
              </a:rPr>
              <a:t> </a:t>
            </a:r>
            <a:r>
              <a:rPr lang="uk-UA" dirty="0" smtClean="0">
                <a:latin typeface="Sylfaen"/>
              </a:rPr>
              <a:t>називають</a:t>
            </a:r>
            <a:r>
              <a:rPr lang="uk-UA" b="1" dirty="0" smtClean="0">
                <a:latin typeface="Sylfaen"/>
              </a:rPr>
              <a:t> знаками нестрогої нерівності </a:t>
            </a:r>
            <a:r>
              <a:rPr lang="uk-UA" dirty="0" smtClean="0">
                <a:latin typeface="Sylfaen"/>
              </a:rPr>
              <a:t>і читають так: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B050"/>
                </a:solidFill>
                <a:latin typeface="Sylfaen"/>
              </a:rPr>
              <a:t>≥</a:t>
            </a:r>
            <a:r>
              <a:rPr lang="uk-UA" b="1" dirty="0" smtClean="0">
                <a:latin typeface="Sylfaen"/>
              </a:rPr>
              <a:t> - </a:t>
            </a:r>
            <a:r>
              <a:rPr lang="uk-UA" b="1" i="1" dirty="0" smtClean="0">
                <a:latin typeface="Sylfaen"/>
              </a:rPr>
              <a:t>більше або дорівнює (не менше)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B050"/>
                </a:solidFill>
                <a:latin typeface="Sylfaen"/>
              </a:rPr>
              <a:t>≤</a:t>
            </a:r>
            <a:r>
              <a:rPr lang="uk-UA" b="1" dirty="0" smtClean="0">
                <a:latin typeface="Sylfaen"/>
              </a:rPr>
              <a:t> - </a:t>
            </a:r>
            <a:r>
              <a:rPr lang="uk-UA" b="1" i="1" dirty="0" smtClean="0">
                <a:latin typeface="Sylfaen"/>
              </a:rPr>
              <a:t>менше або дорівнює (не більше)</a:t>
            </a:r>
            <a:endParaRPr lang="uk-UA" b="1" i="1" dirty="0" smtClean="0"/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проміжки</a:t>
            </a:r>
            <a:endParaRPr lang="en-US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uk-UA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642918"/>
            <a:ext cx="4143404" cy="5786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Якщо число х є одночасно розв'язком нерівностей </a:t>
            </a:r>
            <a:r>
              <a:rPr lang="uk-UA" b="1" dirty="0" smtClean="0">
                <a:solidFill>
                  <a:srgbClr val="00B050"/>
                </a:solidFill>
              </a:rPr>
              <a:t>х&gt;-2 </a:t>
            </a:r>
            <a:r>
              <a:rPr lang="uk-UA" dirty="0" smtClean="0"/>
              <a:t>і </a:t>
            </a:r>
            <a:r>
              <a:rPr lang="uk-UA" b="1" dirty="0" smtClean="0">
                <a:solidFill>
                  <a:srgbClr val="00B050"/>
                </a:solidFill>
              </a:rPr>
              <a:t>х</a:t>
            </a:r>
            <a:r>
              <a:rPr lang="en-US" b="1" dirty="0" smtClean="0">
                <a:solidFill>
                  <a:srgbClr val="00B050"/>
                </a:solidFill>
              </a:rPr>
              <a:t>&lt;</a:t>
            </a:r>
            <a:r>
              <a:rPr lang="uk-UA" b="1" dirty="0" smtClean="0">
                <a:solidFill>
                  <a:srgbClr val="00B050"/>
                </a:solidFill>
              </a:rPr>
              <a:t>1</a:t>
            </a:r>
            <a:r>
              <a:rPr lang="uk-UA" dirty="0" smtClean="0"/>
              <a:t>, то воно задовольняє подвійну нерівність </a:t>
            </a:r>
            <a:r>
              <a:rPr lang="en-US" b="1" dirty="0" smtClean="0">
                <a:solidFill>
                  <a:srgbClr val="00B050"/>
                </a:solidFill>
              </a:rPr>
              <a:t>-2&lt;x&lt;1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Відповідний числовий проміжок, який утворюють усі числа, що задовольняють цю нерівність, зображено на рисунку.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Цей проміжок позначають так: </a:t>
            </a:r>
            <a:r>
              <a:rPr lang="uk-UA" b="1" dirty="0" smtClean="0">
                <a:solidFill>
                  <a:srgbClr val="00B050"/>
                </a:solidFill>
              </a:rPr>
              <a:t>(-2; 1)</a:t>
            </a:r>
            <a:r>
              <a:rPr lang="uk-UA" b="1" dirty="0" smtClean="0"/>
              <a:t>.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проміжки</a:t>
            </a:r>
            <a:endParaRPr lang="en-US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uk-UA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643446"/>
            <a:ext cx="2362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642918"/>
            <a:ext cx="4143404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Числовий проміжок, що відповідає подвійній нерівності </a:t>
            </a:r>
            <a:r>
              <a:rPr lang="en-US" b="1" dirty="0" smtClean="0">
                <a:solidFill>
                  <a:srgbClr val="00B050"/>
                </a:solidFill>
              </a:rPr>
              <a:t>-2</a:t>
            </a:r>
            <a:r>
              <a:rPr lang="en-US" b="1" dirty="0" smtClean="0">
                <a:solidFill>
                  <a:srgbClr val="00B050"/>
                </a:solidFill>
                <a:latin typeface="Sylfaen"/>
              </a:rPr>
              <a:t>≤</a:t>
            </a:r>
            <a:r>
              <a:rPr lang="en-US" b="1" dirty="0" smtClean="0">
                <a:solidFill>
                  <a:srgbClr val="00B050"/>
                </a:solidFill>
              </a:rPr>
              <a:t>x</a:t>
            </a:r>
            <a:r>
              <a:rPr lang="en-US" b="1" dirty="0" smtClean="0">
                <a:solidFill>
                  <a:srgbClr val="00B050"/>
                </a:solidFill>
                <a:latin typeface="Sylfaen"/>
              </a:rPr>
              <a:t>≤</a:t>
            </a:r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dirty="0" smtClean="0"/>
              <a:t>зображають так, як на рис. і записують: </a:t>
            </a: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uk-UA" b="1" dirty="0" smtClean="0">
                <a:solidFill>
                  <a:srgbClr val="00B050"/>
                </a:solidFill>
              </a:rPr>
              <a:t>-2; 1</a:t>
            </a:r>
            <a:r>
              <a:rPr lang="en-US" b="1" dirty="0" smtClean="0">
                <a:solidFill>
                  <a:srgbClr val="00B050"/>
                </a:solidFill>
              </a:rPr>
              <a:t>]</a:t>
            </a:r>
            <a:r>
              <a:rPr lang="uk-UA" dirty="0" smtClean="0"/>
              <a:t>.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проміжки</a:t>
            </a:r>
            <a:endParaRPr lang="en-US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uk-UA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00372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642918"/>
            <a:ext cx="4143404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B050"/>
                </a:solidFill>
              </a:rPr>
              <a:t>Числовий проміжок, що відповідає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uk-UA" dirty="0" smtClean="0">
                <a:solidFill>
                  <a:srgbClr val="00B050"/>
                </a:solidFill>
              </a:rPr>
              <a:t>нерівності</a:t>
            </a:r>
            <a:r>
              <a:rPr lang="en-US" dirty="0" smtClean="0">
                <a:solidFill>
                  <a:srgbClr val="00B050"/>
                </a:solidFill>
              </a:rPr>
              <a:t> a&lt;x&lt;b</a:t>
            </a:r>
            <a:r>
              <a:rPr lang="uk-UA" dirty="0" smtClean="0">
                <a:solidFill>
                  <a:srgbClr val="00B050"/>
                </a:solidFill>
              </a:rPr>
              <a:t>, тобто</a:t>
            </a:r>
            <a:r>
              <a:rPr lang="en-US" dirty="0" smtClean="0">
                <a:solidFill>
                  <a:srgbClr val="00B050"/>
                </a:solidFill>
              </a:rPr>
              <a:t> (a;</a:t>
            </a: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b)</a:t>
            </a:r>
            <a:r>
              <a:rPr lang="uk-UA" dirty="0" smtClean="0">
                <a:solidFill>
                  <a:srgbClr val="00B050"/>
                </a:solidFill>
              </a:rPr>
              <a:t>, називають </a:t>
            </a:r>
            <a:r>
              <a:rPr lang="uk-UA" b="1" dirty="0" smtClean="0">
                <a:solidFill>
                  <a:srgbClr val="00B050"/>
                </a:solidFill>
              </a:rPr>
              <a:t>відкритим</a:t>
            </a: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uk-UA" b="1" dirty="0" smtClean="0">
                <a:solidFill>
                  <a:srgbClr val="00B050"/>
                </a:solidFill>
              </a:rPr>
              <a:t>проміжком</a:t>
            </a:r>
            <a:r>
              <a:rPr lang="uk-UA" dirty="0" smtClean="0">
                <a:solidFill>
                  <a:srgbClr val="00B050"/>
                </a:solidFill>
              </a:rPr>
              <a:t> або </a:t>
            </a:r>
            <a:r>
              <a:rPr lang="uk-UA" b="1" dirty="0" smtClean="0">
                <a:solidFill>
                  <a:srgbClr val="00B050"/>
                </a:solidFill>
              </a:rPr>
              <a:t>інтервалом</a:t>
            </a:r>
            <a:r>
              <a:rPr lang="uk-UA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Числовий проміжок, що відповідає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>нерівності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uk-UA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a</a:t>
            </a:r>
            <a:r>
              <a:rPr lang="en-US" b="1" dirty="0" err="1" smtClean="0">
                <a:solidFill>
                  <a:srgbClr val="7030A0"/>
                </a:solidFill>
                <a:latin typeface="Sylfaen"/>
              </a:rPr>
              <a:t>≤</a:t>
            </a:r>
            <a:r>
              <a:rPr lang="en-US" dirty="0" err="1" smtClean="0">
                <a:solidFill>
                  <a:srgbClr val="7030A0"/>
                </a:solidFill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Sylfaen"/>
              </a:rPr>
              <a:t> ≤</a:t>
            </a:r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uk-UA" dirty="0" smtClean="0">
                <a:solidFill>
                  <a:srgbClr val="7030A0"/>
                </a:solidFill>
              </a:rPr>
              <a:t>, тобто</a:t>
            </a:r>
            <a:r>
              <a:rPr lang="en-US" dirty="0" smtClean="0">
                <a:solidFill>
                  <a:srgbClr val="7030A0"/>
                </a:solidFill>
              </a:rPr>
              <a:t> [a;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b]</a:t>
            </a:r>
            <a:r>
              <a:rPr lang="uk-UA" dirty="0" smtClean="0">
                <a:solidFill>
                  <a:srgbClr val="7030A0"/>
                </a:solidFill>
              </a:rPr>
              <a:t>, називають </a:t>
            </a:r>
            <a:r>
              <a:rPr lang="uk-UA" b="1" dirty="0" smtClean="0">
                <a:solidFill>
                  <a:srgbClr val="7030A0"/>
                </a:solidFill>
              </a:rPr>
              <a:t>замкненим проміжком</a:t>
            </a:r>
            <a:r>
              <a:rPr lang="uk-UA" dirty="0" smtClean="0">
                <a:solidFill>
                  <a:srgbClr val="7030A0"/>
                </a:solidFill>
              </a:rPr>
              <a:t> або </a:t>
            </a:r>
            <a:r>
              <a:rPr lang="uk-UA" b="1" dirty="0" smtClean="0">
                <a:solidFill>
                  <a:srgbClr val="7030A0"/>
                </a:solidFill>
              </a:rPr>
              <a:t>відрізком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проміжки</a:t>
            </a:r>
            <a:endParaRPr lang="en-US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uk-UA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Квадратичні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642918"/>
            <a:ext cx="4143404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B050"/>
                </a:solidFill>
              </a:rPr>
              <a:t>Належність числа певній числовій множині позначають знаком </a:t>
            </a:r>
            <a:r>
              <a:rPr lang="uk-UA" b="1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uk-UA" dirty="0" smtClean="0">
                <a:solidFill>
                  <a:srgbClr val="00B050"/>
                </a:solidFill>
                <a:sym typeface="Symbol"/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B050"/>
                </a:solidFill>
              </a:rPr>
              <a:t>Запис х</a:t>
            </a:r>
            <a:r>
              <a:rPr lang="uk-UA" dirty="0" smtClean="0">
                <a:solidFill>
                  <a:srgbClr val="00B050"/>
                </a:solidFill>
                <a:sym typeface="Symbol"/>
              </a:rPr>
              <a:t>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[</a:t>
            </a:r>
            <a:r>
              <a:rPr lang="uk-UA" dirty="0" smtClean="0">
                <a:solidFill>
                  <a:srgbClr val="00B050"/>
                </a:solidFill>
                <a:sym typeface="Symbol"/>
              </a:rPr>
              <a:t>-2; 1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]</a:t>
            </a:r>
            <a:r>
              <a:rPr lang="uk-UA" dirty="0" smtClean="0">
                <a:solidFill>
                  <a:srgbClr val="00B050"/>
                </a:solidFill>
                <a:sym typeface="Symbol"/>
              </a:rPr>
              <a:t> означає, що х є будь-яким числом з проміжку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[</a:t>
            </a:r>
            <a:r>
              <a:rPr lang="uk-UA" dirty="0" smtClean="0">
                <a:solidFill>
                  <a:srgbClr val="00B050"/>
                </a:solidFill>
                <a:sym typeface="Symbol"/>
              </a:rPr>
              <a:t>-2; 1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]</a:t>
            </a:r>
            <a:r>
              <a:rPr lang="uk-UA" dirty="0" smtClean="0">
                <a:solidFill>
                  <a:srgbClr val="00B050"/>
                </a:solidFill>
                <a:sym typeface="Symbol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Розв'язок нерівності </a:t>
            </a:r>
            <a:r>
              <a:rPr lang="en-US" dirty="0" smtClean="0">
                <a:solidFill>
                  <a:srgbClr val="7030A0"/>
                </a:solidFill>
              </a:rPr>
              <a:t>2x+4&gt;0</a:t>
            </a:r>
            <a:r>
              <a:rPr lang="uk-UA" dirty="0" smtClean="0">
                <a:solidFill>
                  <a:srgbClr val="7030A0"/>
                </a:solidFill>
              </a:rPr>
              <a:t> можна записати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>так: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x&gt;-2 </a:t>
            </a:r>
            <a:r>
              <a:rPr lang="uk-UA" dirty="0" smtClean="0">
                <a:solidFill>
                  <a:srgbClr val="7030A0"/>
                </a:solidFill>
              </a:rPr>
              <a:t>або </a:t>
            </a:r>
            <a:r>
              <a:rPr lang="en-US" dirty="0" smtClean="0">
                <a:solidFill>
                  <a:srgbClr val="7030A0"/>
                </a:solidFill>
              </a:rPr>
              <a:t>x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(-2; </a:t>
            </a:r>
            <a:r>
              <a:rPr lang="en-US" dirty="0" smtClean="0">
                <a:solidFill>
                  <a:srgbClr val="7030A0"/>
                </a:solidFill>
                <a:latin typeface="Sylfaen"/>
                <a:sym typeface="Symbol"/>
              </a:rPr>
              <a:t>∞)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проміжки</a:t>
            </a:r>
            <a:endParaRPr lang="en-US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uk-UA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2850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2900363"/>
            <a:ext cx="85042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84947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59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67135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24479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95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5229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214950"/>
            <a:ext cx="2486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84142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4"/>
            <a:ext cx="6570120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285752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92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664373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72074"/>
            <a:ext cx="69611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572140"/>
            <a:ext cx="83804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6143644"/>
            <a:ext cx="701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6553200"/>
            <a:ext cx="2495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8466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68754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429132"/>
            <a:ext cx="7608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072074"/>
            <a:ext cx="3276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715016"/>
            <a:ext cx="2619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6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72183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857760"/>
            <a:ext cx="6086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357826"/>
            <a:ext cx="7723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857892"/>
            <a:ext cx="5229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6286520"/>
            <a:ext cx="2676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2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лінійних нерівностей і систем нерівностей з однією змінною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4071966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Лінійна нерівність з однією змінною. Рівносильні нерівності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(та сукупність) нерівностей з однією змінною Числові проміжки. Переріз і об'єднання проміжків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Нерівності, що містять модуль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систем ( та сукупностей) лінійних нерівностей з однією змінною. Доведення нерівностей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500438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756131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74374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214818"/>
            <a:ext cx="6086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572008"/>
            <a:ext cx="65611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286388"/>
            <a:ext cx="4867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715016"/>
            <a:ext cx="73517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6215082"/>
            <a:ext cx="527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6343650"/>
            <a:ext cx="257175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59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56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6334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6105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929454" cy="354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6634182" cy="286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737076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57628"/>
            <a:ext cx="75993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2.1.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Нерівності зі змінною</a:t>
            </a:r>
          </a:p>
          <a:p>
            <a:r>
              <a:rPr lang="uk-UA" dirty="0" smtClean="0"/>
              <a:t>Лінійна нерівність з однією змінною та її розв'язок </a:t>
            </a:r>
          </a:p>
          <a:p>
            <a:r>
              <a:rPr lang="uk-UA" dirty="0" smtClean="0"/>
              <a:t>Як розв'язують лінійну нерівність</a:t>
            </a:r>
          </a:p>
          <a:p>
            <a:r>
              <a:rPr lang="uk-UA" dirty="0" smtClean="0"/>
              <a:t>Рівносильні перетворення нерівностей</a:t>
            </a:r>
          </a:p>
          <a:p>
            <a:r>
              <a:rPr lang="uk-UA" dirty="0" smtClean="0"/>
              <a:t>Ілюстрації властивостей</a:t>
            </a:r>
          </a:p>
          <a:p>
            <a:r>
              <a:rPr lang="uk-UA" dirty="0" smtClean="0"/>
              <a:t>Числові проміжки</a:t>
            </a:r>
          </a:p>
          <a:p>
            <a:r>
              <a:rPr lang="uk-UA" dirty="0" smtClean="0"/>
              <a:t>Приклади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Лінійна нерівність з однією змінною</a:t>
            </a:r>
            <a:endParaRPr lang="uk-U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200024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Пригадайте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70000" lnSpcReduction="20000"/>
          </a:bodyPr>
          <a:lstStyle/>
          <a:p>
            <a:pPr marL="266700" indent="-266700">
              <a:buFont typeface="+mj-lt"/>
              <a:buAutoNum type="arabicParenR"/>
            </a:pPr>
            <a:r>
              <a:rPr lang="uk-UA" sz="3600" b="1" dirty="0" smtClean="0"/>
              <a:t> Як впливає на правильну числову нерівність: </a:t>
            </a:r>
          </a:p>
          <a:p>
            <a:pPr marL="266700" indent="-266700">
              <a:buNone/>
            </a:pPr>
            <a:r>
              <a:rPr lang="uk-UA" sz="3600" b="1" dirty="0" smtClean="0"/>
              <a:t>а) додавання до обох її частин одного і того  самого числа;</a:t>
            </a:r>
          </a:p>
          <a:p>
            <a:pPr marL="266700" indent="-266700">
              <a:buNone/>
            </a:pPr>
            <a:r>
              <a:rPr lang="uk-UA" sz="3600" b="1" i="1" dirty="0" smtClean="0"/>
              <a:t>б) множення (ділення) обох її частин на одне і те саме додатне число</a:t>
            </a:r>
            <a:r>
              <a:rPr lang="ru-RU" sz="3600" b="1" i="1" dirty="0" smtClean="0"/>
              <a:t>?</a:t>
            </a:r>
          </a:p>
          <a:p>
            <a:pPr marL="266700" indent="-266700">
              <a:buNone/>
            </a:pPr>
            <a:r>
              <a:rPr lang="uk-UA" sz="3600" b="1" i="1" dirty="0" smtClean="0"/>
              <a:t>2) Закінчіть фразу:</a:t>
            </a:r>
          </a:p>
          <a:p>
            <a:pPr marL="0" indent="361950">
              <a:buNone/>
            </a:pPr>
            <a:r>
              <a:rPr lang="uk-UA" sz="3600" b="1" i="1" dirty="0" smtClean="0"/>
              <a:t>Щоб отримати правильну нерівність у результаті множення або ділення обох частин правильної  нерівності на одне і те саме від'ємне число, потрібно …</a:t>
            </a:r>
            <a:endParaRPr lang="ru-RU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200024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Нерівності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зі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змінними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uk-UA" dirty="0" smtClean="0"/>
              <a:t>Крім числових нерівностей, існують нерівності, які містять змінні – одну або декілька.</a:t>
            </a:r>
          </a:p>
          <a:p>
            <a:pPr marL="0" indent="361950">
              <a:buNone/>
            </a:pPr>
            <a:r>
              <a:rPr lang="uk-UA" dirty="0" smtClean="0"/>
              <a:t>Наприклад:</a:t>
            </a:r>
          </a:p>
          <a:p>
            <a:pPr marL="0" indent="36195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x+1&lt;4; x-4&gt;2x+5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нерівності першого степеня;</a:t>
            </a:r>
            <a:endParaRPr lang="en-US" dirty="0" smtClean="0"/>
          </a:p>
          <a:p>
            <a:pPr marL="0" indent="36195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-x&lt;3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нерівність другого степеня</a:t>
            </a:r>
            <a:r>
              <a:rPr lang="en-US" dirty="0" smtClean="0"/>
              <a:t>;</a:t>
            </a:r>
          </a:p>
          <a:p>
            <a:pPr marL="0" indent="36195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2x+y&gt;10</a:t>
            </a:r>
            <a:r>
              <a:rPr lang="uk-UA" dirty="0" smtClean="0"/>
              <a:t> – нерівність першого степеня з двома змінними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1643051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uk-UA" sz="2800" dirty="0" smtClean="0"/>
              <a:t>Надаючи змінній у нерівності зі змінною певного числового значення, отримуємо числову нерівність.</a:t>
            </a:r>
          </a:p>
          <a:p>
            <a:pPr marL="342900" indent="-342900"/>
            <a:r>
              <a:rPr lang="uk-UA" sz="2800" dirty="0" smtClean="0"/>
              <a:t>Наприклад:</a:t>
            </a:r>
          </a:p>
          <a:p>
            <a:pPr marL="342900" indent="-342900"/>
            <a:r>
              <a:rPr lang="uk-UA" sz="2800" dirty="0" smtClean="0"/>
              <a:t>Надамо змінній х у нерівності </a:t>
            </a:r>
            <a:r>
              <a:rPr lang="uk-UA" sz="2800" b="1" i="1" dirty="0" smtClean="0"/>
              <a:t>х+4</a:t>
            </a:r>
            <a:r>
              <a:rPr lang="en-US" sz="2800" b="1" i="1" dirty="0" smtClean="0"/>
              <a:t>&lt;4</a:t>
            </a:r>
            <a:r>
              <a:rPr lang="uk-UA" sz="2800" b="1" i="1" dirty="0" smtClean="0"/>
              <a:t> </a:t>
            </a:r>
            <a:r>
              <a:rPr lang="uk-UA" sz="2800" dirty="0" smtClean="0"/>
              <a:t>значень </a:t>
            </a:r>
            <a:r>
              <a:rPr lang="uk-UA" sz="2800" b="1" i="1" dirty="0" smtClean="0"/>
              <a:t>-1, 2, 3, 9.</a:t>
            </a:r>
          </a:p>
          <a:p>
            <a:pPr marL="342900" indent="-342900"/>
            <a:r>
              <a:rPr lang="ru-RU" sz="2800" dirty="0" err="1" smtClean="0"/>
              <a:t>Отрима</a:t>
            </a:r>
            <a:r>
              <a:rPr lang="uk-UA" sz="2800" dirty="0" smtClean="0"/>
              <a:t>є</a:t>
            </a:r>
            <a:r>
              <a:rPr lang="ru-RU" sz="2800" dirty="0" smtClean="0"/>
              <a:t>мо </a:t>
            </a:r>
            <a:r>
              <a:rPr lang="ru-RU" sz="2800" dirty="0" err="1" smtClean="0"/>
              <a:t>відповідні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числові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нерівності</a:t>
            </a:r>
            <a:r>
              <a:rPr lang="ru-RU" sz="2800" dirty="0" smtClean="0"/>
              <a:t>:</a:t>
            </a:r>
          </a:p>
          <a:p>
            <a:pPr marL="342900" indent="-342900" algn="ctr"/>
            <a:r>
              <a:rPr lang="uk-UA" sz="2800" b="1" i="1" dirty="0" smtClean="0"/>
              <a:t>-1+1</a:t>
            </a:r>
            <a:r>
              <a:rPr lang="en-US" sz="2800" b="1" i="1" dirty="0" smtClean="0"/>
              <a:t>&lt;</a:t>
            </a:r>
            <a:r>
              <a:rPr lang="uk-UA" sz="2800" b="1" i="1" dirty="0" smtClean="0"/>
              <a:t>4;  2+1</a:t>
            </a:r>
            <a:r>
              <a:rPr lang="en-US" sz="2800" b="1" i="1" dirty="0" smtClean="0"/>
              <a:t>&lt;</a:t>
            </a:r>
            <a:r>
              <a:rPr lang="uk-UA" sz="2800" b="1" i="1" dirty="0" smtClean="0"/>
              <a:t>4;  3+1</a:t>
            </a:r>
            <a:r>
              <a:rPr lang="en-US" sz="2800" b="1" i="1" dirty="0" smtClean="0"/>
              <a:t>&lt;</a:t>
            </a:r>
            <a:r>
              <a:rPr lang="uk-UA" sz="2800" b="1" i="1" dirty="0" smtClean="0"/>
              <a:t>4;  9+1</a:t>
            </a:r>
            <a:r>
              <a:rPr lang="en-US" sz="2800" b="1" i="1" dirty="0" smtClean="0"/>
              <a:t>&lt;</a:t>
            </a:r>
            <a:r>
              <a:rPr lang="uk-UA" sz="2800" b="1" i="1" dirty="0" smtClean="0"/>
              <a:t>4.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4643446"/>
            <a:ext cx="65722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Очевидно, що перші дві нерівності – правильні, а дві інші – неправильні.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43362" cy="142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Лінійна нерівність з однією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змінною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її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’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язок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1214422"/>
            <a:ext cx="3971924" cy="521497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dirty="0" smtClean="0"/>
              <a:t>Приклади:</a:t>
            </a:r>
          </a:p>
          <a:p>
            <a:pPr marL="0" indent="361950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а) 2х+4</a:t>
            </a:r>
            <a:r>
              <a:rPr lang="en-US" b="1" i="1" dirty="0" smtClean="0">
                <a:solidFill>
                  <a:srgbClr val="FF0000"/>
                </a:solidFill>
              </a:rPr>
              <a:t>&gt;0 (a=2, b=4);</a:t>
            </a:r>
          </a:p>
          <a:p>
            <a:pPr marL="0" indent="361950">
              <a:buNone/>
            </a:pPr>
            <a:r>
              <a:rPr lang="uk-UA" b="1" i="1" dirty="0" smtClean="0">
                <a:solidFill>
                  <a:srgbClr val="00B050"/>
                </a:solidFill>
              </a:rPr>
              <a:t>б</a:t>
            </a:r>
            <a:r>
              <a:rPr lang="en-US" b="1" i="1" dirty="0" smtClean="0">
                <a:solidFill>
                  <a:srgbClr val="00B050"/>
                </a:solidFill>
              </a:rPr>
              <a:t>) 3x-2&lt;0 (a=3, b=-2);</a:t>
            </a:r>
          </a:p>
          <a:p>
            <a:pPr marL="990600" indent="-628650"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в</a:t>
            </a:r>
            <a:r>
              <a:rPr lang="en-US" b="1" i="1" dirty="0" smtClean="0">
                <a:solidFill>
                  <a:srgbClr val="0070C0"/>
                </a:solidFill>
              </a:rPr>
              <a:t>) 6-5x&lt;0, </a:t>
            </a:r>
            <a:r>
              <a:rPr lang="uk-UA" b="1" i="1" dirty="0" smtClean="0">
                <a:solidFill>
                  <a:srgbClr val="0070C0"/>
                </a:solidFill>
              </a:rPr>
              <a:t>або </a:t>
            </a:r>
            <a:r>
              <a:rPr lang="en-US" b="1" i="1" dirty="0" smtClean="0">
                <a:solidFill>
                  <a:srgbClr val="0070C0"/>
                </a:solidFill>
              </a:rPr>
              <a:t>-5x+6&lt;0 (a=-5, b=6);</a:t>
            </a:r>
          </a:p>
          <a:p>
            <a:pPr marL="0" indent="36195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г</a:t>
            </a:r>
            <a:r>
              <a:rPr lang="en-US" b="1" i="1" dirty="0" smtClean="0">
                <a:solidFill>
                  <a:srgbClr val="7030A0"/>
                </a:solidFill>
              </a:rPr>
              <a:t>) -4x&lt;0 (a=-4, b=0);</a:t>
            </a:r>
          </a:p>
          <a:p>
            <a:pPr marL="0" indent="361950">
              <a:buNone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) 0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Sylfaen"/>
              </a:rPr>
              <a:t>·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x&gt;0 (a=0, b=0).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41434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Лінійною нерівністю з однією змінною називають нерівність виду </a:t>
            </a:r>
          </a:p>
          <a:p>
            <a:pPr algn="ctr">
              <a:buNone/>
            </a:pP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х+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b&gt;0 (</a:t>
            </a:r>
            <a:r>
              <a:rPr 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ax+b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&lt;0), </a:t>
            </a:r>
            <a:endParaRPr lang="uk-UA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 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дані числа, </a:t>
            </a:r>
          </a:p>
          <a:p>
            <a:pPr algn="ctr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змінна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-n-yna-ner-vn-st-z-odn-yu-zm-nnoyu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l-n-yna-ner-vn-st-z-odn-yu-zm-nnoyu</Template>
  <TotalTime>0</TotalTime>
  <Words>1410</Words>
  <Application>Microsoft Office PowerPoint</Application>
  <PresentationFormat>Экран (4:3)</PresentationFormat>
  <Paragraphs>204</Paragraphs>
  <Slides>45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l-n-yna-ner-vn-st-z-odn-yu-zm-nnoyu</vt:lpstr>
      <vt:lpstr>Матеріали до уроків</vt:lpstr>
      <vt:lpstr>Готуємося до уроку</vt:lpstr>
      <vt:lpstr>Зміст </vt:lpstr>
      <vt:lpstr>Тема 2</vt:lpstr>
      <vt:lpstr>Пункт 2.1.</vt:lpstr>
      <vt:lpstr>Пригадайте</vt:lpstr>
      <vt:lpstr>Нерівності зі змінними</vt:lpstr>
      <vt:lpstr>Презентация PowerPoint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Лінійна нерівність з однією змінною та її розв’язок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2014-10-02T21:09:25Z</dcterms:created>
  <dcterms:modified xsi:type="dcterms:W3CDTF">2014-10-02T21:09:40Z</dcterms:modified>
</cp:coreProperties>
</file>