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1" r:id="rId2"/>
    <p:sldId id="342" r:id="rId3"/>
    <p:sldId id="343" r:id="rId4"/>
    <p:sldId id="344" r:id="rId5"/>
    <p:sldId id="345" r:id="rId6"/>
    <p:sldId id="350" r:id="rId7"/>
    <p:sldId id="346" r:id="rId8"/>
    <p:sldId id="347" r:id="rId9"/>
    <p:sldId id="351" r:id="rId10"/>
    <p:sldId id="348" r:id="rId11"/>
    <p:sldId id="352" r:id="rId12"/>
    <p:sldId id="353" r:id="rId13"/>
    <p:sldId id="354" r:id="rId14"/>
    <p:sldId id="349" r:id="rId15"/>
    <p:sldId id="355" r:id="rId16"/>
    <p:sldId id="336" r:id="rId17"/>
    <p:sldId id="337" r:id="rId18"/>
    <p:sldId id="338" r:id="rId19"/>
    <p:sldId id="33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2D986-70C0-410F-9703-270D3AADC0B4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FD0B9-9480-48B5-A909-364B95F4A1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6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0EF7-3336-4F7D-AF18-E0CD65C9060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6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16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slide" Target="slide16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slide" Target="slide16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4.xml"/><Relationship Id="rId7" Type="http://schemas.openxmlformats.org/officeDocument/2006/relationships/slide" Target="slide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426908" y="208455"/>
            <a:ext cx="3930778" cy="6506693"/>
            <a:chOff x="1149677" y="-220173"/>
            <a:chExt cx="3889109" cy="6506693"/>
          </a:xfrm>
        </p:grpSpPr>
        <p:sp>
          <p:nvSpPr>
            <p:cNvPr id="14" name="Прямоугольник 13"/>
            <p:cNvSpPr/>
            <p:nvPr/>
          </p:nvSpPr>
          <p:spPr>
            <a:xfrm rot="20773993">
              <a:off x="1243613" y="134706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0773993">
              <a:off x="1182685" y="-155774"/>
              <a:ext cx="3786214" cy="5929354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bg1"/>
              </a:solidFill>
            </a:ln>
            <a:scene3d>
              <a:camera prst="perspectiveRelaxedModerately"/>
              <a:lightRig rig="threePt" dir="t"/>
            </a:scene3d>
            <a:sp3d extrusionH="76200" contourW="12700" prstMaterial="powder">
              <a:bevelT h="4572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1485880" y="6057920"/>
              <a:ext cx="357190" cy="10001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20773993">
              <a:off x="1149677" y="-220173"/>
              <a:ext cx="3889109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 rot="20706627">
              <a:off x="1166482" y="896865"/>
              <a:ext cx="3215834" cy="1035432"/>
            </a:xfrm>
            <a:prstGeom prst="rect">
              <a:avLst/>
            </a:prstGeom>
            <a:noFill/>
          </p:spPr>
          <p:txBody>
            <a:bodyPr wrap="square" rtlCol="0">
              <a:prstTxWarp prst="textFadeUp">
                <a:avLst>
                  <a:gd name="adj" fmla="val 5781"/>
                </a:avLst>
              </a:prstTxWarp>
              <a:spAutoFit/>
            </a:bodyPr>
            <a:lstStyle/>
            <a:p>
              <a:r>
                <a:rPr lang="uk-UA" sz="6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38100" dist="25400" dir="16200000">
                      <a:prstClr val="black"/>
                    </a:innerShdw>
                  </a:effectLst>
                </a:rPr>
                <a:t>Алгебра</a:t>
              </a:r>
              <a:endParaRPr lang="ru-RU" sz="6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38100" dist="25400" dir="16200000">
                    <a:prstClr val="black"/>
                  </a:innerShdw>
                </a:effectLst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57620" y="642918"/>
            <a:ext cx="5286380" cy="164307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Матеріали до уроків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286380" y="2857496"/>
            <a:ext cx="3857620" cy="26432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підручником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«Алгебра.  9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Ю.І.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Мальованого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Литвиненко,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Возняк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" name="Группа 9"/>
          <p:cNvGrpSpPr/>
          <p:nvPr/>
        </p:nvGrpSpPr>
        <p:grpSpPr>
          <a:xfrm>
            <a:off x="6286512" y="5786454"/>
            <a:ext cx="2438348" cy="311944"/>
            <a:chOff x="4753027" y="2914650"/>
            <a:chExt cx="2438348" cy="311944"/>
          </a:xfrm>
          <a:effectLst>
            <a:outerShdw blurRad="114300" dist="38100" dir="18900000" sy="23000" kx="-1200000" algn="bl" rotWithShape="0">
              <a:prstClr val="black">
                <a:alpha val="69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 rot="20751448">
            <a:off x="1544835" y="2532387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клас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85720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1.4.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err="1" smtClean="0"/>
              <a:t>Розв'язання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en-US" b="1" dirty="0" smtClean="0"/>
              <a:t>                                            </a:t>
            </a:r>
            <a:r>
              <a:rPr lang="ru-RU" b="1" dirty="0" smtClean="0"/>
              <a:t> </a:t>
            </a:r>
            <a:endParaRPr lang="en-US" b="1" dirty="0" smtClean="0"/>
          </a:p>
          <a:p>
            <a:pPr marL="0" indent="0">
              <a:buNone/>
            </a:pPr>
            <a:r>
              <a:rPr lang="ru-RU" dirty="0" err="1" smtClean="0"/>
              <a:t>Запишемо</a:t>
            </a:r>
            <a:r>
              <a:rPr lang="ru-RU" dirty="0" smtClean="0"/>
              <a:t> </a:t>
            </a:r>
            <a:r>
              <a:rPr lang="ru-RU" dirty="0" err="1" smtClean="0"/>
              <a:t>десяткові</a:t>
            </a:r>
            <a:r>
              <a:rPr lang="ru-RU" dirty="0" smtClean="0"/>
              <a:t> </a:t>
            </a:r>
            <a:r>
              <a:rPr lang="ru-RU" dirty="0" err="1" smtClean="0"/>
              <a:t>наближення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чисел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точністю</a:t>
            </a:r>
            <a:r>
              <a:rPr lang="ru-RU" dirty="0" smtClean="0"/>
              <a:t> до </a:t>
            </a:r>
            <a:r>
              <a:rPr lang="ru-RU" dirty="0" err="1" smtClean="0"/>
              <a:t>сотих</a:t>
            </a:r>
            <a:r>
              <a:rPr lang="ru-RU" dirty="0" smtClean="0"/>
              <a:t>. </a:t>
            </a:r>
            <a:r>
              <a:rPr lang="ru-RU" dirty="0" err="1" smtClean="0"/>
              <a:t>Маємо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3,14</a:t>
            </a:r>
            <a:r>
              <a:rPr lang="ru-RU" b="1" dirty="0" smtClean="0"/>
              <a:t> </a:t>
            </a:r>
            <a:r>
              <a:rPr lang="en-US" b="1" dirty="0" smtClean="0"/>
              <a:t>&lt;    </a:t>
            </a:r>
            <a:r>
              <a:rPr lang="ru-RU" b="1" dirty="0" smtClean="0"/>
              <a:t>&lt;</a:t>
            </a:r>
            <a:r>
              <a:rPr lang="ru-RU" dirty="0" smtClean="0"/>
              <a:t>3,15;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1,41 </a:t>
            </a:r>
            <a:r>
              <a:rPr lang="uk-UA" dirty="0" smtClean="0"/>
              <a:t>&lt;</a:t>
            </a:r>
            <a:r>
              <a:rPr lang="en-US" dirty="0" smtClean="0"/>
              <a:t>     </a:t>
            </a:r>
            <a:r>
              <a:rPr lang="ru-RU" dirty="0" smtClean="0"/>
              <a:t>&lt;1,42</a:t>
            </a:r>
            <a:r>
              <a:rPr lang="ru-RU" b="1" dirty="0" smtClean="0"/>
              <a:t>. </a:t>
            </a:r>
            <a:endParaRPr lang="en-US" b="1" dirty="0" smtClean="0"/>
          </a:p>
          <a:p>
            <a:pPr marL="0" indent="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встановленим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правилом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записати</a:t>
            </a:r>
            <a:r>
              <a:rPr lang="ru-RU" dirty="0" smtClean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3,14 +1,41 &lt;</a:t>
            </a:r>
            <a:r>
              <a:rPr lang="en-US" dirty="0" smtClean="0"/>
              <a:t>      </a:t>
            </a:r>
            <a:r>
              <a:rPr lang="uk-UA" dirty="0" smtClean="0"/>
              <a:t> </a:t>
            </a:r>
            <a:r>
              <a:rPr lang="en-US" dirty="0" smtClean="0"/>
              <a:t>       </a:t>
            </a:r>
            <a:r>
              <a:rPr lang="ru-RU" dirty="0" smtClean="0"/>
              <a:t>&lt;3,15 + 1,42, </a:t>
            </a:r>
            <a:r>
              <a:rPr lang="uk-UA" dirty="0" smtClean="0"/>
              <a:t>тобто </a:t>
            </a:r>
            <a:endParaRPr lang="en-US" dirty="0" smtClean="0"/>
          </a:p>
          <a:p>
            <a:pPr marL="0" indent="0">
              <a:buNone/>
            </a:pPr>
            <a:r>
              <a:rPr lang="uk-UA" dirty="0" smtClean="0"/>
              <a:t>4,55&lt;</a:t>
            </a:r>
            <a:r>
              <a:rPr lang="en-US" dirty="0" smtClean="0"/>
              <a:t>              </a:t>
            </a:r>
            <a:r>
              <a:rPr lang="uk-UA" dirty="0" smtClean="0"/>
              <a:t> </a:t>
            </a:r>
            <a:r>
              <a:rPr lang="ru-RU" dirty="0" smtClean="0"/>
              <a:t>&lt;4,57. </a:t>
            </a:r>
            <a:endParaRPr lang="uk-UA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Приклад</a:t>
            </a:r>
          </a:p>
          <a:p>
            <a:pPr>
              <a:buNone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Оцінити суму  </a:t>
            </a:r>
          </a:p>
          <a:p>
            <a:pPr>
              <a:buNone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точністю до сотих.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000240"/>
            <a:ext cx="857256" cy="428628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1071546"/>
            <a:ext cx="1524000" cy="342900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1000108"/>
            <a:ext cx="1628775" cy="381000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857496"/>
            <a:ext cx="214314" cy="342900"/>
          </a:xfrm>
          <a:prstGeom prst="rect">
            <a:avLst/>
          </a:prstGeom>
          <a:noFill/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357562"/>
            <a:ext cx="304800" cy="381000"/>
          </a:xfrm>
          <a:prstGeom prst="rect">
            <a:avLst/>
          </a:prstGeom>
          <a:noFill/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5000636"/>
            <a:ext cx="857256" cy="428628"/>
          </a:xfrm>
          <a:prstGeom prst="rect">
            <a:avLst/>
          </a:prstGeom>
          <a:noFill/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5857892"/>
            <a:ext cx="857256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1.4.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/>
              <a:t>Оцінимо різницю чисел х і у, якщо </a:t>
            </a:r>
            <a:endParaRPr lang="en-US" sz="1600" dirty="0" smtClean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Для цього різницю </a:t>
            </a:r>
            <a:r>
              <a:rPr lang="uk-UA" sz="1600" b="1" dirty="0" smtClean="0"/>
              <a:t>х </a:t>
            </a:r>
            <a:r>
              <a:rPr lang="en-US" sz="1600" b="1" dirty="0" smtClean="0"/>
              <a:t>-</a:t>
            </a:r>
            <a:r>
              <a:rPr lang="ru-RU" sz="1600" b="1" dirty="0" smtClean="0"/>
              <a:t> у </a:t>
            </a:r>
            <a:r>
              <a:rPr lang="ru-RU" sz="1600" dirty="0" err="1" smtClean="0"/>
              <a:t>запишемо</a:t>
            </a:r>
            <a:r>
              <a:rPr lang="ru-RU" sz="1600" dirty="0" smtClean="0"/>
              <a:t> </a:t>
            </a:r>
            <a:r>
              <a:rPr lang="ru-RU" sz="1600" dirty="0" err="1" smtClean="0"/>
              <a:t>у</a:t>
            </a:r>
            <a:r>
              <a:rPr lang="ru-RU" sz="1600" dirty="0" smtClean="0"/>
              <a:t> </a:t>
            </a:r>
            <a:r>
              <a:rPr lang="ru-RU" sz="1600" dirty="0" err="1" smtClean="0"/>
              <a:t>вигляді</a:t>
            </a:r>
            <a:r>
              <a:rPr lang="ru-RU" sz="1600" dirty="0" smtClean="0"/>
              <a:t> </a:t>
            </a:r>
            <a:r>
              <a:rPr lang="ru-RU" sz="1600" dirty="0" err="1" smtClean="0"/>
              <a:t>суми</a:t>
            </a:r>
            <a:r>
              <a:rPr lang="ru-RU" sz="1600" dirty="0" smtClean="0"/>
              <a:t>. </a:t>
            </a:r>
          </a:p>
          <a:p>
            <a:pPr marL="0" indent="0">
              <a:buNone/>
            </a:pPr>
            <a:r>
              <a:rPr lang="ru-RU" sz="1600" dirty="0" err="1" smtClean="0"/>
              <a:t>Маємо</a:t>
            </a:r>
            <a:r>
              <a:rPr lang="ru-RU" sz="1600" dirty="0" smtClean="0"/>
              <a:t>: </a:t>
            </a:r>
            <a:r>
              <a:rPr lang="ru-RU" sz="1600" b="1" dirty="0" smtClean="0"/>
              <a:t> </a:t>
            </a:r>
            <a:r>
              <a:rPr lang="ru-RU" sz="1600" b="1" i="1" dirty="0" err="1" smtClean="0"/>
              <a:t>х</a:t>
            </a:r>
            <a:r>
              <a:rPr lang="ru-RU" sz="1600" b="1" i="1" dirty="0" smtClean="0"/>
              <a:t> – у = </a:t>
            </a:r>
            <a:r>
              <a:rPr lang="ru-RU" sz="1600" b="1" i="1" dirty="0" err="1" smtClean="0"/>
              <a:t>х</a:t>
            </a:r>
            <a:r>
              <a:rPr lang="ru-RU" sz="1600" b="1" i="1" dirty="0" smtClean="0"/>
              <a:t> + ( - </a:t>
            </a:r>
            <a:r>
              <a:rPr lang="ru-RU" sz="1600" b="1" i="1" dirty="0" err="1" smtClean="0"/>
              <a:t>у</a:t>
            </a:r>
            <a:r>
              <a:rPr lang="ru-RU" sz="1600" b="1" i="1" dirty="0" smtClean="0"/>
              <a:t> ) </a:t>
            </a:r>
            <a:r>
              <a:rPr lang="ru-RU" sz="1600" b="1" dirty="0" smtClean="0"/>
              <a:t>.</a:t>
            </a:r>
            <a:endParaRPr lang="en-US" sz="1600" b="1" dirty="0" smtClean="0"/>
          </a:p>
          <a:p>
            <a:pPr marL="0" indent="0">
              <a:buNone/>
            </a:pPr>
            <a:r>
              <a:rPr lang="ru-RU" sz="1600" dirty="0" err="1" smtClean="0"/>
              <a:t>Знайдемо</a:t>
            </a:r>
            <a:r>
              <a:rPr lang="ru-RU" sz="1600" dirty="0" smtClean="0"/>
              <a:t> </a:t>
            </a:r>
            <a:r>
              <a:rPr lang="ru-RU" sz="1600" dirty="0" err="1" smtClean="0"/>
              <a:t>межі</a:t>
            </a:r>
            <a:r>
              <a:rPr lang="ru-RU" sz="1600" dirty="0" smtClean="0"/>
              <a:t>  </a:t>
            </a:r>
            <a:r>
              <a:rPr lang="ru-RU" sz="1600" b="1" i="1" dirty="0" smtClean="0"/>
              <a:t>- у.</a:t>
            </a:r>
            <a:r>
              <a:rPr lang="ru-RU" sz="1600" b="1" dirty="0" smtClean="0"/>
              <a:t> </a:t>
            </a:r>
          </a:p>
          <a:p>
            <a:pPr marL="0" indent="0">
              <a:buNone/>
            </a:pP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зробити</a:t>
            </a:r>
            <a:r>
              <a:rPr lang="ru-RU" sz="1600" dirty="0" smtClean="0"/>
              <a:t>, помноживши </a:t>
            </a:r>
            <a:r>
              <a:rPr lang="ru-RU" sz="1600" dirty="0" err="1" smtClean="0"/>
              <a:t>всі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подвійної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нерівності</a:t>
            </a:r>
            <a:r>
              <a:rPr lang="ru-RU" sz="1600" dirty="0" smtClean="0"/>
              <a:t> </a:t>
            </a:r>
            <a:endParaRPr lang="en-US" sz="1600" dirty="0" smtClean="0"/>
          </a:p>
          <a:p>
            <a:pPr marL="0" indent="0">
              <a:buNone/>
            </a:pPr>
            <a:r>
              <a:rPr lang="ru-RU" sz="1600" b="1" dirty="0" smtClean="0"/>
              <a:t>с &lt; </a:t>
            </a:r>
            <a:r>
              <a:rPr lang="uk-UA" sz="1600" b="1" dirty="0" smtClean="0"/>
              <a:t>у </a:t>
            </a:r>
            <a:r>
              <a:rPr lang="ru-RU" sz="1600" b="1" dirty="0" smtClean="0"/>
              <a:t>&lt; </a:t>
            </a:r>
            <a:r>
              <a:rPr lang="en-US" sz="1600" b="1" dirty="0" smtClean="0"/>
              <a:t>d </a:t>
            </a:r>
            <a:r>
              <a:rPr lang="uk-UA" sz="1600" b="1" dirty="0" smtClean="0"/>
              <a:t>на  -</a:t>
            </a:r>
            <a:r>
              <a:rPr lang="ru-RU" sz="1600" b="1" dirty="0" smtClean="0"/>
              <a:t>1 </a:t>
            </a:r>
            <a:endParaRPr lang="en-US" sz="1600" b="1" dirty="0" smtClean="0"/>
          </a:p>
          <a:p>
            <a:pPr marL="0" indent="0">
              <a:buNone/>
            </a:pP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змінивши</a:t>
            </a:r>
            <a:r>
              <a:rPr lang="ru-RU" sz="1600" dirty="0" smtClean="0"/>
              <a:t> знаки </a:t>
            </a:r>
            <a:r>
              <a:rPr lang="ru-RU" sz="1600" dirty="0" err="1" smtClean="0"/>
              <a:t>нерівності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протилежні</a:t>
            </a:r>
            <a:r>
              <a:rPr lang="ru-RU" sz="1600" dirty="0" smtClean="0"/>
              <a:t>. </a:t>
            </a:r>
          </a:p>
          <a:p>
            <a:pPr marL="0" indent="0">
              <a:buNone/>
            </a:pPr>
            <a:r>
              <a:rPr lang="ru-RU" sz="1600" dirty="0" err="1" smtClean="0"/>
              <a:t>Маємо</a:t>
            </a:r>
            <a:r>
              <a:rPr lang="ru-RU" sz="1600" dirty="0" smtClean="0"/>
              <a:t>: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dirty="0" err="1" smtClean="0"/>
              <a:t>Оцінимо</a:t>
            </a:r>
            <a:r>
              <a:rPr lang="ru-RU" sz="1600" dirty="0" smtClean="0"/>
              <a:t> суму </a:t>
            </a:r>
            <a:r>
              <a:rPr lang="en-US" sz="1600" dirty="0" smtClean="0"/>
              <a:t> </a:t>
            </a:r>
            <a:r>
              <a:rPr lang="ru-RU" sz="1600" b="1" i="1" dirty="0" err="1" smtClean="0"/>
              <a:t>х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і</a:t>
            </a:r>
            <a:r>
              <a:rPr lang="ru-RU" sz="1600" b="1" i="1" dirty="0" smtClean="0"/>
              <a:t>  -у</a:t>
            </a:r>
            <a:r>
              <a:rPr lang="ru-RU" sz="1600" dirty="0" smtClean="0"/>
              <a:t>. </a:t>
            </a:r>
          </a:p>
          <a:p>
            <a:pPr marL="0" indent="0">
              <a:buNone/>
            </a:pPr>
            <a:r>
              <a:rPr lang="ru-RU" sz="1600" dirty="0" err="1" smtClean="0"/>
              <a:t>Маємо</a:t>
            </a:r>
            <a:r>
              <a:rPr lang="ru-RU" sz="1600" b="1" dirty="0" smtClean="0"/>
              <a:t>:</a:t>
            </a:r>
          </a:p>
          <a:p>
            <a:pPr marL="0" indent="0">
              <a:buNone/>
            </a:pPr>
            <a:endParaRPr lang="uk-UA" sz="1600" b="1" dirty="0" smtClean="0"/>
          </a:p>
          <a:p>
            <a:pPr marL="0" indent="0">
              <a:buNone/>
            </a:pPr>
            <a:endParaRPr lang="uk-UA" sz="1600" b="1" dirty="0" smtClean="0"/>
          </a:p>
          <a:p>
            <a:pPr marL="0" indent="0">
              <a:buNone/>
            </a:pPr>
            <a:r>
              <a:rPr lang="uk-UA" sz="1600" dirty="0" smtClean="0"/>
              <a:t>Отже, </a:t>
            </a:r>
            <a:endParaRPr lang="uk-UA" sz="1600" b="1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оцінити різницю двох чисел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3714752"/>
            <a:ext cx="3357587" cy="271462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643446"/>
            <a:ext cx="3357586" cy="285752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929198"/>
            <a:ext cx="2786082" cy="285752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5500702"/>
            <a:ext cx="4071966" cy="642942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343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429000"/>
            <a:ext cx="4095750" cy="447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857624"/>
            <a:ext cx="4114816" cy="447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5" y="928670"/>
            <a:ext cx="2357453" cy="285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1.4.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 smtClean="0"/>
              <a:t>Щоб</a:t>
            </a:r>
            <a:r>
              <a:rPr lang="ru-RU" sz="1600" dirty="0" smtClean="0"/>
              <a:t> </a:t>
            </a:r>
            <a:r>
              <a:rPr lang="ru-RU" sz="1600" dirty="0" err="1" smtClean="0"/>
              <a:t>знайти</a:t>
            </a:r>
            <a:r>
              <a:rPr lang="ru-RU" sz="1600" dirty="0" smtClean="0"/>
              <a:t> </a:t>
            </a:r>
            <a:r>
              <a:rPr lang="ru-RU" sz="1600" dirty="0" err="1" smtClean="0"/>
              <a:t>межі</a:t>
            </a:r>
            <a:r>
              <a:rPr lang="ru-RU" sz="1600" dirty="0" smtClean="0"/>
              <a:t> </a:t>
            </a:r>
            <a:r>
              <a:rPr lang="ru-RU" sz="1600" dirty="0" err="1" smtClean="0"/>
              <a:t>добутку</a:t>
            </a:r>
            <a:r>
              <a:rPr lang="ru-RU" sz="1600" dirty="0" smtClean="0"/>
              <a:t> чисел </a:t>
            </a:r>
            <a:r>
              <a:rPr lang="ru-RU" sz="1600" dirty="0" err="1" smtClean="0"/>
              <a:t>х</a:t>
            </a:r>
            <a:r>
              <a:rPr lang="ru-RU" sz="1600" dirty="0" smtClean="0"/>
              <a:t> </a:t>
            </a:r>
            <a:r>
              <a:rPr lang="uk-UA" sz="1600" dirty="0" smtClean="0"/>
              <a:t>і у, якщо </a:t>
            </a:r>
            <a:r>
              <a:rPr lang="en-US" sz="1600" dirty="0" smtClean="0"/>
              <a:t>a&lt;x&lt;b, c&lt;x&lt;d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і </a:t>
            </a:r>
            <a:r>
              <a:rPr lang="en-US" sz="1600" dirty="0" smtClean="0"/>
              <a:t>a, b, </a:t>
            </a:r>
            <a:r>
              <a:rPr lang="ru-RU" sz="1600" dirty="0" smtClean="0"/>
              <a:t>с, </a:t>
            </a:r>
            <a:r>
              <a:rPr lang="en-US" sz="1600" dirty="0" smtClean="0"/>
              <a:t>d </a:t>
            </a:r>
            <a:r>
              <a:rPr lang="ru-RU" sz="1600" dirty="0" smtClean="0"/>
              <a:t>— </a:t>
            </a:r>
            <a:r>
              <a:rPr lang="uk-UA" sz="1600" dirty="0" smtClean="0"/>
              <a:t>додатні числа, скористаємось можливістю </a:t>
            </a:r>
            <a:r>
              <a:rPr lang="ru-RU" sz="1600" dirty="0" err="1" smtClean="0"/>
              <a:t>почленного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множення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нерівностей</a:t>
            </a:r>
            <a:r>
              <a:rPr lang="ru-RU" sz="1600" dirty="0" smtClean="0"/>
              <a:t> </a:t>
            </a:r>
            <a:r>
              <a:rPr lang="ru-RU" sz="1600" dirty="0" err="1" smtClean="0"/>
              <a:t>однакового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смислу</a:t>
            </a:r>
            <a:r>
              <a:rPr lang="ru-RU" sz="1600" dirty="0" smtClean="0"/>
              <a:t>, </a:t>
            </a:r>
            <a:r>
              <a:rPr lang="ru-RU" sz="1600" dirty="0" err="1" smtClean="0"/>
              <a:t>всі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— </a:t>
            </a:r>
            <a:r>
              <a:rPr lang="uk-UA" sz="1600" dirty="0" smtClean="0"/>
              <a:t>додатні.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оцінити добуток  двох додатних чисел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571744"/>
            <a:ext cx="4071966" cy="285752"/>
          </a:xfrm>
          <a:prstGeom prst="rect">
            <a:avLst/>
          </a:prstGeom>
          <a:noFill/>
        </p:spPr>
      </p:pic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000372"/>
            <a:ext cx="1952625" cy="342900"/>
          </a:xfrm>
          <a:prstGeom prst="rect">
            <a:avLst/>
          </a:prstGeom>
          <a:noFill/>
        </p:spPr>
      </p:pic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357562"/>
            <a:ext cx="66675" cy="342900"/>
          </a:xfrm>
          <a:prstGeom prst="rect">
            <a:avLst/>
          </a:prstGeom>
          <a:noFill/>
        </p:spPr>
      </p:pic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643314"/>
            <a:ext cx="1743075" cy="342900"/>
          </a:xfrm>
          <a:prstGeom prst="rect">
            <a:avLst/>
          </a:prstGeom>
          <a:noFill/>
        </p:spPr>
      </p:pic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44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000504"/>
            <a:ext cx="2828925" cy="342900"/>
          </a:xfrm>
          <a:prstGeom prst="rect">
            <a:avLst/>
          </a:prstGeom>
          <a:noFill/>
        </p:spPr>
      </p:pic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46" name="Picture 3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357694"/>
            <a:ext cx="2381250" cy="342900"/>
          </a:xfrm>
          <a:prstGeom prst="rect">
            <a:avLst/>
          </a:prstGeom>
          <a:noFill/>
        </p:spPr>
      </p:pic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49" name="Picture 3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5072074"/>
            <a:ext cx="3562350" cy="342900"/>
          </a:xfrm>
          <a:prstGeom prst="rect">
            <a:avLst/>
          </a:prstGeom>
          <a:noFill/>
        </p:spPr>
      </p:pic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51" name="Picture 3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5357826"/>
            <a:ext cx="2009775" cy="342900"/>
          </a:xfrm>
          <a:prstGeom prst="rect">
            <a:avLst/>
          </a:prstGeom>
          <a:noFill/>
        </p:spPr>
      </p:pic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53" name="Picture 3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5643578"/>
            <a:ext cx="3276600" cy="342900"/>
          </a:xfrm>
          <a:prstGeom prst="rect">
            <a:avLst/>
          </a:prstGeom>
          <a:noFill/>
        </p:spPr>
      </p:pic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56" name="Picture 4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000372"/>
            <a:ext cx="2895600" cy="342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25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58" name="Picture 4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500438"/>
            <a:ext cx="2009775" cy="342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261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60" name="Picture 4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071942"/>
            <a:ext cx="3276600" cy="342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262" name="Rectangle 4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1.4.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1" dirty="0" smtClean="0"/>
              <a:t> </a:t>
            </a:r>
            <a:endParaRPr lang="uk-UA" sz="1200" b="1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оцінити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частку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додатних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чисел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500174"/>
            <a:ext cx="4229100" cy="342900"/>
          </a:xfrm>
          <a:prstGeom prst="rect">
            <a:avLst/>
          </a:prstGeom>
          <a:noFill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428868"/>
            <a:ext cx="4167187" cy="666750"/>
          </a:xfrm>
          <a:prstGeom prst="rect">
            <a:avLst/>
          </a:prstGeom>
          <a:noFill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000372"/>
            <a:ext cx="1314450" cy="342900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429000"/>
            <a:ext cx="2200275" cy="342900"/>
          </a:xfrm>
          <a:prstGeom prst="rect">
            <a:avLst/>
          </a:prstGeom>
          <a:noFill/>
        </p:spPr>
      </p:pic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4786314" y="571480"/>
            <a:ext cx="22145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Оцінимо частку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4643438" y="1714488"/>
            <a:ext cx="4500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943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4714876" y="4743450"/>
            <a:ext cx="4429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5543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6667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96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857364"/>
            <a:ext cx="4076700" cy="666750"/>
          </a:xfrm>
          <a:prstGeom prst="rect">
            <a:avLst/>
          </a:prstGeom>
          <a:noFill/>
        </p:spPr>
      </p:pic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98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714752"/>
            <a:ext cx="3571875" cy="666750"/>
          </a:xfrm>
          <a:prstGeom prst="rect">
            <a:avLst/>
          </a:prstGeom>
          <a:noFill/>
        </p:spPr>
      </p:pic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101" name="Picture 2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357694"/>
            <a:ext cx="2619375" cy="600075"/>
          </a:xfrm>
          <a:prstGeom prst="rect">
            <a:avLst/>
          </a:prstGeom>
          <a:noFill/>
        </p:spPr>
      </p:pic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103" name="Picture 2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5000636"/>
            <a:ext cx="1590675" cy="609600"/>
          </a:xfrm>
          <a:prstGeom prst="rect">
            <a:avLst/>
          </a:prstGeom>
          <a:noFill/>
        </p:spPr>
      </p:pic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106" name="Picture 2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000372"/>
            <a:ext cx="30099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108" name="Picture 2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500438"/>
            <a:ext cx="3152775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110" name="Picture 3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000504"/>
            <a:ext cx="1190625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113" name="Picture 3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00042"/>
            <a:ext cx="257175" cy="619125"/>
          </a:xfrm>
          <a:prstGeom prst="rect">
            <a:avLst/>
          </a:prstGeom>
          <a:noFill/>
        </p:spPr>
      </p:pic>
      <p:sp>
        <p:nvSpPr>
          <p:cNvPr id="4611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115" name="Picture 3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071546"/>
            <a:ext cx="1771650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1.4.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85000" lnSpcReduction="20000"/>
          </a:bodyPr>
          <a:lstStyle/>
          <a:p>
            <a:pPr lvl="2">
              <a:buNone/>
            </a:pPr>
            <a:endParaRPr lang="uk-UA" sz="1800" b="1" dirty="0" smtClean="0"/>
          </a:p>
          <a:p>
            <a:pPr marL="514350" indent="-514350">
              <a:buFont typeface="+mj-lt"/>
              <a:buAutoNum type="arabicParenR"/>
            </a:pP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означає</a:t>
            </a:r>
            <a:r>
              <a:rPr lang="ru-RU" b="1" dirty="0" smtClean="0"/>
              <a:t> </a:t>
            </a:r>
            <a:r>
              <a:rPr lang="ru-RU" b="1" dirty="0" err="1" smtClean="0"/>
              <a:t>оцінити</a:t>
            </a:r>
            <a:r>
              <a:rPr lang="ru-RU" b="1" dirty="0" smtClean="0"/>
              <a:t> </a:t>
            </a:r>
            <a:r>
              <a:rPr lang="ru-RU" b="1" dirty="0" err="1" smtClean="0"/>
              <a:t>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виразу</a:t>
            </a:r>
            <a:r>
              <a:rPr lang="ru-RU" b="1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/>
              <a:t>Як </a:t>
            </a:r>
            <a:r>
              <a:rPr lang="ru-RU" b="1" dirty="0" err="1" smtClean="0"/>
              <a:t>оцінити</a:t>
            </a:r>
            <a:r>
              <a:rPr lang="ru-RU" b="1" dirty="0" smtClean="0"/>
              <a:t> суму </a:t>
            </a:r>
            <a:r>
              <a:rPr lang="ru-RU" b="1" dirty="0" err="1" smtClean="0"/>
              <a:t>двох</a:t>
            </a:r>
            <a:r>
              <a:rPr lang="ru-RU" b="1" dirty="0" smtClean="0"/>
              <a:t> чисел?</a:t>
            </a:r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/>
              <a:t>Як </a:t>
            </a:r>
            <a:r>
              <a:rPr lang="ru-RU" b="1" dirty="0" err="1" smtClean="0"/>
              <a:t>знайти</a:t>
            </a:r>
            <a:r>
              <a:rPr lang="ru-RU" b="1" dirty="0" smtClean="0"/>
              <a:t> </a:t>
            </a:r>
            <a:r>
              <a:rPr lang="ru-RU" b="1" dirty="0" err="1" smtClean="0"/>
              <a:t>межі</a:t>
            </a:r>
            <a:r>
              <a:rPr lang="ru-RU" b="1" dirty="0" smtClean="0"/>
              <a:t> </a:t>
            </a:r>
            <a:r>
              <a:rPr lang="ru-RU" b="1" dirty="0" err="1" smtClean="0"/>
              <a:t>різниці</a:t>
            </a:r>
            <a:r>
              <a:rPr lang="ru-RU" b="1" dirty="0" smtClean="0"/>
              <a:t> </a:t>
            </a:r>
            <a:r>
              <a:rPr lang="ru-RU" b="1" dirty="0" err="1" smtClean="0"/>
              <a:t>двох</a:t>
            </a:r>
            <a:r>
              <a:rPr lang="ru-RU" b="1" dirty="0" smtClean="0"/>
              <a:t> чисел?</a:t>
            </a:r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/>
              <a:t>Як </a:t>
            </a:r>
            <a:r>
              <a:rPr lang="ru-RU" b="1" dirty="0" err="1" smtClean="0"/>
              <a:t>знайти</a:t>
            </a:r>
            <a:r>
              <a:rPr lang="ru-RU" b="1" dirty="0" smtClean="0"/>
              <a:t> </a:t>
            </a:r>
            <a:r>
              <a:rPr lang="ru-RU" b="1" dirty="0" err="1" smtClean="0"/>
              <a:t>межі</a:t>
            </a:r>
            <a:r>
              <a:rPr lang="ru-RU" b="1" dirty="0" smtClean="0"/>
              <a:t> </a:t>
            </a:r>
            <a:r>
              <a:rPr lang="ru-RU" b="1" dirty="0" err="1" smtClean="0"/>
              <a:t>добутку</a:t>
            </a:r>
            <a:r>
              <a:rPr lang="ru-RU" b="1" dirty="0" smtClean="0"/>
              <a:t> </a:t>
            </a:r>
            <a:r>
              <a:rPr lang="ru-RU" b="1" dirty="0" err="1" smtClean="0"/>
              <a:t>двох</a:t>
            </a:r>
            <a:r>
              <a:rPr lang="ru-RU" b="1" dirty="0" smtClean="0"/>
              <a:t> </a:t>
            </a:r>
            <a:r>
              <a:rPr lang="ru-RU" b="1" dirty="0" err="1" smtClean="0"/>
              <a:t>додатних</a:t>
            </a:r>
            <a:r>
              <a:rPr lang="ru-RU" b="1" dirty="0" smtClean="0"/>
              <a:t> чисел?</a:t>
            </a:r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/>
              <a:t>Як </a:t>
            </a:r>
            <a:r>
              <a:rPr lang="ru-RU" b="1" dirty="0" err="1" smtClean="0"/>
              <a:t>знайти</a:t>
            </a:r>
            <a:r>
              <a:rPr lang="ru-RU" b="1" dirty="0" smtClean="0"/>
              <a:t> </a:t>
            </a:r>
            <a:r>
              <a:rPr lang="ru-RU" b="1" dirty="0" err="1" smtClean="0"/>
              <a:t>нижню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верхню</a:t>
            </a:r>
            <a:r>
              <a:rPr lang="ru-RU" b="1" dirty="0" smtClean="0"/>
              <a:t> </a:t>
            </a:r>
            <a:r>
              <a:rPr lang="ru-RU" b="1" dirty="0" err="1" smtClean="0"/>
              <a:t>межі</a:t>
            </a:r>
            <a:r>
              <a:rPr lang="ru-RU" b="1" dirty="0" smtClean="0"/>
              <a:t> </a:t>
            </a:r>
            <a:r>
              <a:rPr lang="ru-RU" b="1" dirty="0" err="1" smtClean="0"/>
              <a:t>частки</a:t>
            </a:r>
            <a:r>
              <a:rPr lang="ru-RU" b="1" dirty="0" smtClean="0"/>
              <a:t> </a:t>
            </a:r>
            <a:r>
              <a:rPr lang="ru-RU" b="1" dirty="0" err="1" smtClean="0"/>
              <a:t>двох</a:t>
            </a:r>
            <a:r>
              <a:rPr lang="ru-RU" b="1" dirty="0" smtClean="0"/>
              <a:t> </a:t>
            </a:r>
            <a:r>
              <a:rPr lang="ru-RU" b="1" dirty="0" err="1" smtClean="0"/>
              <a:t>додатних</a:t>
            </a:r>
            <a:r>
              <a:rPr lang="ru-RU" b="1" dirty="0" smtClean="0"/>
              <a:t> чисел?</a:t>
            </a:r>
          </a:p>
          <a:p>
            <a:pPr marL="514350" indent="-514350">
              <a:buFont typeface="+mj-lt"/>
              <a:buAutoNum type="arabicParenR"/>
            </a:pPr>
            <a:r>
              <a:rPr lang="ru-RU" b="1" dirty="0" err="1" smtClean="0"/>
              <a:t>Чому</a:t>
            </a:r>
            <a:r>
              <a:rPr lang="ru-RU" b="1" dirty="0" smtClean="0"/>
              <a:t> у </a:t>
            </a:r>
            <a:r>
              <a:rPr lang="ru-RU" b="1" dirty="0" err="1" smtClean="0"/>
              <a:t>випадку</a:t>
            </a:r>
            <a:r>
              <a:rPr lang="ru-RU" b="1" dirty="0" smtClean="0"/>
              <a:t> </a:t>
            </a:r>
            <a:r>
              <a:rPr lang="ru-RU" b="1" dirty="0" err="1" smtClean="0"/>
              <a:t>оцінювання</a:t>
            </a:r>
            <a:r>
              <a:rPr lang="ru-RU" b="1" dirty="0" smtClean="0"/>
              <a:t> </a:t>
            </a:r>
            <a:r>
              <a:rPr lang="ru-RU" b="1" dirty="0" err="1" smtClean="0"/>
              <a:t>добутку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частки</a:t>
            </a:r>
            <a:r>
              <a:rPr lang="ru-RU" b="1" dirty="0" smtClean="0"/>
              <a:t> </a:t>
            </a:r>
            <a:r>
              <a:rPr lang="ru-RU" b="1" dirty="0" err="1" smtClean="0"/>
              <a:t>двох</a:t>
            </a:r>
            <a:r>
              <a:rPr lang="ru-RU" b="1" dirty="0" smtClean="0"/>
              <a:t> чисел </a:t>
            </a:r>
            <a:r>
              <a:rPr lang="ru-RU" b="1" dirty="0" err="1" smtClean="0"/>
              <a:t>йдеться</a:t>
            </a:r>
            <a:r>
              <a:rPr lang="ru-RU" b="1" dirty="0" smtClean="0"/>
              <a:t> </a:t>
            </a:r>
            <a:r>
              <a:rPr lang="ru-RU" b="1" dirty="0" err="1" smtClean="0"/>
              <a:t>лише</a:t>
            </a:r>
            <a:r>
              <a:rPr lang="ru-RU" b="1" dirty="0" smtClean="0"/>
              <a:t> про </a:t>
            </a:r>
            <a:r>
              <a:rPr lang="ru-RU" b="1" dirty="0" err="1" smtClean="0"/>
              <a:t>додатні</a:t>
            </a:r>
            <a:r>
              <a:rPr lang="ru-RU" b="1" dirty="0" smtClean="0"/>
              <a:t> числа?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Запитання для самоперевірки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1214414" y="1428736"/>
            <a:ext cx="7000924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Тренувальні вправи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72008"/>
            <a:ext cx="601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143512"/>
            <a:ext cx="8732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643578"/>
            <a:ext cx="2333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241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071942"/>
            <a:ext cx="7808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557214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14752"/>
            <a:ext cx="8094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28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79422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500570"/>
            <a:ext cx="7580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143512"/>
            <a:ext cx="88566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5500702"/>
            <a:ext cx="69707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5857892"/>
            <a:ext cx="82375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6143644"/>
            <a:ext cx="72755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5962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78946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71612"/>
            <a:ext cx="75612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285992"/>
            <a:ext cx="68659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071810"/>
            <a:ext cx="745648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857628"/>
            <a:ext cx="73326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4643446"/>
            <a:ext cx="73707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8" y="5429264"/>
            <a:ext cx="3648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14752"/>
            <a:ext cx="616440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572008"/>
            <a:ext cx="404431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85720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11009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Готуємося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до уроку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" name="Содержимое 19" descr="22ecdb766c09.png"/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12000" contrast="-19000"/>
          </a:blip>
          <a:stretch>
            <a:fillRect/>
          </a:stretch>
        </p:blipFill>
        <p:spPr>
          <a:xfrm>
            <a:off x="571472" y="1785926"/>
            <a:ext cx="3820146" cy="4286280"/>
          </a:xfrm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13078" y="613520"/>
            <a:ext cx="3895724" cy="571504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Використано матеріали  Бібліотеки електронних </a:t>
            </a:r>
            <a:r>
              <a:rPr lang="uk-UA" sz="1800" dirty="0" err="1" smtClean="0"/>
              <a:t>наочностей</a:t>
            </a:r>
            <a:r>
              <a:rPr lang="uk-UA" sz="1800" dirty="0" smtClean="0"/>
              <a:t> </a:t>
            </a:r>
            <a:r>
              <a:rPr lang="uk-UA" sz="1800" dirty="0" err="1" smtClean="0"/>
              <a:t>“Алгебра</a:t>
            </a:r>
            <a:r>
              <a:rPr lang="uk-UA" sz="1800" dirty="0" smtClean="0"/>
              <a:t> 7-9 </a:t>
            </a:r>
            <a:r>
              <a:rPr lang="uk-UA" sz="1800" dirty="0" err="1" smtClean="0"/>
              <a:t>клас”</a:t>
            </a:r>
            <a:r>
              <a:rPr lang="uk-UA" sz="1800" dirty="0" smtClean="0"/>
              <a:t>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Робота вчителя СЗОШ І- ІІІ ступенів </a:t>
            </a:r>
          </a:p>
          <a:p>
            <a:pPr>
              <a:buNone/>
            </a:pPr>
            <a:r>
              <a:rPr lang="uk-UA" sz="1800" dirty="0" smtClean="0"/>
              <a:t>№ 8 м. Хмельницького Кравчук Г.Т.</a:t>
            </a: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4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3"/>
          <p:cNvSpPr txBox="1">
            <a:spLocks/>
          </p:cNvSpPr>
          <p:nvPr/>
        </p:nvSpPr>
        <p:spPr>
          <a:xfrm>
            <a:off x="4786314" y="642918"/>
            <a:ext cx="4000528" cy="124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Мультимедійні технології на уроках алгебри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7356" y="6072206"/>
            <a:ext cx="17145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2011 рік</a:t>
            </a:r>
            <a:endParaRPr lang="ru-RU" b="1" dirty="0"/>
          </a:p>
        </p:txBody>
      </p:sp>
      <p:pic>
        <p:nvPicPr>
          <p:cNvPr id="29" name="Рисунок 28" descr="Galina_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214818"/>
            <a:ext cx="1828800" cy="213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21429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Дл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613520"/>
            <a:ext cx="3000396" cy="12438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Зміст</a:t>
            </a:r>
            <a:r>
              <a:rPr lang="uk-UA" sz="32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2357430"/>
            <a:ext cx="3857653" cy="39711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 smtClean="0"/>
              <a:t>Для роботи виберіть потрібну тему, в якій  слід вказати тему уроку.</a:t>
            </a:r>
          </a:p>
          <a:p>
            <a:pPr marL="0" indent="0" algn="just">
              <a:buNone/>
            </a:pPr>
            <a:r>
              <a:rPr lang="uk-UA" sz="1800" dirty="0" smtClean="0"/>
              <a:t>Для переходу між слайдами: 1 клік миші, або використати кнопки керування діями </a:t>
            </a:r>
          </a:p>
          <a:p>
            <a:pPr marL="0" indent="0" algn="just">
              <a:buNone/>
            </a:pPr>
            <a:endParaRPr lang="uk-UA" sz="1800" dirty="0" smtClean="0"/>
          </a:p>
          <a:p>
            <a:pPr marL="0" indent="0" algn="just">
              <a:buNone/>
            </a:pPr>
            <a:r>
              <a:rPr lang="uk-UA" sz="1800" dirty="0" smtClean="0"/>
              <a:t>            назад                          на початок                                        </a:t>
            </a:r>
          </a:p>
          <a:p>
            <a:pPr marL="0" indent="0" algn="just">
              <a:buNone/>
            </a:pPr>
            <a:r>
              <a:rPr lang="uk-UA" sz="1800" dirty="0" smtClean="0"/>
              <a:t>           вперед                         на кінець</a:t>
            </a:r>
          </a:p>
          <a:p>
            <a:pPr marL="0" indent="0">
              <a:buNone/>
            </a:pPr>
            <a:r>
              <a:rPr lang="uk-UA" sz="1800" dirty="0" smtClean="0"/>
              <a:t>            на  1 слайд              повернутися         </a:t>
            </a:r>
          </a:p>
          <a:p>
            <a:pPr marL="0" indent="0">
              <a:buNone/>
            </a:pPr>
            <a:r>
              <a:rPr lang="uk-UA" sz="1800" dirty="0" smtClean="0"/>
              <a:t>            (додому)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1. Числові нерівності. Властивості числових нерівностей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Тема2. Розв’язування лінійних нерівностей і систем нерівностей з однією змінною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Тема 3. Функція. Квадратична функція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action="ppaction://hlinksldjump"/>
              </a:rPr>
              <a:t>Тема 4. Квадратичні нерівності та системи рівнянь другого степеня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Тема 5. Елементи прикладної математики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 action="ppaction://hlinksldjump"/>
              </a:rPr>
              <a:t>Тема 6. Арифметична та геометрична прогресії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7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785786" y="4000504"/>
            <a:ext cx="357190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85786" y="442913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" action="ppaction://hlinkshowjump?jump=firstslide" highlightClick="1"/>
          </p:cNvPr>
          <p:cNvSpPr/>
          <p:nvPr/>
        </p:nvSpPr>
        <p:spPr>
          <a:xfrm>
            <a:off x="785786" y="485776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 начало 28">
            <a:hlinkClick r:id="" action="ppaction://hlinkshowjump?jump=firstslide" highlightClick="1"/>
          </p:cNvPr>
          <p:cNvSpPr/>
          <p:nvPr/>
        </p:nvSpPr>
        <p:spPr>
          <a:xfrm>
            <a:off x="2643174" y="4000504"/>
            <a:ext cx="357190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 конец 29">
            <a:hlinkClick r:id="" action="ppaction://hlinkshowjump?jump=lastslide" highlightClick="1"/>
          </p:cNvPr>
          <p:cNvSpPr/>
          <p:nvPr/>
        </p:nvSpPr>
        <p:spPr>
          <a:xfrm>
            <a:off x="2643174" y="4429132"/>
            <a:ext cx="357190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2643174" y="4857760"/>
            <a:ext cx="357190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2860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9890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 1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1680341"/>
            <a:ext cx="3857653" cy="24630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Числові нерівності. Властивості числових нерівностей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928670"/>
            <a:ext cx="3830888" cy="553012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 числові нерівності. 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Властивості числових нерівностей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Розв’язування вправ. Самостійна робота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Почленне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додавання і множення числових нерівностей.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Розв’язування вправ. Самостійна робота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Застосування властивостей числових нерівностей для оцінювання значення виразу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14348" y="5857892"/>
            <a:ext cx="571504" cy="500066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785918" y="5857892"/>
            <a:ext cx="571504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64331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1.4.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/>
          <a:lstStyle/>
          <a:p>
            <a:r>
              <a:rPr lang="uk-UA" dirty="0" smtClean="0"/>
              <a:t>Подвійна нерівність</a:t>
            </a:r>
          </a:p>
          <a:p>
            <a:r>
              <a:rPr lang="uk-UA" dirty="0" smtClean="0"/>
              <a:t>Десяткове наближення числа</a:t>
            </a:r>
          </a:p>
          <a:p>
            <a:r>
              <a:rPr lang="uk-UA" dirty="0" smtClean="0"/>
              <a:t>Оцінка суми двох чисел</a:t>
            </a:r>
          </a:p>
          <a:p>
            <a:r>
              <a:rPr lang="uk-UA" dirty="0" smtClean="0"/>
              <a:t>Оцінка різниці двох чисел</a:t>
            </a:r>
          </a:p>
          <a:p>
            <a:r>
              <a:rPr lang="uk-UA" dirty="0" smtClean="0"/>
              <a:t>Оцінка добутку двох додатних чисел</a:t>
            </a:r>
          </a:p>
          <a:p>
            <a:r>
              <a:rPr lang="uk-UA" dirty="0" smtClean="0"/>
              <a:t>Оцінка частки додатних чисел</a:t>
            </a:r>
          </a:p>
          <a:p>
            <a:r>
              <a:rPr lang="uk-UA" dirty="0" smtClean="0"/>
              <a:t>Приклади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/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Застосування нерівностей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оцінювання значення виразу</a:t>
            </a:r>
            <a:endParaRPr lang="uk-UA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200024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Пригадайте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92500" lnSpcReduction="20000"/>
          </a:bodyPr>
          <a:lstStyle/>
          <a:p>
            <a:pPr marL="266700" indent="-266700">
              <a:buFont typeface="+mj-lt"/>
              <a:buAutoNum type="arabicParenR"/>
            </a:pPr>
            <a:r>
              <a:rPr lang="uk-UA" sz="3600" b="1" dirty="0" smtClean="0"/>
              <a:t>Відомо, що </a:t>
            </a:r>
            <a:r>
              <a:rPr lang="ru-RU" sz="3600" b="1" dirty="0" smtClean="0"/>
              <a:t>7 &gt;</a:t>
            </a:r>
            <a:r>
              <a:rPr lang="ru-RU" sz="3600" b="1" i="1" dirty="0" smtClean="0"/>
              <a:t> х. Яка </a:t>
            </a:r>
            <a:r>
              <a:rPr lang="ru-RU" sz="3600" b="1" i="1" dirty="0" err="1" smtClean="0"/>
              <a:t>ще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нерівність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виражає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це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саме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відношення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між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даними</a:t>
            </a:r>
            <a:r>
              <a:rPr lang="ru-RU" sz="3600" b="1" i="1" dirty="0" smtClean="0"/>
              <a:t> числами?</a:t>
            </a:r>
          </a:p>
          <a:p>
            <a:pPr marL="266700" indent="-266700">
              <a:buFont typeface="+mj-lt"/>
              <a:buAutoNum type="arabicParenR"/>
            </a:pPr>
            <a:endParaRPr lang="ru-RU" sz="3600" b="1" i="1" dirty="0" smtClean="0"/>
          </a:p>
          <a:p>
            <a:pPr marL="266700" indent="-266700">
              <a:buFont typeface="+mj-lt"/>
              <a:buAutoNum type="arabicParenR"/>
            </a:pPr>
            <a:r>
              <a:rPr lang="ru-RU" sz="3600" b="1" dirty="0" err="1" smtClean="0"/>
              <a:t>Що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потрібно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зробити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зі</a:t>
            </a:r>
            <a:r>
              <a:rPr lang="ru-RU" sz="3600" b="1" dirty="0" smtClean="0"/>
              <a:t> знаком </a:t>
            </a:r>
            <a:r>
              <a:rPr lang="ru-RU" sz="3600" b="1" dirty="0" err="1" smtClean="0"/>
              <a:t>нерівності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якщо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обидві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її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частини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помножити</a:t>
            </a:r>
            <a:r>
              <a:rPr lang="ru-RU" sz="3600" b="1" dirty="0" smtClean="0"/>
              <a:t> на </a:t>
            </a:r>
            <a:r>
              <a:rPr lang="ru-RU" sz="3600" b="1" dirty="0" err="1" smtClean="0"/>
              <a:t>одне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й</a:t>
            </a:r>
            <a:r>
              <a:rPr lang="ru-RU" sz="3600" b="1" dirty="0" smtClean="0"/>
              <a:t> те </a:t>
            </a:r>
            <a:r>
              <a:rPr lang="ru-RU" sz="3600" b="1" dirty="0" err="1" smtClean="0"/>
              <a:t>саме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від'ємне</a:t>
            </a:r>
            <a:r>
              <a:rPr lang="ru-RU" sz="3600" b="1" dirty="0" smtClean="0"/>
              <a:t> число?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1.4.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Н</a:t>
            </a:r>
            <a:r>
              <a:rPr lang="ru-RU" dirty="0" smtClean="0"/>
              <a:t>а </a:t>
            </a:r>
            <a:r>
              <a:rPr lang="ru-RU" dirty="0" err="1" smtClean="0"/>
              <a:t>координатній</a:t>
            </a:r>
            <a:r>
              <a:rPr lang="ru-RU" dirty="0" smtClean="0"/>
              <a:t> </a:t>
            </a:r>
            <a:r>
              <a:rPr lang="ru-RU" dirty="0" err="1" smtClean="0"/>
              <a:t>прямій</a:t>
            </a:r>
            <a:r>
              <a:rPr lang="ru-RU" dirty="0" smtClean="0"/>
              <a:t> </a:t>
            </a:r>
            <a:r>
              <a:rPr lang="ru-RU" dirty="0" err="1" smtClean="0"/>
              <a:t>зображено</a:t>
            </a:r>
            <a:r>
              <a:rPr lang="ru-RU" dirty="0" smtClean="0"/>
              <a:t> числа 7, 8 </a:t>
            </a:r>
            <a:r>
              <a:rPr lang="uk-UA" dirty="0" smtClean="0"/>
              <a:t>і </a:t>
            </a:r>
            <a:r>
              <a:rPr lang="ru-RU" dirty="0" smtClean="0"/>
              <a:t>9. </a:t>
            </a:r>
          </a:p>
          <a:p>
            <a:pPr marL="0" indent="361950">
              <a:buNone/>
            </a:pPr>
            <a:r>
              <a:rPr lang="uk-UA" dirty="0" smtClean="0"/>
              <a:t>Число </a:t>
            </a:r>
            <a:r>
              <a:rPr lang="ru-RU" dirty="0" smtClean="0"/>
              <a:t>8 </a:t>
            </a:r>
            <a:r>
              <a:rPr lang="uk-UA" dirty="0" smtClean="0"/>
              <a:t>розміщене між числами </a:t>
            </a:r>
            <a:r>
              <a:rPr lang="ru-RU" dirty="0" smtClean="0"/>
              <a:t>7 </a:t>
            </a:r>
            <a:r>
              <a:rPr lang="uk-UA" dirty="0" smtClean="0"/>
              <a:t>і </a:t>
            </a:r>
            <a:r>
              <a:rPr lang="ru-RU" dirty="0" smtClean="0"/>
              <a:t>9. </a:t>
            </a:r>
          </a:p>
          <a:p>
            <a:pPr marL="0" indent="361950">
              <a:buNone/>
            </a:pPr>
            <a:r>
              <a:rPr lang="uk-UA" dirty="0" smtClean="0"/>
              <a:t>Очевидно, що </a:t>
            </a:r>
            <a:r>
              <a:rPr lang="ru-RU" dirty="0" smtClean="0"/>
              <a:t>8 &gt; 7 </a:t>
            </a:r>
            <a:r>
              <a:rPr lang="uk-UA" dirty="0" smtClean="0"/>
              <a:t>(або </a:t>
            </a:r>
            <a:r>
              <a:rPr lang="ru-RU" dirty="0" smtClean="0"/>
              <a:t>7 &lt; 8) </a:t>
            </a:r>
            <a:r>
              <a:rPr lang="uk-UA" dirty="0" smtClean="0"/>
              <a:t>і </a:t>
            </a:r>
            <a:r>
              <a:rPr lang="ru-RU" dirty="0" smtClean="0"/>
              <a:t>8 &lt; 9. </a:t>
            </a:r>
          </a:p>
          <a:p>
            <a:pPr marL="0" indent="361950">
              <a:buNone/>
            </a:pPr>
            <a:r>
              <a:rPr lang="uk-UA" dirty="0" smtClean="0"/>
              <a:t>Ці два відношення між числом </a:t>
            </a:r>
            <a:r>
              <a:rPr lang="ru-RU" dirty="0" smtClean="0"/>
              <a:t>8 </a:t>
            </a:r>
            <a:r>
              <a:rPr lang="uk-UA" dirty="0" smtClean="0"/>
              <a:t>і числами </a:t>
            </a:r>
            <a:r>
              <a:rPr lang="ru-RU" dirty="0" smtClean="0"/>
              <a:t>7 </a:t>
            </a:r>
            <a:r>
              <a:rPr lang="uk-UA" dirty="0" smtClean="0"/>
              <a:t>та </a:t>
            </a:r>
            <a:r>
              <a:rPr lang="ru-RU" dirty="0" smtClean="0"/>
              <a:t>9 </a:t>
            </a:r>
            <a:r>
              <a:rPr lang="uk-UA" dirty="0" smtClean="0"/>
              <a:t>записують так: </a:t>
            </a:r>
            <a:r>
              <a:rPr lang="ru-RU" dirty="0" smtClean="0"/>
              <a:t>7 &lt; 8 &lt; 9. </a:t>
            </a:r>
          </a:p>
          <a:p>
            <a:pPr marL="0" indent="361950">
              <a:buNone/>
            </a:pP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запис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подвійною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нерівністю</a:t>
            </a:r>
            <a:r>
              <a:rPr lang="ru-RU" sz="3200" b="1" i="1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Взагалі</a:t>
            </a:r>
            <a:r>
              <a:rPr lang="ru-RU" dirty="0" smtClean="0"/>
              <a:t>, </a:t>
            </a:r>
            <a:r>
              <a:rPr lang="ru-RU" dirty="0" err="1" smtClean="0"/>
              <a:t>запис</a:t>
            </a:r>
            <a:r>
              <a:rPr lang="ru-RU" dirty="0" smtClean="0"/>
              <a:t> 3 &lt;</a:t>
            </a:r>
            <a:r>
              <a:rPr lang="ru-RU" sz="3200" dirty="0" smtClean="0"/>
              <a:t> </a:t>
            </a:r>
            <a:r>
              <a:rPr lang="uk-UA" sz="3200" dirty="0" smtClean="0"/>
              <a:t>а</a:t>
            </a:r>
            <a:r>
              <a:rPr lang="uk-UA" dirty="0" smtClean="0"/>
              <a:t> </a:t>
            </a:r>
            <a:r>
              <a:rPr lang="ru-RU" dirty="0" smtClean="0"/>
              <a:t>&lt; 4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число</a:t>
            </a:r>
            <a:r>
              <a:rPr lang="ru-RU" sz="3200" dirty="0" smtClean="0"/>
              <a:t> а</a:t>
            </a:r>
            <a:r>
              <a:rPr lang="ru-RU" dirty="0" smtClean="0"/>
              <a:t> </a:t>
            </a:r>
            <a:r>
              <a:rPr lang="ru-RU" dirty="0" err="1" smtClean="0"/>
              <a:t>лежить</a:t>
            </a:r>
            <a:r>
              <a:rPr lang="ru-RU" dirty="0" smtClean="0"/>
              <a:t> у межах </a:t>
            </a:r>
            <a:r>
              <a:rPr lang="ru-RU" dirty="0" err="1" smtClean="0"/>
              <a:t>між</a:t>
            </a:r>
            <a:r>
              <a:rPr lang="ru-RU" dirty="0" smtClean="0"/>
              <a:t> числами 3 </a:t>
            </a:r>
            <a:r>
              <a:rPr lang="uk-UA" dirty="0" smtClean="0"/>
              <a:t>і </a:t>
            </a:r>
            <a:r>
              <a:rPr lang="ru-RU" dirty="0" smtClean="0"/>
              <a:t>4,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нерівності</a:t>
            </a:r>
            <a:r>
              <a:rPr lang="ru-RU" dirty="0" smtClean="0"/>
              <a:t>: З &lt; </a:t>
            </a:r>
            <a:r>
              <a:rPr lang="uk-UA" dirty="0" smtClean="0"/>
              <a:t>а (або а </a:t>
            </a:r>
            <a:r>
              <a:rPr lang="ru-RU" dirty="0" smtClean="0"/>
              <a:t>&gt; 3) </a:t>
            </a:r>
            <a:r>
              <a:rPr lang="uk-UA" dirty="0" smtClean="0"/>
              <a:t>і а </a:t>
            </a:r>
            <a:r>
              <a:rPr lang="ru-RU" dirty="0" smtClean="0"/>
              <a:t>&lt; 4.</a:t>
            </a:r>
            <a:endParaRPr lang="uk-UA" dirty="0" smtClean="0"/>
          </a:p>
          <a:p>
            <a:pPr marL="0" indent="361950">
              <a:buNone/>
            </a:pPr>
            <a:r>
              <a:rPr lang="ru-RU" dirty="0" smtClean="0"/>
              <a:t>Очевидно, таких </a:t>
            </a:r>
            <a:r>
              <a:rPr lang="ru-RU" dirty="0" err="1" smtClean="0"/>
              <a:t>значень</a:t>
            </a:r>
            <a:r>
              <a:rPr lang="ru-RU" dirty="0" smtClean="0"/>
              <a:t> 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задовольняють</a:t>
            </a:r>
            <a:r>
              <a:rPr lang="ru-RU" dirty="0" smtClean="0"/>
              <a:t> </a:t>
            </a:r>
            <a:r>
              <a:rPr lang="ru-RU" dirty="0" err="1" smtClean="0"/>
              <a:t>дану</a:t>
            </a:r>
            <a:r>
              <a:rPr lang="ru-RU" dirty="0" smtClean="0"/>
              <a:t> </a:t>
            </a:r>
            <a:r>
              <a:rPr lang="ru-RU" dirty="0" err="1" smtClean="0"/>
              <a:t>умову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вказати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i="1" dirty="0" err="1" smtClean="0"/>
              <a:t>Наприклад</a:t>
            </a:r>
            <a:r>
              <a:rPr lang="ru-RU" i="1" dirty="0" smtClean="0"/>
              <a:t>, а = 3,2; </a:t>
            </a:r>
            <a:r>
              <a:rPr lang="uk-UA" i="1" dirty="0" smtClean="0"/>
              <a:t>а </a:t>
            </a:r>
            <a:r>
              <a:rPr lang="ru-RU" i="1" dirty="0" smtClean="0"/>
              <a:t>= 3,7; </a:t>
            </a:r>
          </a:p>
          <a:p>
            <a:pPr marL="0" indent="361950">
              <a:buNone/>
            </a:pPr>
            <a:r>
              <a:rPr lang="uk-UA" i="1" dirty="0" smtClean="0"/>
              <a:t>а </a:t>
            </a:r>
            <a:r>
              <a:rPr lang="ru-RU" i="1" dirty="0" smtClean="0"/>
              <a:t>= 3,124; </a:t>
            </a:r>
            <a:r>
              <a:rPr lang="uk-UA" i="1" dirty="0" smtClean="0"/>
              <a:t>а </a:t>
            </a:r>
            <a:r>
              <a:rPr lang="ru-RU" i="1" dirty="0" smtClean="0"/>
              <a:t>= 3,979 </a:t>
            </a:r>
            <a:r>
              <a:rPr lang="uk-UA" i="1" dirty="0" smtClean="0"/>
              <a:t>і </a:t>
            </a:r>
            <a:r>
              <a:rPr lang="ru-RU" i="1" dirty="0" smtClean="0"/>
              <a:t>т.д.</a:t>
            </a:r>
            <a:endParaRPr lang="uk-UA" i="1" dirty="0" smtClean="0"/>
          </a:p>
          <a:p>
            <a:pPr marL="0" lvl="4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таке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подвійна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нерівність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571744"/>
            <a:ext cx="3009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571876"/>
            <a:ext cx="12668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1.4.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r>
              <a:rPr lang="ru-RU" sz="1800" dirty="0" err="1" smtClean="0"/>
              <a:t>Якщо</a:t>
            </a:r>
            <a:r>
              <a:rPr lang="ru-RU" sz="1800" dirty="0" smtClean="0"/>
              <a:t> </a:t>
            </a:r>
            <a:r>
              <a:rPr lang="ru-RU" sz="1800" dirty="0" err="1" smtClean="0"/>
              <a:t>округлити</a:t>
            </a:r>
            <a:r>
              <a:rPr lang="ru-RU" sz="1800" dirty="0" smtClean="0"/>
              <a:t> </a:t>
            </a:r>
            <a:r>
              <a:rPr lang="ru-RU" sz="1800" dirty="0" err="1" smtClean="0"/>
              <a:t>цей</a:t>
            </a:r>
            <a:r>
              <a:rPr lang="ru-RU" sz="1800" dirty="0" smtClean="0"/>
              <a:t> </a:t>
            </a:r>
            <a:r>
              <a:rPr lang="ru-RU" sz="1800" dirty="0" err="1" smtClean="0"/>
              <a:t>дріб</a:t>
            </a:r>
            <a:r>
              <a:rPr lang="ru-RU" sz="1800" dirty="0" smtClean="0"/>
              <a:t> до </a:t>
            </a:r>
            <a:r>
              <a:rPr lang="ru-RU" sz="1800" dirty="0" err="1" smtClean="0"/>
              <a:t>десятих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недостачею, то </a:t>
            </a:r>
            <a:r>
              <a:rPr lang="ru-RU" sz="1800" dirty="0" err="1" smtClean="0"/>
              <a:t>матимемо</a:t>
            </a:r>
            <a:r>
              <a:rPr lang="ru-RU" sz="1800" dirty="0" smtClean="0"/>
              <a:t> 0,6, </a:t>
            </a:r>
            <a:r>
              <a:rPr lang="uk-UA" sz="1800" dirty="0" smtClean="0"/>
              <a:t>а з надлишком </a:t>
            </a:r>
            <a:r>
              <a:rPr lang="ru-RU" sz="1800" dirty="0" smtClean="0"/>
              <a:t>— 0,7. </a:t>
            </a:r>
            <a:r>
              <a:rPr lang="uk-UA" sz="1800" dirty="0" smtClean="0"/>
              <a:t>Звідси можна записати, що</a:t>
            </a:r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У цьому випадку числа </a:t>
            </a:r>
            <a:r>
              <a:rPr lang="ru-RU" sz="1800" dirty="0" smtClean="0"/>
              <a:t>0,6 </a:t>
            </a:r>
            <a:r>
              <a:rPr lang="uk-UA" sz="1800" dirty="0" smtClean="0"/>
              <a:t>і </a:t>
            </a:r>
            <a:r>
              <a:rPr lang="ru-RU" sz="1800" dirty="0" smtClean="0"/>
              <a:t>0,7 </a:t>
            </a:r>
            <a:r>
              <a:rPr lang="uk-UA" sz="1800" dirty="0" smtClean="0"/>
              <a:t>називають</a:t>
            </a:r>
            <a:r>
              <a:rPr lang="uk-UA" sz="1800" b="1" i="1" dirty="0" smtClean="0"/>
              <a:t> десятковими</a:t>
            </a:r>
          </a:p>
          <a:p>
            <a:pPr marL="0" indent="0">
              <a:buNone/>
            </a:pPr>
            <a:r>
              <a:rPr lang="uk-UA" sz="1800" b="1" i="1" dirty="0" smtClean="0"/>
              <a:t>наближеннями числа </a:t>
            </a:r>
            <a:r>
              <a:rPr lang="ru-RU" sz="1800" b="1" i="1" dirty="0" smtClean="0"/>
              <a:t>— </a:t>
            </a:r>
            <a:r>
              <a:rPr lang="ru-RU" sz="1800" b="1" i="1" dirty="0" err="1" smtClean="0"/>
              <a:t>з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точністю</a:t>
            </a:r>
            <a:r>
              <a:rPr lang="ru-RU" sz="1800" b="1" i="1" dirty="0" smtClean="0"/>
              <a:t> до </a:t>
            </a:r>
            <a:r>
              <a:rPr lang="ru-RU" sz="1800" b="1" i="1" dirty="0" err="1" smtClean="0"/>
              <a:t>десятих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відповідно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з</a:t>
            </a:r>
            <a:endParaRPr lang="ru-RU" sz="1800" b="1" i="1" dirty="0" smtClean="0"/>
          </a:p>
          <a:p>
            <a:pPr marL="0" lvl="1" indent="0">
              <a:buNone/>
            </a:pPr>
            <a:r>
              <a:rPr lang="uk-UA" sz="1800" dirty="0" smtClean="0"/>
              <a:t>недостачею і надлишком.</a:t>
            </a:r>
          </a:p>
          <a:p>
            <a:pPr marL="0" indent="0">
              <a:buNone/>
            </a:pPr>
            <a:r>
              <a:rPr lang="ru-RU" sz="1800" dirty="0" smtClean="0"/>
              <a:t>Очевидно,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десятковими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наближеннями</a:t>
            </a:r>
            <a:r>
              <a:rPr lang="ru-RU" sz="1800" dirty="0" smtClean="0"/>
              <a:t> числа — </a:t>
            </a:r>
            <a:r>
              <a:rPr lang="uk-UA" sz="1800" dirty="0" smtClean="0"/>
              <a:t>з </a:t>
            </a:r>
            <a:r>
              <a:rPr lang="uk-UA" sz="1800" dirty="0" err="1" smtClean="0"/>
              <a:t>точ</a:t>
            </a:r>
            <a:r>
              <a:rPr lang="ru-RU" sz="1800" dirty="0" err="1" smtClean="0"/>
              <a:t>ністю</a:t>
            </a:r>
            <a:r>
              <a:rPr lang="ru-RU" sz="1800" dirty="0" smtClean="0"/>
              <a:t> до </a:t>
            </a:r>
            <a:r>
              <a:rPr lang="ru-RU" sz="1800" dirty="0" err="1" smtClean="0"/>
              <a:t>сотих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числа 0,66 </a:t>
            </a:r>
            <a:r>
              <a:rPr lang="uk-UA" sz="1800" dirty="0" smtClean="0"/>
              <a:t>і </a:t>
            </a:r>
            <a:r>
              <a:rPr lang="ru-RU" sz="1800" dirty="0" smtClean="0"/>
              <a:t>0,67, </a:t>
            </a:r>
            <a:r>
              <a:rPr lang="uk-UA" sz="1800" dirty="0" smtClean="0"/>
              <a:t> </a:t>
            </a:r>
          </a:p>
          <a:p>
            <a:pPr marL="0" indent="0">
              <a:buNone/>
            </a:pPr>
            <a:r>
              <a:rPr lang="uk-UA" sz="1800" dirty="0" smtClean="0"/>
              <a:t>до тисячних </a:t>
            </a:r>
            <a:r>
              <a:rPr lang="ru-RU" sz="1800" dirty="0" smtClean="0"/>
              <a:t>— 0,666 </a:t>
            </a:r>
            <a:r>
              <a:rPr lang="uk-UA" sz="1800" dirty="0" smtClean="0"/>
              <a:t>і </a:t>
            </a:r>
            <a:r>
              <a:rPr lang="ru-RU" sz="1800" dirty="0" smtClean="0"/>
              <a:t>0,667, </a:t>
            </a:r>
          </a:p>
          <a:p>
            <a:pPr marL="0" indent="0">
              <a:buNone/>
            </a:pPr>
            <a:r>
              <a:rPr lang="uk-UA" sz="1800" dirty="0" smtClean="0"/>
              <a:t>і </a:t>
            </a:r>
            <a:r>
              <a:rPr lang="ru-RU" sz="1800" dirty="0" smtClean="0"/>
              <a:t>т.д.</a:t>
            </a:r>
            <a:endParaRPr lang="uk-UA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Десяткове</a:t>
            </a:r>
            <a:r>
              <a:rPr lang="ru-RU" sz="4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наближення</a:t>
            </a:r>
            <a:r>
              <a:rPr lang="ru-RU" sz="4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числа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500042"/>
            <a:ext cx="1500186" cy="700087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143116"/>
            <a:ext cx="1714512" cy="630792"/>
          </a:xfrm>
          <a:prstGeom prst="rect">
            <a:avLst/>
          </a:prstGeom>
          <a:noFill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429132"/>
            <a:ext cx="2276475" cy="800100"/>
          </a:xfrm>
          <a:prstGeom prst="rect">
            <a:avLst/>
          </a:prstGeom>
          <a:noFill/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5357826"/>
            <a:ext cx="2638425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1.4.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 smtClean="0"/>
              <a:t>Нехай число </a:t>
            </a:r>
            <a:r>
              <a:rPr lang="ru-RU" sz="1500" dirty="0" err="1" smtClean="0"/>
              <a:t>х</a:t>
            </a:r>
            <a:r>
              <a:rPr lang="ru-RU" sz="1500" dirty="0" smtClean="0"/>
              <a:t> </a:t>
            </a:r>
            <a:r>
              <a:rPr lang="ru-RU" sz="1500" dirty="0" err="1" smtClean="0"/>
              <a:t>знаходиться</a:t>
            </a:r>
            <a:r>
              <a:rPr lang="ru-RU" sz="1500" dirty="0" smtClean="0"/>
              <a:t> у межах </a:t>
            </a:r>
            <a:r>
              <a:rPr lang="ru-RU" sz="1500" dirty="0" err="1" smtClean="0"/>
              <a:t>між</a:t>
            </a:r>
            <a:r>
              <a:rPr lang="ru-RU" sz="1500" dirty="0" smtClean="0"/>
              <a:t> числами 2,3 </a:t>
            </a:r>
            <a:r>
              <a:rPr lang="uk-UA" sz="1500" dirty="0" smtClean="0"/>
              <a:t>і </a:t>
            </a:r>
            <a:r>
              <a:rPr lang="ru-RU" sz="1500" dirty="0" smtClean="0"/>
              <a:t>2,4, </a:t>
            </a:r>
            <a:r>
              <a:rPr lang="uk-UA" sz="1500" dirty="0" smtClean="0"/>
              <a:t>тобто </a:t>
            </a:r>
            <a:r>
              <a:rPr lang="ru-RU" sz="1500" b="1" dirty="0" smtClean="0"/>
              <a:t>2,3 &lt; </a:t>
            </a:r>
            <a:r>
              <a:rPr lang="uk-UA" sz="1500" b="1" dirty="0" smtClean="0"/>
              <a:t>х </a:t>
            </a:r>
            <a:r>
              <a:rPr lang="ru-RU" sz="1500" b="1" dirty="0" smtClean="0"/>
              <a:t>&lt; 2,4</a:t>
            </a:r>
            <a:r>
              <a:rPr lang="ru-RU" sz="1500" dirty="0" smtClean="0"/>
              <a:t>, </a:t>
            </a:r>
            <a:r>
              <a:rPr lang="uk-UA" sz="1500" dirty="0" smtClean="0"/>
              <a:t>а число у </a:t>
            </a:r>
            <a:r>
              <a:rPr lang="ru-RU" sz="1500" dirty="0" smtClean="0"/>
              <a:t>— </a:t>
            </a:r>
            <a:r>
              <a:rPr lang="uk-UA" sz="1500" dirty="0" smtClean="0"/>
              <a:t>між числами </a:t>
            </a:r>
            <a:r>
              <a:rPr lang="ru-RU" sz="1500" dirty="0" smtClean="0"/>
              <a:t>5,6 </a:t>
            </a:r>
            <a:r>
              <a:rPr lang="uk-UA" sz="1500" dirty="0" smtClean="0"/>
              <a:t>і </a:t>
            </a:r>
            <a:r>
              <a:rPr lang="ru-RU" sz="1500" dirty="0" smtClean="0"/>
              <a:t>5,7, </a:t>
            </a:r>
            <a:r>
              <a:rPr lang="uk-UA" sz="1500" dirty="0" smtClean="0"/>
              <a:t>тобто </a:t>
            </a:r>
            <a:r>
              <a:rPr lang="ru-RU" sz="1500" b="1" dirty="0" smtClean="0"/>
              <a:t>5,6 &lt; </a:t>
            </a:r>
            <a:r>
              <a:rPr lang="uk-UA" sz="1500" b="1" dirty="0" smtClean="0"/>
              <a:t>у </a:t>
            </a:r>
            <a:r>
              <a:rPr lang="ru-RU" sz="1500" b="1" dirty="0" smtClean="0"/>
              <a:t>&lt; 5,7</a:t>
            </a:r>
            <a:r>
              <a:rPr lang="ru-RU" sz="1500" dirty="0" smtClean="0"/>
              <a:t>. </a:t>
            </a:r>
          </a:p>
          <a:p>
            <a:pPr marL="0" indent="0">
              <a:buNone/>
            </a:pPr>
            <a:r>
              <a:rPr lang="ru-RU" sz="1500" dirty="0" err="1" smtClean="0"/>
              <a:t>Спробуємо</a:t>
            </a:r>
            <a:r>
              <a:rPr lang="ru-RU" sz="1500" dirty="0" smtClean="0"/>
              <a:t> </a:t>
            </a:r>
            <a:r>
              <a:rPr lang="ru-RU" sz="1500" dirty="0" err="1" smtClean="0"/>
              <a:t>встановити</a:t>
            </a:r>
            <a:r>
              <a:rPr lang="ru-RU" sz="1500" dirty="0" smtClean="0"/>
              <a:t>, в </a:t>
            </a:r>
            <a:r>
              <a:rPr lang="ru-RU" sz="1500" dirty="0" err="1" smtClean="0"/>
              <a:t>яких</a:t>
            </a:r>
            <a:r>
              <a:rPr lang="ru-RU" sz="1500" dirty="0" smtClean="0"/>
              <a:t> межах </a:t>
            </a:r>
            <a:r>
              <a:rPr lang="ru-RU" sz="1500" dirty="0" err="1" smtClean="0"/>
              <a:t>знаходиться</a:t>
            </a:r>
            <a:r>
              <a:rPr lang="ru-RU" sz="1500" dirty="0" smtClean="0"/>
              <a:t> сума </a:t>
            </a:r>
            <a:r>
              <a:rPr lang="ru-RU" sz="1500" b="1" dirty="0" err="1" smtClean="0"/>
              <a:t>х</a:t>
            </a:r>
            <a:r>
              <a:rPr lang="ru-RU" sz="1500" b="1" dirty="0" smtClean="0"/>
              <a:t> + у </a:t>
            </a:r>
            <a:r>
              <a:rPr lang="ru-RU" sz="1500" dirty="0" err="1" smtClean="0"/>
              <a:t>або</a:t>
            </a:r>
            <a:r>
              <a:rPr lang="ru-RU" sz="1500" dirty="0" smtClean="0"/>
              <a:t>, </a:t>
            </a:r>
            <a:r>
              <a:rPr lang="ru-RU" sz="1500" dirty="0" err="1" smtClean="0"/>
              <a:t>інакше</a:t>
            </a:r>
            <a:r>
              <a:rPr lang="ru-RU" sz="1500" dirty="0" smtClean="0"/>
              <a:t> </a:t>
            </a:r>
            <a:r>
              <a:rPr lang="ru-RU" sz="1500" dirty="0" err="1" smtClean="0"/>
              <a:t>кажучи</a:t>
            </a:r>
            <a:r>
              <a:rPr lang="ru-RU" sz="1500" dirty="0" smtClean="0"/>
              <a:t>, </a:t>
            </a:r>
            <a:r>
              <a:rPr lang="ru-RU" sz="1500" dirty="0" err="1" smtClean="0"/>
              <a:t>оцінимо</a:t>
            </a:r>
            <a:r>
              <a:rPr lang="ru-RU" sz="1500" dirty="0" smtClean="0"/>
              <a:t> </a:t>
            </a:r>
            <a:r>
              <a:rPr lang="ru-RU" sz="1500" dirty="0" err="1" smtClean="0"/>
              <a:t>значення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суми</a:t>
            </a:r>
            <a:r>
              <a:rPr lang="ru-RU" sz="1500" dirty="0" smtClean="0"/>
              <a:t> чисел </a:t>
            </a:r>
            <a:r>
              <a:rPr lang="ru-RU" sz="1500" dirty="0" err="1" smtClean="0"/>
              <a:t>х</a:t>
            </a:r>
            <a:r>
              <a:rPr lang="ru-RU" sz="1500" dirty="0" smtClean="0"/>
              <a:t> та у.</a:t>
            </a:r>
          </a:p>
          <a:p>
            <a:pPr marL="0" indent="0">
              <a:buNone/>
            </a:pPr>
            <a:r>
              <a:rPr lang="uk-UA" sz="1500" dirty="0" smtClean="0"/>
              <a:t>Оскільки </a:t>
            </a:r>
            <a:r>
              <a:rPr lang="ru-RU" sz="1500" b="1" dirty="0" smtClean="0"/>
              <a:t>2,3 &lt; </a:t>
            </a:r>
            <a:r>
              <a:rPr lang="uk-UA" sz="1500" b="1" dirty="0" smtClean="0"/>
              <a:t>х </a:t>
            </a:r>
            <a:r>
              <a:rPr lang="ru-RU" sz="1500" b="1" dirty="0" smtClean="0"/>
              <a:t>&lt; 2,4 </a:t>
            </a:r>
            <a:r>
              <a:rPr lang="uk-UA" sz="1500" b="1" dirty="0" smtClean="0"/>
              <a:t>і </a:t>
            </a:r>
            <a:r>
              <a:rPr lang="ru-RU" sz="1500" b="1" dirty="0" smtClean="0"/>
              <a:t>5,6 &lt; </a:t>
            </a:r>
            <a:r>
              <a:rPr lang="uk-UA" sz="1500" b="1" dirty="0" smtClean="0"/>
              <a:t>у </a:t>
            </a:r>
            <a:r>
              <a:rPr lang="ru-RU" sz="1500" b="1" dirty="0" smtClean="0"/>
              <a:t>&lt; 5,7, </a:t>
            </a:r>
            <a:r>
              <a:rPr lang="ru-RU" sz="1500" dirty="0" smtClean="0"/>
              <a:t>то </a:t>
            </a:r>
            <a:r>
              <a:rPr lang="ru-RU" sz="1500" dirty="0" err="1" smtClean="0"/>
              <a:t>це</a:t>
            </a:r>
            <a:r>
              <a:rPr lang="ru-RU" sz="1500" dirty="0" smtClean="0"/>
              <a:t> </a:t>
            </a:r>
            <a:r>
              <a:rPr lang="ru-RU" sz="1500" dirty="0" err="1" smtClean="0"/>
              <a:t>означає</a:t>
            </a:r>
            <a:r>
              <a:rPr lang="ru-RU" sz="1500" dirty="0" smtClean="0"/>
              <a:t>, </a:t>
            </a:r>
            <a:r>
              <a:rPr lang="ru-RU" sz="1500" dirty="0" err="1" smtClean="0"/>
              <a:t>що</a:t>
            </a:r>
            <a:r>
              <a:rPr lang="ru-RU" sz="1500" dirty="0" smtClean="0"/>
              <a:t> </a:t>
            </a:r>
            <a:r>
              <a:rPr lang="ru-RU" sz="1500" dirty="0" err="1" smtClean="0"/>
              <a:t>одночасно</a:t>
            </a:r>
            <a:r>
              <a:rPr lang="ru-RU" sz="1500" dirty="0" smtClean="0"/>
              <a:t> </a:t>
            </a:r>
            <a:r>
              <a:rPr lang="ru-RU" sz="1500" dirty="0" err="1" smtClean="0"/>
              <a:t>виконуються</a:t>
            </a:r>
            <a:r>
              <a:rPr lang="ru-RU" sz="1500" dirty="0" smtClean="0"/>
              <a:t> </a:t>
            </a:r>
            <a:r>
              <a:rPr lang="ru-RU" sz="1500" dirty="0" err="1" smtClean="0"/>
              <a:t>дві</a:t>
            </a:r>
            <a:r>
              <a:rPr lang="ru-RU" sz="1500" dirty="0" smtClean="0"/>
              <a:t> пари </a:t>
            </a:r>
            <a:r>
              <a:rPr lang="ru-RU" sz="1500" dirty="0" err="1" smtClean="0"/>
              <a:t>нерівностей</a:t>
            </a:r>
            <a:r>
              <a:rPr lang="ru-RU" sz="1500" dirty="0" smtClean="0"/>
              <a:t>:</a:t>
            </a:r>
          </a:p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endParaRPr lang="uk-UA" sz="1500" dirty="0" smtClean="0"/>
          </a:p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r>
              <a:rPr lang="ru-RU" sz="1500" dirty="0" err="1" smtClean="0"/>
              <a:t>Відомо</a:t>
            </a:r>
            <a:r>
              <a:rPr lang="ru-RU" sz="1500" dirty="0" smtClean="0"/>
              <a:t>, </a:t>
            </a:r>
            <a:r>
              <a:rPr lang="ru-RU" sz="1500" dirty="0" err="1" smtClean="0"/>
              <a:t>що</a:t>
            </a:r>
            <a:r>
              <a:rPr lang="ru-RU" sz="1500" dirty="0" smtClean="0"/>
              <a:t> </a:t>
            </a:r>
            <a:r>
              <a:rPr lang="ru-RU" sz="1500" dirty="0" err="1" smtClean="0"/>
              <a:t>нерівності</a:t>
            </a:r>
            <a:r>
              <a:rPr lang="ru-RU" sz="1500" dirty="0" smtClean="0"/>
              <a:t> </a:t>
            </a:r>
            <a:r>
              <a:rPr lang="ru-RU" sz="1500" dirty="0" err="1" smtClean="0"/>
              <a:t>однакового</a:t>
            </a:r>
            <a:r>
              <a:rPr lang="ru-RU" sz="1500" dirty="0" smtClean="0"/>
              <a:t> </a:t>
            </a:r>
            <a:r>
              <a:rPr lang="ru-RU" sz="1500" dirty="0" err="1" smtClean="0"/>
              <a:t>смислу</a:t>
            </a:r>
            <a:r>
              <a:rPr lang="ru-RU" sz="1500" dirty="0" smtClean="0"/>
              <a:t> </a:t>
            </a:r>
            <a:r>
              <a:rPr lang="ru-RU" sz="1500" dirty="0" err="1" smtClean="0"/>
              <a:t>можна</a:t>
            </a:r>
            <a:r>
              <a:rPr lang="ru-RU" sz="1500" dirty="0" smtClean="0"/>
              <a:t> </a:t>
            </a:r>
            <a:r>
              <a:rPr lang="ru-RU" sz="1500" dirty="0" err="1" smtClean="0"/>
              <a:t>почленно</a:t>
            </a:r>
            <a:r>
              <a:rPr lang="ru-RU" sz="1500" dirty="0" smtClean="0"/>
              <a:t> </a:t>
            </a:r>
            <a:r>
              <a:rPr lang="ru-RU" sz="1500" dirty="0" err="1" smtClean="0"/>
              <a:t>додавати</a:t>
            </a:r>
            <a:r>
              <a:rPr lang="ru-RU" sz="1500" dirty="0" smtClean="0"/>
              <a:t>. </a:t>
            </a:r>
            <a:r>
              <a:rPr lang="ru-RU" sz="1500" dirty="0" err="1" smtClean="0"/>
              <a:t>Зробимо</a:t>
            </a:r>
            <a:r>
              <a:rPr lang="ru-RU" sz="1500" dirty="0" smtClean="0"/>
              <a:t> </a:t>
            </a:r>
            <a:r>
              <a:rPr lang="ru-RU" sz="1500" dirty="0" err="1" smtClean="0"/>
              <a:t>це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нерівностями</a:t>
            </a:r>
            <a:r>
              <a:rPr lang="ru-RU" sz="1500" dirty="0" smtClean="0"/>
              <a:t> </a:t>
            </a:r>
            <a:r>
              <a:rPr lang="ru-RU" sz="1500" dirty="0" err="1" smtClean="0"/>
              <a:t>кожної</a:t>
            </a:r>
            <a:r>
              <a:rPr lang="ru-RU" sz="1500" dirty="0" smtClean="0"/>
              <a:t> пари. </a:t>
            </a:r>
          </a:p>
          <a:p>
            <a:pPr marL="0" indent="0">
              <a:buNone/>
            </a:pPr>
            <a:r>
              <a:rPr lang="ru-RU" sz="1500" dirty="0" err="1" smtClean="0"/>
              <a:t>Маємо</a:t>
            </a:r>
            <a:r>
              <a:rPr lang="ru-RU" sz="1500" dirty="0" smtClean="0"/>
              <a:t>:     </a:t>
            </a:r>
            <a:r>
              <a:rPr lang="ru-RU" sz="1500" b="1" dirty="0" smtClean="0"/>
              <a:t>2,3 + 5,6 </a:t>
            </a:r>
            <a:r>
              <a:rPr lang="uk-UA" sz="1500" b="1" dirty="0" smtClean="0"/>
              <a:t>&lt;х + у </a:t>
            </a:r>
            <a:r>
              <a:rPr lang="uk-UA" sz="1500" dirty="0" smtClean="0"/>
              <a:t>та</a:t>
            </a:r>
            <a:r>
              <a:rPr lang="uk-UA" sz="1500" b="1" dirty="0" smtClean="0"/>
              <a:t> х </a:t>
            </a:r>
            <a:r>
              <a:rPr lang="ru-RU" sz="1500" b="1" dirty="0" smtClean="0"/>
              <a:t>+ </a:t>
            </a:r>
            <a:r>
              <a:rPr lang="uk-UA" sz="1500" b="1" dirty="0" smtClean="0"/>
              <a:t>у </a:t>
            </a:r>
            <a:r>
              <a:rPr lang="ru-RU" sz="1500" b="1" dirty="0" smtClean="0"/>
              <a:t>&lt; 2,4 + 5,7. </a:t>
            </a:r>
          </a:p>
          <a:p>
            <a:pPr marL="0" indent="0">
              <a:buNone/>
            </a:pPr>
            <a:r>
              <a:rPr lang="ru-RU" sz="1500" dirty="0" smtClean="0"/>
              <a:t>За </a:t>
            </a:r>
            <a:r>
              <a:rPr lang="ru-RU" sz="1500" dirty="0" err="1" smtClean="0"/>
              <a:t>допомогою</a:t>
            </a:r>
            <a:r>
              <a:rPr lang="ru-RU" sz="1500" dirty="0" smtClean="0"/>
              <a:t> </a:t>
            </a:r>
            <a:r>
              <a:rPr lang="ru-RU" sz="1500" dirty="0" err="1" smtClean="0"/>
              <a:t>подвійної</a:t>
            </a:r>
            <a:r>
              <a:rPr lang="ru-RU" sz="1500" dirty="0" smtClean="0"/>
              <a:t> </a:t>
            </a:r>
            <a:r>
              <a:rPr lang="ru-RU" sz="1500" dirty="0" err="1" smtClean="0"/>
              <a:t>нерівності</a:t>
            </a:r>
            <a:r>
              <a:rPr lang="ru-RU" sz="1500" dirty="0" smtClean="0"/>
              <a:t> </a:t>
            </a:r>
            <a:r>
              <a:rPr lang="ru-RU" sz="1500" dirty="0" err="1" smtClean="0"/>
              <a:t>це</a:t>
            </a:r>
            <a:r>
              <a:rPr lang="ru-RU" sz="1500" dirty="0" smtClean="0"/>
              <a:t> </a:t>
            </a:r>
            <a:r>
              <a:rPr lang="ru-RU" sz="1500" dirty="0" err="1" smtClean="0"/>
              <a:t>можна</a:t>
            </a:r>
            <a:r>
              <a:rPr lang="ru-RU" sz="1500" dirty="0" smtClean="0"/>
              <a:t> </a:t>
            </a:r>
            <a:r>
              <a:rPr lang="ru-RU" sz="1500" dirty="0" err="1" smtClean="0"/>
              <a:t>записати</a:t>
            </a:r>
            <a:r>
              <a:rPr lang="ru-RU" sz="1500" dirty="0" smtClean="0"/>
              <a:t> так: </a:t>
            </a:r>
          </a:p>
          <a:p>
            <a:pPr marL="0" indent="0" algn="ctr">
              <a:buNone/>
            </a:pPr>
            <a:r>
              <a:rPr lang="ru-RU" sz="1500" b="1" dirty="0" smtClean="0"/>
              <a:t>2,3 + 5,6 </a:t>
            </a:r>
            <a:r>
              <a:rPr lang="uk-UA" sz="1500" b="1" dirty="0" smtClean="0"/>
              <a:t>&lt;х + у </a:t>
            </a:r>
            <a:r>
              <a:rPr lang="ru-RU" sz="1500" b="1" dirty="0" smtClean="0"/>
              <a:t>&lt; 2,4 + 5,7.</a:t>
            </a:r>
            <a:endParaRPr lang="uk-UA" sz="1500" b="1" dirty="0" smtClean="0"/>
          </a:p>
          <a:p>
            <a:pPr marL="0" indent="0">
              <a:buNone/>
            </a:pPr>
            <a:r>
              <a:rPr lang="uk-UA" sz="1500" dirty="0" smtClean="0"/>
              <a:t>Виконавши додавання, маємо </a:t>
            </a:r>
          </a:p>
          <a:p>
            <a:pPr marL="0" indent="0" algn="ctr">
              <a:buNone/>
            </a:pPr>
            <a:r>
              <a:rPr lang="ru-RU" sz="1500" b="1" dirty="0" smtClean="0"/>
              <a:t>7,9 &lt; </a:t>
            </a:r>
            <a:r>
              <a:rPr lang="uk-UA" sz="1500" b="1" dirty="0" smtClean="0"/>
              <a:t>х </a:t>
            </a:r>
            <a:r>
              <a:rPr lang="ru-RU" sz="1500" b="1" dirty="0" smtClean="0"/>
              <a:t>+ </a:t>
            </a:r>
            <a:r>
              <a:rPr lang="uk-UA" sz="1500" b="1" dirty="0" smtClean="0"/>
              <a:t>у </a:t>
            </a:r>
            <a:r>
              <a:rPr lang="ru-RU" sz="1500" b="1" dirty="0" smtClean="0"/>
              <a:t>&lt; 8,1. 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Оцінка суми двох чисел</a:t>
            </a:r>
            <a:endParaRPr lang="ru-RU" sz="4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857496"/>
            <a:ext cx="2500330" cy="71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6429388" y="307181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428728" y="4857760"/>
            <a:ext cx="278608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i="1" dirty="0" smtClean="0"/>
              <a:t>Якщо </a:t>
            </a:r>
            <a:r>
              <a:rPr lang="en-US" b="1" i="1" dirty="0" smtClean="0"/>
              <a:t>a&lt;x&lt;b</a:t>
            </a:r>
            <a:r>
              <a:rPr lang="uk-UA" b="1" i="1" dirty="0" smtClean="0"/>
              <a:t> </a:t>
            </a:r>
            <a:r>
              <a:rPr lang="en-US" b="1" i="1" dirty="0" err="1" smtClean="0"/>
              <a:t>i</a:t>
            </a:r>
            <a:r>
              <a:rPr lang="uk-UA" b="1" i="1" dirty="0" smtClean="0"/>
              <a:t> </a:t>
            </a:r>
            <a:r>
              <a:rPr lang="en-US" b="1" i="1" dirty="0" smtClean="0"/>
              <a:t>c&lt;y&lt;d,</a:t>
            </a:r>
            <a:endParaRPr lang="uk-UA" b="1" i="1" dirty="0" smtClean="0"/>
          </a:p>
          <a:p>
            <a:r>
              <a:rPr lang="en-US" b="1" i="1" dirty="0" smtClean="0"/>
              <a:t> </a:t>
            </a:r>
            <a:r>
              <a:rPr lang="uk-UA" b="1" i="1" dirty="0" smtClean="0"/>
              <a:t>то </a:t>
            </a:r>
            <a:r>
              <a:rPr lang="en-US" b="1" i="1" dirty="0" smtClean="0"/>
              <a:t>a + c&lt;x + y&lt;b + d.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tosuvannya-ner-vnostey-dlya-oc-nyuvannya-znachennya-virazu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zastosuvannya-ner-vnostey-dlya-oc-nyuvannya-znachennya-virazu</Template>
  <TotalTime>0</TotalTime>
  <Words>942</Words>
  <Application>Microsoft Office PowerPoint</Application>
  <PresentationFormat>Экран (4:3)</PresentationFormat>
  <Paragraphs>164</Paragraphs>
  <Slides>19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zastosuvannya-ner-vnostey-dlya-oc-nyuvannya-znachennya-virazu</vt:lpstr>
      <vt:lpstr>Матеріали до уроків</vt:lpstr>
      <vt:lpstr>Готуємося до уроку</vt:lpstr>
      <vt:lpstr>Зміст </vt:lpstr>
      <vt:lpstr>Тема 1</vt:lpstr>
      <vt:lpstr>Пункт 1.4.</vt:lpstr>
      <vt:lpstr>Пригадайте</vt:lpstr>
      <vt:lpstr>Пункт 1.4.</vt:lpstr>
      <vt:lpstr>Пункт 1.4.</vt:lpstr>
      <vt:lpstr>Пункт 1.4.</vt:lpstr>
      <vt:lpstr>Пункт 1.4.</vt:lpstr>
      <vt:lpstr>Пункт 1.4.</vt:lpstr>
      <vt:lpstr>Пункт 1.4.</vt:lpstr>
      <vt:lpstr>Пункт 1.4.</vt:lpstr>
      <vt:lpstr>Пункт 1.4.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Матеріали до уроків</dc:title>
  <dc:creator>Ира</dc:creator>
  <cp:lastModifiedBy>Ира</cp:lastModifiedBy>
  <cp:revision>1</cp:revision>
  <dcterms:created xsi:type="dcterms:W3CDTF">2014-10-02T21:20:08Z</dcterms:created>
  <dcterms:modified xsi:type="dcterms:W3CDTF">2014-10-02T21:20:14Z</dcterms:modified>
</cp:coreProperties>
</file>