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6"/>
  </p:notesMasterIdLst>
  <p:sldIdLst>
    <p:sldId id="256" r:id="rId3"/>
    <p:sldId id="259" r:id="rId4"/>
    <p:sldId id="257" r:id="rId5"/>
    <p:sldId id="264" r:id="rId6"/>
    <p:sldId id="320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9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6633"/>
    <a:srgbClr val="F0EB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10.wmf"/><Relationship Id="rId6" Type="http://schemas.openxmlformats.org/officeDocument/2006/relationships/image" Target="../media/image11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6.wmf"/><Relationship Id="rId7" Type="http://schemas.openxmlformats.org/officeDocument/2006/relationships/image" Target="../media/image12.wmf"/><Relationship Id="rId2" Type="http://schemas.openxmlformats.org/officeDocument/2006/relationships/image" Target="../media/image5.wmf"/><Relationship Id="rId1" Type="http://schemas.openxmlformats.org/officeDocument/2006/relationships/image" Target="../media/image10.wmf"/><Relationship Id="rId6" Type="http://schemas.openxmlformats.org/officeDocument/2006/relationships/image" Target="../media/image11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6.wmf"/><Relationship Id="rId7" Type="http://schemas.openxmlformats.org/officeDocument/2006/relationships/image" Target="../media/image12.wmf"/><Relationship Id="rId2" Type="http://schemas.openxmlformats.org/officeDocument/2006/relationships/image" Target="../media/image5.wmf"/><Relationship Id="rId1" Type="http://schemas.openxmlformats.org/officeDocument/2006/relationships/image" Target="../media/image10.wmf"/><Relationship Id="rId6" Type="http://schemas.openxmlformats.org/officeDocument/2006/relationships/image" Target="../media/image11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10.wmf"/><Relationship Id="rId4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10.wmf"/><Relationship Id="rId4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6.wmf"/><Relationship Id="rId7" Type="http://schemas.openxmlformats.org/officeDocument/2006/relationships/image" Target="../media/image13.wmf"/><Relationship Id="rId2" Type="http://schemas.openxmlformats.org/officeDocument/2006/relationships/image" Target="../media/image5.wmf"/><Relationship Id="rId1" Type="http://schemas.openxmlformats.org/officeDocument/2006/relationships/image" Target="../media/image10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C456-E38A-4500-8D08-47E7A23A2AF0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E1F8-1696-4966-BF37-D1E501483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158C-029E-41A6-8269-2DCE93178C56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9.jpe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9.jpe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9.jpeg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0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9.jpeg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3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3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9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9.jpe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9.jpeg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426908" y="208455"/>
            <a:ext cx="3930778" cy="6506693"/>
            <a:chOff x="1149677" y="-220173"/>
            <a:chExt cx="3889109" cy="6506693"/>
          </a:xfrm>
        </p:grpSpPr>
        <p:sp>
          <p:nvSpPr>
            <p:cNvPr id="14" name="Прямоугольник 13"/>
            <p:cNvSpPr/>
            <p:nvPr/>
          </p:nvSpPr>
          <p:spPr>
            <a:xfrm rot="20773993">
              <a:off x="1243613" y="134706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0773993">
              <a:off x="1182685" y="-155774"/>
              <a:ext cx="3786214" cy="5929354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bg1"/>
              </a:solidFill>
            </a:ln>
            <a:scene3d>
              <a:camera prst="perspectiveRelaxedModerately"/>
              <a:lightRig rig="threePt" dir="t"/>
            </a:scene3d>
            <a:sp3d extrusionH="76200" contourW="12700" prstMaterial="powder">
              <a:bevelT h="4572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1485880" y="6057920"/>
              <a:ext cx="357190" cy="10001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20773993">
              <a:off x="1149677" y="-220173"/>
              <a:ext cx="3889109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 rot="20706627">
              <a:off x="1166482" y="896865"/>
              <a:ext cx="3215834" cy="1035432"/>
            </a:xfrm>
            <a:prstGeom prst="rect">
              <a:avLst/>
            </a:prstGeom>
            <a:noFill/>
          </p:spPr>
          <p:txBody>
            <a:bodyPr wrap="square" rtlCol="0">
              <a:prstTxWarp prst="textFadeUp">
                <a:avLst>
                  <a:gd name="adj" fmla="val 5781"/>
                </a:avLst>
              </a:prstTxWarp>
              <a:spAutoFit/>
            </a:bodyPr>
            <a:lstStyle/>
            <a:p>
              <a:r>
                <a:rPr lang="uk-UA" sz="6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38100" dist="25400" dir="16200000">
                      <a:prstClr val="black"/>
                    </a:innerShdw>
                  </a:effectLst>
                </a:rPr>
                <a:t>Алгебра</a:t>
              </a:r>
              <a:endParaRPr lang="ru-RU" sz="6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38100" dist="25400" dir="16200000">
                    <a:prstClr val="black"/>
                  </a:innerShdw>
                </a:effectLst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57620" y="642918"/>
            <a:ext cx="5286380" cy="164307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Матеріали до уроків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286380" y="2857496"/>
            <a:ext cx="3857620" cy="26432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підручником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«Алгебра.  9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Ю.І.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Мальованого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Литвиненко,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Возняк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286512" y="5786454"/>
            <a:ext cx="2438348" cy="311944"/>
            <a:chOff x="4753027" y="2914650"/>
            <a:chExt cx="2438348" cy="311944"/>
          </a:xfrm>
          <a:effectLst>
            <a:outerShdw blurRad="114300" dist="38100" dir="18900000" sy="23000" kx="-1200000" algn="bl" rotWithShape="0">
              <a:prstClr val="black">
                <a:alpha val="69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 rot="20751448">
            <a:off x="1544835" y="2532387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клас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27538" y="2205038"/>
            <a:ext cx="4433887" cy="4452937"/>
            <a:chOff x="2789" y="1389"/>
            <a:chExt cx="2793" cy="280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789" y="1389"/>
              <a:ext cx="2793" cy="2805"/>
              <a:chOff x="2789" y="1389"/>
              <a:chExt cx="2793" cy="2805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2789" y="1389"/>
                <a:ext cx="2793" cy="2805"/>
                <a:chOff x="3061" y="1515"/>
                <a:chExt cx="2042" cy="2051"/>
              </a:xfrm>
            </p:grpSpPr>
            <p:pic>
              <p:nvPicPr>
                <p:cNvPr id="32773" name="Picture 7" descr="сетка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36000" contrast="-70000"/>
                  <a:grayscl/>
                </a:blip>
                <a:srcRect l="22391" t="23769" r="22256" b="20491"/>
                <a:stretch>
                  <a:fillRect/>
                </a:stretch>
              </p:blipFill>
              <p:spPr bwMode="auto">
                <a:xfrm>
                  <a:off x="3061" y="1515"/>
                  <a:ext cx="2042" cy="20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77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080" y="1622"/>
                  <a:ext cx="0" cy="180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75" name="Line 9"/>
                <p:cNvSpPr>
                  <a:spLocks noChangeShapeType="1"/>
                </p:cNvSpPr>
                <p:nvPr/>
              </p:nvSpPr>
              <p:spPr bwMode="auto">
                <a:xfrm>
                  <a:off x="3128" y="3087"/>
                  <a:ext cx="189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7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876" y="3067"/>
                  <a:ext cx="136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baseline="-25000"/>
                    <a:t>Х</a:t>
                  </a:r>
                </a:p>
              </p:txBody>
            </p:sp>
            <p:sp>
              <p:nvSpPr>
                <p:cNvPr id="3277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068" y="1561"/>
                  <a:ext cx="136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baseline="-25000"/>
                    <a:t>У</a:t>
                  </a:r>
                </a:p>
              </p:txBody>
            </p:sp>
          </p:grpSp>
          <p:sp>
            <p:nvSpPr>
              <p:cNvPr id="32778" name="Text Box 10"/>
              <p:cNvSpPr txBox="1">
                <a:spLocks noChangeArrowheads="1"/>
              </p:cNvSpPr>
              <p:nvPr/>
            </p:nvSpPr>
            <p:spPr bwMode="auto">
              <a:xfrm>
                <a:off x="4241" y="3521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 b="1" i="1"/>
                  <a:t>1</a:t>
                </a:r>
              </a:p>
            </p:txBody>
          </p:sp>
          <p:sp>
            <p:nvSpPr>
              <p:cNvPr id="32779" name="Text Box 11"/>
              <p:cNvSpPr txBox="1">
                <a:spLocks noChangeArrowheads="1"/>
              </p:cNvSpPr>
              <p:nvPr/>
            </p:nvSpPr>
            <p:spPr bwMode="auto">
              <a:xfrm>
                <a:off x="4014" y="3249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 b="1" i="1"/>
                  <a:t>1</a:t>
                </a:r>
              </a:p>
            </p:txBody>
          </p:sp>
        </p:grpSp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4014" y="276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4</a:t>
              </a:r>
            </a:p>
          </p:txBody>
        </p:sp>
        <p:sp>
          <p:nvSpPr>
            <p:cNvPr id="32781" name="Text Box 13"/>
            <p:cNvSpPr txBox="1">
              <a:spLocks noChangeArrowheads="1"/>
            </p:cNvSpPr>
            <p:nvPr/>
          </p:nvSpPr>
          <p:spPr bwMode="auto">
            <a:xfrm>
              <a:off x="4014" y="1933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9</a:t>
              </a:r>
            </a:p>
          </p:txBody>
        </p:sp>
        <p:sp>
          <p:nvSpPr>
            <p:cNvPr id="32782" name="Text Box 14"/>
            <p:cNvSpPr txBox="1">
              <a:spLocks noChangeArrowheads="1"/>
            </p:cNvSpPr>
            <p:nvPr/>
          </p:nvSpPr>
          <p:spPr bwMode="auto">
            <a:xfrm>
              <a:off x="4422" y="3521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2</a:t>
              </a:r>
            </a:p>
          </p:txBody>
        </p:sp>
        <p:sp>
          <p:nvSpPr>
            <p:cNvPr id="32783" name="Text Box 15"/>
            <p:cNvSpPr txBox="1">
              <a:spLocks noChangeArrowheads="1"/>
            </p:cNvSpPr>
            <p:nvPr/>
          </p:nvSpPr>
          <p:spPr bwMode="auto">
            <a:xfrm>
              <a:off x="4581" y="3521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3</a:t>
              </a:r>
            </a:p>
          </p:txBody>
        </p:sp>
        <p:sp>
          <p:nvSpPr>
            <p:cNvPr id="32784" name="Text Box 16"/>
            <p:cNvSpPr txBox="1">
              <a:spLocks noChangeArrowheads="1"/>
            </p:cNvSpPr>
            <p:nvPr/>
          </p:nvSpPr>
          <p:spPr bwMode="auto">
            <a:xfrm>
              <a:off x="3878" y="3521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i="1"/>
                <a:t>-1</a:t>
              </a:r>
            </a:p>
          </p:txBody>
        </p:sp>
      </p:grp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79388" y="549275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err="1" smtClean="0"/>
              <a:t>Побудуємо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графіки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функцій</a:t>
            </a:r>
            <a:r>
              <a:rPr lang="ru-RU" sz="2400" b="1" i="1" dirty="0" smtClean="0"/>
              <a:t> 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32786" name="Object 18"/>
          <p:cNvGraphicFramePr>
            <a:graphicFrameLocks noChangeAspect="1"/>
          </p:cNvGraphicFramePr>
          <p:nvPr/>
        </p:nvGraphicFramePr>
        <p:xfrm>
          <a:off x="4859338" y="476250"/>
          <a:ext cx="1081087" cy="555625"/>
        </p:xfrm>
        <a:graphic>
          <a:graphicData uri="http://schemas.openxmlformats.org/presentationml/2006/ole">
            <p:oleObj spid="_x0000_s5122" name="Формула" r:id="rId4" imgW="444240" imgH="228600" progId="Equation.3">
              <p:embed/>
            </p:oleObj>
          </a:graphicData>
        </a:graphic>
      </p:graphicFrame>
      <p:graphicFrame>
        <p:nvGraphicFramePr>
          <p:cNvPr id="32787" name="Object 19"/>
          <p:cNvGraphicFramePr>
            <a:graphicFrameLocks noChangeAspect="1"/>
          </p:cNvGraphicFramePr>
          <p:nvPr/>
        </p:nvGraphicFramePr>
        <p:xfrm>
          <a:off x="6084888" y="476250"/>
          <a:ext cx="1270000" cy="544513"/>
        </p:xfrm>
        <a:graphic>
          <a:graphicData uri="http://schemas.openxmlformats.org/presentationml/2006/ole">
            <p:oleObj spid="_x0000_s5123" name="Формула" r:id="rId5" imgW="533160" imgH="228600" progId="Equation.3">
              <p:embed/>
            </p:oleObj>
          </a:graphicData>
        </a:graphic>
      </p:graphicFrame>
      <p:graphicFrame>
        <p:nvGraphicFramePr>
          <p:cNvPr id="32788" name="Object 20"/>
          <p:cNvGraphicFramePr>
            <a:graphicFrameLocks noChangeAspect="1"/>
          </p:cNvGraphicFramePr>
          <p:nvPr/>
        </p:nvGraphicFramePr>
        <p:xfrm>
          <a:off x="7451725" y="188913"/>
          <a:ext cx="1484313" cy="1055687"/>
        </p:xfrm>
        <a:graphic>
          <a:graphicData uri="http://schemas.openxmlformats.org/presentationml/2006/ole">
            <p:oleObj spid="_x0000_s5124" name="Формула" r:id="rId6" imgW="571320" imgH="406080" progId="Equation.3">
              <p:embed/>
            </p:oleObj>
          </a:graphicData>
        </a:graphic>
      </p:graphicFrame>
      <p:graphicFrame>
        <p:nvGraphicFramePr>
          <p:cNvPr id="32789" name="Object 21"/>
          <p:cNvGraphicFramePr>
            <a:graphicFrameLocks noChangeAspect="1"/>
          </p:cNvGraphicFramePr>
          <p:nvPr/>
        </p:nvGraphicFramePr>
        <p:xfrm>
          <a:off x="6084888" y="836613"/>
          <a:ext cx="1609725" cy="954087"/>
        </p:xfrm>
        <a:graphic>
          <a:graphicData uri="http://schemas.openxmlformats.org/presentationml/2006/ole">
            <p:oleObj spid="_x0000_s5125" name="Формула" r:id="rId7" imgW="685800" imgH="406080" progId="Equation.3">
              <p:embed/>
            </p:oleObj>
          </a:graphicData>
        </a:graphic>
      </p:graphicFrame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250825" y="126841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дослідимо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їх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властивості</a:t>
            </a:r>
            <a:r>
              <a:rPr lang="ru-RU" sz="2400" b="1" i="1" dirty="0" smtClean="0"/>
              <a:t>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23928" name="Text Box 24"/>
          <p:cNvSpPr txBox="1">
            <a:spLocks noChangeArrowheads="1"/>
          </p:cNvSpPr>
          <p:nvPr/>
        </p:nvSpPr>
        <p:spPr bwMode="auto">
          <a:xfrm>
            <a:off x="395288" y="179705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2)</a:t>
            </a:r>
          </a:p>
        </p:txBody>
      </p:sp>
      <p:graphicFrame>
        <p:nvGraphicFramePr>
          <p:cNvPr id="123929" name="Group 25"/>
          <p:cNvGraphicFramePr>
            <a:graphicFrameLocks noGrp="1"/>
          </p:cNvGraphicFramePr>
          <p:nvPr/>
        </p:nvGraphicFramePr>
        <p:xfrm>
          <a:off x="323850" y="2349500"/>
          <a:ext cx="3743325" cy="1008063"/>
        </p:xfrm>
        <a:graphic>
          <a:graphicData uri="http://schemas.openxmlformats.org/drawingml/2006/table">
            <a:tbl>
              <a:tblPr/>
              <a:tblGrid>
                <a:gridCol w="468313"/>
                <a:gridCol w="468312"/>
                <a:gridCol w="466725"/>
                <a:gridCol w="468313"/>
                <a:gridCol w="468312"/>
                <a:gridCol w="468313"/>
                <a:gridCol w="466725"/>
                <a:gridCol w="46831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958" name="Text Box 54"/>
          <p:cNvSpPr txBox="1">
            <a:spLocks noChangeArrowheads="1"/>
          </p:cNvSpPr>
          <p:nvPr/>
        </p:nvSpPr>
        <p:spPr bwMode="auto">
          <a:xfrm>
            <a:off x="755650" y="285273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18</a:t>
            </a:r>
          </a:p>
        </p:txBody>
      </p:sp>
      <p:sp>
        <p:nvSpPr>
          <p:cNvPr id="123959" name="Text Box 55"/>
          <p:cNvSpPr txBox="1">
            <a:spLocks noChangeArrowheads="1"/>
          </p:cNvSpPr>
          <p:nvPr/>
        </p:nvSpPr>
        <p:spPr bwMode="auto">
          <a:xfrm>
            <a:off x="1331913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8</a:t>
            </a:r>
          </a:p>
        </p:txBody>
      </p:sp>
      <p:sp>
        <p:nvSpPr>
          <p:cNvPr id="123960" name="Text Box 56"/>
          <p:cNvSpPr txBox="1">
            <a:spLocks noChangeArrowheads="1"/>
          </p:cNvSpPr>
          <p:nvPr/>
        </p:nvSpPr>
        <p:spPr bwMode="auto">
          <a:xfrm>
            <a:off x="1763713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2</a:t>
            </a:r>
          </a:p>
        </p:txBody>
      </p:sp>
      <p:sp>
        <p:nvSpPr>
          <p:cNvPr id="123961" name="Text Box 57"/>
          <p:cNvSpPr txBox="1">
            <a:spLocks noChangeArrowheads="1"/>
          </p:cNvSpPr>
          <p:nvPr/>
        </p:nvSpPr>
        <p:spPr bwMode="auto">
          <a:xfrm>
            <a:off x="2268538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0</a:t>
            </a:r>
          </a:p>
        </p:txBody>
      </p:sp>
      <p:sp>
        <p:nvSpPr>
          <p:cNvPr id="123962" name="Text Box 58"/>
          <p:cNvSpPr txBox="1">
            <a:spLocks noChangeArrowheads="1"/>
          </p:cNvSpPr>
          <p:nvPr/>
        </p:nvSpPr>
        <p:spPr bwMode="auto">
          <a:xfrm>
            <a:off x="2700338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2</a:t>
            </a:r>
          </a:p>
        </p:txBody>
      </p:sp>
      <p:sp>
        <p:nvSpPr>
          <p:cNvPr id="123963" name="Text Box 59"/>
          <p:cNvSpPr txBox="1">
            <a:spLocks noChangeArrowheads="1"/>
          </p:cNvSpPr>
          <p:nvPr/>
        </p:nvSpPr>
        <p:spPr bwMode="auto">
          <a:xfrm>
            <a:off x="3203575" y="28527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8</a:t>
            </a:r>
          </a:p>
        </p:txBody>
      </p:sp>
      <p:sp>
        <p:nvSpPr>
          <p:cNvPr id="123964" name="Text Box 60"/>
          <p:cNvSpPr txBox="1">
            <a:spLocks noChangeArrowheads="1"/>
          </p:cNvSpPr>
          <p:nvPr/>
        </p:nvSpPr>
        <p:spPr bwMode="auto">
          <a:xfrm>
            <a:off x="3563938" y="285273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18</a:t>
            </a:r>
          </a:p>
        </p:txBody>
      </p:sp>
      <p:sp>
        <p:nvSpPr>
          <p:cNvPr id="123965" name="Freeform 61"/>
          <p:cNvSpPr>
            <a:spLocks/>
          </p:cNvSpPr>
          <p:nvPr/>
        </p:nvSpPr>
        <p:spPr bwMode="auto">
          <a:xfrm>
            <a:off x="5689600" y="-1035050"/>
            <a:ext cx="1854200" cy="6654800"/>
          </a:xfrm>
          <a:custGeom>
            <a:avLst/>
            <a:gdLst>
              <a:gd name="T0" fmla="*/ 0 w 1168"/>
              <a:gd name="T1" fmla="*/ 0 h 2040"/>
              <a:gd name="T2" fmla="*/ 84 w 1168"/>
              <a:gd name="T3" fmla="*/ 528 h 2040"/>
              <a:gd name="T4" fmla="*/ 249 w 1168"/>
              <a:gd name="T5" fmla="*/ 1379 h 2040"/>
              <a:gd name="T6" fmla="*/ 428 w 1168"/>
              <a:gd name="T7" fmla="*/ 1888 h 2040"/>
              <a:gd name="T8" fmla="*/ 596 w 1168"/>
              <a:gd name="T9" fmla="*/ 2040 h 2040"/>
              <a:gd name="T10" fmla="*/ 756 w 1168"/>
              <a:gd name="T11" fmla="*/ 1888 h 2040"/>
              <a:gd name="T12" fmla="*/ 929 w 1168"/>
              <a:gd name="T13" fmla="*/ 1379 h 2040"/>
              <a:gd name="T14" fmla="*/ 1096 w 1168"/>
              <a:gd name="T15" fmla="*/ 536 h 2040"/>
              <a:gd name="T16" fmla="*/ 1168 w 1168"/>
              <a:gd name="T17" fmla="*/ 4 h 20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8"/>
              <a:gd name="T28" fmla="*/ 0 h 2040"/>
              <a:gd name="T29" fmla="*/ 1168 w 1168"/>
              <a:gd name="T30" fmla="*/ 2040 h 20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8" h="2040">
                <a:moveTo>
                  <a:pt x="0" y="0"/>
                </a:moveTo>
                <a:cubicBezTo>
                  <a:pt x="14" y="88"/>
                  <a:pt x="43" y="298"/>
                  <a:pt x="84" y="528"/>
                </a:cubicBezTo>
                <a:cubicBezTo>
                  <a:pt x="125" y="758"/>
                  <a:pt x="192" y="1152"/>
                  <a:pt x="249" y="1379"/>
                </a:cubicBezTo>
                <a:cubicBezTo>
                  <a:pt x="306" y="1606"/>
                  <a:pt x="370" y="1778"/>
                  <a:pt x="428" y="1888"/>
                </a:cubicBezTo>
                <a:cubicBezTo>
                  <a:pt x="486" y="1998"/>
                  <a:pt x="541" y="2040"/>
                  <a:pt x="596" y="2040"/>
                </a:cubicBezTo>
                <a:cubicBezTo>
                  <a:pt x="651" y="2040"/>
                  <a:pt x="701" y="1998"/>
                  <a:pt x="756" y="1888"/>
                </a:cubicBezTo>
                <a:cubicBezTo>
                  <a:pt x="811" y="1778"/>
                  <a:pt x="872" y="1604"/>
                  <a:pt x="929" y="1379"/>
                </a:cubicBezTo>
                <a:cubicBezTo>
                  <a:pt x="986" y="1154"/>
                  <a:pt x="1056" y="765"/>
                  <a:pt x="1096" y="536"/>
                </a:cubicBezTo>
                <a:cubicBezTo>
                  <a:pt x="1136" y="307"/>
                  <a:pt x="1153" y="115"/>
                  <a:pt x="1168" y="4"/>
                </a:cubicBezTo>
              </a:path>
            </a:pathLst>
          </a:cu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75" name="Freeform 71"/>
          <p:cNvSpPr>
            <a:spLocks/>
          </p:cNvSpPr>
          <p:nvPr/>
        </p:nvSpPr>
        <p:spPr bwMode="auto">
          <a:xfrm>
            <a:off x="5689600" y="2381250"/>
            <a:ext cx="1854200" cy="3238500"/>
          </a:xfrm>
          <a:custGeom>
            <a:avLst/>
            <a:gdLst>
              <a:gd name="T0" fmla="*/ 0 w 1168"/>
              <a:gd name="T1" fmla="*/ 0 h 2040"/>
              <a:gd name="T2" fmla="*/ 84 w 1168"/>
              <a:gd name="T3" fmla="*/ 528 h 2040"/>
              <a:gd name="T4" fmla="*/ 249 w 1168"/>
              <a:gd name="T5" fmla="*/ 1379 h 2040"/>
              <a:gd name="T6" fmla="*/ 428 w 1168"/>
              <a:gd name="T7" fmla="*/ 1888 h 2040"/>
              <a:gd name="T8" fmla="*/ 596 w 1168"/>
              <a:gd name="T9" fmla="*/ 2040 h 2040"/>
              <a:gd name="T10" fmla="*/ 756 w 1168"/>
              <a:gd name="T11" fmla="*/ 1888 h 2040"/>
              <a:gd name="T12" fmla="*/ 929 w 1168"/>
              <a:gd name="T13" fmla="*/ 1379 h 2040"/>
              <a:gd name="T14" fmla="*/ 1096 w 1168"/>
              <a:gd name="T15" fmla="*/ 536 h 2040"/>
              <a:gd name="T16" fmla="*/ 1168 w 1168"/>
              <a:gd name="T17" fmla="*/ 4 h 20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8"/>
              <a:gd name="T28" fmla="*/ 0 h 2040"/>
              <a:gd name="T29" fmla="*/ 1168 w 1168"/>
              <a:gd name="T30" fmla="*/ 2040 h 20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8" h="2040">
                <a:moveTo>
                  <a:pt x="0" y="0"/>
                </a:moveTo>
                <a:cubicBezTo>
                  <a:pt x="14" y="88"/>
                  <a:pt x="43" y="298"/>
                  <a:pt x="84" y="528"/>
                </a:cubicBezTo>
                <a:cubicBezTo>
                  <a:pt x="125" y="758"/>
                  <a:pt x="192" y="1152"/>
                  <a:pt x="249" y="1379"/>
                </a:cubicBezTo>
                <a:cubicBezTo>
                  <a:pt x="306" y="1606"/>
                  <a:pt x="370" y="1778"/>
                  <a:pt x="428" y="1888"/>
                </a:cubicBezTo>
                <a:cubicBezTo>
                  <a:pt x="486" y="1998"/>
                  <a:pt x="541" y="2040"/>
                  <a:pt x="596" y="2040"/>
                </a:cubicBezTo>
                <a:cubicBezTo>
                  <a:pt x="651" y="2040"/>
                  <a:pt x="701" y="1998"/>
                  <a:pt x="756" y="1888"/>
                </a:cubicBezTo>
                <a:cubicBezTo>
                  <a:pt x="811" y="1778"/>
                  <a:pt x="872" y="1604"/>
                  <a:pt x="929" y="1379"/>
                </a:cubicBezTo>
                <a:cubicBezTo>
                  <a:pt x="986" y="1154"/>
                  <a:pt x="1056" y="765"/>
                  <a:pt x="1096" y="536"/>
                </a:cubicBezTo>
                <a:cubicBezTo>
                  <a:pt x="1136" y="307"/>
                  <a:pt x="1153" y="115"/>
                  <a:pt x="1168" y="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3966" name="Oval 62"/>
          <p:cNvSpPr>
            <a:spLocks noChangeArrowheads="1"/>
          </p:cNvSpPr>
          <p:nvPr/>
        </p:nvSpPr>
        <p:spPr bwMode="auto">
          <a:xfrm>
            <a:off x="6602413" y="5589588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67" name="Oval 63"/>
          <p:cNvSpPr>
            <a:spLocks noChangeArrowheads="1"/>
          </p:cNvSpPr>
          <p:nvPr/>
        </p:nvSpPr>
        <p:spPr bwMode="auto">
          <a:xfrm>
            <a:off x="6340475" y="506571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68" name="Oval 64"/>
          <p:cNvSpPr>
            <a:spLocks noChangeArrowheads="1"/>
          </p:cNvSpPr>
          <p:nvPr/>
        </p:nvSpPr>
        <p:spPr bwMode="auto">
          <a:xfrm>
            <a:off x="6872288" y="506571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69" name="Oval 65"/>
          <p:cNvSpPr>
            <a:spLocks noChangeArrowheads="1"/>
          </p:cNvSpPr>
          <p:nvPr/>
        </p:nvSpPr>
        <p:spPr bwMode="auto">
          <a:xfrm>
            <a:off x="7118350" y="346551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70" name="Oval 66"/>
          <p:cNvSpPr>
            <a:spLocks noChangeArrowheads="1"/>
          </p:cNvSpPr>
          <p:nvPr/>
        </p:nvSpPr>
        <p:spPr bwMode="auto">
          <a:xfrm>
            <a:off x="6067425" y="346551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23973" name="Object 69"/>
          <p:cNvGraphicFramePr>
            <a:graphicFrameLocks noChangeAspect="1"/>
          </p:cNvGraphicFramePr>
          <p:nvPr/>
        </p:nvGraphicFramePr>
        <p:xfrm>
          <a:off x="827088" y="1773238"/>
          <a:ext cx="1270000" cy="544512"/>
        </p:xfrm>
        <a:graphic>
          <a:graphicData uri="http://schemas.openxmlformats.org/presentationml/2006/ole">
            <p:oleObj spid="_x0000_s5126" name="Формула" r:id="rId8" imgW="533160" imgH="228600" progId="Equation.3">
              <p:embed/>
            </p:oleObj>
          </a:graphicData>
        </a:graphic>
      </p:graphicFrame>
      <p:sp>
        <p:nvSpPr>
          <p:cNvPr id="123974" name="Text Box 70"/>
          <p:cNvSpPr txBox="1">
            <a:spLocks noChangeArrowheads="1"/>
          </p:cNvSpPr>
          <p:nvPr/>
        </p:nvSpPr>
        <p:spPr bwMode="auto">
          <a:xfrm>
            <a:off x="519113" y="3783013"/>
            <a:ext cx="394761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 err="1" smtClean="0"/>
              <a:t>Чи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відмінності</a:t>
            </a:r>
            <a:r>
              <a:rPr lang="ru-RU" sz="2000" b="1" i="1" dirty="0" smtClean="0"/>
              <a:t> у </a:t>
            </a:r>
            <a:r>
              <a:rPr lang="ru-RU" sz="2000" b="1" i="1" dirty="0" err="1" smtClean="0"/>
              <a:t>властивостях</a:t>
            </a:r>
            <a:endParaRPr lang="ru-RU" sz="2000" b="1" i="1" dirty="0" smtClean="0"/>
          </a:p>
          <a:p>
            <a:r>
              <a:rPr lang="ru-RU" sz="2000" b="1" i="1" dirty="0" smtClean="0"/>
              <a:t>в </a:t>
            </a:r>
            <a:r>
              <a:rPr lang="ru-RU" sz="2000" b="1" i="1" dirty="0" err="1" smtClean="0"/>
              <a:t>порівнянні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попередньою</a:t>
            </a:r>
            <a:r>
              <a:rPr lang="ru-RU" sz="2000" b="1" i="1" dirty="0" smtClean="0"/>
              <a:t> </a:t>
            </a:r>
          </a:p>
          <a:p>
            <a:r>
              <a:rPr lang="ru-RU" sz="2000" b="1" i="1" dirty="0" err="1" smtClean="0"/>
              <a:t>функцією</a:t>
            </a:r>
            <a:r>
              <a:rPr lang="en-US" sz="2000" b="1" i="1" dirty="0" smtClean="0"/>
              <a:t>?</a:t>
            </a:r>
            <a:endParaRPr lang="en-US" sz="2000" b="1" i="1" dirty="0"/>
          </a:p>
          <a:p>
            <a:endParaRPr lang="en-US" sz="2000" b="1" i="1" dirty="0"/>
          </a:p>
          <a:p>
            <a:r>
              <a:rPr lang="ru-RU" sz="2000" b="1" i="1" dirty="0" smtClean="0"/>
              <a:t>Чим </a:t>
            </a:r>
            <a:r>
              <a:rPr lang="ru-RU" sz="2000" b="1" i="1" dirty="0" err="1" smtClean="0"/>
              <a:t>відрізняється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графік</a:t>
            </a:r>
            <a:r>
              <a:rPr lang="en-US" sz="2000" b="1" i="1" dirty="0"/>
              <a:t>?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12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12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12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8" grpId="0"/>
      <p:bldP spid="123958" grpId="0"/>
      <p:bldP spid="123959" grpId="0"/>
      <p:bldP spid="123960" grpId="0"/>
      <p:bldP spid="123961" grpId="0"/>
      <p:bldP spid="123962" grpId="0"/>
      <p:bldP spid="123963" grpId="0"/>
      <p:bldP spid="123964" grpId="0"/>
      <p:bldP spid="123965" grpId="0" animBg="1"/>
      <p:bldP spid="123975" grpId="0" animBg="1"/>
      <p:bldP spid="123966" grpId="0" animBg="1"/>
      <p:bldP spid="123967" grpId="0" animBg="1"/>
      <p:bldP spid="123968" grpId="0" animBg="1"/>
      <p:bldP spid="123969" grpId="0" animBg="1"/>
      <p:bldP spid="123970" grpId="0" animBg="1"/>
      <p:bldP spid="1239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4425950" y="2176463"/>
            <a:ext cx="4433888" cy="4452937"/>
            <a:chOff x="2788" y="1371"/>
            <a:chExt cx="2793" cy="2805"/>
          </a:xfrm>
        </p:grpSpPr>
        <p:pic>
          <p:nvPicPr>
            <p:cNvPr id="36867" name="Picture 7" descr="сетка"/>
            <p:cNvPicPr>
              <a:picLocks noChangeAspect="1" noChangeArrowheads="1"/>
            </p:cNvPicPr>
            <p:nvPr/>
          </p:nvPicPr>
          <p:blipFill>
            <a:blip r:embed="rId3">
              <a:lum bright="32000" contrast="-70000"/>
              <a:grayscl/>
            </a:blip>
            <a:srcRect l="22391" t="23769" r="22256" b="20491"/>
            <a:stretch>
              <a:fillRect/>
            </a:stretch>
          </p:blipFill>
          <p:spPr bwMode="auto">
            <a:xfrm>
              <a:off x="2788" y="1371"/>
              <a:ext cx="2793" cy="2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68" name="Line 8"/>
            <p:cNvSpPr>
              <a:spLocks noChangeShapeType="1"/>
            </p:cNvSpPr>
            <p:nvPr/>
          </p:nvSpPr>
          <p:spPr bwMode="auto">
            <a:xfrm flipV="1">
              <a:off x="4182" y="1517"/>
              <a:ext cx="0" cy="24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69" name="Line 9"/>
            <p:cNvSpPr>
              <a:spLocks noChangeShapeType="1"/>
            </p:cNvSpPr>
            <p:nvPr/>
          </p:nvSpPr>
          <p:spPr bwMode="auto">
            <a:xfrm>
              <a:off x="2880" y="2341"/>
              <a:ext cx="25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0" name="Text Box 10"/>
            <p:cNvSpPr txBox="1">
              <a:spLocks noChangeArrowheads="1"/>
            </p:cNvSpPr>
            <p:nvPr/>
          </p:nvSpPr>
          <p:spPr bwMode="auto">
            <a:xfrm>
              <a:off x="5284" y="2387"/>
              <a:ext cx="18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i="1" baseline="-25000"/>
                <a:t>Х</a:t>
              </a:r>
            </a:p>
          </p:txBody>
        </p:sp>
        <p:sp>
          <p:nvSpPr>
            <p:cNvPr id="36871" name="Text Box 11"/>
            <p:cNvSpPr txBox="1">
              <a:spLocks noChangeArrowheads="1"/>
            </p:cNvSpPr>
            <p:nvPr/>
          </p:nvSpPr>
          <p:spPr bwMode="auto">
            <a:xfrm>
              <a:off x="4165" y="1434"/>
              <a:ext cx="18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i="1" baseline="-25000"/>
                <a:t>У</a:t>
              </a:r>
            </a:p>
          </p:txBody>
        </p:sp>
        <p:sp>
          <p:nvSpPr>
            <p:cNvPr id="36872" name="Text Box 10"/>
            <p:cNvSpPr txBox="1">
              <a:spLocks noChangeArrowheads="1"/>
            </p:cNvSpPr>
            <p:nvPr/>
          </p:nvSpPr>
          <p:spPr bwMode="auto">
            <a:xfrm>
              <a:off x="4241" y="2341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1</a:t>
              </a:r>
            </a:p>
          </p:txBody>
        </p:sp>
        <p:sp>
          <p:nvSpPr>
            <p:cNvPr id="36873" name="Text Box 11"/>
            <p:cNvSpPr txBox="1">
              <a:spLocks noChangeArrowheads="1"/>
            </p:cNvSpPr>
            <p:nvPr/>
          </p:nvSpPr>
          <p:spPr bwMode="auto">
            <a:xfrm>
              <a:off x="4150" y="2069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1</a:t>
              </a:r>
            </a:p>
          </p:txBody>
        </p:sp>
        <p:sp>
          <p:nvSpPr>
            <p:cNvPr id="36874" name="Text Box 12"/>
            <p:cNvSpPr txBox="1">
              <a:spLocks noChangeArrowheads="1"/>
            </p:cNvSpPr>
            <p:nvPr/>
          </p:nvSpPr>
          <p:spPr bwMode="auto">
            <a:xfrm>
              <a:off x="3969" y="2568"/>
              <a:ext cx="2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-2</a:t>
              </a:r>
            </a:p>
          </p:txBody>
        </p:sp>
        <p:sp>
          <p:nvSpPr>
            <p:cNvPr id="36875" name="Text Box 14"/>
            <p:cNvSpPr txBox="1">
              <a:spLocks noChangeArrowheads="1"/>
            </p:cNvSpPr>
            <p:nvPr/>
          </p:nvSpPr>
          <p:spPr bwMode="auto">
            <a:xfrm>
              <a:off x="4422" y="2341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2</a:t>
              </a:r>
            </a:p>
          </p:txBody>
        </p:sp>
        <p:sp>
          <p:nvSpPr>
            <p:cNvPr id="36876" name="Text Box 15"/>
            <p:cNvSpPr txBox="1">
              <a:spLocks noChangeArrowheads="1"/>
            </p:cNvSpPr>
            <p:nvPr/>
          </p:nvSpPr>
          <p:spPr bwMode="auto">
            <a:xfrm>
              <a:off x="4604" y="2341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3</a:t>
              </a:r>
            </a:p>
          </p:txBody>
        </p:sp>
        <p:sp>
          <p:nvSpPr>
            <p:cNvPr id="36877" name="Text Box 16"/>
            <p:cNvSpPr txBox="1">
              <a:spLocks noChangeArrowheads="1"/>
            </p:cNvSpPr>
            <p:nvPr/>
          </p:nvSpPr>
          <p:spPr bwMode="auto">
            <a:xfrm>
              <a:off x="3878" y="2341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i="1"/>
                <a:t>-1</a:t>
              </a:r>
            </a:p>
          </p:txBody>
        </p:sp>
      </p:grpSp>
      <p:sp>
        <p:nvSpPr>
          <p:cNvPr id="36878" name="Text Box 17"/>
          <p:cNvSpPr txBox="1">
            <a:spLocks noChangeArrowheads="1"/>
          </p:cNvSpPr>
          <p:nvPr/>
        </p:nvSpPr>
        <p:spPr bwMode="auto">
          <a:xfrm>
            <a:off x="179388" y="549275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err="1" smtClean="0"/>
              <a:t>Побудуємо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графіки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функцій</a:t>
            </a:r>
            <a:r>
              <a:rPr lang="ru-RU" sz="2400" b="1" i="1" dirty="0" smtClean="0"/>
              <a:t> 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36879" name="Object 18"/>
          <p:cNvGraphicFramePr>
            <a:graphicFrameLocks noChangeAspect="1"/>
          </p:cNvGraphicFramePr>
          <p:nvPr/>
        </p:nvGraphicFramePr>
        <p:xfrm>
          <a:off x="4859338" y="476250"/>
          <a:ext cx="1081087" cy="555625"/>
        </p:xfrm>
        <a:graphic>
          <a:graphicData uri="http://schemas.openxmlformats.org/presentationml/2006/ole">
            <p:oleObj spid="_x0000_s6146" name="Формула" r:id="rId4" imgW="444240" imgH="228600" progId="Equation.3">
              <p:embed/>
            </p:oleObj>
          </a:graphicData>
        </a:graphic>
      </p:graphicFrame>
      <p:graphicFrame>
        <p:nvGraphicFramePr>
          <p:cNvPr id="36880" name="Object 19"/>
          <p:cNvGraphicFramePr>
            <a:graphicFrameLocks noChangeAspect="1"/>
          </p:cNvGraphicFramePr>
          <p:nvPr/>
        </p:nvGraphicFramePr>
        <p:xfrm>
          <a:off x="6084888" y="476250"/>
          <a:ext cx="1270000" cy="544513"/>
        </p:xfrm>
        <a:graphic>
          <a:graphicData uri="http://schemas.openxmlformats.org/presentationml/2006/ole">
            <p:oleObj spid="_x0000_s6147" name="Формула" r:id="rId5" imgW="533160" imgH="228600" progId="Equation.3">
              <p:embed/>
            </p:oleObj>
          </a:graphicData>
        </a:graphic>
      </p:graphicFrame>
      <p:graphicFrame>
        <p:nvGraphicFramePr>
          <p:cNvPr id="36881" name="Object 20"/>
          <p:cNvGraphicFramePr>
            <a:graphicFrameLocks noChangeAspect="1"/>
          </p:cNvGraphicFramePr>
          <p:nvPr/>
        </p:nvGraphicFramePr>
        <p:xfrm>
          <a:off x="7451725" y="188913"/>
          <a:ext cx="1484313" cy="1055687"/>
        </p:xfrm>
        <a:graphic>
          <a:graphicData uri="http://schemas.openxmlformats.org/presentationml/2006/ole">
            <p:oleObj spid="_x0000_s6148" name="Формула" r:id="rId6" imgW="571320" imgH="406080" progId="Equation.3">
              <p:embed/>
            </p:oleObj>
          </a:graphicData>
        </a:graphic>
      </p:graphicFrame>
      <p:graphicFrame>
        <p:nvGraphicFramePr>
          <p:cNvPr id="36882" name="Object 21"/>
          <p:cNvGraphicFramePr>
            <a:graphicFrameLocks noChangeAspect="1"/>
          </p:cNvGraphicFramePr>
          <p:nvPr/>
        </p:nvGraphicFramePr>
        <p:xfrm>
          <a:off x="6084888" y="836613"/>
          <a:ext cx="1609725" cy="954087"/>
        </p:xfrm>
        <a:graphic>
          <a:graphicData uri="http://schemas.openxmlformats.org/presentationml/2006/ole">
            <p:oleObj spid="_x0000_s6149" name="Формула" r:id="rId7" imgW="685800" imgH="406080" progId="Equation.3">
              <p:embed/>
            </p:oleObj>
          </a:graphicData>
        </a:graphic>
      </p:graphicFrame>
      <p:sp>
        <p:nvSpPr>
          <p:cNvPr id="36883" name="Text Box 22"/>
          <p:cNvSpPr txBox="1">
            <a:spLocks noChangeArrowheads="1"/>
          </p:cNvSpPr>
          <p:nvPr/>
        </p:nvSpPr>
        <p:spPr bwMode="auto">
          <a:xfrm>
            <a:off x="250825" y="126841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дослідимо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їх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властивості</a:t>
            </a:r>
            <a:r>
              <a:rPr lang="ru-RU" sz="2400" b="1" i="1" dirty="0" smtClean="0"/>
              <a:t>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29047" name="Text Box 23"/>
          <p:cNvSpPr txBox="1">
            <a:spLocks noChangeArrowheads="1"/>
          </p:cNvSpPr>
          <p:nvPr/>
        </p:nvSpPr>
        <p:spPr bwMode="auto">
          <a:xfrm>
            <a:off x="395288" y="179705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4)</a:t>
            </a:r>
          </a:p>
        </p:txBody>
      </p:sp>
      <p:graphicFrame>
        <p:nvGraphicFramePr>
          <p:cNvPr id="129048" name="Group 24"/>
          <p:cNvGraphicFramePr>
            <a:graphicFrameLocks noGrp="1"/>
          </p:cNvGraphicFramePr>
          <p:nvPr/>
        </p:nvGraphicFramePr>
        <p:xfrm>
          <a:off x="323850" y="2349500"/>
          <a:ext cx="3743325" cy="1008063"/>
        </p:xfrm>
        <a:graphic>
          <a:graphicData uri="http://schemas.openxmlformats.org/drawingml/2006/table">
            <a:tbl>
              <a:tblPr/>
              <a:tblGrid>
                <a:gridCol w="468313"/>
                <a:gridCol w="468312"/>
                <a:gridCol w="466725"/>
                <a:gridCol w="468313"/>
                <a:gridCol w="468312"/>
                <a:gridCol w="468313"/>
                <a:gridCol w="466725"/>
                <a:gridCol w="46831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077" name="Text Box 53"/>
          <p:cNvSpPr txBox="1">
            <a:spLocks noChangeArrowheads="1"/>
          </p:cNvSpPr>
          <p:nvPr/>
        </p:nvSpPr>
        <p:spPr bwMode="auto">
          <a:xfrm>
            <a:off x="682625" y="2900363"/>
            <a:ext cx="62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/>
              <a:t>-4,5</a:t>
            </a:r>
          </a:p>
        </p:txBody>
      </p:sp>
      <p:sp>
        <p:nvSpPr>
          <p:cNvPr id="129078" name="Text Box 54"/>
          <p:cNvSpPr txBox="1">
            <a:spLocks noChangeArrowheads="1"/>
          </p:cNvSpPr>
          <p:nvPr/>
        </p:nvSpPr>
        <p:spPr bwMode="auto">
          <a:xfrm>
            <a:off x="1258888" y="2852738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-2</a:t>
            </a:r>
          </a:p>
        </p:txBody>
      </p:sp>
      <p:sp>
        <p:nvSpPr>
          <p:cNvPr id="129079" name="Text Box 55"/>
          <p:cNvSpPr txBox="1">
            <a:spLocks noChangeArrowheads="1"/>
          </p:cNvSpPr>
          <p:nvPr/>
        </p:nvSpPr>
        <p:spPr bwMode="auto">
          <a:xfrm>
            <a:off x="1619250" y="2852738"/>
            <a:ext cx="666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i="1"/>
              <a:t>-0,5</a:t>
            </a:r>
          </a:p>
        </p:txBody>
      </p:sp>
      <p:sp>
        <p:nvSpPr>
          <p:cNvPr id="129080" name="Text Box 56"/>
          <p:cNvSpPr txBox="1">
            <a:spLocks noChangeArrowheads="1"/>
          </p:cNvSpPr>
          <p:nvPr/>
        </p:nvSpPr>
        <p:spPr bwMode="auto">
          <a:xfrm>
            <a:off x="2195513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0</a:t>
            </a:r>
          </a:p>
        </p:txBody>
      </p:sp>
      <p:sp>
        <p:nvSpPr>
          <p:cNvPr id="129081" name="Text Box 57"/>
          <p:cNvSpPr txBox="1">
            <a:spLocks noChangeArrowheads="1"/>
          </p:cNvSpPr>
          <p:nvPr/>
        </p:nvSpPr>
        <p:spPr bwMode="auto">
          <a:xfrm>
            <a:off x="2554288" y="2852738"/>
            <a:ext cx="666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i="1"/>
              <a:t>-0,5</a:t>
            </a:r>
          </a:p>
        </p:txBody>
      </p:sp>
      <p:sp>
        <p:nvSpPr>
          <p:cNvPr id="129082" name="Text Box 58"/>
          <p:cNvSpPr txBox="1">
            <a:spLocks noChangeArrowheads="1"/>
          </p:cNvSpPr>
          <p:nvPr/>
        </p:nvSpPr>
        <p:spPr bwMode="auto">
          <a:xfrm>
            <a:off x="3130550" y="2852738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-2</a:t>
            </a:r>
          </a:p>
        </p:txBody>
      </p:sp>
      <p:sp>
        <p:nvSpPr>
          <p:cNvPr id="129083" name="Text Box 59"/>
          <p:cNvSpPr txBox="1">
            <a:spLocks noChangeArrowheads="1"/>
          </p:cNvSpPr>
          <p:nvPr/>
        </p:nvSpPr>
        <p:spPr bwMode="auto">
          <a:xfrm>
            <a:off x="3490913" y="2852738"/>
            <a:ext cx="666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i="1"/>
              <a:t>-4,5</a:t>
            </a:r>
          </a:p>
        </p:txBody>
      </p:sp>
      <p:sp>
        <p:nvSpPr>
          <p:cNvPr id="129093" name="Text Box 69"/>
          <p:cNvSpPr txBox="1">
            <a:spLocks noChangeArrowheads="1"/>
          </p:cNvSpPr>
          <p:nvPr/>
        </p:nvSpPr>
        <p:spPr bwMode="auto">
          <a:xfrm>
            <a:off x="519113" y="3783013"/>
            <a:ext cx="39476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 err="1" smtClean="0"/>
              <a:t>Чи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відмінності</a:t>
            </a:r>
            <a:r>
              <a:rPr lang="ru-RU" sz="2000" b="1" i="1" dirty="0" smtClean="0"/>
              <a:t> у </a:t>
            </a:r>
            <a:r>
              <a:rPr lang="ru-RU" sz="2000" b="1" i="1" dirty="0" err="1" smtClean="0"/>
              <a:t>властивостях</a:t>
            </a:r>
            <a:endParaRPr lang="ru-RU" sz="2000" b="1" i="1" dirty="0" smtClean="0"/>
          </a:p>
          <a:p>
            <a:r>
              <a:rPr lang="ru-RU" sz="2000" b="1" i="1" dirty="0" smtClean="0"/>
              <a:t>в </a:t>
            </a:r>
            <a:r>
              <a:rPr lang="ru-RU" sz="2000" b="1" i="1" dirty="0" err="1" smtClean="0"/>
              <a:t>порівнянні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попередньою</a:t>
            </a:r>
            <a:r>
              <a:rPr lang="ru-RU" sz="2000" b="1" i="1" dirty="0" smtClean="0"/>
              <a:t> </a:t>
            </a:r>
          </a:p>
          <a:p>
            <a:r>
              <a:rPr lang="ru-RU" sz="2000" b="1" i="1" dirty="0" err="1" smtClean="0"/>
              <a:t>функцією</a:t>
            </a:r>
            <a:r>
              <a:rPr lang="en-US" sz="2000" b="1" i="1" dirty="0" smtClean="0"/>
              <a:t>?</a:t>
            </a:r>
            <a:endParaRPr lang="en-US" sz="2000" b="1" i="1" dirty="0"/>
          </a:p>
        </p:txBody>
      </p:sp>
      <p:graphicFrame>
        <p:nvGraphicFramePr>
          <p:cNvPr id="36922" name="Object 71"/>
          <p:cNvGraphicFramePr>
            <a:graphicFrameLocks noChangeAspect="1"/>
          </p:cNvGraphicFramePr>
          <p:nvPr/>
        </p:nvGraphicFramePr>
        <p:xfrm>
          <a:off x="900113" y="1520825"/>
          <a:ext cx="1439862" cy="854075"/>
        </p:xfrm>
        <a:graphic>
          <a:graphicData uri="http://schemas.openxmlformats.org/presentationml/2006/ole">
            <p:oleObj spid="_x0000_s6150" name="Формула" r:id="rId8" imgW="685800" imgH="406080" progId="Equation.3">
              <p:embed/>
            </p:oleObj>
          </a:graphicData>
        </a:graphic>
      </p:graphicFrame>
      <p:sp>
        <p:nvSpPr>
          <p:cNvPr id="129097" name="Freeform 73"/>
          <p:cNvSpPr>
            <a:spLocks/>
          </p:cNvSpPr>
          <p:nvPr/>
        </p:nvSpPr>
        <p:spPr bwMode="auto">
          <a:xfrm rot="10800000">
            <a:off x="5329238" y="3716338"/>
            <a:ext cx="2651125" cy="3352800"/>
          </a:xfrm>
          <a:custGeom>
            <a:avLst/>
            <a:gdLst>
              <a:gd name="T0" fmla="*/ 0 w 1670"/>
              <a:gd name="T1" fmla="*/ 0 h 2112"/>
              <a:gd name="T2" fmla="*/ 173 w 1670"/>
              <a:gd name="T3" fmla="*/ 783 h 2112"/>
              <a:gd name="T4" fmla="*/ 324 w 1670"/>
              <a:gd name="T5" fmla="*/ 1368 h 2112"/>
              <a:gd name="T6" fmla="*/ 491 w 1670"/>
              <a:gd name="T7" fmla="*/ 1781 h 2112"/>
              <a:gd name="T8" fmla="*/ 672 w 1670"/>
              <a:gd name="T9" fmla="*/ 2046 h 2112"/>
              <a:gd name="T10" fmla="*/ 840 w 1670"/>
              <a:gd name="T11" fmla="*/ 2112 h 2112"/>
              <a:gd name="T12" fmla="*/ 1008 w 1670"/>
              <a:gd name="T13" fmla="*/ 2046 h 2112"/>
              <a:gd name="T14" fmla="*/ 1188 w 1670"/>
              <a:gd name="T15" fmla="*/ 1782 h 2112"/>
              <a:gd name="T16" fmla="*/ 1352 w 1670"/>
              <a:gd name="T17" fmla="*/ 1373 h 2112"/>
              <a:gd name="T18" fmla="*/ 1500 w 1670"/>
              <a:gd name="T19" fmla="*/ 786 h 2112"/>
              <a:gd name="T20" fmla="*/ 1670 w 1670"/>
              <a:gd name="T21" fmla="*/ 12 h 21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0"/>
              <a:gd name="T34" fmla="*/ 0 h 2112"/>
              <a:gd name="T35" fmla="*/ 1670 w 1670"/>
              <a:gd name="T36" fmla="*/ 2112 h 21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0" h="2112">
                <a:moveTo>
                  <a:pt x="0" y="0"/>
                </a:moveTo>
                <a:cubicBezTo>
                  <a:pt x="29" y="129"/>
                  <a:pt x="119" y="555"/>
                  <a:pt x="173" y="783"/>
                </a:cubicBezTo>
                <a:cubicBezTo>
                  <a:pt x="227" y="1011"/>
                  <a:pt x="271" y="1202"/>
                  <a:pt x="324" y="1368"/>
                </a:cubicBezTo>
                <a:cubicBezTo>
                  <a:pt x="377" y="1534"/>
                  <a:pt x="433" y="1668"/>
                  <a:pt x="491" y="1781"/>
                </a:cubicBezTo>
                <a:cubicBezTo>
                  <a:pt x="549" y="1894"/>
                  <a:pt x="614" y="1991"/>
                  <a:pt x="672" y="2046"/>
                </a:cubicBezTo>
                <a:cubicBezTo>
                  <a:pt x="730" y="2101"/>
                  <a:pt x="784" y="2112"/>
                  <a:pt x="840" y="2112"/>
                </a:cubicBezTo>
                <a:cubicBezTo>
                  <a:pt x="896" y="2112"/>
                  <a:pt x="950" y="2101"/>
                  <a:pt x="1008" y="2046"/>
                </a:cubicBezTo>
                <a:cubicBezTo>
                  <a:pt x="1066" y="1991"/>
                  <a:pt x="1131" y="1894"/>
                  <a:pt x="1188" y="1782"/>
                </a:cubicBezTo>
                <a:cubicBezTo>
                  <a:pt x="1245" y="1670"/>
                  <a:pt x="1300" y="1539"/>
                  <a:pt x="1352" y="1373"/>
                </a:cubicBezTo>
                <a:cubicBezTo>
                  <a:pt x="1404" y="1207"/>
                  <a:pt x="1447" y="1013"/>
                  <a:pt x="1500" y="786"/>
                </a:cubicBezTo>
                <a:cubicBezTo>
                  <a:pt x="1553" y="559"/>
                  <a:pt x="1635" y="173"/>
                  <a:pt x="1670" y="12"/>
                </a:cubicBezTo>
              </a:path>
            </a:pathLst>
          </a:custGeom>
          <a:noFill/>
          <a:ln w="25400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2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12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1" dur="500"/>
                                        <p:tgtEl>
                                          <p:spTgt spid="129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7" grpId="0"/>
      <p:bldP spid="129077" grpId="0"/>
      <p:bldP spid="129078" grpId="0"/>
      <p:bldP spid="129079" grpId="0"/>
      <p:bldP spid="129080" grpId="0"/>
      <p:bldP spid="129081" grpId="0"/>
      <p:bldP spid="129082" grpId="0"/>
      <p:bldP spid="129083" grpId="0"/>
      <p:bldP spid="129093" grpId="0"/>
      <p:bldP spid="129093" grpId="1"/>
      <p:bldP spid="1290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25950" y="2176463"/>
            <a:ext cx="4433888" cy="4452937"/>
            <a:chOff x="2788" y="1371"/>
            <a:chExt cx="2793" cy="2805"/>
          </a:xfrm>
        </p:grpSpPr>
        <p:pic>
          <p:nvPicPr>
            <p:cNvPr id="37891" name="Picture 7" descr="сетка"/>
            <p:cNvPicPr>
              <a:picLocks noChangeAspect="1" noChangeArrowheads="1"/>
            </p:cNvPicPr>
            <p:nvPr/>
          </p:nvPicPr>
          <p:blipFill>
            <a:blip r:embed="rId3">
              <a:lum bright="30000" contrast="-70000"/>
              <a:grayscl/>
            </a:blip>
            <a:srcRect l="22391" t="23769" r="22256" b="20491"/>
            <a:stretch>
              <a:fillRect/>
            </a:stretch>
          </p:blipFill>
          <p:spPr bwMode="auto">
            <a:xfrm>
              <a:off x="2788" y="1371"/>
              <a:ext cx="2793" cy="2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2" name="Line 8"/>
            <p:cNvSpPr>
              <a:spLocks noChangeShapeType="1"/>
            </p:cNvSpPr>
            <p:nvPr/>
          </p:nvSpPr>
          <p:spPr bwMode="auto">
            <a:xfrm flipV="1">
              <a:off x="4182" y="1517"/>
              <a:ext cx="0" cy="24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3" name="Line 9"/>
            <p:cNvSpPr>
              <a:spLocks noChangeShapeType="1"/>
            </p:cNvSpPr>
            <p:nvPr/>
          </p:nvSpPr>
          <p:spPr bwMode="auto">
            <a:xfrm>
              <a:off x="2880" y="2341"/>
              <a:ext cx="25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4" name="Text Box 10"/>
            <p:cNvSpPr txBox="1">
              <a:spLocks noChangeArrowheads="1"/>
            </p:cNvSpPr>
            <p:nvPr/>
          </p:nvSpPr>
          <p:spPr bwMode="auto">
            <a:xfrm>
              <a:off x="5284" y="2387"/>
              <a:ext cx="18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i="1" baseline="-25000"/>
                <a:t>Х</a:t>
              </a:r>
            </a:p>
          </p:txBody>
        </p:sp>
        <p:sp>
          <p:nvSpPr>
            <p:cNvPr id="37895" name="Text Box 11"/>
            <p:cNvSpPr txBox="1">
              <a:spLocks noChangeArrowheads="1"/>
            </p:cNvSpPr>
            <p:nvPr/>
          </p:nvSpPr>
          <p:spPr bwMode="auto">
            <a:xfrm>
              <a:off x="4165" y="1434"/>
              <a:ext cx="18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i="1" baseline="-25000"/>
                <a:t>У</a:t>
              </a:r>
            </a:p>
          </p:txBody>
        </p:sp>
        <p:sp>
          <p:nvSpPr>
            <p:cNvPr id="37896" name="Text Box 8"/>
            <p:cNvSpPr txBox="1">
              <a:spLocks noChangeArrowheads="1"/>
            </p:cNvSpPr>
            <p:nvPr/>
          </p:nvSpPr>
          <p:spPr bwMode="auto">
            <a:xfrm>
              <a:off x="4241" y="2341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1</a:t>
              </a:r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4150" y="2069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1</a:t>
              </a:r>
            </a:p>
          </p:txBody>
        </p:sp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3969" y="2568"/>
              <a:ext cx="2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-2</a:t>
              </a:r>
            </a:p>
          </p:txBody>
        </p:sp>
        <p:sp>
          <p:nvSpPr>
            <p:cNvPr id="37899" name="Text Box 11"/>
            <p:cNvSpPr txBox="1">
              <a:spLocks noChangeArrowheads="1"/>
            </p:cNvSpPr>
            <p:nvPr/>
          </p:nvSpPr>
          <p:spPr bwMode="auto">
            <a:xfrm>
              <a:off x="4422" y="2341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2</a:t>
              </a:r>
            </a:p>
          </p:txBody>
        </p:sp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4604" y="2341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3</a:t>
              </a:r>
            </a:p>
          </p:txBody>
        </p:sp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3878" y="2341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i="1"/>
                <a:t>-1</a:t>
              </a:r>
            </a:p>
          </p:txBody>
        </p:sp>
      </p:grp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79388" y="549275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err="1" smtClean="0"/>
              <a:t>Побудуємо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графіки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функцій</a:t>
            </a:r>
            <a:r>
              <a:rPr lang="ru-RU" sz="2400" b="1" i="1" dirty="0" smtClean="0"/>
              <a:t> 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37903" name="Object 15"/>
          <p:cNvGraphicFramePr>
            <a:graphicFrameLocks noChangeAspect="1"/>
          </p:cNvGraphicFramePr>
          <p:nvPr/>
        </p:nvGraphicFramePr>
        <p:xfrm>
          <a:off x="4859338" y="476250"/>
          <a:ext cx="1081087" cy="555625"/>
        </p:xfrm>
        <a:graphic>
          <a:graphicData uri="http://schemas.openxmlformats.org/presentationml/2006/ole">
            <p:oleObj spid="_x0000_s7170" name="Формула" r:id="rId4" imgW="444240" imgH="228600" progId="Equation.3">
              <p:embed/>
            </p:oleObj>
          </a:graphicData>
        </a:graphic>
      </p:graphicFrame>
      <p:graphicFrame>
        <p:nvGraphicFramePr>
          <p:cNvPr id="37904" name="Object 16"/>
          <p:cNvGraphicFramePr>
            <a:graphicFrameLocks noChangeAspect="1"/>
          </p:cNvGraphicFramePr>
          <p:nvPr/>
        </p:nvGraphicFramePr>
        <p:xfrm>
          <a:off x="6084888" y="476250"/>
          <a:ext cx="1270000" cy="544513"/>
        </p:xfrm>
        <a:graphic>
          <a:graphicData uri="http://schemas.openxmlformats.org/presentationml/2006/ole">
            <p:oleObj spid="_x0000_s7171" name="Формула" r:id="rId5" imgW="533160" imgH="228600" progId="Equation.3">
              <p:embed/>
            </p:oleObj>
          </a:graphicData>
        </a:graphic>
      </p:graphicFrame>
      <p:graphicFrame>
        <p:nvGraphicFramePr>
          <p:cNvPr id="37905" name="Object 17"/>
          <p:cNvGraphicFramePr>
            <a:graphicFrameLocks noChangeAspect="1"/>
          </p:cNvGraphicFramePr>
          <p:nvPr/>
        </p:nvGraphicFramePr>
        <p:xfrm>
          <a:off x="7451725" y="188913"/>
          <a:ext cx="1484313" cy="1055687"/>
        </p:xfrm>
        <a:graphic>
          <a:graphicData uri="http://schemas.openxmlformats.org/presentationml/2006/ole">
            <p:oleObj spid="_x0000_s7172" name="Формула" r:id="rId6" imgW="571320" imgH="406080" progId="Equation.3">
              <p:embed/>
            </p:oleObj>
          </a:graphicData>
        </a:graphic>
      </p:graphicFrame>
      <p:graphicFrame>
        <p:nvGraphicFramePr>
          <p:cNvPr id="37906" name="Object 18"/>
          <p:cNvGraphicFramePr>
            <a:graphicFrameLocks noChangeAspect="1"/>
          </p:cNvGraphicFramePr>
          <p:nvPr/>
        </p:nvGraphicFramePr>
        <p:xfrm>
          <a:off x="6084888" y="836613"/>
          <a:ext cx="1609725" cy="954087"/>
        </p:xfrm>
        <a:graphic>
          <a:graphicData uri="http://schemas.openxmlformats.org/presentationml/2006/ole">
            <p:oleObj spid="_x0000_s7173" name="Формула" r:id="rId7" imgW="685800" imgH="406080" progId="Equation.3">
              <p:embed/>
            </p:oleObj>
          </a:graphicData>
        </a:graphic>
      </p:graphicFrame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250825" y="126841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дослідимо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їх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властивості</a:t>
            </a:r>
            <a:r>
              <a:rPr lang="ru-RU" sz="2400" b="1" i="1" dirty="0" smtClean="0"/>
              <a:t>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395288" y="179705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4)</a:t>
            </a:r>
          </a:p>
        </p:txBody>
      </p:sp>
      <p:graphicFrame>
        <p:nvGraphicFramePr>
          <p:cNvPr id="131093" name="Group 21"/>
          <p:cNvGraphicFramePr>
            <a:graphicFrameLocks noGrp="1"/>
          </p:cNvGraphicFramePr>
          <p:nvPr/>
        </p:nvGraphicFramePr>
        <p:xfrm>
          <a:off x="323850" y="2349500"/>
          <a:ext cx="3743325" cy="1008063"/>
        </p:xfrm>
        <a:graphic>
          <a:graphicData uri="http://schemas.openxmlformats.org/drawingml/2006/table">
            <a:tbl>
              <a:tblPr/>
              <a:tblGrid>
                <a:gridCol w="468313"/>
                <a:gridCol w="468312"/>
                <a:gridCol w="466725"/>
                <a:gridCol w="468313"/>
                <a:gridCol w="468312"/>
                <a:gridCol w="468313"/>
                <a:gridCol w="466725"/>
                <a:gridCol w="46831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38" name="Text Box 50"/>
          <p:cNvSpPr txBox="1">
            <a:spLocks noChangeArrowheads="1"/>
          </p:cNvSpPr>
          <p:nvPr/>
        </p:nvSpPr>
        <p:spPr bwMode="auto">
          <a:xfrm>
            <a:off x="682625" y="2900363"/>
            <a:ext cx="62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/>
              <a:t>-4,5</a:t>
            </a:r>
          </a:p>
        </p:txBody>
      </p:sp>
      <p:sp>
        <p:nvSpPr>
          <p:cNvPr id="37939" name="Text Box 51"/>
          <p:cNvSpPr txBox="1">
            <a:spLocks noChangeArrowheads="1"/>
          </p:cNvSpPr>
          <p:nvPr/>
        </p:nvSpPr>
        <p:spPr bwMode="auto">
          <a:xfrm>
            <a:off x="1258888" y="2852738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-2</a:t>
            </a:r>
          </a:p>
        </p:txBody>
      </p:sp>
      <p:sp>
        <p:nvSpPr>
          <p:cNvPr id="37940" name="Text Box 52"/>
          <p:cNvSpPr txBox="1">
            <a:spLocks noChangeArrowheads="1"/>
          </p:cNvSpPr>
          <p:nvPr/>
        </p:nvSpPr>
        <p:spPr bwMode="auto">
          <a:xfrm>
            <a:off x="1619250" y="2852738"/>
            <a:ext cx="666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i="1"/>
              <a:t>-0,5</a:t>
            </a:r>
          </a:p>
        </p:txBody>
      </p:sp>
      <p:sp>
        <p:nvSpPr>
          <p:cNvPr id="37941" name="Text Box 53"/>
          <p:cNvSpPr txBox="1">
            <a:spLocks noChangeArrowheads="1"/>
          </p:cNvSpPr>
          <p:nvPr/>
        </p:nvSpPr>
        <p:spPr bwMode="auto">
          <a:xfrm>
            <a:off x="2195513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0</a:t>
            </a:r>
          </a:p>
        </p:txBody>
      </p:sp>
      <p:sp>
        <p:nvSpPr>
          <p:cNvPr id="37942" name="Text Box 54"/>
          <p:cNvSpPr txBox="1">
            <a:spLocks noChangeArrowheads="1"/>
          </p:cNvSpPr>
          <p:nvPr/>
        </p:nvSpPr>
        <p:spPr bwMode="auto">
          <a:xfrm>
            <a:off x="2554288" y="2852738"/>
            <a:ext cx="666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i="1"/>
              <a:t>-0,5</a:t>
            </a:r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3130550" y="2852738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-2</a:t>
            </a:r>
          </a:p>
        </p:txBody>
      </p:sp>
      <p:sp>
        <p:nvSpPr>
          <p:cNvPr id="37944" name="Text Box 56"/>
          <p:cNvSpPr txBox="1">
            <a:spLocks noChangeArrowheads="1"/>
          </p:cNvSpPr>
          <p:nvPr/>
        </p:nvSpPr>
        <p:spPr bwMode="auto">
          <a:xfrm>
            <a:off x="3490913" y="2852738"/>
            <a:ext cx="666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i="1"/>
              <a:t>-4,5</a:t>
            </a:r>
          </a:p>
        </p:txBody>
      </p:sp>
      <p:graphicFrame>
        <p:nvGraphicFramePr>
          <p:cNvPr id="37945" name="Object 58"/>
          <p:cNvGraphicFramePr>
            <a:graphicFrameLocks noChangeAspect="1"/>
          </p:cNvGraphicFramePr>
          <p:nvPr/>
        </p:nvGraphicFramePr>
        <p:xfrm>
          <a:off x="900113" y="1520825"/>
          <a:ext cx="1439862" cy="854075"/>
        </p:xfrm>
        <a:graphic>
          <a:graphicData uri="http://schemas.openxmlformats.org/presentationml/2006/ole">
            <p:oleObj spid="_x0000_s7174" name="Формула" r:id="rId8" imgW="685800" imgH="406080" progId="Equation.3">
              <p:embed/>
            </p:oleObj>
          </a:graphicData>
        </a:graphic>
      </p:graphicFrame>
      <p:sp>
        <p:nvSpPr>
          <p:cNvPr id="37946" name="Freeform 59"/>
          <p:cNvSpPr>
            <a:spLocks/>
          </p:cNvSpPr>
          <p:nvPr/>
        </p:nvSpPr>
        <p:spPr bwMode="auto">
          <a:xfrm rot="10800000">
            <a:off x="5329238" y="3716338"/>
            <a:ext cx="2651125" cy="3352800"/>
          </a:xfrm>
          <a:custGeom>
            <a:avLst/>
            <a:gdLst>
              <a:gd name="T0" fmla="*/ 0 w 1670"/>
              <a:gd name="T1" fmla="*/ 0 h 2112"/>
              <a:gd name="T2" fmla="*/ 173 w 1670"/>
              <a:gd name="T3" fmla="*/ 783 h 2112"/>
              <a:gd name="T4" fmla="*/ 324 w 1670"/>
              <a:gd name="T5" fmla="*/ 1368 h 2112"/>
              <a:gd name="T6" fmla="*/ 491 w 1670"/>
              <a:gd name="T7" fmla="*/ 1781 h 2112"/>
              <a:gd name="T8" fmla="*/ 672 w 1670"/>
              <a:gd name="T9" fmla="*/ 2046 h 2112"/>
              <a:gd name="T10" fmla="*/ 840 w 1670"/>
              <a:gd name="T11" fmla="*/ 2112 h 2112"/>
              <a:gd name="T12" fmla="*/ 1008 w 1670"/>
              <a:gd name="T13" fmla="*/ 2046 h 2112"/>
              <a:gd name="T14" fmla="*/ 1188 w 1670"/>
              <a:gd name="T15" fmla="*/ 1782 h 2112"/>
              <a:gd name="T16" fmla="*/ 1352 w 1670"/>
              <a:gd name="T17" fmla="*/ 1373 h 2112"/>
              <a:gd name="T18" fmla="*/ 1500 w 1670"/>
              <a:gd name="T19" fmla="*/ 786 h 2112"/>
              <a:gd name="T20" fmla="*/ 1670 w 1670"/>
              <a:gd name="T21" fmla="*/ 12 h 21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0"/>
              <a:gd name="T34" fmla="*/ 0 h 2112"/>
              <a:gd name="T35" fmla="*/ 1670 w 1670"/>
              <a:gd name="T36" fmla="*/ 2112 h 21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0" h="2112">
                <a:moveTo>
                  <a:pt x="0" y="0"/>
                </a:moveTo>
                <a:cubicBezTo>
                  <a:pt x="29" y="129"/>
                  <a:pt x="119" y="555"/>
                  <a:pt x="173" y="783"/>
                </a:cubicBezTo>
                <a:cubicBezTo>
                  <a:pt x="227" y="1011"/>
                  <a:pt x="271" y="1202"/>
                  <a:pt x="324" y="1368"/>
                </a:cubicBezTo>
                <a:cubicBezTo>
                  <a:pt x="377" y="1534"/>
                  <a:pt x="433" y="1668"/>
                  <a:pt x="491" y="1781"/>
                </a:cubicBezTo>
                <a:cubicBezTo>
                  <a:pt x="549" y="1894"/>
                  <a:pt x="614" y="1991"/>
                  <a:pt x="672" y="2046"/>
                </a:cubicBezTo>
                <a:cubicBezTo>
                  <a:pt x="730" y="2101"/>
                  <a:pt x="784" y="2112"/>
                  <a:pt x="840" y="2112"/>
                </a:cubicBezTo>
                <a:cubicBezTo>
                  <a:pt x="896" y="2112"/>
                  <a:pt x="950" y="2101"/>
                  <a:pt x="1008" y="2046"/>
                </a:cubicBezTo>
                <a:cubicBezTo>
                  <a:pt x="1066" y="1991"/>
                  <a:pt x="1131" y="1894"/>
                  <a:pt x="1188" y="1782"/>
                </a:cubicBezTo>
                <a:cubicBezTo>
                  <a:pt x="1245" y="1670"/>
                  <a:pt x="1300" y="1539"/>
                  <a:pt x="1352" y="1373"/>
                </a:cubicBezTo>
                <a:cubicBezTo>
                  <a:pt x="1404" y="1207"/>
                  <a:pt x="1447" y="1013"/>
                  <a:pt x="1500" y="786"/>
                </a:cubicBezTo>
                <a:cubicBezTo>
                  <a:pt x="1553" y="559"/>
                  <a:pt x="1635" y="173"/>
                  <a:pt x="1670" y="12"/>
                </a:cubicBezTo>
              </a:path>
            </a:pathLst>
          </a:custGeom>
          <a:noFill/>
          <a:ln w="25400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47" name="Text Box 60"/>
          <p:cNvSpPr txBox="1">
            <a:spLocks noChangeArrowheads="1"/>
          </p:cNvSpPr>
          <p:nvPr/>
        </p:nvSpPr>
        <p:spPr bwMode="auto">
          <a:xfrm>
            <a:off x="303213" y="3665538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1. </a:t>
            </a:r>
            <a:r>
              <a:rPr lang="en-US" b="1" i="1"/>
              <a:t>D(y): R</a:t>
            </a:r>
            <a:endParaRPr lang="ru-RU" b="1" i="1"/>
          </a:p>
        </p:txBody>
      </p:sp>
      <p:sp>
        <p:nvSpPr>
          <p:cNvPr id="37948" name="Text Box 61"/>
          <p:cNvSpPr txBox="1">
            <a:spLocks noChangeArrowheads="1"/>
          </p:cNvSpPr>
          <p:nvPr/>
        </p:nvSpPr>
        <p:spPr bwMode="auto">
          <a:xfrm>
            <a:off x="323850" y="4149725"/>
            <a:ext cx="1799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2. у=0, </a:t>
            </a:r>
            <a:r>
              <a:rPr lang="ru-RU" b="1" i="1" dirty="0" err="1" smtClean="0"/>
              <a:t>якщо</a:t>
            </a:r>
            <a:r>
              <a:rPr lang="ru-RU" b="1" i="1" dirty="0" smtClean="0"/>
              <a:t> </a:t>
            </a:r>
            <a:r>
              <a:rPr lang="ru-RU" b="1" i="1" dirty="0"/>
              <a:t>х=0</a:t>
            </a:r>
          </a:p>
        </p:txBody>
      </p:sp>
      <p:sp>
        <p:nvSpPr>
          <p:cNvPr id="131134" name="Text Box 62"/>
          <p:cNvSpPr txBox="1">
            <a:spLocks noChangeArrowheads="1"/>
          </p:cNvSpPr>
          <p:nvPr/>
        </p:nvSpPr>
        <p:spPr bwMode="auto">
          <a:xfrm>
            <a:off x="323850" y="4652963"/>
            <a:ext cx="1566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3. у</a:t>
            </a:r>
            <a:r>
              <a:rPr lang="en-US" b="1" i="1" dirty="0">
                <a:cs typeface="Arial" charset="0"/>
              </a:rPr>
              <a:t>&lt;</a:t>
            </a:r>
            <a:r>
              <a:rPr lang="ru-RU" b="1" i="1" dirty="0">
                <a:cs typeface="Arial" charset="0"/>
              </a:rPr>
              <a:t>0, </a:t>
            </a:r>
            <a:r>
              <a:rPr lang="ru-RU" b="1" i="1" dirty="0" err="1" smtClean="0"/>
              <a:t>якщо</a:t>
            </a:r>
            <a:r>
              <a:rPr lang="ru-RU" b="1" i="1" dirty="0" smtClean="0">
                <a:cs typeface="Arial" charset="0"/>
              </a:rPr>
              <a:t> </a:t>
            </a:r>
            <a:r>
              <a:rPr lang="ru-RU" b="1" i="1" dirty="0" err="1">
                <a:cs typeface="Arial" charset="0"/>
              </a:rPr>
              <a:t>х</a:t>
            </a:r>
            <a:endParaRPr lang="en-US" b="1" i="1" dirty="0">
              <a:cs typeface="Arial" charset="0"/>
            </a:endParaRPr>
          </a:p>
        </p:txBody>
      </p:sp>
      <p:graphicFrame>
        <p:nvGraphicFramePr>
          <p:cNvPr id="131135" name="Object 63"/>
          <p:cNvGraphicFramePr>
            <a:graphicFrameLocks noChangeAspect="1"/>
          </p:cNvGraphicFramePr>
          <p:nvPr/>
        </p:nvGraphicFramePr>
        <p:xfrm>
          <a:off x="1979613" y="4616450"/>
          <a:ext cx="2376487" cy="422275"/>
        </p:xfrm>
        <a:graphic>
          <a:graphicData uri="http://schemas.openxmlformats.org/presentationml/2006/ole">
            <p:oleObj spid="_x0000_s7175" name="Формула" r:id="rId9" imgW="1218960" imgH="215640" progId="Equation.3">
              <p:embed/>
            </p:oleObj>
          </a:graphicData>
        </a:graphic>
      </p:graphicFrame>
      <p:sp>
        <p:nvSpPr>
          <p:cNvPr id="37951" name="Text Box 64"/>
          <p:cNvSpPr txBox="1">
            <a:spLocks noChangeArrowheads="1"/>
          </p:cNvSpPr>
          <p:nvPr/>
        </p:nvSpPr>
        <p:spPr bwMode="auto">
          <a:xfrm>
            <a:off x="323850" y="5157788"/>
            <a:ext cx="153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4. у</a:t>
            </a:r>
            <a:r>
              <a:rPr lang="en-US" b="1" i="1" dirty="0">
                <a:cs typeface="Arial" charset="0"/>
              </a:rPr>
              <a:t>↑</a:t>
            </a:r>
            <a:r>
              <a:rPr lang="ru-RU" b="1" i="1" dirty="0">
                <a:cs typeface="Arial" charset="0"/>
              </a:rPr>
              <a:t>, </a:t>
            </a:r>
            <a:r>
              <a:rPr lang="ru-RU" b="1" i="1" dirty="0" err="1" smtClean="0"/>
              <a:t>якщо</a:t>
            </a:r>
            <a:r>
              <a:rPr lang="ru-RU" b="1" i="1" dirty="0" smtClean="0">
                <a:cs typeface="Arial" charset="0"/>
              </a:rPr>
              <a:t> </a:t>
            </a:r>
            <a:r>
              <a:rPr lang="ru-RU" b="1" i="1" dirty="0" err="1">
                <a:cs typeface="Arial" charset="0"/>
              </a:rPr>
              <a:t>х</a:t>
            </a:r>
            <a:endParaRPr lang="en-US" b="1" i="1" dirty="0">
              <a:cs typeface="Arial" charset="0"/>
            </a:endParaRPr>
          </a:p>
        </p:txBody>
      </p:sp>
      <p:graphicFrame>
        <p:nvGraphicFramePr>
          <p:cNvPr id="131137" name="Object 65"/>
          <p:cNvGraphicFramePr>
            <a:graphicFrameLocks noChangeAspect="1"/>
          </p:cNvGraphicFramePr>
          <p:nvPr/>
        </p:nvGraphicFramePr>
        <p:xfrm>
          <a:off x="1846263" y="5130800"/>
          <a:ext cx="1189037" cy="422275"/>
        </p:xfrm>
        <a:graphic>
          <a:graphicData uri="http://schemas.openxmlformats.org/presentationml/2006/ole">
            <p:oleObj spid="_x0000_s7176" name="Формула" r:id="rId10" imgW="609480" imgH="215640" progId="Equation.3">
              <p:embed/>
            </p:oleObj>
          </a:graphicData>
        </a:graphic>
      </p:graphicFrame>
      <p:sp>
        <p:nvSpPr>
          <p:cNvPr id="37953" name="Text Box 66"/>
          <p:cNvSpPr txBox="1">
            <a:spLocks noChangeArrowheads="1"/>
          </p:cNvSpPr>
          <p:nvPr/>
        </p:nvSpPr>
        <p:spPr bwMode="auto">
          <a:xfrm>
            <a:off x="323850" y="5589588"/>
            <a:ext cx="153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    у</a:t>
            </a:r>
            <a:r>
              <a:rPr lang="en-US" b="1" i="1" dirty="0">
                <a:cs typeface="Arial" charset="0"/>
              </a:rPr>
              <a:t>↓</a:t>
            </a:r>
            <a:r>
              <a:rPr lang="ru-RU" b="1" i="1" dirty="0">
                <a:cs typeface="Arial" charset="0"/>
              </a:rPr>
              <a:t>, </a:t>
            </a:r>
            <a:r>
              <a:rPr lang="ru-RU" b="1" i="1" dirty="0" err="1" smtClean="0"/>
              <a:t>якщо</a:t>
            </a:r>
            <a:r>
              <a:rPr lang="ru-RU" b="1" i="1" dirty="0" smtClean="0">
                <a:cs typeface="Arial" charset="0"/>
              </a:rPr>
              <a:t> </a:t>
            </a:r>
            <a:r>
              <a:rPr lang="ru-RU" b="1" i="1" dirty="0" err="1">
                <a:cs typeface="Arial" charset="0"/>
              </a:rPr>
              <a:t>х</a:t>
            </a:r>
            <a:endParaRPr lang="en-US" b="1" i="1" dirty="0">
              <a:cs typeface="Arial" charset="0"/>
            </a:endParaRPr>
          </a:p>
        </p:txBody>
      </p:sp>
      <p:graphicFrame>
        <p:nvGraphicFramePr>
          <p:cNvPr id="131139" name="Object 67"/>
          <p:cNvGraphicFramePr>
            <a:graphicFrameLocks noChangeAspect="1"/>
          </p:cNvGraphicFramePr>
          <p:nvPr/>
        </p:nvGraphicFramePr>
        <p:xfrm>
          <a:off x="1835150" y="5551488"/>
          <a:ext cx="1139825" cy="422275"/>
        </p:xfrm>
        <a:graphic>
          <a:graphicData uri="http://schemas.openxmlformats.org/presentationml/2006/ole">
            <p:oleObj spid="_x0000_s7177" name="Формула" r:id="rId11" imgW="583920" imgH="215640" progId="Equation.3">
              <p:embed/>
            </p:oleObj>
          </a:graphicData>
        </a:graphic>
      </p:graphicFrame>
      <p:sp>
        <p:nvSpPr>
          <p:cNvPr id="131140" name="Text Box 68"/>
          <p:cNvSpPr txBox="1">
            <a:spLocks noChangeArrowheads="1"/>
          </p:cNvSpPr>
          <p:nvPr/>
        </p:nvSpPr>
        <p:spPr bwMode="auto">
          <a:xfrm>
            <a:off x="323850" y="6021388"/>
            <a:ext cx="2209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5. </a:t>
            </a:r>
            <a:r>
              <a:rPr lang="ru-RU" b="1" i="1" dirty="0" smtClean="0"/>
              <a:t>у</a:t>
            </a:r>
            <a:r>
              <a:rPr lang="ru-RU" b="1" i="1" baseline="-25000" dirty="0" smtClean="0">
                <a:cs typeface="Arial" charset="0"/>
              </a:rPr>
              <a:t>найб</a:t>
            </a:r>
            <a:r>
              <a:rPr lang="ru-RU" b="1" i="1" dirty="0" smtClean="0">
                <a:cs typeface="Arial" charset="0"/>
              </a:rPr>
              <a:t>=0</a:t>
            </a:r>
            <a:r>
              <a:rPr lang="ru-RU" b="1" i="1" dirty="0">
                <a:cs typeface="Arial" charset="0"/>
              </a:rPr>
              <a:t>, </a:t>
            </a:r>
            <a:r>
              <a:rPr lang="ru-RU" b="1" i="1" dirty="0" err="1" smtClean="0"/>
              <a:t>якщо</a:t>
            </a:r>
            <a:r>
              <a:rPr lang="ru-RU" b="1" i="1" dirty="0" smtClean="0">
                <a:cs typeface="Arial" charset="0"/>
              </a:rPr>
              <a:t> </a:t>
            </a:r>
            <a:r>
              <a:rPr lang="ru-RU" b="1" i="1" dirty="0">
                <a:cs typeface="Arial" charset="0"/>
              </a:rPr>
              <a:t>х=0</a:t>
            </a:r>
            <a:endParaRPr lang="en-US" b="1" i="1" dirty="0">
              <a:cs typeface="Arial" charset="0"/>
            </a:endParaRPr>
          </a:p>
        </p:txBody>
      </p:sp>
      <p:sp>
        <p:nvSpPr>
          <p:cNvPr id="131141" name="Text Box 69"/>
          <p:cNvSpPr txBox="1">
            <a:spLocks noChangeArrowheads="1"/>
          </p:cNvSpPr>
          <p:nvPr/>
        </p:nvSpPr>
        <p:spPr bwMode="auto">
          <a:xfrm>
            <a:off x="323850" y="6381750"/>
            <a:ext cx="1920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    </a:t>
            </a:r>
            <a:r>
              <a:rPr lang="ru-RU" b="1" i="1" dirty="0" err="1" smtClean="0"/>
              <a:t>у</a:t>
            </a:r>
            <a:r>
              <a:rPr lang="ru-RU" b="1" i="1" baseline="-25000" dirty="0" err="1" smtClean="0">
                <a:cs typeface="Arial" charset="0"/>
              </a:rPr>
              <a:t>найм</a:t>
            </a:r>
            <a:r>
              <a:rPr lang="ru-RU" b="1" i="1" dirty="0" smtClean="0">
                <a:cs typeface="Arial" charset="0"/>
              </a:rPr>
              <a:t> </a:t>
            </a:r>
            <a:r>
              <a:rPr lang="ru-RU" b="1" i="1" dirty="0">
                <a:cs typeface="Arial" charset="0"/>
              </a:rPr>
              <a:t>– не </a:t>
            </a:r>
            <a:r>
              <a:rPr lang="ru-RU" b="1" i="1" dirty="0" err="1" smtClean="0">
                <a:cs typeface="Arial" charset="0"/>
              </a:rPr>
              <a:t>існує</a:t>
            </a:r>
            <a:r>
              <a:rPr lang="ru-RU" b="1" i="1" dirty="0" smtClean="0">
                <a:cs typeface="Arial" charset="0"/>
              </a:rPr>
              <a:t>.</a:t>
            </a:r>
            <a:endParaRPr lang="en-US" b="1" i="1" dirty="0">
              <a:cs typeface="Arial" charset="0"/>
            </a:endParaRPr>
          </a:p>
        </p:txBody>
      </p:sp>
      <p:sp>
        <p:nvSpPr>
          <p:cNvPr id="131142" name="Text Box 70"/>
          <p:cNvSpPr txBox="1">
            <a:spLocks noChangeArrowheads="1"/>
          </p:cNvSpPr>
          <p:nvPr/>
        </p:nvSpPr>
        <p:spPr bwMode="auto">
          <a:xfrm>
            <a:off x="4140200" y="6308725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6. Е</a:t>
            </a:r>
            <a:r>
              <a:rPr lang="en-US" b="1" i="1"/>
              <a:t>(y): </a:t>
            </a:r>
            <a:endParaRPr lang="ru-RU" b="1" i="1"/>
          </a:p>
        </p:txBody>
      </p:sp>
      <p:graphicFrame>
        <p:nvGraphicFramePr>
          <p:cNvPr id="131143" name="Object 71"/>
          <p:cNvGraphicFramePr>
            <a:graphicFrameLocks noChangeAspect="1"/>
          </p:cNvGraphicFramePr>
          <p:nvPr/>
        </p:nvGraphicFramePr>
        <p:xfrm>
          <a:off x="5057775" y="6343650"/>
          <a:ext cx="779463" cy="339725"/>
        </p:xfrm>
        <a:graphic>
          <a:graphicData uri="http://schemas.openxmlformats.org/presentationml/2006/ole">
            <p:oleObj spid="_x0000_s7178" name="Формула" r:id="rId12" imgW="495000" imgH="215640" progId="Equation.3">
              <p:embed/>
            </p:oleObj>
          </a:graphicData>
        </a:graphic>
      </p:graphicFrame>
      <p:sp>
        <p:nvSpPr>
          <p:cNvPr id="131144" name="Freeform 72"/>
          <p:cNvSpPr>
            <a:spLocks/>
          </p:cNvSpPr>
          <p:nvPr/>
        </p:nvSpPr>
        <p:spPr bwMode="auto">
          <a:xfrm>
            <a:off x="5292725" y="369888"/>
            <a:ext cx="2651125" cy="3352800"/>
          </a:xfrm>
          <a:custGeom>
            <a:avLst/>
            <a:gdLst>
              <a:gd name="T0" fmla="*/ 0 w 1670"/>
              <a:gd name="T1" fmla="*/ 0 h 2112"/>
              <a:gd name="T2" fmla="*/ 173 w 1670"/>
              <a:gd name="T3" fmla="*/ 783 h 2112"/>
              <a:gd name="T4" fmla="*/ 324 w 1670"/>
              <a:gd name="T5" fmla="*/ 1368 h 2112"/>
              <a:gd name="T6" fmla="*/ 491 w 1670"/>
              <a:gd name="T7" fmla="*/ 1781 h 2112"/>
              <a:gd name="T8" fmla="*/ 672 w 1670"/>
              <a:gd name="T9" fmla="*/ 2046 h 2112"/>
              <a:gd name="T10" fmla="*/ 840 w 1670"/>
              <a:gd name="T11" fmla="*/ 2112 h 2112"/>
              <a:gd name="T12" fmla="*/ 1008 w 1670"/>
              <a:gd name="T13" fmla="*/ 2046 h 2112"/>
              <a:gd name="T14" fmla="*/ 1188 w 1670"/>
              <a:gd name="T15" fmla="*/ 1782 h 2112"/>
              <a:gd name="T16" fmla="*/ 1352 w 1670"/>
              <a:gd name="T17" fmla="*/ 1373 h 2112"/>
              <a:gd name="T18" fmla="*/ 1500 w 1670"/>
              <a:gd name="T19" fmla="*/ 786 h 2112"/>
              <a:gd name="T20" fmla="*/ 1670 w 1670"/>
              <a:gd name="T21" fmla="*/ 12 h 21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0"/>
              <a:gd name="T34" fmla="*/ 0 h 2112"/>
              <a:gd name="T35" fmla="*/ 1670 w 1670"/>
              <a:gd name="T36" fmla="*/ 2112 h 21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0" h="2112">
                <a:moveTo>
                  <a:pt x="0" y="0"/>
                </a:moveTo>
                <a:cubicBezTo>
                  <a:pt x="29" y="129"/>
                  <a:pt x="119" y="555"/>
                  <a:pt x="173" y="783"/>
                </a:cubicBezTo>
                <a:cubicBezTo>
                  <a:pt x="227" y="1011"/>
                  <a:pt x="271" y="1202"/>
                  <a:pt x="324" y="1368"/>
                </a:cubicBezTo>
                <a:cubicBezTo>
                  <a:pt x="377" y="1534"/>
                  <a:pt x="433" y="1668"/>
                  <a:pt x="491" y="1781"/>
                </a:cubicBezTo>
                <a:cubicBezTo>
                  <a:pt x="549" y="1894"/>
                  <a:pt x="614" y="1991"/>
                  <a:pt x="672" y="2046"/>
                </a:cubicBezTo>
                <a:cubicBezTo>
                  <a:pt x="730" y="2101"/>
                  <a:pt x="784" y="2112"/>
                  <a:pt x="840" y="2112"/>
                </a:cubicBezTo>
                <a:cubicBezTo>
                  <a:pt x="896" y="2112"/>
                  <a:pt x="950" y="2101"/>
                  <a:pt x="1008" y="2046"/>
                </a:cubicBezTo>
                <a:cubicBezTo>
                  <a:pt x="1066" y="1991"/>
                  <a:pt x="1131" y="1894"/>
                  <a:pt x="1188" y="1782"/>
                </a:cubicBezTo>
                <a:cubicBezTo>
                  <a:pt x="1245" y="1670"/>
                  <a:pt x="1300" y="1539"/>
                  <a:pt x="1352" y="1373"/>
                </a:cubicBezTo>
                <a:cubicBezTo>
                  <a:pt x="1404" y="1207"/>
                  <a:pt x="1447" y="1013"/>
                  <a:pt x="1500" y="786"/>
                </a:cubicBezTo>
                <a:cubicBezTo>
                  <a:pt x="1553" y="559"/>
                  <a:pt x="1635" y="173"/>
                  <a:pt x="1670" y="12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3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3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3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3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3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13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7" grpId="0"/>
      <p:bldP spid="37948" grpId="0"/>
      <p:bldP spid="131134" grpId="0"/>
      <p:bldP spid="37951" grpId="0"/>
      <p:bldP spid="37953" grpId="0"/>
      <p:bldP spid="131140" grpId="0"/>
      <p:bldP spid="131141" grpId="0"/>
      <p:bldP spid="131142" grpId="0"/>
      <p:bldP spid="1311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404813"/>
            <a:ext cx="2795588" cy="2808287"/>
            <a:chOff x="839" y="391"/>
            <a:chExt cx="1761" cy="1769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839" y="391"/>
              <a:ext cx="1761" cy="1769"/>
              <a:chOff x="3061" y="1515"/>
              <a:chExt cx="2042" cy="2051"/>
            </a:xfrm>
          </p:grpSpPr>
          <p:pic>
            <p:nvPicPr>
              <p:cNvPr id="39940" name="Picture 7" descr="сетка"/>
              <p:cNvPicPr>
                <a:picLocks noChangeAspect="1" noChangeArrowheads="1"/>
              </p:cNvPicPr>
              <p:nvPr/>
            </p:nvPicPr>
            <p:blipFill>
              <a:blip r:embed="rId3">
                <a:lum bright="36000" contrast="-70000"/>
                <a:grayscl/>
              </a:blip>
              <a:srcRect l="22391" t="23769" r="22256" b="20491"/>
              <a:stretch>
                <a:fillRect/>
              </a:stretch>
            </p:blipFill>
            <p:spPr bwMode="auto">
              <a:xfrm>
                <a:off x="3061" y="1515"/>
                <a:ext cx="2042" cy="2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941" name="Line 8"/>
              <p:cNvSpPr>
                <a:spLocks noChangeShapeType="1"/>
              </p:cNvSpPr>
              <p:nvPr/>
            </p:nvSpPr>
            <p:spPr bwMode="auto">
              <a:xfrm flipV="1">
                <a:off x="4080" y="1622"/>
                <a:ext cx="0" cy="180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42" name="Line 9"/>
              <p:cNvSpPr>
                <a:spLocks noChangeShapeType="1"/>
              </p:cNvSpPr>
              <p:nvPr/>
            </p:nvSpPr>
            <p:spPr bwMode="auto">
              <a:xfrm>
                <a:off x="3128" y="3087"/>
                <a:ext cx="189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43" name="Text Box 10"/>
              <p:cNvSpPr txBox="1">
                <a:spLocks noChangeArrowheads="1"/>
              </p:cNvSpPr>
              <p:nvPr/>
            </p:nvSpPr>
            <p:spPr bwMode="auto">
              <a:xfrm>
                <a:off x="4876" y="3067"/>
                <a:ext cx="21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 i="1" baseline="-25000"/>
                  <a:t>Х</a:t>
                </a:r>
              </a:p>
            </p:txBody>
          </p:sp>
          <p:sp>
            <p:nvSpPr>
              <p:cNvPr id="39944" name="Text Box 11"/>
              <p:cNvSpPr txBox="1">
                <a:spLocks noChangeArrowheads="1"/>
              </p:cNvSpPr>
              <p:nvPr/>
            </p:nvSpPr>
            <p:spPr bwMode="auto">
              <a:xfrm>
                <a:off x="4068" y="1561"/>
                <a:ext cx="21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 i="1" baseline="-25000"/>
                  <a:t>У</a:t>
                </a:r>
              </a:p>
            </p:txBody>
          </p:sp>
        </p:grpSp>
        <p:sp>
          <p:nvSpPr>
            <p:cNvPr id="39945" name="Text Box 10"/>
            <p:cNvSpPr txBox="1">
              <a:spLocks noChangeArrowheads="1"/>
            </p:cNvSpPr>
            <p:nvPr/>
          </p:nvSpPr>
          <p:spPr bwMode="auto">
            <a:xfrm>
              <a:off x="1749" y="1736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1</a:t>
              </a:r>
            </a:p>
          </p:txBody>
        </p:sp>
        <p:sp>
          <p:nvSpPr>
            <p:cNvPr id="39946" name="Text Box 11"/>
            <p:cNvSpPr txBox="1">
              <a:spLocks noChangeArrowheads="1"/>
            </p:cNvSpPr>
            <p:nvPr/>
          </p:nvSpPr>
          <p:spPr bwMode="auto">
            <a:xfrm>
              <a:off x="1565" y="1570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1</a:t>
              </a:r>
            </a:p>
          </p:txBody>
        </p:sp>
        <p:sp>
          <p:nvSpPr>
            <p:cNvPr id="39947" name="Text Box 12"/>
            <p:cNvSpPr txBox="1">
              <a:spLocks noChangeArrowheads="1"/>
            </p:cNvSpPr>
            <p:nvPr/>
          </p:nvSpPr>
          <p:spPr bwMode="auto">
            <a:xfrm>
              <a:off x="1565" y="1253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4</a:t>
              </a:r>
            </a:p>
          </p:txBody>
        </p:sp>
        <p:sp>
          <p:nvSpPr>
            <p:cNvPr id="39948" name="Text Box 13"/>
            <p:cNvSpPr txBox="1">
              <a:spLocks noChangeArrowheads="1"/>
            </p:cNvSpPr>
            <p:nvPr/>
          </p:nvSpPr>
          <p:spPr bwMode="auto">
            <a:xfrm>
              <a:off x="1565" y="75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9</a:t>
              </a:r>
            </a:p>
          </p:txBody>
        </p:sp>
        <p:sp>
          <p:nvSpPr>
            <p:cNvPr id="39949" name="Text Box 14"/>
            <p:cNvSpPr txBox="1">
              <a:spLocks noChangeArrowheads="1"/>
            </p:cNvSpPr>
            <p:nvPr/>
          </p:nvSpPr>
          <p:spPr bwMode="auto">
            <a:xfrm>
              <a:off x="1864" y="1736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2</a:t>
              </a:r>
            </a:p>
          </p:txBody>
        </p:sp>
        <p:sp>
          <p:nvSpPr>
            <p:cNvPr id="39950" name="Text Box 15"/>
            <p:cNvSpPr txBox="1">
              <a:spLocks noChangeArrowheads="1"/>
            </p:cNvSpPr>
            <p:nvPr/>
          </p:nvSpPr>
          <p:spPr bwMode="auto">
            <a:xfrm>
              <a:off x="1964" y="1736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3</a:t>
              </a:r>
            </a:p>
          </p:txBody>
        </p:sp>
        <p:sp>
          <p:nvSpPr>
            <p:cNvPr id="39951" name="Text Box 16"/>
            <p:cNvSpPr txBox="1">
              <a:spLocks noChangeArrowheads="1"/>
            </p:cNvSpPr>
            <p:nvPr/>
          </p:nvSpPr>
          <p:spPr bwMode="auto">
            <a:xfrm>
              <a:off x="1496" y="1741"/>
              <a:ext cx="2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 i="1"/>
                <a:t>-1</a:t>
              </a: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2916238" y="404813"/>
            <a:ext cx="2795587" cy="2808287"/>
            <a:chOff x="839" y="391"/>
            <a:chExt cx="1761" cy="1769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839" y="391"/>
              <a:ext cx="1761" cy="1769"/>
              <a:chOff x="3061" y="1515"/>
              <a:chExt cx="2042" cy="2051"/>
            </a:xfrm>
          </p:grpSpPr>
          <p:pic>
            <p:nvPicPr>
              <p:cNvPr id="39954" name="Picture 7" descr="сетка"/>
              <p:cNvPicPr>
                <a:picLocks noChangeAspect="1" noChangeArrowheads="1"/>
              </p:cNvPicPr>
              <p:nvPr/>
            </p:nvPicPr>
            <p:blipFill>
              <a:blip r:embed="rId3">
                <a:lum bright="36000" contrast="-70000"/>
                <a:grayscl/>
              </a:blip>
              <a:srcRect l="22391" t="23769" r="22256" b="20491"/>
              <a:stretch>
                <a:fillRect/>
              </a:stretch>
            </p:blipFill>
            <p:spPr bwMode="auto">
              <a:xfrm>
                <a:off x="3061" y="1515"/>
                <a:ext cx="2042" cy="2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955" name="Line 8"/>
              <p:cNvSpPr>
                <a:spLocks noChangeShapeType="1"/>
              </p:cNvSpPr>
              <p:nvPr/>
            </p:nvSpPr>
            <p:spPr bwMode="auto">
              <a:xfrm flipV="1">
                <a:off x="4080" y="1622"/>
                <a:ext cx="0" cy="180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6" name="Line 9"/>
              <p:cNvSpPr>
                <a:spLocks noChangeShapeType="1"/>
              </p:cNvSpPr>
              <p:nvPr/>
            </p:nvSpPr>
            <p:spPr bwMode="auto">
              <a:xfrm>
                <a:off x="3128" y="3087"/>
                <a:ext cx="189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7" name="Text Box 10"/>
              <p:cNvSpPr txBox="1">
                <a:spLocks noChangeArrowheads="1"/>
              </p:cNvSpPr>
              <p:nvPr/>
            </p:nvSpPr>
            <p:spPr bwMode="auto">
              <a:xfrm>
                <a:off x="4876" y="3067"/>
                <a:ext cx="21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 i="1" baseline="-25000"/>
                  <a:t>Х</a:t>
                </a:r>
              </a:p>
            </p:txBody>
          </p:sp>
          <p:sp>
            <p:nvSpPr>
              <p:cNvPr id="39958" name="Text Box 11"/>
              <p:cNvSpPr txBox="1">
                <a:spLocks noChangeArrowheads="1"/>
              </p:cNvSpPr>
              <p:nvPr/>
            </p:nvSpPr>
            <p:spPr bwMode="auto">
              <a:xfrm>
                <a:off x="4068" y="1561"/>
                <a:ext cx="21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 i="1" baseline="-25000"/>
                  <a:t>У</a:t>
                </a:r>
              </a:p>
            </p:txBody>
          </p:sp>
        </p:grpSp>
        <p:sp>
          <p:nvSpPr>
            <p:cNvPr id="39959" name="Text Box 10"/>
            <p:cNvSpPr txBox="1">
              <a:spLocks noChangeArrowheads="1"/>
            </p:cNvSpPr>
            <p:nvPr/>
          </p:nvSpPr>
          <p:spPr bwMode="auto">
            <a:xfrm>
              <a:off x="1749" y="1736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1</a:t>
              </a:r>
            </a:p>
          </p:txBody>
        </p:sp>
        <p:sp>
          <p:nvSpPr>
            <p:cNvPr id="39960" name="Text Box 11"/>
            <p:cNvSpPr txBox="1">
              <a:spLocks noChangeArrowheads="1"/>
            </p:cNvSpPr>
            <p:nvPr/>
          </p:nvSpPr>
          <p:spPr bwMode="auto">
            <a:xfrm>
              <a:off x="1565" y="1570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1</a:t>
              </a:r>
            </a:p>
          </p:txBody>
        </p:sp>
        <p:sp>
          <p:nvSpPr>
            <p:cNvPr id="39961" name="Text Box 12"/>
            <p:cNvSpPr txBox="1">
              <a:spLocks noChangeArrowheads="1"/>
            </p:cNvSpPr>
            <p:nvPr/>
          </p:nvSpPr>
          <p:spPr bwMode="auto">
            <a:xfrm>
              <a:off x="1565" y="1253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4</a:t>
              </a:r>
            </a:p>
          </p:txBody>
        </p:sp>
        <p:sp>
          <p:nvSpPr>
            <p:cNvPr id="39962" name="Text Box 13"/>
            <p:cNvSpPr txBox="1">
              <a:spLocks noChangeArrowheads="1"/>
            </p:cNvSpPr>
            <p:nvPr/>
          </p:nvSpPr>
          <p:spPr bwMode="auto">
            <a:xfrm>
              <a:off x="1565" y="75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9</a:t>
              </a:r>
            </a:p>
          </p:txBody>
        </p:sp>
        <p:sp>
          <p:nvSpPr>
            <p:cNvPr id="39963" name="Text Box 14"/>
            <p:cNvSpPr txBox="1">
              <a:spLocks noChangeArrowheads="1"/>
            </p:cNvSpPr>
            <p:nvPr/>
          </p:nvSpPr>
          <p:spPr bwMode="auto">
            <a:xfrm>
              <a:off x="1864" y="1736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2</a:t>
              </a:r>
            </a:p>
          </p:txBody>
        </p:sp>
        <p:sp>
          <p:nvSpPr>
            <p:cNvPr id="39964" name="Text Box 15"/>
            <p:cNvSpPr txBox="1">
              <a:spLocks noChangeArrowheads="1"/>
            </p:cNvSpPr>
            <p:nvPr/>
          </p:nvSpPr>
          <p:spPr bwMode="auto">
            <a:xfrm>
              <a:off x="1964" y="1736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3</a:t>
              </a:r>
            </a:p>
          </p:txBody>
        </p:sp>
        <p:sp>
          <p:nvSpPr>
            <p:cNvPr id="39965" name="Text Box 16"/>
            <p:cNvSpPr txBox="1">
              <a:spLocks noChangeArrowheads="1"/>
            </p:cNvSpPr>
            <p:nvPr/>
          </p:nvSpPr>
          <p:spPr bwMode="auto">
            <a:xfrm>
              <a:off x="1496" y="1741"/>
              <a:ext cx="2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 i="1"/>
                <a:t>-1</a:t>
              </a:r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5940425" y="341313"/>
            <a:ext cx="2795588" cy="2871787"/>
            <a:chOff x="3742" y="215"/>
            <a:chExt cx="1761" cy="1809"/>
          </a:xfrm>
        </p:grpSpPr>
        <p:pic>
          <p:nvPicPr>
            <p:cNvPr id="39967" name="Picture 7" descr="сетка"/>
            <p:cNvPicPr>
              <a:picLocks noChangeAspect="1" noChangeArrowheads="1"/>
            </p:cNvPicPr>
            <p:nvPr/>
          </p:nvPicPr>
          <p:blipFill>
            <a:blip r:embed="rId3">
              <a:lum bright="36000" contrast="-70000"/>
              <a:grayscl/>
            </a:blip>
            <a:srcRect l="22391" t="23769" r="22256" b="20491"/>
            <a:stretch>
              <a:fillRect/>
            </a:stretch>
          </p:blipFill>
          <p:spPr bwMode="auto">
            <a:xfrm>
              <a:off x="3742" y="255"/>
              <a:ext cx="1761" cy="1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68" name="Text Box 14"/>
            <p:cNvSpPr txBox="1">
              <a:spLocks noChangeArrowheads="1"/>
            </p:cNvSpPr>
            <p:nvPr/>
          </p:nvSpPr>
          <p:spPr bwMode="auto">
            <a:xfrm>
              <a:off x="4740" y="1201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2</a:t>
              </a:r>
            </a:p>
          </p:txBody>
        </p:sp>
        <p:sp>
          <p:nvSpPr>
            <p:cNvPr id="39969" name="Line 8"/>
            <p:cNvSpPr>
              <a:spLocks noChangeShapeType="1"/>
            </p:cNvSpPr>
            <p:nvPr/>
          </p:nvSpPr>
          <p:spPr bwMode="auto">
            <a:xfrm flipV="1">
              <a:off x="4608" y="255"/>
              <a:ext cx="0" cy="17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70" name="Line 9"/>
            <p:cNvSpPr>
              <a:spLocks noChangeShapeType="1"/>
            </p:cNvSpPr>
            <p:nvPr/>
          </p:nvSpPr>
          <p:spPr bwMode="auto">
            <a:xfrm>
              <a:off x="3787" y="1185"/>
              <a:ext cx="16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71" name="Text Box 10"/>
            <p:cNvSpPr txBox="1">
              <a:spLocks noChangeArrowheads="1"/>
            </p:cNvSpPr>
            <p:nvPr/>
          </p:nvSpPr>
          <p:spPr bwMode="auto">
            <a:xfrm>
              <a:off x="5294" y="1191"/>
              <a:ext cx="18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i="1" baseline="-25000"/>
                <a:t>Х</a:t>
              </a:r>
            </a:p>
          </p:txBody>
        </p:sp>
        <p:sp>
          <p:nvSpPr>
            <p:cNvPr id="39972" name="Text Box 10"/>
            <p:cNvSpPr txBox="1">
              <a:spLocks noChangeArrowheads="1"/>
            </p:cNvSpPr>
            <p:nvPr/>
          </p:nvSpPr>
          <p:spPr bwMode="auto">
            <a:xfrm>
              <a:off x="4639" y="1197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1</a:t>
              </a:r>
            </a:p>
          </p:txBody>
        </p:sp>
        <p:sp>
          <p:nvSpPr>
            <p:cNvPr id="39973" name="Text Box 11"/>
            <p:cNvSpPr txBox="1">
              <a:spLocks noChangeArrowheads="1"/>
            </p:cNvSpPr>
            <p:nvPr/>
          </p:nvSpPr>
          <p:spPr bwMode="auto">
            <a:xfrm>
              <a:off x="4455" y="1031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1</a:t>
              </a:r>
            </a:p>
          </p:txBody>
        </p:sp>
        <p:sp>
          <p:nvSpPr>
            <p:cNvPr id="39974" name="Text Box 12"/>
            <p:cNvSpPr txBox="1">
              <a:spLocks noChangeArrowheads="1"/>
            </p:cNvSpPr>
            <p:nvPr/>
          </p:nvSpPr>
          <p:spPr bwMode="auto">
            <a:xfrm>
              <a:off x="4455" y="71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4</a:t>
              </a:r>
            </a:p>
          </p:txBody>
        </p:sp>
        <p:sp>
          <p:nvSpPr>
            <p:cNvPr id="39975" name="Text Box 13"/>
            <p:cNvSpPr txBox="1">
              <a:spLocks noChangeArrowheads="1"/>
            </p:cNvSpPr>
            <p:nvPr/>
          </p:nvSpPr>
          <p:spPr bwMode="auto">
            <a:xfrm>
              <a:off x="4455" y="215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9</a:t>
              </a:r>
            </a:p>
          </p:txBody>
        </p:sp>
        <p:sp>
          <p:nvSpPr>
            <p:cNvPr id="39976" name="Text Box 15"/>
            <p:cNvSpPr txBox="1">
              <a:spLocks noChangeArrowheads="1"/>
            </p:cNvSpPr>
            <p:nvPr/>
          </p:nvSpPr>
          <p:spPr bwMode="auto">
            <a:xfrm>
              <a:off x="4854" y="1197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3</a:t>
              </a:r>
            </a:p>
          </p:txBody>
        </p:sp>
        <p:sp>
          <p:nvSpPr>
            <p:cNvPr id="39977" name="Text Box 16"/>
            <p:cNvSpPr txBox="1">
              <a:spLocks noChangeArrowheads="1"/>
            </p:cNvSpPr>
            <p:nvPr/>
          </p:nvSpPr>
          <p:spPr bwMode="auto">
            <a:xfrm>
              <a:off x="4386" y="1202"/>
              <a:ext cx="2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 i="1"/>
                <a:t>-1</a:t>
              </a: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2916238" y="3357563"/>
            <a:ext cx="2795587" cy="2808287"/>
            <a:chOff x="839" y="391"/>
            <a:chExt cx="1761" cy="1769"/>
          </a:xfrm>
        </p:grpSpPr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839" y="391"/>
              <a:ext cx="1761" cy="1769"/>
              <a:chOff x="3061" y="1515"/>
              <a:chExt cx="2042" cy="2051"/>
            </a:xfrm>
          </p:grpSpPr>
          <p:pic>
            <p:nvPicPr>
              <p:cNvPr id="39980" name="Picture 7" descr="сетка"/>
              <p:cNvPicPr>
                <a:picLocks noChangeAspect="1" noChangeArrowheads="1"/>
              </p:cNvPicPr>
              <p:nvPr/>
            </p:nvPicPr>
            <p:blipFill>
              <a:blip r:embed="rId3">
                <a:lum bright="36000" contrast="-70000"/>
                <a:grayscl/>
              </a:blip>
              <a:srcRect l="22391" t="23769" r="22256" b="20491"/>
              <a:stretch>
                <a:fillRect/>
              </a:stretch>
            </p:blipFill>
            <p:spPr bwMode="auto">
              <a:xfrm>
                <a:off x="3061" y="1515"/>
                <a:ext cx="2042" cy="2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981" name="Line 8"/>
              <p:cNvSpPr>
                <a:spLocks noChangeShapeType="1"/>
              </p:cNvSpPr>
              <p:nvPr/>
            </p:nvSpPr>
            <p:spPr bwMode="auto">
              <a:xfrm flipV="1">
                <a:off x="4080" y="1622"/>
                <a:ext cx="0" cy="180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2" name="Line 9"/>
              <p:cNvSpPr>
                <a:spLocks noChangeShapeType="1"/>
              </p:cNvSpPr>
              <p:nvPr/>
            </p:nvSpPr>
            <p:spPr bwMode="auto">
              <a:xfrm>
                <a:off x="3128" y="3087"/>
                <a:ext cx="189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3" name="Text Box 10"/>
              <p:cNvSpPr txBox="1">
                <a:spLocks noChangeArrowheads="1"/>
              </p:cNvSpPr>
              <p:nvPr/>
            </p:nvSpPr>
            <p:spPr bwMode="auto">
              <a:xfrm>
                <a:off x="4876" y="3067"/>
                <a:ext cx="21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 i="1" baseline="-25000"/>
                  <a:t>Х</a:t>
                </a:r>
              </a:p>
            </p:txBody>
          </p:sp>
          <p:sp>
            <p:nvSpPr>
              <p:cNvPr id="39984" name="Text Box 11"/>
              <p:cNvSpPr txBox="1">
                <a:spLocks noChangeArrowheads="1"/>
              </p:cNvSpPr>
              <p:nvPr/>
            </p:nvSpPr>
            <p:spPr bwMode="auto">
              <a:xfrm>
                <a:off x="4068" y="1561"/>
                <a:ext cx="21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 i="1" baseline="-25000"/>
                  <a:t>У</a:t>
                </a:r>
              </a:p>
            </p:txBody>
          </p:sp>
        </p:grpSp>
        <p:sp>
          <p:nvSpPr>
            <p:cNvPr id="39985" name="Text Box 10"/>
            <p:cNvSpPr txBox="1">
              <a:spLocks noChangeArrowheads="1"/>
            </p:cNvSpPr>
            <p:nvPr/>
          </p:nvSpPr>
          <p:spPr bwMode="auto">
            <a:xfrm>
              <a:off x="1749" y="1736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1</a:t>
              </a:r>
            </a:p>
          </p:txBody>
        </p:sp>
        <p:sp>
          <p:nvSpPr>
            <p:cNvPr id="39986" name="Text Box 11"/>
            <p:cNvSpPr txBox="1">
              <a:spLocks noChangeArrowheads="1"/>
            </p:cNvSpPr>
            <p:nvPr/>
          </p:nvSpPr>
          <p:spPr bwMode="auto">
            <a:xfrm>
              <a:off x="1565" y="1570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1</a:t>
              </a:r>
            </a:p>
          </p:txBody>
        </p:sp>
        <p:sp>
          <p:nvSpPr>
            <p:cNvPr id="39987" name="Text Box 12"/>
            <p:cNvSpPr txBox="1">
              <a:spLocks noChangeArrowheads="1"/>
            </p:cNvSpPr>
            <p:nvPr/>
          </p:nvSpPr>
          <p:spPr bwMode="auto">
            <a:xfrm>
              <a:off x="1565" y="1253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4</a:t>
              </a:r>
            </a:p>
          </p:txBody>
        </p:sp>
        <p:sp>
          <p:nvSpPr>
            <p:cNvPr id="39988" name="Text Box 13"/>
            <p:cNvSpPr txBox="1">
              <a:spLocks noChangeArrowheads="1"/>
            </p:cNvSpPr>
            <p:nvPr/>
          </p:nvSpPr>
          <p:spPr bwMode="auto">
            <a:xfrm>
              <a:off x="1565" y="75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9</a:t>
              </a:r>
            </a:p>
          </p:txBody>
        </p:sp>
        <p:sp>
          <p:nvSpPr>
            <p:cNvPr id="39989" name="Text Box 14"/>
            <p:cNvSpPr txBox="1">
              <a:spLocks noChangeArrowheads="1"/>
            </p:cNvSpPr>
            <p:nvPr/>
          </p:nvSpPr>
          <p:spPr bwMode="auto">
            <a:xfrm>
              <a:off x="1864" y="1736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2</a:t>
              </a:r>
            </a:p>
          </p:txBody>
        </p:sp>
        <p:sp>
          <p:nvSpPr>
            <p:cNvPr id="39990" name="Text Box 15"/>
            <p:cNvSpPr txBox="1">
              <a:spLocks noChangeArrowheads="1"/>
            </p:cNvSpPr>
            <p:nvPr/>
          </p:nvSpPr>
          <p:spPr bwMode="auto">
            <a:xfrm>
              <a:off x="1964" y="1736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3</a:t>
              </a:r>
            </a:p>
          </p:txBody>
        </p:sp>
        <p:sp>
          <p:nvSpPr>
            <p:cNvPr id="39991" name="Text Box 16"/>
            <p:cNvSpPr txBox="1">
              <a:spLocks noChangeArrowheads="1"/>
            </p:cNvSpPr>
            <p:nvPr/>
          </p:nvSpPr>
          <p:spPr bwMode="auto">
            <a:xfrm>
              <a:off x="1496" y="1741"/>
              <a:ext cx="2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 i="1"/>
                <a:t>-1</a:t>
              </a:r>
            </a:p>
          </p:txBody>
        </p:sp>
      </p:grpSp>
      <p:sp>
        <p:nvSpPr>
          <p:cNvPr id="123965" name="Freeform 61"/>
          <p:cNvSpPr>
            <a:spLocks/>
          </p:cNvSpPr>
          <p:nvPr/>
        </p:nvSpPr>
        <p:spPr bwMode="auto">
          <a:xfrm>
            <a:off x="971550" y="333375"/>
            <a:ext cx="863600" cy="2230438"/>
          </a:xfrm>
          <a:custGeom>
            <a:avLst/>
            <a:gdLst>
              <a:gd name="T0" fmla="*/ 0 w 1168"/>
              <a:gd name="T1" fmla="*/ 0 h 2040"/>
              <a:gd name="T2" fmla="*/ 84 w 1168"/>
              <a:gd name="T3" fmla="*/ 528 h 2040"/>
              <a:gd name="T4" fmla="*/ 249 w 1168"/>
              <a:gd name="T5" fmla="*/ 1379 h 2040"/>
              <a:gd name="T6" fmla="*/ 428 w 1168"/>
              <a:gd name="T7" fmla="*/ 1888 h 2040"/>
              <a:gd name="T8" fmla="*/ 596 w 1168"/>
              <a:gd name="T9" fmla="*/ 2040 h 2040"/>
              <a:gd name="T10" fmla="*/ 756 w 1168"/>
              <a:gd name="T11" fmla="*/ 1888 h 2040"/>
              <a:gd name="T12" fmla="*/ 929 w 1168"/>
              <a:gd name="T13" fmla="*/ 1379 h 2040"/>
              <a:gd name="T14" fmla="*/ 1096 w 1168"/>
              <a:gd name="T15" fmla="*/ 536 h 2040"/>
              <a:gd name="T16" fmla="*/ 1168 w 1168"/>
              <a:gd name="T17" fmla="*/ 4 h 20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8"/>
              <a:gd name="T28" fmla="*/ 0 h 2040"/>
              <a:gd name="T29" fmla="*/ 1168 w 1168"/>
              <a:gd name="T30" fmla="*/ 2040 h 20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8" h="2040">
                <a:moveTo>
                  <a:pt x="0" y="0"/>
                </a:moveTo>
                <a:cubicBezTo>
                  <a:pt x="14" y="88"/>
                  <a:pt x="43" y="298"/>
                  <a:pt x="84" y="528"/>
                </a:cubicBezTo>
                <a:cubicBezTo>
                  <a:pt x="125" y="758"/>
                  <a:pt x="192" y="1152"/>
                  <a:pt x="249" y="1379"/>
                </a:cubicBezTo>
                <a:cubicBezTo>
                  <a:pt x="306" y="1606"/>
                  <a:pt x="370" y="1778"/>
                  <a:pt x="428" y="1888"/>
                </a:cubicBezTo>
                <a:cubicBezTo>
                  <a:pt x="486" y="1998"/>
                  <a:pt x="541" y="2040"/>
                  <a:pt x="596" y="2040"/>
                </a:cubicBezTo>
                <a:cubicBezTo>
                  <a:pt x="651" y="2040"/>
                  <a:pt x="701" y="1998"/>
                  <a:pt x="756" y="1888"/>
                </a:cubicBezTo>
                <a:cubicBezTo>
                  <a:pt x="811" y="1778"/>
                  <a:pt x="872" y="1604"/>
                  <a:pt x="929" y="1379"/>
                </a:cubicBezTo>
                <a:cubicBezTo>
                  <a:pt x="986" y="1154"/>
                  <a:pt x="1056" y="765"/>
                  <a:pt x="1096" y="536"/>
                </a:cubicBezTo>
                <a:cubicBezTo>
                  <a:pt x="1136" y="307"/>
                  <a:pt x="1153" y="115"/>
                  <a:pt x="1168" y="4"/>
                </a:cubicBezTo>
              </a:path>
            </a:pathLst>
          </a:cu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6833" name="Freeform 97"/>
          <p:cNvSpPr>
            <a:spLocks/>
          </p:cNvSpPr>
          <p:nvPr/>
        </p:nvSpPr>
        <p:spPr bwMode="auto">
          <a:xfrm>
            <a:off x="3708400" y="476250"/>
            <a:ext cx="1176338" cy="2055813"/>
          </a:xfrm>
          <a:custGeom>
            <a:avLst/>
            <a:gdLst>
              <a:gd name="T0" fmla="*/ 0 w 1168"/>
              <a:gd name="T1" fmla="*/ 0 h 2040"/>
              <a:gd name="T2" fmla="*/ 84 w 1168"/>
              <a:gd name="T3" fmla="*/ 528 h 2040"/>
              <a:gd name="T4" fmla="*/ 249 w 1168"/>
              <a:gd name="T5" fmla="*/ 1379 h 2040"/>
              <a:gd name="T6" fmla="*/ 428 w 1168"/>
              <a:gd name="T7" fmla="*/ 1888 h 2040"/>
              <a:gd name="T8" fmla="*/ 596 w 1168"/>
              <a:gd name="T9" fmla="*/ 2040 h 2040"/>
              <a:gd name="T10" fmla="*/ 756 w 1168"/>
              <a:gd name="T11" fmla="*/ 1888 h 2040"/>
              <a:gd name="T12" fmla="*/ 929 w 1168"/>
              <a:gd name="T13" fmla="*/ 1379 h 2040"/>
              <a:gd name="T14" fmla="*/ 1096 w 1168"/>
              <a:gd name="T15" fmla="*/ 536 h 2040"/>
              <a:gd name="T16" fmla="*/ 1168 w 1168"/>
              <a:gd name="T17" fmla="*/ 4 h 20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8"/>
              <a:gd name="T28" fmla="*/ 0 h 2040"/>
              <a:gd name="T29" fmla="*/ 1168 w 1168"/>
              <a:gd name="T30" fmla="*/ 2040 h 20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8" h="2040">
                <a:moveTo>
                  <a:pt x="0" y="0"/>
                </a:moveTo>
                <a:cubicBezTo>
                  <a:pt x="14" y="88"/>
                  <a:pt x="43" y="298"/>
                  <a:pt x="84" y="528"/>
                </a:cubicBezTo>
                <a:cubicBezTo>
                  <a:pt x="125" y="758"/>
                  <a:pt x="192" y="1152"/>
                  <a:pt x="249" y="1379"/>
                </a:cubicBezTo>
                <a:cubicBezTo>
                  <a:pt x="306" y="1606"/>
                  <a:pt x="370" y="1778"/>
                  <a:pt x="428" y="1888"/>
                </a:cubicBezTo>
                <a:cubicBezTo>
                  <a:pt x="486" y="1998"/>
                  <a:pt x="541" y="2040"/>
                  <a:pt x="596" y="2040"/>
                </a:cubicBezTo>
                <a:cubicBezTo>
                  <a:pt x="651" y="2040"/>
                  <a:pt x="701" y="1998"/>
                  <a:pt x="756" y="1888"/>
                </a:cubicBezTo>
                <a:cubicBezTo>
                  <a:pt x="811" y="1778"/>
                  <a:pt x="872" y="1604"/>
                  <a:pt x="929" y="1379"/>
                </a:cubicBezTo>
                <a:cubicBezTo>
                  <a:pt x="986" y="1154"/>
                  <a:pt x="1056" y="765"/>
                  <a:pt x="1096" y="536"/>
                </a:cubicBezTo>
                <a:cubicBezTo>
                  <a:pt x="1136" y="307"/>
                  <a:pt x="1153" y="115"/>
                  <a:pt x="1168" y="4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0" y="3284538"/>
            <a:ext cx="2795588" cy="2871787"/>
            <a:chOff x="3742" y="215"/>
            <a:chExt cx="1761" cy="1809"/>
          </a:xfrm>
        </p:grpSpPr>
        <p:pic>
          <p:nvPicPr>
            <p:cNvPr id="39995" name="Picture 7" descr="сетка"/>
            <p:cNvPicPr>
              <a:picLocks noChangeAspect="1" noChangeArrowheads="1"/>
            </p:cNvPicPr>
            <p:nvPr/>
          </p:nvPicPr>
          <p:blipFill>
            <a:blip r:embed="rId3">
              <a:lum bright="36000" contrast="-70000"/>
              <a:grayscl/>
            </a:blip>
            <a:srcRect l="22391" t="23769" r="22256" b="20491"/>
            <a:stretch>
              <a:fillRect/>
            </a:stretch>
          </p:blipFill>
          <p:spPr bwMode="auto">
            <a:xfrm>
              <a:off x="3742" y="255"/>
              <a:ext cx="1761" cy="1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96" name="Text Box 14"/>
            <p:cNvSpPr txBox="1">
              <a:spLocks noChangeArrowheads="1"/>
            </p:cNvSpPr>
            <p:nvPr/>
          </p:nvSpPr>
          <p:spPr bwMode="auto">
            <a:xfrm>
              <a:off x="4740" y="1201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2</a:t>
              </a:r>
            </a:p>
          </p:txBody>
        </p:sp>
        <p:sp>
          <p:nvSpPr>
            <p:cNvPr id="39997" name="Line 8"/>
            <p:cNvSpPr>
              <a:spLocks noChangeShapeType="1"/>
            </p:cNvSpPr>
            <p:nvPr/>
          </p:nvSpPr>
          <p:spPr bwMode="auto">
            <a:xfrm flipV="1">
              <a:off x="4608" y="255"/>
              <a:ext cx="0" cy="17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98" name="Line 9"/>
            <p:cNvSpPr>
              <a:spLocks noChangeShapeType="1"/>
            </p:cNvSpPr>
            <p:nvPr/>
          </p:nvSpPr>
          <p:spPr bwMode="auto">
            <a:xfrm>
              <a:off x="3787" y="1185"/>
              <a:ext cx="16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99" name="Text Box 10"/>
            <p:cNvSpPr txBox="1">
              <a:spLocks noChangeArrowheads="1"/>
            </p:cNvSpPr>
            <p:nvPr/>
          </p:nvSpPr>
          <p:spPr bwMode="auto">
            <a:xfrm>
              <a:off x="5294" y="1191"/>
              <a:ext cx="18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i="1" baseline="-25000"/>
                <a:t>Х</a:t>
              </a:r>
            </a:p>
          </p:txBody>
        </p:sp>
        <p:sp>
          <p:nvSpPr>
            <p:cNvPr id="40000" name="Text Box 10"/>
            <p:cNvSpPr txBox="1">
              <a:spLocks noChangeArrowheads="1"/>
            </p:cNvSpPr>
            <p:nvPr/>
          </p:nvSpPr>
          <p:spPr bwMode="auto">
            <a:xfrm>
              <a:off x="4639" y="1197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1</a:t>
              </a:r>
            </a:p>
          </p:txBody>
        </p:sp>
        <p:sp>
          <p:nvSpPr>
            <p:cNvPr id="40001" name="Text Box 11"/>
            <p:cNvSpPr txBox="1">
              <a:spLocks noChangeArrowheads="1"/>
            </p:cNvSpPr>
            <p:nvPr/>
          </p:nvSpPr>
          <p:spPr bwMode="auto">
            <a:xfrm>
              <a:off x="4455" y="1031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1</a:t>
              </a:r>
            </a:p>
          </p:txBody>
        </p:sp>
        <p:sp>
          <p:nvSpPr>
            <p:cNvPr id="40002" name="Text Box 12"/>
            <p:cNvSpPr txBox="1">
              <a:spLocks noChangeArrowheads="1"/>
            </p:cNvSpPr>
            <p:nvPr/>
          </p:nvSpPr>
          <p:spPr bwMode="auto">
            <a:xfrm>
              <a:off x="4455" y="71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4</a:t>
              </a:r>
            </a:p>
          </p:txBody>
        </p:sp>
        <p:sp>
          <p:nvSpPr>
            <p:cNvPr id="40003" name="Text Box 13"/>
            <p:cNvSpPr txBox="1">
              <a:spLocks noChangeArrowheads="1"/>
            </p:cNvSpPr>
            <p:nvPr/>
          </p:nvSpPr>
          <p:spPr bwMode="auto">
            <a:xfrm>
              <a:off x="4455" y="215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9</a:t>
              </a:r>
            </a:p>
          </p:txBody>
        </p:sp>
        <p:sp>
          <p:nvSpPr>
            <p:cNvPr id="40004" name="Text Box 15"/>
            <p:cNvSpPr txBox="1">
              <a:spLocks noChangeArrowheads="1"/>
            </p:cNvSpPr>
            <p:nvPr/>
          </p:nvSpPr>
          <p:spPr bwMode="auto">
            <a:xfrm>
              <a:off x="4854" y="1197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3</a:t>
              </a:r>
            </a:p>
          </p:txBody>
        </p:sp>
        <p:sp>
          <p:nvSpPr>
            <p:cNvPr id="40005" name="Text Box 16"/>
            <p:cNvSpPr txBox="1">
              <a:spLocks noChangeArrowheads="1"/>
            </p:cNvSpPr>
            <p:nvPr/>
          </p:nvSpPr>
          <p:spPr bwMode="auto">
            <a:xfrm>
              <a:off x="4386" y="1202"/>
              <a:ext cx="2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 i="1"/>
                <a:t>-1</a:t>
              </a:r>
            </a:p>
          </p:txBody>
        </p:sp>
      </p:grpSp>
      <p:grpSp>
        <p:nvGrpSpPr>
          <p:cNvPr id="14" name="Group 70"/>
          <p:cNvGrpSpPr>
            <a:grpSpLocks/>
          </p:cNvGrpSpPr>
          <p:nvPr/>
        </p:nvGrpSpPr>
        <p:grpSpPr bwMode="auto">
          <a:xfrm>
            <a:off x="5940425" y="3284538"/>
            <a:ext cx="2795588" cy="2871787"/>
            <a:chOff x="3742" y="215"/>
            <a:chExt cx="1761" cy="1809"/>
          </a:xfrm>
        </p:grpSpPr>
        <p:pic>
          <p:nvPicPr>
            <p:cNvPr id="40007" name="Picture 7" descr="сетка"/>
            <p:cNvPicPr>
              <a:picLocks noChangeAspect="1" noChangeArrowheads="1"/>
            </p:cNvPicPr>
            <p:nvPr/>
          </p:nvPicPr>
          <p:blipFill>
            <a:blip r:embed="rId3">
              <a:lum bright="36000" contrast="-70000"/>
              <a:grayscl/>
            </a:blip>
            <a:srcRect l="22391" t="23769" r="22256" b="20491"/>
            <a:stretch>
              <a:fillRect/>
            </a:stretch>
          </p:blipFill>
          <p:spPr bwMode="auto">
            <a:xfrm>
              <a:off x="3742" y="255"/>
              <a:ext cx="1761" cy="1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008" name="Text Box 14"/>
            <p:cNvSpPr txBox="1">
              <a:spLocks noChangeArrowheads="1"/>
            </p:cNvSpPr>
            <p:nvPr/>
          </p:nvSpPr>
          <p:spPr bwMode="auto">
            <a:xfrm>
              <a:off x="4740" y="1201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2</a:t>
              </a:r>
            </a:p>
          </p:txBody>
        </p:sp>
        <p:sp>
          <p:nvSpPr>
            <p:cNvPr id="40009" name="Line 8"/>
            <p:cNvSpPr>
              <a:spLocks noChangeShapeType="1"/>
            </p:cNvSpPr>
            <p:nvPr/>
          </p:nvSpPr>
          <p:spPr bwMode="auto">
            <a:xfrm flipV="1">
              <a:off x="4608" y="255"/>
              <a:ext cx="0" cy="17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10" name="Line 9"/>
            <p:cNvSpPr>
              <a:spLocks noChangeShapeType="1"/>
            </p:cNvSpPr>
            <p:nvPr/>
          </p:nvSpPr>
          <p:spPr bwMode="auto">
            <a:xfrm>
              <a:off x="3787" y="1185"/>
              <a:ext cx="16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11" name="Text Box 10"/>
            <p:cNvSpPr txBox="1">
              <a:spLocks noChangeArrowheads="1"/>
            </p:cNvSpPr>
            <p:nvPr/>
          </p:nvSpPr>
          <p:spPr bwMode="auto">
            <a:xfrm>
              <a:off x="5294" y="1191"/>
              <a:ext cx="18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i="1" baseline="-25000"/>
                <a:t>Х</a:t>
              </a:r>
            </a:p>
          </p:txBody>
        </p:sp>
        <p:sp>
          <p:nvSpPr>
            <p:cNvPr id="40012" name="Text Box 10"/>
            <p:cNvSpPr txBox="1">
              <a:spLocks noChangeArrowheads="1"/>
            </p:cNvSpPr>
            <p:nvPr/>
          </p:nvSpPr>
          <p:spPr bwMode="auto">
            <a:xfrm>
              <a:off x="4639" y="1197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1</a:t>
              </a:r>
            </a:p>
          </p:txBody>
        </p:sp>
        <p:sp>
          <p:nvSpPr>
            <p:cNvPr id="40013" name="Text Box 11"/>
            <p:cNvSpPr txBox="1">
              <a:spLocks noChangeArrowheads="1"/>
            </p:cNvSpPr>
            <p:nvPr/>
          </p:nvSpPr>
          <p:spPr bwMode="auto">
            <a:xfrm>
              <a:off x="4455" y="1031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1</a:t>
              </a:r>
            </a:p>
          </p:txBody>
        </p:sp>
        <p:sp>
          <p:nvSpPr>
            <p:cNvPr id="40014" name="Text Box 12"/>
            <p:cNvSpPr txBox="1">
              <a:spLocks noChangeArrowheads="1"/>
            </p:cNvSpPr>
            <p:nvPr/>
          </p:nvSpPr>
          <p:spPr bwMode="auto">
            <a:xfrm>
              <a:off x="4455" y="71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4</a:t>
              </a:r>
            </a:p>
          </p:txBody>
        </p:sp>
        <p:sp>
          <p:nvSpPr>
            <p:cNvPr id="40015" name="Text Box 13"/>
            <p:cNvSpPr txBox="1">
              <a:spLocks noChangeArrowheads="1"/>
            </p:cNvSpPr>
            <p:nvPr/>
          </p:nvSpPr>
          <p:spPr bwMode="auto">
            <a:xfrm>
              <a:off x="4455" y="215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9</a:t>
              </a:r>
            </a:p>
          </p:txBody>
        </p:sp>
        <p:sp>
          <p:nvSpPr>
            <p:cNvPr id="40016" name="Text Box 15"/>
            <p:cNvSpPr txBox="1">
              <a:spLocks noChangeArrowheads="1"/>
            </p:cNvSpPr>
            <p:nvPr/>
          </p:nvSpPr>
          <p:spPr bwMode="auto">
            <a:xfrm>
              <a:off x="4854" y="1197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3</a:t>
              </a:r>
            </a:p>
          </p:txBody>
        </p:sp>
        <p:sp>
          <p:nvSpPr>
            <p:cNvPr id="40017" name="Text Box 16"/>
            <p:cNvSpPr txBox="1">
              <a:spLocks noChangeArrowheads="1"/>
            </p:cNvSpPr>
            <p:nvPr/>
          </p:nvSpPr>
          <p:spPr bwMode="auto">
            <a:xfrm>
              <a:off x="4386" y="1202"/>
              <a:ext cx="2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 i="1"/>
                <a:t>-1</a:t>
              </a:r>
            </a:p>
          </p:txBody>
        </p:sp>
      </p:grpSp>
      <p:sp>
        <p:nvSpPr>
          <p:cNvPr id="2" name="Freeform 97"/>
          <p:cNvSpPr>
            <a:spLocks/>
          </p:cNvSpPr>
          <p:nvPr/>
        </p:nvSpPr>
        <p:spPr bwMode="auto">
          <a:xfrm rot="10800000">
            <a:off x="6732588" y="1892300"/>
            <a:ext cx="1176337" cy="1152525"/>
          </a:xfrm>
          <a:custGeom>
            <a:avLst/>
            <a:gdLst>
              <a:gd name="T0" fmla="*/ 0 w 1168"/>
              <a:gd name="T1" fmla="*/ 0 h 2040"/>
              <a:gd name="T2" fmla="*/ 84 w 1168"/>
              <a:gd name="T3" fmla="*/ 528 h 2040"/>
              <a:gd name="T4" fmla="*/ 249 w 1168"/>
              <a:gd name="T5" fmla="*/ 1379 h 2040"/>
              <a:gd name="T6" fmla="*/ 428 w 1168"/>
              <a:gd name="T7" fmla="*/ 1888 h 2040"/>
              <a:gd name="T8" fmla="*/ 596 w 1168"/>
              <a:gd name="T9" fmla="*/ 2040 h 2040"/>
              <a:gd name="T10" fmla="*/ 756 w 1168"/>
              <a:gd name="T11" fmla="*/ 1888 h 2040"/>
              <a:gd name="T12" fmla="*/ 929 w 1168"/>
              <a:gd name="T13" fmla="*/ 1379 h 2040"/>
              <a:gd name="T14" fmla="*/ 1096 w 1168"/>
              <a:gd name="T15" fmla="*/ 536 h 2040"/>
              <a:gd name="T16" fmla="*/ 1168 w 1168"/>
              <a:gd name="T17" fmla="*/ 4 h 20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8"/>
              <a:gd name="T28" fmla="*/ 0 h 2040"/>
              <a:gd name="T29" fmla="*/ 1168 w 1168"/>
              <a:gd name="T30" fmla="*/ 2040 h 20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8" h="2040">
                <a:moveTo>
                  <a:pt x="0" y="0"/>
                </a:moveTo>
                <a:cubicBezTo>
                  <a:pt x="14" y="88"/>
                  <a:pt x="43" y="298"/>
                  <a:pt x="84" y="528"/>
                </a:cubicBezTo>
                <a:cubicBezTo>
                  <a:pt x="125" y="758"/>
                  <a:pt x="192" y="1152"/>
                  <a:pt x="249" y="1379"/>
                </a:cubicBezTo>
                <a:cubicBezTo>
                  <a:pt x="306" y="1606"/>
                  <a:pt x="370" y="1778"/>
                  <a:pt x="428" y="1888"/>
                </a:cubicBezTo>
                <a:cubicBezTo>
                  <a:pt x="486" y="1998"/>
                  <a:pt x="541" y="2040"/>
                  <a:pt x="596" y="2040"/>
                </a:cubicBezTo>
                <a:cubicBezTo>
                  <a:pt x="651" y="2040"/>
                  <a:pt x="701" y="1998"/>
                  <a:pt x="756" y="1888"/>
                </a:cubicBezTo>
                <a:cubicBezTo>
                  <a:pt x="811" y="1778"/>
                  <a:pt x="872" y="1604"/>
                  <a:pt x="929" y="1379"/>
                </a:cubicBezTo>
                <a:cubicBezTo>
                  <a:pt x="986" y="1154"/>
                  <a:pt x="1056" y="765"/>
                  <a:pt x="1096" y="536"/>
                </a:cubicBezTo>
                <a:cubicBezTo>
                  <a:pt x="1136" y="307"/>
                  <a:pt x="1153" y="115"/>
                  <a:pt x="1168" y="4"/>
                </a:cubicBezTo>
              </a:path>
            </a:pathLst>
          </a:custGeom>
          <a:noFill/>
          <a:ln w="25400">
            <a:solidFill>
              <a:srgbClr val="00CCFF"/>
            </a:solidFill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3" name="Freeform 97"/>
          <p:cNvSpPr>
            <a:spLocks/>
          </p:cNvSpPr>
          <p:nvPr/>
        </p:nvSpPr>
        <p:spPr bwMode="auto">
          <a:xfrm>
            <a:off x="3492500" y="3500438"/>
            <a:ext cx="1584325" cy="2006600"/>
          </a:xfrm>
          <a:custGeom>
            <a:avLst/>
            <a:gdLst>
              <a:gd name="T0" fmla="*/ 0 w 1168"/>
              <a:gd name="T1" fmla="*/ 0 h 2040"/>
              <a:gd name="T2" fmla="*/ 84 w 1168"/>
              <a:gd name="T3" fmla="*/ 528 h 2040"/>
              <a:gd name="T4" fmla="*/ 249 w 1168"/>
              <a:gd name="T5" fmla="*/ 1379 h 2040"/>
              <a:gd name="T6" fmla="*/ 428 w 1168"/>
              <a:gd name="T7" fmla="*/ 1888 h 2040"/>
              <a:gd name="T8" fmla="*/ 596 w 1168"/>
              <a:gd name="T9" fmla="*/ 2040 h 2040"/>
              <a:gd name="T10" fmla="*/ 756 w 1168"/>
              <a:gd name="T11" fmla="*/ 1888 h 2040"/>
              <a:gd name="T12" fmla="*/ 929 w 1168"/>
              <a:gd name="T13" fmla="*/ 1379 h 2040"/>
              <a:gd name="T14" fmla="*/ 1096 w 1168"/>
              <a:gd name="T15" fmla="*/ 536 h 2040"/>
              <a:gd name="T16" fmla="*/ 1168 w 1168"/>
              <a:gd name="T17" fmla="*/ 4 h 20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8"/>
              <a:gd name="T28" fmla="*/ 0 h 2040"/>
              <a:gd name="T29" fmla="*/ 1168 w 1168"/>
              <a:gd name="T30" fmla="*/ 2040 h 20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8" h="2040">
                <a:moveTo>
                  <a:pt x="0" y="0"/>
                </a:moveTo>
                <a:cubicBezTo>
                  <a:pt x="14" y="88"/>
                  <a:pt x="43" y="298"/>
                  <a:pt x="84" y="528"/>
                </a:cubicBezTo>
                <a:cubicBezTo>
                  <a:pt x="125" y="758"/>
                  <a:pt x="192" y="1152"/>
                  <a:pt x="249" y="1379"/>
                </a:cubicBezTo>
                <a:cubicBezTo>
                  <a:pt x="306" y="1606"/>
                  <a:pt x="370" y="1778"/>
                  <a:pt x="428" y="1888"/>
                </a:cubicBezTo>
                <a:cubicBezTo>
                  <a:pt x="486" y="1998"/>
                  <a:pt x="541" y="2040"/>
                  <a:pt x="596" y="2040"/>
                </a:cubicBezTo>
                <a:cubicBezTo>
                  <a:pt x="651" y="2040"/>
                  <a:pt x="701" y="1998"/>
                  <a:pt x="756" y="1888"/>
                </a:cubicBezTo>
                <a:cubicBezTo>
                  <a:pt x="811" y="1778"/>
                  <a:pt x="872" y="1604"/>
                  <a:pt x="929" y="1379"/>
                </a:cubicBezTo>
                <a:cubicBezTo>
                  <a:pt x="986" y="1154"/>
                  <a:pt x="1056" y="765"/>
                  <a:pt x="1096" y="536"/>
                </a:cubicBezTo>
                <a:cubicBezTo>
                  <a:pt x="1136" y="307"/>
                  <a:pt x="1153" y="115"/>
                  <a:pt x="1168" y="4"/>
                </a:cubicBezTo>
              </a:path>
            </a:pathLst>
          </a:cu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Freeform 61"/>
          <p:cNvSpPr>
            <a:spLocks/>
          </p:cNvSpPr>
          <p:nvPr/>
        </p:nvSpPr>
        <p:spPr bwMode="auto">
          <a:xfrm rot="10800000">
            <a:off x="539750" y="4832350"/>
            <a:ext cx="1728788" cy="1044575"/>
          </a:xfrm>
          <a:custGeom>
            <a:avLst/>
            <a:gdLst>
              <a:gd name="T0" fmla="*/ 0 w 1168"/>
              <a:gd name="T1" fmla="*/ 0 h 2040"/>
              <a:gd name="T2" fmla="*/ 84 w 1168"/>
              <a:gd name="T3" fmla="*/ 528 h 2040"/>
              <a:gd name="T4" fmla="*/ 249 w 1168"/>
              <a:gd name="T5" fmla="*/ 1379 h 2040"/>
              <a:gd name="T6" fmla="*/ 428 w 1168"/>
              <a:gd name="T7" fmla="*/ 1888 h 2040"/>
              <a:gd name="T8" fmla="*/ 596 w 1168"/>
              <a:gd name="T9" fmla="*/ 2040 h 2040"/>
              <a:gd name="T10" fmla="*/ 756 w 1168"/>
              <a:gd name="T11" fmla="*/ 1888 h 2040"/>
              <a:gd name="T12" fmla="*/ 929 w 1168"/>
              <a:gd name="T13" fmla="*/ 1379 h 2040"/>
              <a:gd name="T14" fmla="*/ 1096 w 1168"/>
              <a:gd name="T15" fmla="*/ 536 h 2040"/>
              <a:gd name="T16" fmla="*/ 1168 w 1168"/>
              <a:gd name="T17" fmla="*/ 4 h 20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8"/>
              <a:gd name="T28" fmla="*/ 0 h 2040"/>
              <a:gd name="T29" fmla="*/ 1168 w 1168"/>
              <a:gd name="T30" fmla="*/ 2040 h 20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8" h="2040">
                <a:moveTo>
                  <a:pt x="0" y="0"/>
                </a:moveTo>
                <a:cubicBezTo>
                  <a:pt x="14" y="88"/>
                  <a:pt x="43" y="298"/>
                  <a:pt x="84" y="528"/>
                </a:cubicBezTo>
                <a:cubicBezTo>
                  <a:pt x="125" y="758"/>
                  <a:pt x="192" y="1152"/>
                  <a:pt x="249" y="1379"/>
                </a:cubicBezTo>
                <a:cubicBezTo>
                  <a:pt x="306" y="1606"/>
                  <a:pt x="370" y="1778"/>
                  <a:pt x="428" y="1888"/>
                </a:cubicBezTo>
                <a:cubicBezTo>
                  <a:pt x="486" y="1998"/>
                  <a:pt x="541" y="2040"/>
                  <a:pt x="596" y="2040"/>
                </a:cubicBezTo>
                <a:cubicBezTo>
                  <a:pt x="651" y="2040"/>
                  <a:pt x="701" y="1998"/>
                  <a:pt x="756" y="1888"/>
                </a:cubicBezTo>
                <a:cubicBezTo>
                  <a:pt x="811" y="1778"/>
                  <a:pt x="872" y="1604"/>
                  <a:pt x="929" y="1379"/>
                </a:cubicBezTo>
                <a:cubicBezTo>
                  <a:pt x="986" y="1154"/>
                  <a:pt x="1056" y="765"/>
                  <a:pt x="1096" y="536"/>
                </a:cubicBezTo>
                <a:cubicBezTo>
                  <a:pt x="1136" y="307"/>
                  <a:pt x="1153" y="115"/>
                  <a:pt x="1168" y="4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5" name="Freeform 61"/>
          <p:cNvSpPr>
            <a:spLocks/>
          </p:cNvSpPr>
          <p:nvPr/>
        </p:nvSpPr>
        <p:spPr bwMode="auto">
          <a:xfrm>
            <a:off x="7067550" y="3213100"/>
            <a:ext cx="503238" cy="1620838"/>
          </a:xfrm>
          <a:custGeom>
            <a:avLst/>
            <a:gdLst>
              <a:gd name="T0" fmla="*/ 0 w 1168"/>
              <a:gd name="T1" fmla="*/ 0 h 2040"/>
              <a:gd name="T2" fmla="*/ 84 w 1168"/>
              <a:gd name="T3" fmla="*/ 528 h 2040"/>
              <a:gd name="T4" fmla="*/ 249 w 1168"/>
              <a:gd name="T5" fmla="*/ 1379 h 2040"/>
              <a:gd name="T6" fmla="*/ 428 w 1168"/>
              <a:gd name="T7" fmla="*/ 1888 h 2040"/>
              <a:gd name="T8" fmla="*/ 596 w 1168"/>
              <a:gd name="T9" fmla="*/ 2040 h 2040"/>
              <a:gd name="T10" fmla="*/ 756 w 1168"/>
              <a:gd name="T11" fmla="*/ 1888 h 2040"/>
              <a:gd name="T12" fmla="*/ 929 w 1168"/>
              <a:gd name="T13" fmla="*/ 1379 h 2040"/>
              <a:gd name="T14" fmla="*/ 1096 w 1168"/>
              <a:gd name="T15" fmla="*/ 536 h 2040"/>
              <a:gd name="T16" fmla="*/ 1168 w 1168"/>
              <a:gd name="T17" fmla="*/ 4 h 20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8"/>
              <a:gd name="T28" fmla="*/ 0 h 2040"/>
              <a:gd name="T29" fmla="*/ 1168 w 1168"/>
              <a:gd name="T30" fmla="*/ 2040 h 20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8" h="2040">
                <a:moveTo>
                  <a:pt x="0" y="0"/>
                </a:moveTo>
                <a:cubicBezTo>
                  <a:pt x="14" y="88"/>
                  <a:pt x="43" y="298"/>
                  <a:pt x="84" y="528"/>
                </a:cubicBezTo>
                <a:cubicBezTo>
                  <a:pt x="125" y="758"/>
                  <a:pt x="192" y="1152"/>
                  <a:pt x="249" y="1379"/>
                </a:cubicBezTo>
                <a:cubicBezTo>
                  <a:pt x="306" y="1606"/>
                  <a:pt x="370" y="1778"/>
                  <a:pt x="428" y="1888"/>
                </a:cubicBezTo>
                <a:cubicBezTo>
                  <a:pt x="486" y="1998"/>
                  <a:pt x="541" y="2040"/>
                  <a:pt x="596" y="2040"/>
                </a:cubicBezTo>
                <a:cubicBezTo>
                  <a:pt x="651" y="2040"/>
                  <a:pt x="701" y="1998"/>
                  <a:pt x="756" y="1888"/>
                </a:cubicBezTo>
                <a:cubicBezTo>
                  <a:pt x="811" y="1778"/>
                  <a:pt x="872" y="1604"/>
                  <a:pt x="929" y="1379"/>
                </a:cubicBezTo>
                <a:cubicBezTo>
                  <a:pt x="986" y="1154"/>
                  <a:pt x="1056" y="765"/>
                  <a:pt x="1096" y="536"/>
                </a:cubicBezTo>
                <a:cubicBezTo>
                  <a:pt x="1136" y="307"/>
                  <a:pt x="1153" y="115"/>
                  <a:pt x="1168" y="4"/>
                </a:cubicBezTo>
              </a:path>
            </a:pathLst>
          </a:custGeom>
          <a:noFill/>
          <a:ln w="254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0022" name="Object 5"/>
          <p:cNvGraphicFramePr>
            <a:graphicFrameLocks noChangeAspect="1"/>
          </p:cNvGraphicFramePr>
          <p:nvPr/>
        </p:nvGraphicFramePr>
        <p:xfrm>
          <a:off x="0" y="6165850"/>
          <a:ext cx="1008063" cy="517525"/>
        </p:xfrm>
        <a:graphic>
          <a:graphicData uri="http://schemas.openxmlformats.org/presentationml/2006/ole">
            <p:oleObj spid="_x0000_s8194" name="Формула" r:id="rId4" imgW="444240" imgH="228600" progId="Equation.3">
              <p:embed/>
            </p:oleObj>
          </a:graphicData>
        </a:graphic>
      </p:graphicFrame>
      <p:graphicFrame>
        <p:nvGraphicFramePr>
          <p:cNvPr id="40023" name="Object 5"/>
          <p:cNvGraphicFramePr>
            <a:graphicFrameLocks noChangeAspect="1"/>
          </p:cNvGraphicFramePr>
          <p:nvPr/>
        </p:nvGraphicFramePr>
        <p:xfrm>
          <a:off x="1258888" y="6165850"/>
          <a:ext cx="1209675" cy="517525"/>
        </p:xfrm>
        <a:graphic>
          <a:graphicData uri="http://schemas.openxmlformats.org/presentationml/2006/ole">
            <p:oleObj spid="_x0000_s8195" name="Формула" r:id="rId5" imgW="533160" imgH="228600" progId="Equation.3">
              <p:embed/>
            </p:oleObj>
          </a:graphicData>
        </a:graphic>
      </p:graphicFrame>
      <p:graphicFrame>
        <p:nvGraphicFramePr>
          <p:cNvPr id="40024" name="Object 5"/>
          <p:cNvGraphicFramePr>
            <a:graphicFrameLocks noChangeAspect="1"/>
          </p:cNvGraphicFramePr>
          <p:nvPr/>
        </p:nvGraphicFramePr>
        <p:xfrm>
          <a:off x="2555875" y="5937250"/>
          <a:ext cx="1554163" cy="920750"/>
        </p:xfrm>
        <a:graphic>
          <a:graphicData uri="http://schemas.openxmlformats.org/presentationml/2006/ole">
            <p:oleObj spid="_x0000_s8196" name="Формула" r:id="rId6" imgW="685800" imgH="406080" progId="Equation.3">
              <p:embed/>
            </p:oleObj>
          </a:graphicData>
        </a:graphic>
      </p:graphicFrame>
      <p:graphicFrame>
        <p:nvGraphicFramePr>
          <p:cNvPr id="40025" name="Object 5"/>
          <p:cNvGraphicFramePr>
            <a:graphicFrameLocks noChangeAspect="1"/>
          </p:cNvGraphicFramePr>
          <p:nvPr/>
        </p:nvGraphicFramePr>
        <p:xfrm>
          <a:off x="4356100" y="6165850"/>
          <a:ext cx="1209675" cy="517525"/>
        </p:xfrm>
        <a:graphic>
          <a:graphicData uri="http://schemas.openxmlformats.org/presentationml/2006/ole">
            <p:oleObj spid="_x0000_s8197" name="Формула" r:id="rId7" imgW="533160" imgH="228600" progId="Equation.3">
              <p:embed/>
            </p:oleObj>
          </a:graphicData>
        </a:graphic>
      </p:graphicFrame>
      <p:graphicFrame>
        <p:nvGraphicFramePr>
          <p:cNvPr id="40026" name="Object 5"/>
          <p:cNvGraphicFramePr>
            <a:graphicFrameLocks noChangeAspect="1"/>
          </p:cNvGraphicFramePr>
          <p:nvPr/>
        </p:nvGraphicFramePr>
        <p:xfrm>
          <a:off x="6011863" y="5937250"/>
          <a:ext cx="1295400" cy="920750"/>
        </p:xfrm>
        <a:graphic>
          <a:graphicData uri="http://schemas.openxmlformats.org/presentationml/2006/ole">
            <p:oleObj spid="_x0000_s8198" name="Формула" r:id="rId8" imgW="571320" imgH="406080" progId="Equation.3">
              <p:embed/>
            </p:oleObj>
          </a:graphicData>
        </a:graphic>
      </p:graphicFrame>
      <p:graphicFrame>
        <p:nvGraphicFramePr>
          <p:cNvPr id="40027" name="Object 5"/>
          <p:cNvGraphicFramePr>
            <a:graphicFrameLocks noChangeAspect="1"/>
          </p:cNvGraphicFramePr>
          <p:nvPr/>
        </p:nvGraphicFramePr>
        <p:xfrm>
          <a:off x="7539038" y="5937250"/>
          <a:ext cx="1554162" cy="920750"/>
        </p:xfrm>
        <a:graphic>
          <a:graphicData uri="http://schemas.openxmlformats.org/presentationml/2006/ole">
            <p:oleObj spid="_x0000_s8199" name="Формула" r:id="rId9" imgW="685800" imgH="406080" progId="Equation.3">
              <p:embed/>
            </p:oleObj>
          </a:graphicData>
        </a:graphic>
      </p:graphicFrame>
      <p:sp>
        <p:nvSpPr>
          <p:cNvPr id="40028" name="Text Box 92"/>
          <p:cNvSpPr txBox="1">
            <a:spLocks noChangeArrowheads="1"/>
          </p:cNvSpPr>
          <p:nvPr/>
        </p:nvSpPr>
        <p:spPr bwMode="auto">
          <a:xfrm>
            <a:off x="7380288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029" name="Text Box 11"/>
          <p:cNvSpPr txBox="1">
            <a:spLocks noChangeArrowheads="1"/>
          </p:cNvSpPr>
          <p:nvPr/>
        </p:nvSpPr>
        <p:spPr bwMode="auto">
          <a:xfrm>
            <a:off x="7308850" y="333375"/>
            <a:ext cx="2952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baseline="-25000"/>
              <a:t>У</a:t>
            </a:r>
          </a:p>
        </p:txBody>
      </p:sp>
      <p:sp>
        <p:nvSpPr>
          <p:cNvPr id="40030" name="Text Box 11"/>
          <p:cNvSpPr txBox="1">
            <a:spLocks noChangeArrowheads="1"/>
          </p:cNvSpPr>
          <p:nvPr/>
        </p:nvSpPr>
        <p:spPr bwMode="auto">
          <a:xfrm>
            <a:off x="1403350" y="3213100"/>
            <a:ext cx="2952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baseline="-25000"/>
              <a:t>У</a:t>
            </a:r>
          </a:p>
        </p:txBody>
      </p:sp>
      <p:sp>
        <p:nvSpPr>
          <p:cNvPr id="40031" name="Text Box 11"/>
          <p:cNvSpPr txBox="1">
            <a:spLocks noChangeArrowheads="1"/>
          </p:cNvSpPr>
          <p:nvPr/>
        </p:nvSpPr>
        <p:spPr bwMode="auto">
          <a:xfrm>
            <a:off x="7308850" y="3284538"/>
            <a:ext cx="2952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baseline="-25000"/>
              <a:t>У</a:t>
            </a:r>
          </a:p>
        </p:txBody>
      </p:sp>
      <p:sp>
        <p:nvSpPr>
          <p:cNvPr id="40032" name="Text Box 96"/>
          <p:cNvSpPr txBox="1">
            <a:spLocks noChangeArrowheads="1"/>
          </p:cNvSpPr>
          <p:nvPr/>
        </p:nvSpPr>
        <p:spPr bwMode="auto">
          <a:xfrm>
            <a:off x="4211638" y="0"/>
            <a:ext cx="4033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 err="1" smtClean="0"/>
              <a:t>Встано</a:t>
            </a:r>
            <a:r>
              <a:rPr lang="uk-UA" sz="2400" b="1" i="1" dirty="0" smtClean="0"/>
              <a:t>віть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відповідність</a:t>
            </a:r>
            <a:r>
              <a:rPr lang="en-US" sz="2400" b="1" i="1" dirty="0" smtClean="0"/>
              <a:t>: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4335E-6 L 0.31893 -0.614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0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4335E-6 L -0.13698 -0.499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90751E-6 L -0.12431 -0.306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4335E-6 L 0.33542 -0.279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0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02312E-6 L -0.17327 -0.23075 " pathEditMode="relative" ptsTypes="AA">
                                      <p:cBhvr>
                                        <p:cTn id="26" dur="2000" fill="hold"/>
                                        <p:tgtEl>
                                          <p:spTgt spid="40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90751E-6 L -0.03142 -0.715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0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2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3.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u="sng" dirty="0" smtClean="0"/>
              <a:t>Пригадайте:</a:t>
            </a:r>
          </a:p>
          <a:p>
            <a:pPr>
              <a:buNone/>
            </a:pPr>
            <a:r>
              <a:rPr lang="uk-UA" dirty="0" smtClean="0"/>
              <a:t>1.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координати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вершина </a:t>
            </a:r>
            <a:r>
              <a:rPr lang="ru-RU" dirty="0" err="1" smtClean="0"/>
              <a:t>параболи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графіком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i="1" dirty="0" smtClean="0"/>
              <a:t> у = с(</a:t>
            </a:r>
            <a:r>
              <a:rPr lang="ru-RU" i="1" dirty="0" err="1" smtClean="0"/>
              <a:t>х+</a:t>
            </a:r>
            <a:r>
              <a:rPr lang="en-US" i="1" dirty="0" smtClean="0"/>
              <a:t>b/2)</a:t>
            </a:r>
            <a:r>
              <a:rPr lang="en-US" i="1" baseline="30000" dirty="0" smtClean="0"/>
              <a:t>2</a:t>
            </a:r>
            <a:r>
              <a:rPr lang="en-US" i="1" dirty="0" smtClean="0"/>
              <a:t>-5mn</a:t>
            </a:r>
            <a:r>
              <a:rPr lang="ru-RU" i="1" dirty="0" smtClean="0"/>
              <a:t>?</a:t>
            </a:r>
            <a:endParaRPr lang="uk-UA" i="1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ru-RU" dirty="0" smtClean="0"/>
              <a:t>Яка пряма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віссю</a:t>
            </a:r>
            <a:r>
              <a:rPr lang="ru-RU" dirty="0" smtClean="0"/>
              <a:t> </a:t>
            </a:r>
            <a:r>
              <a:rPr lang="ru-RU" dirty="0" err="1" smtClean="0"/>
              <a:t>симетрії</a:t>
            </a:r>
            <a:r>
              <a:rPr lang="ru-RU" dirty="0" smtClean="0"/>
              <a:t> </a:t>
            </a:r>
            <a:r>
              <a:rPr lang="ru-RU" dirty="0" err="1" smtClean="0"/>
              <a:t>параболи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uk-UA" dirty="0" smtClean="0"/>
              <a:t>а) х </a:t>
            </a:r>
            <a:r>
              <a:rPr lang="ru-RU" dirty="0" smtClean="0"/>
              <a:t>=</a:t>
            </a:r>
            <a:r>
              <a:rPr lang="en-US" dirty="0" smtClean="0"/>
              <a:t>-b/2</a:t>
            </a:r>
            <a:r>
              <a:rPr lang="ru-RU" dirty="0" smtClean="0"/>
              <a:t>; </a:t>
            </a:r>
            <a:endParaRPr lang="en-US" dirty="0" smtClean="0"/>
          </a:p>
          <a:p>
            <a:pPr>
              <a:buNone/>
            </a:pPr>
            <a:r>
              <a:rPr lang="uk-UA" dirty="0" smtClean="0"/>
              <a:t>б) х </a:t>
            </a:r>
            <a:r>
              <a:rPr lang="ru-RU" dirty="0" smtClean="0"/>
              <a:t>=</a:t>
            </a:r>
            <a:r>
              <a:rPr lang="ru-RU" i="1" dirty="0" smtClean="0"/>
              <a:t> </a:t>
            </a:r>
            <a:r>
              <a:rPr lang="en-US" i="1" dirty="0" smtClean="0"/>
              <a:t>5</a:t>
            </a:r>
            <a:r>
              <a:rPr lang="ru-RU" i="1" dirty="0" smtClean="0"/>
              <a:t>т</a:t>
            </a:r>
            <a:r>
              <a:rPr lang="en-US" i="1" dirty="0" smtClean="0"/>
              <a:t>n</a:t>
            </a:r>
            <a:r>
              <a:rPr lang="ru-RU" i="1" dirty="0" smtClean="0"/>
              <a:t>; </a:t>
            </a:r>
            <a:endParaRPr lang="en-US" i="1" dirty="0" smtClean="0"/>
          </a:p>
          <a:p>
            <a:pPr>
              <a:buNone/>
            </a:pPr>
            <a:r>
              <a:rPr lang="ru-RU" i="1" dirty="0" smtClean="0"/>
              <a:t>в) </a:t>
            </a:r>
            <a:r>
              <a:rPr lang="ru-RU" i="1" dirty="0" err="1" smtClean="0"/>
              <a:t>х</a:t>
            </a:r>
            <a:r>
              <a:rPr lang="ru-RU" i="1" dirty="0" smtClean="0"/>
              <a:t> = </a:t>
            </a:r>
            <a:r>
              <a:rPr lang="en-US" i="1" dirty="0" smtClean="0"/>
              <a:t>-5mn</a:t>
            </a:r>
            <a:r>
              <a:rPr lang="ru-RU" i="1" dirty="0" smtClean="0"/>
              <a:t>; </a:t>
            </a:r>
            <a:endParaRPr lang="en-US" i="1" dirty="0" smtClean="0"/>
          </a:p>
          <a:p>
            <a:pPr>
              <a:buNone/>
            </a:pPr>
            <a:r>
              <a:rPr lang="uk-UA" i="1" dirty="0" smtClean="0"/>
              <a:t>г</a:t>
            </a:r>
            <a:r>
              <a:rPr lang="ru-RU" i="1" dirty="0" smtClean="0"/>
              <a:t>) </a:t>
            </a:r>
            <a:r>
              <a:rPr lang="ru-RU" i="1" dirty="0" err="1" smtClean="0"/>
              <a:t>х</a:t>
            </a:r>
            <a:r>
              <a:rPr lang="ru-RU" i="1" dirty="0" smtClean="0"/>
              <a:t> = -</a:t>
            </a:r>
            <a:r>
              <a:rPr lang="en-US" i="1" dirty="0" smtClean="0"/>
              <a:t>b/2</a:t>
            </a:r>
            <a:r>
              <a:rPr lang="ru-RU" i="1" dirty="0" smtClean="0"/>
              <a:t> ?</a:t>
            </a:r>
          </a:p>
          <a:p>
            <a:pPr>
              <a:buNone/>
            </a:pPr>
            <a:r>
              <a:rPr lang="ru-RU" dirty="0" smtClean="0"/>
              <a:t>3. Як </a:t>
            </a:r>
            <a:r>
              <a:rPr lang="ru-RU" dirty="0" err="1" smtClean="0"/>
              <a:t>записати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квадрата </a:t>
            </a:r>
            <a:r>
              <a:rPr lang="ru-RU" dirty="0" err="1" smtClean="0"/>
              <a:t>двочлена</a:t>
            </a:r>
            <a:r>
              <a:rPr lang="ru-RU" dirty="0" smtClean="0"/>
              <a:t> </a:t>
            </a:r>
            <a:r>
              <a:rPr lang="ru-RU" dirty="0" err="1" smtClean="0"/>
              <a:t>тричлен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а) х</a:t>
            </a:r>
            <a:r>
              <a:rPr lang="ru-RU" baseline="30000" dirty="0" smtClean="0"/>
              <a:t>2</a:t>
            </a:r>
            <a:r>
              <a:rPr lang="ru-RU" dirty="0" smtClean="0"/>
              <a:t> + 10х + 25;	</a:t>
            </a:r>
          </a:p>
          <a:p>
            <a:pPr>
              <a:buNone/>
            </a:pPr>
            <a:r>
              <a:rPr lang="uk-UA" dirty="0" smtClean="0"/>
              <a:t>б) х</a:t>
            </a:r>
            <a:r>
              <a:rPr lang="uk-UA" baseline="30000" dirty="0" smtClean="0"/>
              <a:t>2</a:t>
            </a:r>
            <a:r>
              <a:rPr lang="uk-UA" dirty="0" smtClean="0"/>
              <a:t> </a:t>
            </a:r>
            <a:r>
              <a:rPr lang="ru-RU" dirty="0" smtClean="0"/>
              <a:t>+</a:t>
            </a:r>
            <a:r>
              <a:rPr lang="ru-RU" i="1" dirty="0" smtClean="0"/>
              <a:t> 5</a:t>
            </a:r>
            <a:r>
              <a:rPr lang="uk-UA" i="1" dirty="0" smtClean="0"/>
              <a:t>х </a:t>
            </a:r>
            <a:r>
              <a:rPr lang="ru-RU" i="1" dirty="0" smtClean="0"/>
              <a:t>+ 6,25?</a:t>
            </a:r>
            <a:endParaRPr lang="uk-UA" i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Графік функції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y=ax</a:t>
            </a:r>
            <a:r>
              <a:rPr lang="en-US" sz="24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+bx+c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3.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3438" y="571480"/>
            <a:ext cx="4214842" cy="2214578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sz="2200" i="1" dirty="0" smtClean="0"/>
              <a:t>З'ясуємо, що являє собою графік квадратичної функції, заданої формулою </a:t>
            </a:r>
            <a:endParaRPr lang="en-US" sz="2200" i="1" dirty="0" smtClean="0"/>
          </a:p>
          <a:p>
            <a:pPr marL="0" indent="361950">
              <a:buNone/>
            </a:pPr>
            <a:r>
              <a:rPr lang="uk-UA" sz="2200" i="1" dirty="0" smtClean="0"/>
              <a:t>у </a:t>
            </a:r>
            <a:r>
              <a:rPr lang="ru-RU" sz="2200" i="1" dirty="0" smtClean="0"/>
              <a:t>= </a:t>
            </a:r>
            <a:r>
              <a:rPr lang="uk-UA" sz="2200" i="1" dirty="0" smtClean="0"/>
              <a:t>ах</a:t>
            </a:r>
            <a:r>
              <a:rPr lang="uk-UA" sz="2200" i="1" baseline="30000" dirty="0" smtClean="0"/>
              <a:t>2</a:t>
            </a:r>
            <a:r>
              <a:rPr lang="ru-RU" sz="2200" i="1" dirty="0" smtClean="0"/>
              <a:t>+</a:t>
            </a:r>
            <a:r>
              <a:rPr lang="en-US" sz="2200" i="1" dirty="0" smtClean="0"/>
              <a:t>b</a:t>
            </a:r>
            <a:r>
              <a:rPr lang="uk-UA" sz="2200" i="1" dirty="0" smtClean="0"/>
              <a:t>х</a:t>
            </a:r>
            <a:r>
              <a:rPr lang="ru-RU" sz="2200" i="1" dirty="0" smtClean="0"/>
              <a:t>+</a:t>
            </a:r>
            <a:r>
              <a:rPr lang="uk-UA" sz="2200" i="1" dirty="0" smtClean="0"/>
              <a:t>с.</a:t>
            </a:r>
          </a:p>
          <a:p>
            <a:pPr marL="0" indent="361950">
              <a:buNone/>
            </a:pPr>
            <a:r>
              <a:rPr lang="ru-RU" sz="2200" dirty="0" err="1" smtClean="0"/>
              <a:t>Перетворимо</a:t>
            </a:r>
            <a:r>
              <a:rPr lang="ru-RU" sz="2200" dirty="0" smtClean="0"/>
              <a:t> праву </a:t>
            </a:r>
            <a:r>
              <a:rPr lang="ru-RU" sz="2200" dirty="0" err="1" smtClean="0"/>
              <a:t>частину</a:t>
            </a:r>
            <a:r>
              <a:rPr lang="ru-RU" sz="2200" dirty="0" smtClean="0"/>
              <a:t> </a:t>
            </a:r>
            <a:r>
              <a:rPr lang="ru-RU" sz="2200" dirty="0" err="1" smtClean="0"/>
              <a:t>даної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формули</a:t>
            </a:r>
            <a:r>
              <a:rPr lang="ru-RU" sz="2200" dirty="0" smtClean="0"/>
              <a:t>, </a:t>
            </a:r>
            <a:r>
              <a:rPr lang="ru-RU" sz="2200" dirty="0" err="1" smtClean="0"/>
              <a:t>виділивши</a:t>
            </a:r>
            <a:r>
              <a:rPr lang="ru-RU" sz="2200" dirty="0" smtClean="0"/>
              <a:t> квадрат </a:t>
            </a:r>
            <a:r>
              <a:rPr lang="ru-RU" sz="2200" dirty="0" err="1" smtClean="0"/>
              <a:t>двочлена</a:t>
            </a:r>
            <a:r>
              <a:rPr lang="ru-RU" sz="2200" dirty="0" smtClean="0"/>
              <a:t>. </a:t>
            </a:r>
            <a:endParaRPr lang="en-US" sz="2200" dirty="0" smtClean="0"/>
          </a:p>
          <a:p>
            <a:pPr marL="0" indent="361950">
              <a:buNone/>
            </a:pPr>
            <a:r>
              <a:rPr lang="ru-RU" sz="2200" dirty="0" err="1" smtClean="0"/>
              <a:t>Маємо</a:t>
            </a:r>
            <a:r>
              <a:rPr lang="ru-RU" sz="2200" dirty="0" smtClean="0"/>
              <a:t>:</a:t>
            </a:r>
          </a:p>
          <a:p>
            <a:pPr marL="0" indent="361950">
              <a:buNone/>
            </a:pPr>
            <a:endParaRPr lang="en-US" i="1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побудувати графік функції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y=ax</a:t>
            </a:r>
            <a:r>
              <a:rPr lang="en-US" sz="24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+bx+c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58" y="3186111"/>
            <a:ext cx="2324100" cy="381000"/>
          </a:xfrm>
          <a:prstGeom prst="rect">
            <a:avLst/>
          </a:prstGeom>
          <a:noFill/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714752"/>
            <a:ext cx="2990850" cy="457200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286256"/>
            <a:ext cx="2000250" cy="457200"/>
          </a:xfrm>
          <a:prstGeom prst="rect">
            <a:avLst/>
          </a:prstGeom>
          <a:noFill/>
        </p:spPr>
      </p:pic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7310" y="4876798"/>
            <a:ext cx="2076450" cy="457200"/>
          </a:xfrm>
          <a:prstGeom prst="rect">
            <a:avLst/>
          </a:prstGeom>
          <a:noFill/>
        </p:spPr>
      </p:pic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5500702"/>
            <a:ext cx="1743075" cy="41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3.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3438" y="571480"/>
            <a:ext cx="4214842" cy="5857916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uk-UA" sz="1400" i="1" dirty="0" smtClean="0"/>
              <a:t>Отже, формула у </a:t>
            </a:r>
            <a:r>
              <a:rPr lang="ru-RU" sz="1400" i="1" dirty="0" smtClean="0"/>
              <a:t>= </a:t>
            </a:r>
            <a:r>
              <a:rPr lang="uk-UA" sz="1400" i="1" dirty="0" smtClean="0"/>
              <a:t>ах</a:t>
            </a:r>
            <a:r>
              <a:rPr lang="uk-UA" sz="1400" i="1" baseline="30000" dirty="0" smtClean="0"/>
              <a:t>2</a:t>
            </a:r>
            <a:r>
              <a:rPr lang="ru-RU" sz="1400" i="1" dirty="0" smtClean="0"/>
              <a:t>+</a:t>
            </a:r>
            <a:r>
              <a:rPr lang="en-US" sz="1400" i="1" dirty="0" smtClean="0"/>
              <a:t>b</a:t>
            </a:r>
            <a:r>
              <a:rPr lang="uk-UA" sz="1400" i="1" dirty="0" smtClean="0"/>
              <a:t>х</a:t>
            </a:r>
            <a:r>
              <a:rPr lang="ru-RU" sz="1400" i="1" dirty="0" smtClean="0"/>
              <a:t>+</a:t>
            </a:r>
            <a:r>
              <a:rPr lang="uk-UA" sz="1400" i="1" dirty="0" smtClean="0"/>
              <a:t>с та</a:t>
            </a:r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r>
              <a:rPr lang="uk-UA" sz="1400" i="1" dirty="0" smtClean="0"/>
              <a:t>Задають одну і ту саму функцію.</a:t>
            </a:r>
          </a:p>
          <a:p>
            <a:pPr marL="0" indent="361950">
              <a:buNone/>
            </a:pPr>
            <a:r>
              <a:rPr lang="uk-UA" sz="1400" i="1" dirty="0" smtClean="0"/>
              <a:t>Порівнюючи останню формулу з формулою</a:t>
            </a:r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r>
              <a:rPr lang="uk-UA" sz="1400" i="1" dirty="0" smtClean="0"/>
              <a:t>  бачимо, що це формули одного і того самого виду, де</a:t>
            </a:r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r>
              <a:rPr lang="uk-UA" sz="1400" i="1" dirty="0" smtClean="0"/>
              <a:t>Оскільки графік функції  </a:t>
            </a:r>
          </a:p>
          <a:p>
            <a:pPr marL="0" indent="361950">
              <a:buNone/>
            </a:pPr>
            <a:r>
              <a:rPr lang="uk-UA" sz="1400" i="1" dirty="0" smtClean="0"/>
              <a:t>Є параболою виду                     з координатами вершини (</a:t>
            </a:r>
            <a:r>
              <a:rPr lang="en-US" sz="1400" i="1" dirty="0" smtClean="0"/>
              <a:t>-m; n</a:t>
            </a:r>
            <a:r>
              <a:rPr lang="uk-UA" sz="1400" i="1" dirty="0" smtClean="0"/>
              <a:t>)</a:t>
            </a:r>
            <a:r>
              <a:rPr lang="en-US" sz="1400" i="1" dirty="0" smtClean="0"/>
              <a:t>  </a:t>
            </a:r>
            <a:r>
              <a:rPr lang="uk-UA" sz="1400" i="1" dirty="0" smtClean="0"/>
              <a:t>і віссю симетрії  </a:t>
            </a:r>
            <a:r>
              <a:rPr lang="en-US" sz="1400" i="1" dirty="0" smtClean="0"/>
              <a:t>x=-m</a:t>
            </a:r>
            <a:r>
              <a:rPr lang="uk-UA" sz="1400" i="1" dirty="0" smtClean="0"/>
              <a:t>, то і графік функції у </a:t>
            </a:r>
            <a:r>
              <a:rPr lang="ru-RU" sz="1400" i="1" dirty="0" smtClean="0"/>
              <a:t>= </a:t>
            </a:r>
            <a:r>
              <a:rPr lang="uk-UA" sz="1400" i="1" dirty="0" smtClean="0"/>
              <a:t>ах</a:t>
            </a:r>
            <a:r>
              <a:rPr lang="uk-UA" sz="1400" i="1" baseline="30000" dirty="0" smtClean="0"/>
              <a:t>2</a:t>
            </a:r>
            <a:r>
              <a:rPr lang="ru-RU" sz="1400" i="1" dirty="0" smtClean="0"/>
              <a:t>+</a:t>
            </a:r>
            <a:r>
              <a:rPr lang="en-US" sz="1400" i="1" dirty="0" smtClean="0"/>
              <a:t>b</a:t>
            </a:r>
            <a:r>
              <a:rPr lang="uk-UA" sz="1400" i="1" dirty="0" smtClean="0"/>
              <a:t>х</a:t>
            </a:r>
            <a:r>
              <a:rPr lang="ru-RU" sz="1400" i="1" dirty="0" smtClean="0"/>
              <a:t>+</a:t>
            </a:r>
            <a:r>
              <a:rPr lang="uk-UA" sz="1400" i="1" dirty="0" smtClean="0"/>
              <a:t>с  є параболою виду </a:t>
            </a:r>
          </a:p>
          <a:p>
            <a:pPr marL="0" indent="0">
              <a:buNone/>
            </a:pPr>
            <a:r>
              <a:rPr lang="uk-UA" sz="1400" i="1" dirty="0" smtClean="0"/>
              <a:t>З координатами вершини </a:t>
            </a:r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r>
              <a:rPr lang="uk-UA" sz="1400" i="1" dirty="0" smtClean="0"/>
              <a:t>І віссю симетрії </a:t>
            </a:r>
          </a:p>
          <a:p>
            <a:pPr marL="0" indent="361950">
              <a:buNone/>
            </a:pPr>
            <a:r>
              <a:rPr lang="uk-UA" sz="1400" i="1" dirty="0" smtClean="0"/>
              <a:t>               </a:t>
            </a:r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i="1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en-US" i="1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побудувати графік функції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y=ax</a:t>
            </a:r>
            <a:r>
              <a:rPr lang="en-US" sz="24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+bx+c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857232"/>
            <a:ext cx="1876425" cy="419100"/>
          </a:xfrm>
          <a:prstGeom prst="rect">
            <a:avLst/>
          </a:prstGeom>
          <a:noFill/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928802"/>
            <a:ext cx="1181100" cy="209550"/>
          </a:xfrm>
          <a:prstGeom prst="rect">
            <a:avLst/>
          </a:prstGeom>
          <a:noFill/>
        </p:spPr>
      </p:pic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643182"/>
            <a:ext cx="523875" cy="371475"/>
          </a:xfrm>
          <a:prstGeom prst="rect">
            <a:avLst/>
          </a:prstGeom>
          <a:noFill/>
        </p:spPr>
      </p:pic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071810"/>
            <a:ext cx="1781175" cy="400050"/>
          </a:xfrm>
          <a:prstGeom prst="rect">
            <a:avLst/>
          </a:prstGeom>
          <a:noFill/>
        </p:spPr>
      </p:pic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3643314"/>
            <a:ext cx="1276350" cy="209550"/>
          </a:xfrm>
          <a:prstGeom prst="rect">
            <a:avLst/>
          </a:prstGeom>
          <a:noFill/>
        </p:spPr>
      </p:pic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3211" y="3938587"/>
            <a:ext cx="542925" cy="209550"/>
          </a:xfrm>
          <a:prstGeom prst="rect">
            <a:avLst/>
          </a:prstGeom>
          <a:noFill/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4357694"/>
            <a:ext cx="542925" cy="209550"/>
          </a:xfrm>
          <a:prstGeom prst="rect">
            <a:avLst/>
          </a:prstGeom>
          <a:noFill/>
        </p:spPr>
      </p:pic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857760"/>
            <a:ext cx="1162050" cy="447675"/>
          </a:xfrm>
          <a:prstGeom prst="rect">
            <a:avLst/>
          </a:prstGeom>
          <a:noFill/>
        </p:spPr>
      </p:pic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5286388"/>
            <a:ext cx="609600" cy="37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3.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3438" y="571480"/>
            <a:ext cx="4214842" cy="5857916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uk-UA" sz="1400" b="1" i="1" u="sng" dirty="0" smtClean="0"/>
              <a:t>Загальний спосіб побудови графіка квадратичної функції  у </a:t>
            </a:r>
            <a:r>
              <a:rPr lang="ru-RU" sz="1400" b="1" i="1" u="sng" dirty="0" smtClean="0"/>
              <a:t>= </a:t>
            </a:r>
            <a:r>
              <a:rPr lang="uk-UA" sz="1400" b="1" i="1" u="sng" dirty="0" smtClean="0"/>
              <a:t>ах</a:t>
            </a:r>
            <a:r>
              <a:rPr lang="uk-UA" sz="1400" b="1" i="1" u="sng" baseline="30000" dirty="0" smtClean="0"/>
              <a:t>2</a:t>
            </a:r>
            <a:r>
              <a:rPr lang="ru-RU" sz="1400" b="1" i="1" u="sng" dirty="0" smtClean="0"/>
              <a:t>+</a:t>
            </a:r>
            <a:r>
              <a:rPr lang="en-US" sz="1400" b="1" i="1" u="sng" dirty="0" smtClean="0"/>
              <a:t>b</a:t>
            </a:r>
            <a:r>
              <a:rPr lang="uk-UA" sz="1400" b="1" i="1" u="sng" dirty="0" smtClean="0"/>
              <a:t>х</a:t>
            </a:r>
            <a:r>
              <a:rPr lang="ru-RU" sz="1400" b="1" i="1" u="sng" dirty="0" smtClean="0"/>
              <a:t>+</a:t>
            </a:r>
            <a:r>
              <a:rPr lang="uk-UA" sz="1400" b="1" i="1" u="sng" dirty="0" smtClean="0"/>
              <a:t>с :</a:t>
            </a:r>
          </a:p>
          <a:p>
            <a:pPr>
              <a:buAutoNum type="arabicPeriod"/>
            </a:pPr>
            <a:r>
              <a:rPr lang="uk-UA" sz="1400" i="1" dirty="0" smtClean="0"/>
              <a:t>Будуємо вершину параболи</a:t>
            </a:r>
            <a:r>
              <a:rPr lang="ru-RU" sz="1400" i="1" dirty="0" smtClean="0"/>
              <a:t>, </a:t>
            </a:r>
            <a:r>
              <a:rPr lang="uk-UA" sz="1400" i="1" dirty="0" smtClean="0"/>
              <a:t>що є графіком цієї функції, обчисливши її </a:t>
            </a:r>
            <a:r>
              <a:rPr lang="ru-RU" sz="1400" i="1" dirty="0" smtClean="0"/>
              <a:t> </a:t>
            </a:r>
            <a:r>
              <a:rPr lang="uk-UA" sz="1400" i="1" dirty="0" smtClean="0"/>
              <a:t>координати за формулами: </a:t>
            </a:r>
          </a:p>
          <a:p>
            <a:pPr>
              <a:buAutoNum type="arabicPeriod"/>
            </a:pPr>
            <a:endParaRPr lang="uk-UA" sz="1400" i="1" dirty="0" smtClean="0"/>
          </a:p>
          <a:p>
            <a:pPr>
              <a:buAutoNum type="arabicPeriod"/>
            </a:pPr>
            <a:endParaRPr lang="uk-UA" sz="1400" i="1" dirty="0" smtClean="0"/>
          </a:p>
          <a:p>
            <a:pPr>
              <a:buAutoNum type="arabicPeriod"/>
            </a:pPr>
            <a:endParaRPr lang="uk-UA" sz="1400" i="1" dirty="0" smtClean="0"/>
          </a:p>
          <a:p>
            <a:pPr>
              <a:buAutoNum type="arabicPeriod"/>
            </a:pPr>
            <a:r>
              <a:rPr lang="ru-RU" sz="1400" i="1" dirty="0" smtClean="0"/>
              <a:t>Проводимо через </a:t>
            </a:r>
            <a:r>
              <a:rPr lang="uk-UA" sz="1400" i="1" dirty="0" smtClean="0"/>
              <a:t>побудовану </a:t>
            </a:r>
            <a:r>
              <a:rPr lang="ru-RU" sz="1400" i="1" dirty="0" smtClean="0"/>
              <a:t>вершину </a:t>
            </a:r>
            <a:r>
              <a:rPr lang="uk-UA" sz="1400" i="1" dirty="0" smtClean="0"/>
              <a:t>параболи вісь симетрії параболи </a:t>
            </a:r>
            <a:r>
              <a:rPr lang="ru-RU" sz="1400" i="1" dirty="0" smtClean="0"/>
              <a:t>— </a:t>
            </a:r>
            <a:r>
              <a:rPr lang="uk-UA" sz="1400" i="1" dirty="0" smtClean="0"/>
              <a:t>пряму</a:t>
            </a:r>
            <a:r>
              <a:rPr lang="ru-RU" sz="1400" i="1" dirty="0" smtClean="0"/>
              <a:t>, </a:t>
            </a:r>
            <a:r>
              <a:rPr lang="uk-UA" sz="1400" i="1" dirty="0" smtClean="0"/>
              <a:t>паралельну осі 0у.</a:t>
            </a:r>
          </a:p>
          <a:p>
            <a:pPr>
              <a:buAutoNum type="arabicPeriod"/>
            </a:pPr>
            <a:r>
              <a:rPr lang="uk-UA" sz="1400" i="1" dirty="0" smtClean="0"/>
              <a:t>Будуємо кілька точок, що належать графіку даної функції. Для обчислення їх координат треба взяти кілька значень змінної х, розміщених на осі  0х справа або зліва від осі симетрії параболи, і знайти відповідні значення змінної у. Потім за знайденими координатами будуємо точки графіка функції, а також точки, симетричні їм відносно осі симетрії параболи.</a:t>
            </a:r>
          </a:p>
          <a:p>
            <a:pPr>
              <a:buAutoNum type="arabicPeriod"/>
            </a:pPr>
            <a:r>
              <a:rPr lang="ru-RU" sz="1400" i="1" dirty="0" smtClean="0"/>
              <a:t>Через </a:t>
            </a:r>
            <a:r>
              <a:rPr lang="ru-RU" sz="1400" i="1" dirty="0" err="1" smtClean="0"/>
              <a:t>побудовані</a:t>
            </a:r>
            <a:r>
              <a:rPr lang="ru-RU" sz="1400" i="1" dirty="0" smtClean="0"/>
              <a:t> точки проводимо параболу.</a:t>
            </a:r>
          </a:p>
          <a:p>
            <a:pPr>
              <a:buAutoNum type="arabicPeriod"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i="1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en-US" i="1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побудувати графік функції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y=ax</a:t>
            </a:r>
            <a:r>
              <a:rPr lang="en-US" sz="24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+bx+c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857364"/>
            <a:ext cx="685800" cy="371475"/>
          </a:xfrm>
          <a:prstGeom prst="rect">
            <a:avLst/>
          </a:prstGeom>
          <a:noFill/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857364"/>
            <a:ext cx="904875" cy="40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3.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3438" y="571480"/>
            <a:ext cx="4214842" cy="5857916"/>
          </a:xfrm>
        </p:spPr>
        <p:txBody>
          <a:bodyPr>
            <a:normAutofit/>
          </a:bodyPr>
          <a:lstStyle/>
          <a:p>
            <a:pPr>
              <a:buAutoNum type="arabicPeriod"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i="1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en-US" i="1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Приклади побудувати графіків квадратичних функцій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" name="Рисунок 35" descr="5.JPG"/>
          <p:cNvPicPr>
            <a:picLocks noChangeAspect="1"/>
          </p:cNvPicPr>
          <p:nvPr/>
        </p:nvPicPr>
        <p:blipFill>
          <a:blip r:embed="rId4" cstate="print">
            <a:lum bright="25000" contrast="23000"/>
          </a:blip>
          <a:stretch>
            <a:fillRect/>
          </a:stretch>
        </p:blipFill>
        <p:spPr>
          <a:xfrm>
            <a:off x="4857752" y="2428868"/>
            <a:ext cx="1357322" cy="1457864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4572000" y="428604"/>
            <a:ext cx="421484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err="1" smtClean="0"/>
              <a:t>Побудова</a:t>
            </a:r>
            <a:r>
              <a:rPr lang="ru-RU" b="1" i="1" u="sng" dirty="0" smtClean="0"/>
              <a:t>. </a:t>
            </a:r>
          </a:p>
          <a:p>
            <a:pPr marL="342900" indent="-342900">
              <a:buAutoNum type="arabicPeriod"/>
            </a:pPr>
            <a:r>
              <a:rPr lang="ru-RU" i="1" dirty="0" err="1" smtClean="0"/>
              <a:t>Знаходимо</a:t>
            </a:r>
            <a:r>
              <a:rPr lang="ru-RU" i="1" dirty="0" smtClean="0"/>
              <a:t> </a:t>
            </a:r>
            <a:r>
              <a:rPr lang="ru-RU" i="1" dirty="0" err="1" smtClean="0"/>
              <a:t>координати</a:t>
            </a:r>
            <a:r>
              <a:rPr lang="ru-RU" i="1" dirty="0" smtClean="0"/>
              <a:t> </a:t>
            </a:r>
            <a:r>
              <a:rPr lang="ru-RU" i="1" dirty="0" err="1" smtClean="0"/>
              <a:t>вершини</a:t>
            </a:r>
            <a:r>
              <a:rPr lang="ru-RU" i="1" dirty="0" smtClean="0"/>
              <a:t> </a:t>
            </a:r>
            <a:r>
              <a:rPr lang="ru-RU" i="1" dirty="0" err="1" smtClean="0"/>
              <a:t>параболи</a:t>
            </a:r>
            <a:r>
              <a:rPr lang="ru-RU" i="1" dirty="0" smtClean="0"/>
              <a:t>:</a:t>
            </a:r>
          </a:p>
          <a:p>
            <a:pPr marL="342900" indent="-342900">
              <a:buAutoNum type="arabicPeriod"/>
            </a:pPr>
            <a:endParaRPr lang="uk-UA" i="1" dirty="0" smtClean="0"/>
          </a:p>
          <a:p>
            <a:pPr marL="342900" indent="-342900">
              <a:buAutoNum type="arabicPeriod"/>
            </a:pPr>
            <a:endParaRPr lang="ru-RU" i="1" dirty="0" smtClean="0"/>
          </a:p>
          <a:p>
            <a:r>
              <a:rPr lang="ru-RU" dirty="0" smtClean="0"/>
              <a:t>2. </a:t>
            </a:r>
            <a:r>
              <a:rPr lang="ru-RU" dirty="0" err="1" smtClean="0"/>
              <a:t>Будуємо</a:t>
            </a:r>
            <a:r>
              <a:rPr lang="ru-RU" dirty="0" smtClean="0"/>
              <a:t> вершину </a:t>
            </a:r>
            <a:r>
              <a:rPr lang="ru-RU" dirty="0" err="1" smtClean="0"/>
              <a:t>параболи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через </a:t>
            </a:r>
            <a:r>
              <a:rPr lang="ru-RU" dirty="0" err="1" smtClean="0"/>
              <a:t>неї</a:t>
            </a:r>
            <a:r>
              <a:rPr lang="ru-RU" dirty="0" smtClean="0"/>
              <a:t> проводимо </a:t>
            </a:r>
            <a:r>
              <a:rPr lang="ru-RU" dirty="0" err="1" smtClean="0"/>
              <a:t>вісь</a:t>
            </a:r>
            <a:r>
              <a:rPr lang="ru-RU" dirty="0" smtClean="0"/>
              <a:t> </a:t>
            </a:r>
            <a:r>
              <a:rPr lang="ru-RU" dirty="0" err="1" smtClean="0"/>
              <a:t>симетрії</a:t>
            </a:r>
            <a:r>
              <a:rPr lang="ru-RU" dirty="0" smtClean="0"/>
              <a:t> </a:t>
            </a:r>
            <a:r>
              <a:rPr lang="ru-RU" dirty="0" err="1" smtClean="0"/>
              <a:t>параболи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dirty="0" err="1" smtClean="0"/>
              <a:t>Надамо</a:t>
            </a:r>
            <a:r>
              <a:rPr lang="ru-RU" dirty="0" smtClean="0"/>
              <a:t> </a:t>
            </a:r>
            <a:r>
              <a:rPr lang="ru-RU" dirty="0" err="1" smtClean="0"/>
              <a:t>змінній</a:t>
            </a:r>
            <a:r>
              <a:rPr lang="ru-RU" dirty="0" smtClean="0"/>
              <a:t> 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знайдемо</a:t>
            </a:r>
            <a:r>
              <a:rPr lang="ru-RU" dirty="0" smtClean="0"/>
              <a:t>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i="1" dirty="0" smtClean="0"/>
              <a:t> у. </a:t>
            </a:r>
          </a:p>
          <a:p>
            <a:r>
              <a:rPr lang="ru-RU" i="1" dirty="0" err="1" smtClean="0"/>
              <a:t>Маємо</a:t>
            </a:r>
            <a:r>
              <a:rPr lang="ru-RU" i="1" dirty="0" smtClean="0"/>
              <a:t>:</a:t>
            </a:r>
          </a:p>
          <a:p>
            <a:r>
              <a:rPr lang="uk-UA" i="1" dirty="0" smtClean="0"/>
              <a:t>х </a:t>
            </a:r>
            <a:r>
              <a:rPr lang="ru-RU" i="1" dirty="0" smtClean="0"/>
              <a:t>= 0,5; </a:t>
            </a:r>
            <a:r>
              <a:rPr lang="uk-UA" i="1" dirty="0" smtClean="0"/>
              <a:t>у </a:t>
            </a:r>
            <a:r>
              <a:rPr lang="ru-RU" i="1" dirty="0" smtClean="0"/>
              <a:t>= 2•</a:t>
            </a:r>
            <a:r>
              <a:rPr lang="uk-UA" i="1" dirty="0" smtClean="0"/>
              <a:t>(0,5)</a:t>
            </a:r>
            <a:r>
              <a:rPr lang="uk-UA" i="1" baseline="30000" dirty="0" smtClean="0"/>
              <a:t>2</a:t>
            </a:r>
            <a:r>
              <a:rPr lang="ru-RU" i="1" dirty="0" smtClean="0"/>
              <a:t>-4•0,5-1=0,5-2-1=-2,5;</a:t>
            </a:r>
          </a:p>
          <a:p>
            <a:r>
              <a:rPr lang="uk-UA" dirty="0" smtClean="0"/>
              <a:t>х= 0;     у = </a:t>
            </a:r>
            <a:r>
              <a:rPr lang="ru-RU" dirty="0" smtClean="0"/>
              <a:t>2•0</a:t>
            </a:r>
            <a:r>
              <a:rPr lang="uk-UA" baseline="30000" dirty="0" smtClean="0"/>
              <a:t>2</a:t>
            </a:r>
            <a:r>
              <a:rPr lang="uk-UA" dirty="0" smtClean="0"/>
              <a:t> —</a:t>
            </a:r>
            <a:r>
              <a:rPr lang="ru-RU" dirty="0" smtClean="0"/>
              <a:t>4•0-1 =-1;</a:t>
            </a:r>
          </a:p>
          <a:p>
            <a:r>
              <a:rPr lang="uk-UA" i="1" dirty="0" smtClean="0"/>
              <a:t>х </a:t>
            </a:r>
            <a:r>
              <a:rPr lang="ru-RU" i="1" dirty="0" smtClean="0"/>
              <a:t>= -0,5; </a:t>
            </a:r>
            <a:r>
              <a:rPr lang="uk-UA" i="1" dirty="0" smtClean="0"/>
              <a:t>у </a:t>
            </a:r>
            <a:r>
              <a:rPr lang="ru-RU" i="1" dirty="0" smtClean="0"/>
              <a:t>=2•(—</a:t>
            </a:r>
            <a:r>
              <a:rPr lang="uk-UA" i="1" dirty="0" smtClean="0"/>
              <a:t>0,5)</a:t>
            </a:r>
            <a:r>
              <a:rPr lang="uk-UA" i="1" baseline="30000" dirty="0" smtClean="0"/>
              <a:t>2</a:t>
            </a:r>
            <a:r>
              <a:rPr lang="ru-RU" i="1" dirty="0" smtClean="0"/>
              <a:t>-4•(-0,5)-1=1,5;</a:t>
            </a:r>
          </a:p>
          <a:p>
            <a:r>
              <a:rPr lang="uk-UA" i="1" dirty="0" smtClean="0"/>
              <a:t>х = -1;   у=</a:t>
            </a:r>
            <a:r>
              <a:rPr lang="ru-RU" i="1" dirty="0" smtClean="0"/>
              <a:t>2•</a:t>
            </a:r>
            <a:r>
              <a:rPr lang="uk-UA" i="1" dirty="0" smtClean="0"/>
              <a:t>(-1)</a:t>
            </a:r>
            <a:r>
              <a:rPr lang="uk-UA" i="1" baseline="30000" dirty="0" smtClean="0"/>
              <a:t>2</a:t>
            </a:r>
            <a:r>
              <a:rPr lang="ru-RU" i="1" dirty="0" smtClean="0"/>
              <a:t>-4•(-1)-1=2+4—1=5</a:t>
            </a:r>
            <a:r>
              <a:rPr lang="ru-RU" i="1" smtClean="0"/>
              <a:t>. </a:t>
            </a:r>
            <a:endParaRPr lang="ru-RU" dirty="0" smtClean="0"/>
          </a:p>
          <a:p>
            <a:endParaRPr lang="ru-RU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ru-RU" i="1" dirty="0" smtClean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357298"/>
            <a:ext cx="1076325" cy="371475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500034" y="3000372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Приклад </a:t>
            </a:r>
            <a:r>
              <a:rPr lang="ru-RU" dirty="0" smtClean="0"/>
              <a:t>1. </a:t>
            </a:r>
            <a:r>
              <a:rPr lang="uk-UA" dirty="0" smtClean="0"/>
              <a:t>Побудувати графік функції</a:t>
            </a:r>
            <a:r>
              <a:rPr lang="uk-UA" i="1" dirty="0" smtClean="0"/>
              <a:t> у </a:t>
            </a:r>
            <a:r>
              <a:rPr lang="ru-RU" i="1" dirty="0" smtClean="0"/>
              <a:t>= </a:t>
            </a:r>
            <a:r>
              <a:rPr lang="uk-UA" i="1" dirty="0" smtClean="0"/>
              <a:t>2х</a:t>
            </a:r>
            <a:r>
              <a:rPr lang="uk-UA" i="1" baseline="30000" dirty="0" smtClean="0"/>
              <a:t>2</a:t>
            </a:r>
            <a:r>
              <a:rPr lang="uk-UA" i="1" dirty="0" smtClean="0"/>
              <a:t> </a:t>
            </a:r>
            <a:r>
              <a:rPr lang="uk-UA" i="1" dirty="0" smtClean="0"/>
              <a:t>-4х-1.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357298"/>
            <a:ext cx="2019300" cy="39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3.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3438" y="571480"/>
            <a:ext cx="4214842" cy="5857916"/>
          </a:xfrm>
        </p:spPr>
        <p:txBody>
          <a:bodyPr>
            <a:normAutofit/>
          </a:bodyPr>
          <a:lstStyle/>
          <a:p>
            <a:pPr>
              <a:buAutoNum type="arabicPeriod"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i="1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en-US" i="1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Приклади побудувати графіків квадратичних функцій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428604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ru-RU" i="1" dirty="0" smtClean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00034" y="3000372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Приклад </a:t>
            </a:r>
            <a:r>
              <a:rPr lang="ru-RU" dirty="0" smtClean="0"/>
              <a:t>1. </a:t>
            </a:r>
            <a:r>
              <a:rPr lang="uk-UA" dirty="0" smtClean="0"/>
              <a:t>Побудувати графік функції</a:t>
            </a:r>
            <a:r>
              <a:rPr lang="uk-UA" i="1" dirty="0" smtClean="0"/>
              <a:t> у </a:t>
            </a:r>
            <a:r>
              <a:rPr lang="ru-RU" i="1" dirty="0" smtClean="0"/>
              <a:t>= </a:t>
            </a:r>
            <a:r>
              <a:rPr lang="uk-UA" i="1" dirty="0" smtClean="0"/>
              <a:t>2х</a:t>
            </a:r>
            <a:r>
              <a:rPr lang="uk-UA" i="1" baseline="30000" dirty="0" smtClean="0"/>
              <a:t>2</a:t>
            </a:r>
            <a:r>
              <a:rPr lang="uk-UA" i="1" dirty="0" smtClean="0"/>
              <a:t> </a:t>
            </a:r>
            <a:r>
              <a:rPr lang="uk-UA" i="1" dirty="0" smtClean="0"/>
              <a:t>-4х-1.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714876" y="500042"/>
            <a:ext cx="3929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Будує</a:t>
            </a:r>
            <a:r>
              <a:rPr lang="ru-RU" dirty="0" smtClean="0"/>
              <a:t>мо точки за </a:t>
            </a:r>
            <a:r>
              <a:rPr lang="ru-RU" dirty="0" err="1" smtClean="0"/>
              <a:t>встановленими</a:t>
            </a:r>
            <a:r>
              <a:rPr lang="ru-RU" dirty="0" smtClean="0"/>
              <a:t> координатами </a:t>
            </a:r>
            <a:r>
              <a:rPr lang="ru-RU" dirty="0" smtClean="0"/>
              <a:t>(0,5; -2,5), </a:t>
            </a:r>
            <a:r>
              <a:rPr lang="ru-RU" dirty="0" smtClean="0"/>
              <a:t>(0; -1), (-0,5; 1,5), (1; 5), а </a:t>
            </a:r>
            <a:r>
              <a:rPr lang="ru-RU" dirty="0" err="1" smtClean="0"/>
              <a:t>також</a:t>
            </a:r>
            <a:r>
              <a:rPr lang="ru-RU" dirty="0" smtClean="0"/>
              <a:t> точки </a:t>
            </a:r>
            <a:r>
              <a:rPr lang="ru-RU" dirty="0" err="1" smtClean="0"/>
              <a:t>симетричні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 </a:t>
            </a:r>
            <a:r>
              <a:rPr lang="ru-RU" dirty="0" err="1" smtClean="0"/>
              <a:t>параболи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Через </a:t>
            </a:r>
            <a:r>
              <a:rPr lang="ru-RU" dirty="0" err="1" smtClean="0"/>
              <a:t>побудовані</a:t>
            </a:r>
            <a:r>
              <a:rPr lang="ru-RU" dirty="0" smtClean="0"/>
              <a:t> точки проводимо параболу. </a:t>
            </a:r>
          </a:p>
        </p:txBody>
      </p:sp>
      <p:pic>
        <p:nvPicPr>
          <p:cNvPr id="42" name="Рисунок 41" descr="6.JPG"/>
          <p:cNvPicPr>
            <a:picLocks noChangeAspect="1"/>
          </p:cNvPicPr>
          <p:nvPr/>
        </p:nvPicPr>
        <p:blipFill>
          <a:blip r:embed="rId4" cstate="print">
            <a:lum bright="23000" contrast="27000"/>
          </a:blip>
          <a:stretch>
            <a:fillRect/>
          </a:stretch>
        </p:blipFill>
        <p:spPr>
          <a:xfrm>
            <a:off x="6000760" y="2000239"/>
            <a:ext cx="2357454" cy="4504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85720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11009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Готуємося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до уроку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" name="Содержимое 19" descr="22ecdb766c09.png"/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12000" contrast="-19000"/>
          </a:blip>
          <a:stretch>
            <a:fillRect/>
          </a:stretch>
        </p:blipFill>
        <p:spPr>
          <a:xfrm>
            <a:off x="571472" y="1785926"/>
            <a:ext cx="3820146" cy="4286280"/>
          </a:xfrm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13078" y="613520"/>
            <a:ext cx="3895724" cy="571504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Використано матеріали  Бібліотеки електронних </a:t>
            </a:r>
            <a:r>
              <a:rPr lang="uk-UA" sz="1800" dirty="0" err="1" smtClean="0"/>
              <a:t>наочностей</a:t>
            </a:r>
            <a:r>
              <a:rPr lang="uk-UA" sz="1800" dirty="0" smtClean="0"/>
              <a:t> </a:t>
            </a:r>
            <a:r>
              <a:rPr lang="uk-UA" sz="1800" dirty="0" err="1" smtClean="0"/>
              <a:t>“Алгебра</a:t>
            </a:r>
            <a:r>
              <a:rPr lang="uk-UA" sz="1800" dirty="0" smtClean="0"/>
              <a:t> 7-9 </a:t>
            </a:r>
            <a:r>
              <a:rPr lang="uk-UA" sz="1800" dirty="0" err="1" smtClean="0"/>
              <a:t>клас”</a:t>
            </a:r>
            <a:r>
              <a:rPr lang="uk-UA" sz="1800" dirty="0" smtClean="0"/>
              <a:t>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Робота вчителя СЗОШ І- ІІІ ступенів </a:t>
            </a:r>
          </a:p>
          <a:p>
            <a:pPr>
              <a:buNone/>
            </a:pPr>
            <a:r>
              <a:rPr lang="uk-UA" sz="1800" dirty="0" smtClean="0"/>
              <a:t>№ 8 м. Хмельницького Кравчук Г.Т.</a:t>
            </a: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4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3"/>
          <p:cNvSpPr txBox="1">
            <a:spLocks/>
          </p:cNvSpPr>
          <p:nvPr/>
        </p:nvSpPr>
        <p:spPr>
          <a:xfrm>
            <a:off x="4786314" y="642918"/>
            <a:ext cx="4000528" cy="124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Мультимедійні технології на уроках алгебри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7356" y="6072206"/>
            <a:ext cx="17145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2011 рік</a:t>
            </a:r>
            <a:endParaRPr lang="ru-RU" b="1" dirty="0"/>
          </a:p>
        </p:txBody>
      </p:sp>
      <p:pic>
        <p:nvPicPr>
          <p:cNvPr id="29" name="Рисунок 28" descr="Galina_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214818"/>
            <a:ext cx="1828800" cy="213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3438" y="571480"/>
            <a:ext cx="4214842" cy="5857916"/>
          </a:xfrm>
        </p:spPr>
        <p:txBody>
          <a:bodyPr>
            <a:normAutofit/>
          </a:bodyPr>
          <a:lstStyle/>
          <a:p>
            <a:pPr>
              <a:buAutoNum type="arabicPeriod"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i="1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en-US" i="1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Приклади побудувати графіків квадратичних функцій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428604"/>
            <a:ext cx="421484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err="1" smtClean="0"/>
              <a:t>Побудова</a:t>
            </a:r>
            <a:r>
              <a:rPr lang="ru-RU" b="1" i="1" u="sng" dirty="0" smtClean="0"/>
              <a:t>. </a:t>
            </a:r>
          </a:p>
          <a:p>
            <a:pPr marL="342900" indent="-342900">
              <a:buAutoNum type="arabicPeriod"/>
            </a:pPr>
            <a:r>
              <a:rPr lang="ru-RU" i="1" dirty="0" err="1" smtClean="0"/>
              <a:t>Знаходимо</a:t>
            </a:r>
            <a:r>
              <a:rPr lang="ru-RU" i="1" dirty="0" smtClean="0"/>
              <a:t> </a:t>
            </a:r>
            <a:r>
              <a:rPr lang="ru-RU" i="1" dirty="0" err="1" smtClean="0"/>
              <a:t>координати</a:t>
            </a:r>
            <a:r>
              <a:rPr lang="ru-RU" i="1" dirty="0" smtClean="0"/>
              <a:t> </a:t>
            </a:r>
            <a:r>
              <a:rPr lang="ru-RU" i="1" dirty="0" err="1" smtClean="0"/>
              <a:t>вершини</a:t>
            </a:r>
            <a:r>
              <a:rPr lang="ru-RU" i="1" dirty="0" smtClean="0"/>
              <a:t> </a:t>
            </a:r>
            <a:r>
              <a:rPr lang="ru-RU" i="1" dirty="0" err="1" smtClean="0"/>
              <a:t>параболи</a:t>
            </a:r>
            <a:r>
              <a:rPr lang="ru-RU" i="1" dirty="0" smtClean="0"/>
              <a:t>:</a:t>
            </a:r>
          </a:p>
          <a:p>
            <a:pPr marL="342900" indent="-342900">
              <a:buAutoNum type="arabicPeriod"/>
            </a:pPr>
            <a:endParaRPr lang="uk-UA" i="1" dirty="0" smtClean="0"/>
          </a:p>
          <a:p>
            <a:pPr marL="342900" indent="-342900">
              <a:buAutoNum type="arabicPeriod"/>
            </a:pPr>
            <a:endParaRPr lang="ru-RU" i="1" dirty="0" smtClean="0"/>
          </a:p>
          <a:p>
            <a:r>
              <a:rPr lang="ru-RU" dirty="0" smtClean="0"/>
              <a:t>2. </a:t>
            </a:r>
            <a:r>
              <a:rPr lang="ru-RU" dirty="0" err="1" smtClean="0"/>
              <a:t>Вісь</a:t>
            </a:r>
            <a:r>
              <a:rPr lang="ru-RU" dirty="0" smtClean="0"/>
              <a:t> </a:t>
            </a:r>
            <a:r>
              <a:rPr lang="ru-RU" dirty="0" err="1" smtClean="0"/>
              <a:t>параболи</a:t>
            </a:r>
            <a:r>
              <a:rPr lang="ru-RU" dirty="0" smtClean="0"/>
              <a:t> ч=-1.</a:t>
            </a:r>
          </a:p>
          <a:p>
            <a:r>
              <a:rPr lang="uk-UA" dirty="0" smtClean="0"/>
              <a:t>3. Координати кількох точок:</a:t>
            </a:r>
          </a:p>
          <a:p>
            <a:r>
              <a:rPr lang="ru-RU" i="1" dirty="0" smtClean="0"/>
              <a:t>х=0, у=-0,5	(0; -0,5)</a:t>
            </a:r>
          </a:p>
          <a:p>
            <a:r>
              <a:rPr lang="ru-RU" i="1" dirty="0" smtClean="0"/>
              <a:t>х=1, у=-2		</a:t>
            </a:r>
            <a:r>
              <a:rPr lang="ru-RU" i="1" dirty="0" smtClean="0"/>
              <a:t> </a:t>
            </a:r>
            <a:r>
              <a:rPr lang="ru-RU" i="1" dirty="0" smtClean="0"/>
              <a:t>(1; -2)</a:t>
            </a:r>
          </a:p>
          <a:p>
            <a:r>
              <a:rPr lang="ru-RU" i="1" dirty="0" smtClean="0"/>
              <a:t>х=2, у</a:t>
            </a:r>
            <a:r>
              <a:rPr lang="ru-RU" i="1" dirty="0" smtClean="0"/>
              <a:t>=-4,5	 </a:t>
            </a:r>
            <a:r>
              <a:rPr lang="ru-RU" i="1" dirty="0" smtClean="0"/>
              <a:t>(2; -4,5)</a:t>
            </a:r>
            <a:endParaRPr lang="ru-RU" i="1" dirty="0" smtClean="0"/>
          </a:p>
          <a:p>
            <a:r>
              <a:rPr lang="uk-UA" i="1" dirty="0" smtClean="0"/>
              <a:t>4.Будуємо ці точки, а також точки, симетричні їм відносно осі параболи, і через побудовані точки проводимо графік функції.</a:t>
            </a:r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 </a:t>
            </a:r>
            <a:endParaRPr lang="ru-RU" i="1" dirty="0" smtClean="0"/>
          </a:p>
          <a:p>
            <a:endParaRPr lang="ru-RU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ru-RU" i="1" dirty="0" smtClean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00034" y="1857364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Приклад </a:t>
            </a:r>
            <a:r>
              <a:rPr lang="uk-UA" dirty="0" smtClean="0"/>
              <a:t>2</a:t>
            </a:r>
            <a:r>
              <a:rPr lang="ru-RU" dirty="0" smtClean="0"/>
              <a:t>. </a:t>
            </a:r>
            <a:r>
              <a:rPr lang="uk-UA" dirty="0" smtClean="0"/>
              <a:t>Побудувати графік функції</a:t>
            </a:r>
            <a:r>
              <a:rPr lang="uk-UA" i="1" dirty="0" smtClean="0"/>
              <a:t> у </a:t>
            </a:r>
            <a:r>
              <a:rPr lang="ru-RU" i="1" dirty="0" smtClean="0"/>
              <a:t>=-0,5</a:t>
            </a:r>
            <a:r>
              <a:rPr lang="uk-UA" i="1" dirty="0" smtClean="0"/>
              <a:t>х</a:t>
            </a:r>
            <a:r>
              <a:rPr lang="uk-UA" i="1" baseline="30000" dirty="0" smtClean="0"/>
              <a:t>2</a:t>
            </a:r>
            <a:r>
              <a:rPr lang="uk-UA" i="1" dirty="0" smtClean="0"/>
              <a:t> – х – 0,5.</a:t>
            </a:r>
            <a:endParaRPr lang="uk-UA" i="1" dirty="0" smtClean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357298"/>
            <a:ext cx="1104900" cy="371475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428736"/>
            <a:ext cx="2305050" cy="209550"/>
          </a:xfrm>
          <a:prstGeom prst="rect">
            <a:avLst/>
          </a:prstGeom>
          <a:noFill/>
        </p:spPr>
      </p:pic>
      <p:pic>
        <p:nvPicPr>
          <p:cNvPr id="45" name="Рисунок 44" descr="7.JPG"/>
          <p:cNvPicPr>
            <a:picLocks noChangeAspect="1"/>
          </p:cNvPicPr>
          <p:nvPr/>
        </p:nvPicPr>
        <p:blipFill>
          <a:blip r:embed="rId6" cstate="print">
            <a:lum bright="21000" contrast="38000"/>
          </a:blip>
          <a:stretch>
            <a:fillRect/>
          </a:stretch>
        </p:blipFill>
        <p:spPr>
          <a:xfrm>
            <a:off x="500034" y="2643182"/>
            <a:ext cx="4019198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3.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3438" y="571480"/>
            <a:ext cx="4214842" cy="5857916"/>
          </a:xfrm>
        </p:spPr>
        <p:txBody>
          <a:bodyPr>
            <a:normAutofit/>
          </a:bodyPr>
          <a:lstStyle/>
          <a:p>
            <a:pPr>
              <a:buAutoNum type="arabicPeriod"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i="1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en-US" i="1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Приклади побудувати графіків квадратичних функцій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428604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ru-RU" i="1" dirty="0" smtClean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00034" y="3000372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Приклад </a:t>
            </a:r>
            <a:r>
              <a:rPr lang="uk-UA" dirty="0" smtClean="0"/>
              <a:t>3</a:t>
            </a:r>
            <a:r>
              <a:rPr lang="ru-RU" dirty="0" smtClean="0"/>
              <a:t>. </a:t>
            </a:r>
            <a:r>
              <a:rPr lang="uk-UA" dirty="0" smtClean="0"/>
              <a:t>Побудувати графік функції</a:t>
            </a:r>
            <a:r>
              <a:rPr lang="uk-UA" i="1" dirty="0" smtClean="0"/>
              <a:t> </a:t>
            </a:r>
            <a:r>
              <a:rPr lang="uk-UA" i="1" dirty="0" smtClean="0"/>
              <a:t>у </a:t>
            </a:r>
            <a:r>
              <a:rPr lang="ru-RU" i="1" dirty="0" smtClean="0"/>
              <a:t>=</a:t>
            </a:r>
            <a:r>
              <a:rPr lang="uk-UA" i="1" dirty="0" smtClean="0"/>
              <a:t>х</a:t>
            </a:r>
            <a:r>
              <a:rPr lang="uk-UA" i="1" baseline="30000" dirty="0" smtClean="0"/>
              <a:t>2</a:t>
            </a:r>
            <a:r>
              <a:rPr lang="uk-UA" i="1" dirty="0" smtClean="0"/>
              <a:t> + 4х + 5.</a:t>
            </a:r>
            <a:endParaRPr lang="uk-UA" i="1" dirty="0" smtClean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714876" y="500042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1) Координати вершини параболи:</a:t>
            </a:r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2) Вісь параболи: х = - 2</a:t>
            </a:r>
          </a:p>
          <a:p>
            <a:r>
              <a:rPr lang="uk-UA" dirty="0" smtClean="0"/>
              <a:t>3) Додаткові точки: (-1,5; 1,25)</a:t>
            </a:r>
          </a:p>
          <a:p>
            <a:r>
              <a:rPr lang="uk-UA" dirty="0" smtClean="0"/>
              <a:t>	</a:t>
            </a:r>
            <a:r>
              <a:rPr lang="uk-UA" dirty="0" smtClean="0"/>
              <a:t>	  (-1; 2)</a:t>
            </a:r>
          </a:p>
          <a:p>
            <a:r>
              <a:rPr lang="uk-UA" dirty="0" smtClean="0"/>
              <a:t> </a:t>
            </a:r>
            <a:r>
              <a:rPr lang="uk-UA" dirty="0" smtClean="0"/>
              <a:t>                                    (0; 5)</a:t>
            </a:r>
          </a:p>
          <a:p>
            <a:r>
              <a:rPr lang="uk-UA" dirty="0" smtClean="0"/>
              <a:t>4) Будуємо параболу:</a:t>
            </a:r>
            <a:endParaRPr lang="ru-RU" dirty="0" smtClean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928670"/>
            <a:ext cx="962025" cy="371475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1000108"/>
            <a:ext cx="1285875" cy="209550"/>
          </a:xfrm>
          <a:prstGeom prst="rect">
            <a:avLst/>
          </a:prstGeom>
          <a:noFill/>
        </p:spPr>
      </p:pic>
      <p:pic>
        <p:nvPicPr>
          <p:cNvPr id="45" name="Рисунок 44" descr="8.JPG"/>
          <p:cNvPicPr>
            <a:picLocks noChangeAspect="1"/>
          </p:cNvPicPr>
          <p:nvPr/>
        </p:nvPicPr>
        <p:blipFill>
          <a:blip r:embed="rId6" cstate="print">
            <a:lum bright="22000" contrast="44000"/>
          </a:blip>
          <a:stretch>
            <a:fillRect/>
          </a:stretch>
        </p:blipFill>
        <p:spPr>
          <a:xfrm>
            <a:off x="4857752" y="2786058"/>
            <a:ext cx="3643338" cy="377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3438" y="571480"/>
            <a:ext cx="4214842" cy="5857916"/>
          </a:xfrm>
        </p:spPr>
        <p:txBody>
          <a:bodyPr>
            <a:normAutofit/>
          </a:bodyPr>
          <a:lstStyle/>
          <a:p>
            <a:pPr>
              <a:buAutoNum type="arabicPeriod"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i="1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en-US" i="1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Приклади побудувати графіків квадратичних функцій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428604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ru-RU" i="1" dirty="0" smtClean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714876" y="571480"/>
            <a:ext cx="3857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Приклад.</a:t>
            </a:r>
          </a:p>
          <a:p>
            <a:r>
              <a:rPr lang="ru-RU" dirty="0" smtClean="0"/>
              <a:t>Арка моста мае форму </a:t>
            </a:r>
            <a:r>
              <a:rPr lang="ru-RU" dirty="0" err="1" smtClean="0"/>
              <a:t>параболи</a:t>
            </a:r>
            <a:r>
              <a:rPr lang="ru-RU" dirty="0" smtClean="0"/>
              <a:t>. </a:t>
            </a:r>
            <a:r>
              <a:rPr lang="ru-RU" dirty="0" err="1" smtClean="0"/>
              <a:t>Складіть</a:t>
            </a:r>
            <a:r>
              <a:rPr lang="ru-RU" dirty="0" smtClean="0"/>
              <a:t> </a:t>
            </a:r>
            <a:r>
              <a:rPr lang="ru-RU" dirty="0" err="1" smtClean="0"/>
              <a:t>рівняння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параболи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висота</a:t>
            </a:r>
            <a:r>
              <a:rPr lang="ru-RU" dirty="0" smtClean="0"/>
              <a:t> арки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smtClean="0"/>
              <a:t>8 м, а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опорами — 24 </a:t>
            </a:r>
            <a:r>
              <a:rPr lang="ru-RU" dirty="0" smtClean="0"/>
              <a:t>м.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uk-UA" i="1" dirty="0" smtClean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" name="Рисунок 43" descr="9.JPG"/>
          <p:cNvPicPr>
            <a:picLocks noChangeAspect="1"/>
          </p:cNvPicPr>
          <p:nvPr/>
        </p:nvPicPr>
        <p:blipFill>
          <a:blip r:embed="rId4">
            <a:lum bright="31000" contrast="45000"/>
          </a:blip>
          <a:stretch>
            <a:fillRect/>
          </a:stretch>
        </p:blipFill>
        <p:spPr>
          <a:xfrm>
            <a:off x="785786" y="3000372"/>
            <a:ext cx="7858180" cy="32830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3.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3438" y="1428736"/>
            <a:ext cx="4214842" cy="5000660"/>
          </a:xfrm>
        </p:spPr>
        <p:txBody>
          <a:bodyPr>
            <a:normAutofit/>
          </a:bodyPr>
          <a:lstStyle/>
          <a:p>
            <a:pPr>
              <a:buAutoNum type="arabicPeriod"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sz="1400" i="1" dirty="0" smtClean="0"/>
          </a:p>
          <a:p>
            <a:pPr marL="0" indent="361950">
              <a:buNone/>
            </a:pPr>
            <a:endParaRPr lang="uk-UA" i="1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en-US" i="1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Запитання для самоперевірки</a:t>
            </a:r>
            <a:endParaRPr lang="uk-UA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428604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endParaRPr lang="ru-RU" i="1" dirty="0" smtClean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572000" y="642918"/>
            <a:ext cx="42148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1). </a:t>
            </a:r>
            <a:r>
              <a:rPr lang="ru-RU" sz="2800" dirty="0" err="1" smtClean="0"/>
              <a:t>Опишіть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послідовність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побудови</a:t>
            </a:r>
            <a:r>
              <a:rPr lang="ru-RU" sz="2800" dirty="0" smtClean="0"/>
              <a:t> </a:t>
            </a:r>
            <a:r>
              <a:rPr lang="ru-RU" sz="2800" dirty="0" err="1" smtClean="0"/>
              <a:t>графіка</a:t>
            </a:r>
            <a:r>
              <a:rPr lang="ru-RU" sz="2800" dirty="0" smtClean="0"/>
              <a:t> </a:t>
            </a:r>
            <a:r>
              <a:rPr lang="ru-RU" sz="2800" dirty="0" err="1" smtClean="0"/>
              <a:t>квадратичної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функції</a:t>
            </a:r>
            <a:r>
              <a:rPr lang="ru-RU" sz="2800" dirty="0" smtClean="0"/>
              <a:t>.</a:t>
            </a:r>
          </a:p>
          <a:p>
            <a:r>
              <a:rPr lang="uk-UA" sz="2800" dirty="0" smtClean="0"/>
              <a:t>2). </a:t>
            </a:r>
            <a:r>
              <a:rPr lang="ru-RU" sz="2800" dirty="0" smtClean="0"/>
              <a:t>Як </a:t>
            </a:r>
            <a:r>
              <a:rPr lang="ru-RU" sz="2800" dirty="0" err="1" smtClean="0"/>
              <a:t>обчислюють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координати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вершини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параболи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графіком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функції</a:t>
            </a:r>
            <a:r>
              <a:rPr lang="ru-RU" sz="2800" i="1" dirty="0" smtClean="0"/>
              <a:t> </a:t>
            </a:r>
            <a:endParaRPr lang="ru-RU" sz="2800" i="1" dirty="0" smtClean="0"/>
          </a:p>
          <a:p>
            <a:r>
              <a:rPr lang="ru-RU" sz="2800" i="1" dirty="0" smtClean="0"/>
              <a:t>у </a:t>
            </a:r>
            <a:r>
              <a:rPr lang="ru-RU" sz="2800" i="1" dirty="0" smtClean="0"/>
              <a:t>= </a:t>
            </a:r>
            <a:r>
              <a:rPr lang="uk-UA" sz="2800" i="1" dirty="0" smtClean="0"/>
              <a:t>ах</a:t>
            </a:r>
            <a:r>
              <a:rPr lang="uk-UA" sz="2800" i="1" baseline="30000" dirty="0" smtClean="0"/>
              <a:t>2</a:t>
            </a:r>
            <a:r>
              <a:rPr lang="uk-UA" sz="2800" i="1" dirty="0" smtClean="0"/>
              <a:t> </a:t>
            </a:r>
            <a:r>
              <a:rPr lang="ru-RU" sz="2800" i="1" dirty="0" smtClean="0"/>
              <a:t>+ </a:t>
            </a:r>
            <a:r>
              <a:rPr lang="en-US" sz="2800" i="1" dirty="0" smtClean="0"/>
              <a:t>b</a:t>
            </a:r>
            <a:r>
              <a:rPr lang="uk-UA" sz="2800" i="1" dirty="0" smtClean="0"/>
              <a:t>х </a:t>
            </a:r>
            <a:r>
              <a:rPr lang="uk-UA" sz="2800" i="1" dirty="0" smtClean="0"/>
              <a:t>+ с</a:t>
            </a:r>
            <a:r>
              <a:rPr lang="uk-UA" sz="2800" i="1" dirty="0" smtClean="0"/>
              <a:t>?</a:t>
            </a:r>
            <a:endParaRPr lang="en-US" sz="2800" i="1" dirty="0" smtClean="0"/>
          </a:p>
          <a:p>
            <a:r>
              <a:rPr lang="en-US" sz="2800" i="1" dirty="0" smtClean="0"/>
              <a:t>3)</a:t>
            </a:r>
            <a:r>
              <a:rPr lang="uk-UA" sz="2800" i="1" dirty="0" smtClean="0"/>
              <a:t>. </a:t>
            </a:r>
            <a:r>
              <a:rPr lang="uk-UA" sz="2800" dirty="0" smtClean="0"/>
              <a:t>Опишіть послідовність побудови графіка функції, зображеної на малюнку.</a:t>
            </a:r>
            <a:endParaRPr lang="uk-UA" sz="2800" dirty="0" smtClean="0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1" y="3286124"/>
            <a:ext cx="2831223" cy="30713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14282" y="21429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Дл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613520"/>
            <a:ext cx="3000396" cy="12438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Зміст</a:t>
            </a:r>
            <a:r>
              <a:rPr lang="uk-UA" sz="32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2357430"/>
            <a:ext cx="3857653" cy="39711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 smtClean="0"/>
              <a:t>Для роботи виберіть потрібну тему, в якій  слід вказати тему уроку.</a:t>
            </a:r>
          </a:p>
          <a:p>
            <a:pPr marL="0" indent="0" algn="just">
              <a:buNone/>
            </a:pPr>
            <a:r>
              <a:rPr lang="uk-UA" sz="1800" dirty="0" smtClean="0"/>
              <a:t>Для переходу між слайдами: 1 клік миші, або використати кнопки керування діями </a:t>
            </a:r>
          </a:p>
          <a:p>
            <a:pPr marL="0" indent="0" algn="just">
              <a:buNone/>
            </a:pPr>
            <a:endParaRPr lang="uk-UA" sz="1800" dirty="0" smtClean="0"/>
          </a:p>
          <a:p>
            <a:pPr marL="0" indent="0" algn="just">
              <a:buNone/>
            </a:pPr>
            <a:r>
              <a:rPr lang="uk-UA" sz="1800" dirty="0" smtClean="0"/>
              <a:t>            назад                          на початок                                        </a:t>
            </a:r>
          </a:p>
          <a:p>
            <a:pPr marL="0" indent="0" algn="just">
              <a:buNone/>
            </a:pPr>
            <a:r>
              <a:rPr lang="uk-UA" sz="1800" dirty="0" smtClean="0"/>
              <a:t>           вперед                         на кінець</a:t>
            </a:r>
          </a:p>
          <a:p>
            <a:pPr marL="0" indent="0">
              <a:buNone/>
            </a:pPr>
            <a:r>
              <a:rPr lang="uk-UA" sz="1800" dirty="0" smtClean="0"/>
              <a:t>            на  1 слайд              повернутися         </a:t>
            </a:r>
          </a:p>
          <a:p>
            <a:pPr marL="0" indent="0">
              <a:buNone/>
            </a:pPr>
            <a:r>
              <a:rPr lang="uk-UA" sz="1800" dirty="0" smtClean="0"/>
              <a:t>            (додому)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1. Числові нерівності. Властивості числових нерівностей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Тема2. Розв’язування лінійних нерівностей і систем нерівностей з однією змінною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3. Функція. Квадратична функція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4. Квадратичні нерівності та системи рівнянь другого степеня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Тема 5. Елементи прикладної математики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6. Арифметична та геометрична прогресії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5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785786" y="4000504"/>
            <a:ext cx="357190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85786" y="442913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" action="ppaction://hlinkshowjump?jump=firstslide" highlightClick="1"/>
          </p:cNvPr>
          <p:cNvSpPr/>
          <p:nvPr/>
        </p:nvSpPr>
        <p:spPr>
          <a:xfrm>
            <a:off x="785786" y="485776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 начало 28">
            <a:hlinkClick r:id="" action="ppaction://hlinkshowjump?jump=firstslide" highlightClick="1"/>
          </p:cNvPr>
          <p:cNvSpPr/>
          <p:nvPr/>
        </p:nvSpPr>
        <p:spPr>
          <a:xfrm>
            <a:off x="2643174" y="4000504"/>
            <a:ext cx="357190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 конец 29">
            <a:hlinkClick r:id="" action="ppaction://hlinkshowjump?jump=lastslide" highlightClick="1"/>
          </p:cNvPr>
          <p:cNvSpPr/>
          <p:nvPr/>
        </p:nvSpPr>
        <p:spPr>
          <a:xfrm>
            <a:off x="2643174" y="4429132"/>
            <a:ext cx="357190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2643174" y="4857760"/>
            <a:ext cx="357190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2860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9890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 3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1680341"/>
            <a:ext cx="3857653" cy="46482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Функція. Квадратична функція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 квадратичної функції.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Графік функції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y=x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+n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Графік функції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y=(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x+m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Графік функції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y=(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x+m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+n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Графік функції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y=ax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Графік функції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y=a(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x+m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+n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Графік функції 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y=ax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+bx+c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Властивості квадратичної функції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Найпростіші перетворення  графіків функцій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Розв’язування вправ. Самостійна робота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Розв'язування вправ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14348" y="5857892"/>
            <a:ext cx="571504" cy="500066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785918" y="5857892"/>
            <a:ext cx="571504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28612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28" cy="10429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Узагальнююче повторення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4427538" y="2205038"/>
            <a:ext cx="4433887" cy="4452937"/>
            <a:chOff x="2789" y="1389"/>
            <a:chExt cx="2793" cy="2805"/>
          </a:xfrm>
        </p:grpSpPr>
        <p:grpSp>
          <p:nvGrpSpPr>
            <p:cNvPr id="3" name="Group 96"/>
            <p:cNvGrpSpPr>
              <a:grpSpLocks/>
            </p:cNvGrpSpPr>
            <p:nvPr/>
          </p:nvGrpSpPr>
          <p:grpSpPr bwMode="auto">
            <a:xfrm>
              <a:off x="2789" y="1389"/>
              <a:ext cx="2793" cy="2805"/>
              <a:chOff x="2789" y="1389"/>
              <a:chExt cx="2793" cy="2805"/>
            </a:xfrm>
          </p:grpSpPr>
          <p:grpSp>
            <p:nvGrpSpPr>
              <p:cNvPr id="4" name="Group 93"/>
              <p:cNvGrpSpPr>
                <a:grpSpLocks/>
              </p:cNvGrpSpPr>
              <p:nvPr/>
            </p:nvGrpSpPr>
            <p:grpSpPr bwMode="auto">
              <a:xfrm>
                <a:off x="2789" y="1389"/>
                <a:ext cx="2793" cy="2805"/>
                <a:chOff x="3061" y="1515"/>
                <a:chExt cx="2042" cy="2051"/>
              </a:xfrm>
            </p:grpSpPr>
            <p:pic>
              <p:nvPicPr>
                <p:cNvPr id="28677" name="Picture 7" descr="сетка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40000" contrast="-70000"/>
                  <a:grayscl/>
                </a:blip>
                <a:srcRect l="22391" t="23769" r="22256" b="20491"/>
                <a:stretch>
                  <a:fillRect/>
                </a:stretch>
              </p:blipFill>
              <p:spPr bwMode="auto">
                <a:xfrm>
                  <a:off x="3061" y="1515"/>
                  <a:ext cx="2042" cy="20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67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080" y="1622"/>
                  <a:ext cx="0" cy="180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679" name="Line 9"/>
                <p:cNvSpPr>
                  <a:spLocks noChangeShapeType="1"/>
                </p:cNvSpPr>
                <p:nvPr/>
              </p:nvSpPr>
              <p:spPr bwMode="auto">
                <a:xfrm>
                  <a:off x="3128" y="3087"/>
                  <a:ext cx="189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68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876" y="3067"/>
                  <a:ext cx="136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baseline="-25000"/>
                    <a:t>Х</a:t>
                  </a:r>
                </a:p>
              </p:txBody>
            </p:sp>
            <p:sp>
              <p:nvSpPr>
                <p:cNvPr id="2868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068" y="1561"/>
                  <a:ext cx="136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baseline="-25000"/>
                    <a:t>У</a:t>
                  </a:r>
                </a:p>
              </p:txBody>
            </p:sp>
          </p:grpSp>
          <p:sp>
            <p:nvSpPr>
              <p:cNvPr id="28682" name="Text Box 94"/>
              <p:cNvSpPr txBox="1">
                <a:spLocks noChangeArrowheads="1"/>
              </p:cNvSpPr>
              <p:nvPr/>
            </p:nvSpPr>
            <p:spPr bwMode="auto">
              <a:xfrm>
                <a:off x="4241" y="3521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 b="1" i="1"/>
                  <a:t>1</a:t>
                </a:r>
              </a:p>
            </p:txBody>
          </p:sp>
          <p:sp>
            <p:nvSpPr>
              <p:cNvPr id="28683" name="Text Box 95"/>
              <p:cNvSpPr txBox="1">
                <a:spLocks noChangeArrowheads="1"/>
              </p:cNvSpPr>
              <p:nvPr/>
            </p:nvSpPr>
            <p:spPr bwMode="auto">
              <a:xfrm>
                <a:off x="4014" y="3249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 b="1" i="1"/>
                  <a:t>1</a:t>
                </a:r>
              </a:p>
            </p:txBody>
          </p:sp>
        </p:grpSp>
        <p:sp>
          <p:nvSpPr>
            <p:cNvPr id="28684" name="Text Box 105"/>
            <p:cNvSpPr txBox="1">
              <a:spLocks noChangeArrowheads="1"/>
            </p:cNvSpPr>
            <p:nvPr/>
          </p:nvSpPr>
          <p:spPr bwMode="auto">
            <a:xfrm>
              <a:off x="4014" y="276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4</a:t>
              </a:r>
            </a:p>
          </p:txBody>
        </p:sp>
        <p:sp>
          <p:nvSpPr>
            <p:cNvPr id="28685" name="Text Box 106"/>
            <p:cNvSpPr txBox="1">
              <a:spLocks noChangeArrowheads="1"/>
            </p:cNvSpPr>
            <p:nvPr/>
          </p:nvSpPr>
          <p:spPr bwMode="auto">
            <a:xfrm>
              <a:off x="4014" y="1933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9</a:t>
              </a:r>
            </a:p>
          </p:txBody>
        </p:sp>
        <p:sp>
          <p:nvSpPr>
            <p:cNvPr id="28686" name="Text Box 107"/>
            <p:cNvSpPr txBox="1">
              <a:spLocks noChangeArrowheads="1"/>
            </p:cNvSpPr>
            <p:nvPr/>
          </p:nvSpPr>
          <p:spPr bwMode="auto">
            <a:xfrm>
              <a:off x="4422" y="3521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2</a:t>
              </a:r>
            </a:p>
          </p:txBody>
        </p:sp>
        <p:sp>
          <p:nvSpPr>
            <p:cNvPr id="28687" name="Text Box 108"/>
            <p:cNvSpPr txBox="1">
              <a:spLocks noChangeArrowheads="1"/>
            </p:cNvSpPr>
            <p:nvPr/>
          </p:nvSpPr>
          <p:spPr bwMode="auto">
            <a:xfrm>
              <a:off x="4581" y="3521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3</a:t>
              </a:r>
            </a:p>
          </p:txBody>
        </p:sp>
        <p:sp>
          <p:nvSpPr>
            <p:cNvPr id="28688" name="Text Box 109"/>
            <p:cNvSpPr txBox="1">
              <a:spLocks noChangeArrowheads="1"/>
            </p:cNvSpPr>
            <p:nvPr/>
          </p:nvSpPr>
          <p:spPr bwMode="auto">
            <a:xfrm>
              <a:off x="3878" y="3521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i="1"/>
                <a:t>-1</a:t>
              </a:r>
            </a:p>
          </p:txBody>
        </p:sp>
      </p:grpSp>
      <p:sp>
        <p:nvSpPr>
          <p:cNvPr id="28689" name="Text Box 4"/>
          <p:cNvSpPr txBox="1">
            <a:spLocks noChangeArrowheads="1"/>
          </p:cNvSpPr>
          <p:nvPr/>
        </p:nvSpPr>
        <p:spPr bwMode="auto">
          <a:xfrm>
            <a:off x="179388" y="549275"/>
            <a:ext cx="4679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err="1" smtClean="0"/>
              <a:t>Побудуємо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графіки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функцій</a:t>
            </a:r>
            <a:r>
              <a:rPr lang="ru-RU" sz="2400" b="1" i="1" dirty="0" smtClean="0"/>
              <a:t> 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28690" name="Object 5"/>
          <p:cNvGraphicFramePr>
            <a:graphicFrameLocks noChangeAspect="1"/>
          </p:cNvGraphicFramePr>
          <p:nvPr/>
        </p:nvGraphicFramePr>
        <p:xfrm>
          <a:off x="4889500" y="476250"/>
          <a:ext cx="1019175" cy="555625"/>
        </p:xfrm>
        <a:graphic>
          <a:graphicData uri="http://schemas.openxmlformats.org/presentationml/2006/ole">
            <p:oleObj spid="_x0000_s1026" name="Формула" r:id="rId4" imgW="419040" imgH="228600" progId="Equation.3">
              <p:embed/>
            </p:oleObj>
          </a:graphicData>
        </a:graphic>
      </p:graphicFrame>
      <p:graphicFrame>
        <p:nvGraphicFramePr>
          <p:cNvPr id="28691" name="Object 6"/>
          <p:cNvGraphicFramePr>
            <a:graphicFrameLocks noChangeAspect="1"/>
          </p:cNvGraphicFramePr>
          <p:nvPr/>
        </p:nvGraphicFramePr>
        <p:xfrm>
          <a:off x="6084888" y="476250"/>
          <a:ext cx="1270000" cy="544513"/>
        </p:xfrm>
        <a:graphic>
          <a:graphicData uri="http://schemas.openxmlformats.org/presentationml/2006/ole">
            <p:oleObj spid="_x0000_s1027" name="Формула" r:id="rId5" imgW="533160" imgH="228600" progId="Equation.3">
              <p:embed/>
            </p:oleObj>
          </a:graphicData>
        </a:graphic>
      </p:graphicFrame>
      <p:graphicFrame>
        <p:nvGraphicFramePr>
          <p:cNvPr id="28692" name="Object 7"/>
          <p:cNvGraphicFramePr>
            <a:graphicFrameLocks noChangeAspect="1"/>
          </p:cNvGraphicFramePr>
          <p:nvPr/>
        </p:nvGraphicFramePr>
        <p:xfrm>
          <a:off x="7451725" y="188913"/>
          <a:ext cx="1484313" cy="1055687"/>
        </p:xfrm>
        <a:graphic>
          <a:graphicData uri="http://schemas.openxmlformats.org/presentationml/2006/ole">
            <p:oleObj spid="_x0000_s1028" name="Формула" r:id="rId6" imgW="571320" imgH="406080" progId="Equation.3">
              <p:embed/>
            </p:oleObj>
          </a:graphicData>
        </a:graphic>
      </p:graphicFrame>
      <p:graphicFrame>
        <p:nvGraphicFramePr>
          <p:cNvPr id="28693" name="Object 8"/>
          <p:cNvGraphicFramePr>
            <a:graphicFrameLocks noChangeAspect="1"/>
          </p:cNvGraphicFramePr>
          <p:nvPr/>
        </p:nvGraphicFramePr>
        <p:xfrm>
          <a:off x="6084888" y="836613"/>
          <a:ext cx="1609725" cy="954087"/>
        </p:xfrm>
        <a:graphic>
          <a:graphicData uri="http://schemas.openxmlformats.org/presentationml/2006/ole">
            <p:oleObj spid="_x0000_s1029" name="Формула" r:id="rId7" imgW="685800" imgH="406080" progId="Equation.3">
              <p:embed/>
            </p:oleObj>
          </a:graphicData>
        </a:graphic>
      </p:graphicFrame>
      <p:sp>
        <p:nvSpPr>
          <p:cNvPr id="28694" name="Text Box 9"/>
          <p:cNvSpPr txBox="1">
            <a:spLocks noChangeArrowheads="1"/>
          </p:cNvSpPr>
          <p:nvPr/>
        </p:nvSpPr>
        <p:spPr bwMode="auto">
          <a:xfrm>
            <a:off x="250825" y="1268413"/>
            <a:ext cx="4679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дослідимо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їх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властивості</a:t>
            </a:r>
            <a:r>
              <a:rPr lang="ru-RU" sz="2400" b="1" i="1" dirty="0" smtClean="0"/>
              <a:t>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116746" name="Object 10"/>
          <p:cNvGraphicFramePr>
            <a:graphicFrameLocks noChangeAspect="1"/>
          </p:cNvGraphicFramePr>
          <p:nvPr/>
        </p:nvGraphicFramePr>
        <p:xfrm>
          <a:off x="827088" y="1700213"/>
          <a:ext cx="1081087" cy="555625"/>
        </p:xfrm>
        <a:graphic>
          <a:graphicData uri="http://schemas.openxmlformats.org/presentationml/2006/ole">
            <p:oleObj spid="_x0000_s1030" name="Формула" r:id="rId8" imgW="444240" imgH="228600" progId="Equation.3">
              <p:embed/>
            </p:oleObj>
          </a:graphicData>
        </a:graphic>
      </p:graphicFrame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395288" y="179705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1)</a:t>
            </a:r>
          </a:p>
        </p:txBody>
      </p:sp>
      <p:graphicFrame>
        <p:nvGraphicFramePr>
          <p:cNvPr id="116809" name="Group 73"/>
          <p:cNvGraphicFramePr>
            <a:graphicFrameLocks noGrp="1"/>
          </p:cNvGraphicFramePr>
          <p:nvPr/>
        </p:nvGraphicFramePr>
        <p:xfrm>
          <a:off x="323850" y="2349500"/>
          <a:ext cx="3743325" cy="1008063"/>
        </p:xfrm>
        <a:graphic>
          <a:graphicData uri="http://schemas.openxmlformats.org/drawingml/2006/table">
            <a:tbl>
              <a:tblPr/>
              <a:tblGrid>
                <a:gridCol w="468313"/>
                <a:gridCol w="468312"/>
                <a:gridCol w="466725"/>
                <a:gridCol w="468313"/>
                <a:gridCol w="468312"/>
                <a:gridCol w="468313"/>
                <a:gridCol w="466725"/>
                <a:gridCol w="46831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810" name="Text Box 74"/>
          <p:cNvSpPr txBox="1">
            <a:spLocks noChangeArrowheads="1"/>
          </p:cNvSpPr>
          <p:nvPr/>
        </p:nvSpPr>
        <p:spPr bwMode="auto">
          <a:xfrm>
            <a:off x="827088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/>
              <a:t>9</a:t>
            </a:r>
          </a:p>
        </p:txBody>
      </p:sp>
      <p:sp>
        <p:nvSpPr>
          <p:cNvPr id="116811" name="Text Box 75"/>
          <p:cNvSpPr txBox="1">
            <a:spLocks noChangeArrowheads="1"/>
          </p:cNvSpPr>
          <p:nvPr/>
        </p:nvSpPr>
        <p:spPr bwMode="auto">
          <a:xfrm>
            <a:off x="1331913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/>
              <a:t>4</a:t>
            </a:r>
          </a:p>
        </p:txBody>
      </p:sp>
      <p:sp>
        <p:nvSpPr>
          <p:cNvPr id="116812" name="Text Box 76"/>
          <p:cNvSpPr txBox="1">
            <a:spLocks noChangeArrowheads="1"/>
          </p:cNvSpPr>
          <p:nvPr/>
        </p:nvSpPr>
        <p:spPr bwMode="auto">
          <a:xfrm>
            <a:off x="1763713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/>
              <a:t>1</a:t>
            </a:r>
          </a:p>
        </p:txBody>
      </p:sp>
      <p:sp>
        <p:nvSpPr>
          <p:cNvPr id="116813" name="Text Box 77"/>
          <p:cNvSpPr txBox="1">
            <a:spLocks noChangeArrowheads="1"/>
          </p:cNvSpPr>
          <p:nvPr/>
        </p:nvSpPr>
        <p:spPr bwMode="auto">
          <a:xfrm>
            <a:off x="2268538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/>
              <a:t>0</a:t>
            </a:r>
          </a:p>
        </p:txBody>
      </p:sp>
      <p:sp>
        <p:nvSpPr>
          <p:cNvPr id="116814" name="Text Box 78"/>
          <p:cNvSpPr txBox="1">
            <a:spLocks noChangeArrowheads="1"/>
          </p:cNvSpPr>
          <p:nvPr/>
        </p:nvSpPr>
        <p:spPr bwMode="auto">
          <a:xfrm>
            <a:off x="2700338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/>
              <a:t>1</a:t>
            </a:r>
          </a:p>
        </p:txBody>
      </p:sp>
      <p:sp>
        <p:nvSpPr>
          <p:cNvPr id="116815" name="Text Box 79"/>
          <p:cNvSpPr txBox="1">
            <a:spLocks noChangeArrowheads="1"/>
          </p:cNvSpPr>
          <p:nvPr/>
        </p:nvSpPr>
        <p:spPr bwMode="auto">
          <a:xfrm>
            <a:off x="3203575" y="28527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/>
              <a:t>4</a:t>
            </a:r>
          </a:p>
        </p:txBody>
      </p:sp>
      <p:sp>
        <p:nvSpPr>
          <p:cNvPr id="116816" name="Text Box 80"/>
          <p:cNvSpPr txBox="1">
            <a:spLocks noChangeArrowheads="1"/>
          </p:cNvSpPr>
          <p:nvPr/>
        </p:nvSpPr>
        <p:spPr bwMode="auto">
          <a:xfrm>
            <a:off x="3635375" y="28527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/>
              <a:t>9</a:t>
            </a:r>
          </a:p>
        </p:txBody>
      </p:sp>
      <p:sp>
        <p:nvSpPr>
          <p:cNvPr id="116833" name="Freeform 97"/>
          <p:cNvSpPr>
            <a:spLocks/>
          </p:cNvSpPr>
          <p:nvPr/>
        </p:nvSpPr>
        <p:spPr bwMode="auto">
          <a:xfrm>
            <a:off x="5689600" y="2381250"/>
            <a:ext cx="1854200" cy="3238500"/>
          </a:xfrm>
          <a:custGeom>
            <a:avLst/>
            <a:gdLst>
              <a:gd name="T0" fmla="*/ 0 w 1168"/>
              <a:gd name="T1" fmla="*/ 0 h 2040"/>
              <a:gd name="T2" fmla="*/ 84 w 1168"/>
              <a:gd name="T3" fmla="*/ 528 h 2040"/>
              <a:gd name="T4" fmla="*/ 249 w 1168"/>
              <a:gd name="T5" fmla="*/ 1379 h 2040"/>
              <a:gd name="T6" fmla="*/ 428 w 1168"/>
              <a:gd name="T7" fmla="*/ 1888 h 2040"/>
              <a:gd name="T8" fmla="*/ 596 w 1168"/>
              <a:gd name="T9" fmla="*/ 2040 h 2040"/>
              <a:gd name="T10" fmla="*/ 756 w 1168"/>
              <a:gd name="T11" fmla="*/ 1888 h 2040"/>
              <a:gd name="T12" fmla="*/ 929 w 1168"/>
              <a:gd name="T13" fmla="*/ 1379 h 2040"/>
              <a:gd name="T14" fmla="*/ 1096 w 1168"/>
              <a:gd name="T15" fmla="*/ 536 h 2040"/>
              <a:gd name="T16" fmla="*/ 1168 w 1168"/>
              <a:gd name="T17" fmla="*/ 4 h 20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8"/>
              <a:gd name="T28" fmla="*/ 0 h 2040"/>
              <a:gd name="T29" fmla="*/ 1168 w 1168"/>
              <a:gd name="T30" fmla="*/ 2040 h 20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8" h="2040">
                <a:moveTo>
                  <a:pt x="0" y="0"/>
                </a:moveTo>
                <a:cubicBezTo>
                  <a:pt x="14" y="88"/>
                  <a:pt x="43" y="298"/>
                  <a:pt x="84" y="528"/>
                </a:cubicBezTo>
                <a:cubicBezTo>
                  <a:pt x="125" y="758"/>
                  <a:pt x="192" y="1152"/>
                  <a:pt x="249" y="1379"/>
                </a:cubicBezTo>
                <a:cubicBezTo>
                  <a:pt x="306" y="1606"/>
                  <a:pt x="370" y="1778"/>
                  <a:pt x="428" y="1888"/>
                </a:cubicBezTo>
                <a:cubicBezTo>
                  <a:pt x="486" y="1998"/>
                  <a:pt x="541" y="2040"/>
                  <a:pt x="596" y="2040"/>
                </a:cubicBezTo>
                <a:cubicBezTo>
                  <a:pt x="651" y="2040"/>
                  <a:pt x="701" y="1998"/>
                  <a:pt x="756" y="1888"/>
                </a:cubicBezTo>
                <a:cubicBezTo>
                  <a:pt x="811" y="1778"/>
                  <a:pt x="872" y="1604"/>
                  <a:pt x="929" y="1379"/>
                </a:cubicBezTo>
                <a:cubicBezTo>
                  <a:pt x="986" y="1154"/>
                  <a:pt x="1056" y="765"/>
                  <a:pt x="1096" y="536"/>
                </a:cubicBezTo>
                <a:cubicBezTo>
                  <a:pt x="1136" y="307"/>
                  <a:pt x="1153" y="115"/>
                  <a:pt x="1168" y="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6834" name="Oval 98"/>
          <p:cNvSpPr>
            <a:spLocks noChangeArrowheads="1"/>
          </p:cNvSpPr>
          <p:nvPr/>
        </p:nvSpPr>
        <p:spPr bwMode="auto">
          <a:xfrm>
            <a:off x="6602413" y="5589588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6835" name="Oval 99"/>
          <p:cNvSpPr>
            <a:spLocks noChangeArrowheads="1"/>
          </p:cNvSpPr>
          <p:nvPr/>
        </p:nvSpPr>
        <p:spPr bwMode="auto">
          <a:xfrm>
            <a:off x="6300788" y="530066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6836" name="Oval 100"/>
          <p:cNvSpPr>
            <a:spLocks noChangeArrowheads="1"/>
          </p:cNvSpPr>
          <p:nvPr/>
        </p:nvSpPr>
        <p:spPr bwMode="auto">
          <a:xfrm>
            <a:off x="6877050" y="53006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6837" name="Oval 101"/>
          <p:cNvSpPr>
            <a:spLocks noChangeArrowheads="1"/>
          </p:cNvSpPr>
          <p:nvPr/>
        </p:nvSpPr>
        <p:spPr bwMode="auto">
          <a:xfrm>
            <a:off x="7127875" y="45085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6838" name="Oval 102"/>
          <p:cNvSpPr>
            <a:spLocks noChangeArrowheads="1"/>
          </p:cNvSpPr>
          <p:nvPr/>
        </p:nvSpPr>
        <p:spPr bwMode="auto">
          <a:xfrm>
            <a:off x="6045200" y="45085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6839" name="Oval 103"/>
          <p:cNvSpPr>
            <a:spLocks noChangeArrowheads="1"/>
          </p:cNvSpPr>
          <p:nvPr/>
        </p:nvSpPr>
        <p:spPr bwMode="auto">
          <a:xfrm>
            <a:off x="7388225" y="319881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6840" name="Oval 104"/>
          <p:cNvSpPr>
            <a:spLocks noChangeArrowheads="1"/>
          </p:cNvSpPr>
          <p:nvPr/>
        </p:nvSpPr>
        <p:spPr bwMode="auto">
          <a:xfrm>
            <a:off x="5795963" y="3195638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11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7" grpId="0"/>
      <p:bldP spid="116810" grpId="0"/>
      <p:bldP spid="116811" grpId="0"/>
      <p:bldP spid="116812" grpId="0"/>
      <p:bldP spid="116813" grpId="0"/>
      <p:bldP spid="116814" grpId="0"/>
      <p:bldP spid="116815" grpId="0"/>
      <p:bldP spid="116816" grpId="0"/>
      <p:bldP spid="116833" grpId="0" animBg="1"/>
      <p:bldP spid="116834" grpId="0" animBg="1"/>
      <p:bldP spid="116835" grpId="0" animBg="1"/>
      <p:bldP spid="116836" grpId="0" animBg="1"/>
      <p:bldP spid="116837" grpId="0" animBg="1"/>
      <p:bldP spid="116838" grpId="0" animBg="1"/>
      <p:bldP spid="116839" grpId="0" animBg="1"/>
      <p:bldP spid="1168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59" name="Rectangle 75"/>
          <p:cNvSpPr>
            <a:spLocks noChangeArrowheads="1"/>
          </p:cNvSpPr>
          <p:nvPr/>
        </p:nvSpPr>
        <p:spPr bwMode="auto">
          <a:xfrm>
            <a:off x="4500563" y="2224088"/>
            <a:ext cx="4248150" cy="3384550"/>
          </a:xfrm>
          <a:prstGeom prst="rect">
            <a:avLst/>
          </a:prstGeom>
          <a:solidFill>
            <a:schemeClr val="accent1">
              <a:alpha val="24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27538" y="2205038"/>
            <a:ext cx="4433887" cy="4452937"/>
            <a:chOff x="2789" y="1389"/>
            <a:chExt cx="2793" cy="280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789" y="1389"/>
              <a:ext cx="2793" cy="2805"/>
              <a:chOff x="2789" y="1389"/>
              <a:chExt cx="2793" cy="2805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2789" y="1389"/>
                <a:ext cx="2793" cy="2805"/>
                <a:chOff x="3061" y="1515"/>
                <a:chExt cx="2042" cy="2051"/>
              </a:xfrm>
            </p:grpSpPr>
            <p:pic>
              <p:nvPicPr>
                <p:cNvPr id="29701" name="Picture 7" descr="сетка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42000" contrast="-70000"/>
                  <a:grayscl/>
                </a:blip>
                <a:srcRect l="22391" t="23769" r="22256" b="20491"/>
                <a:stretch>
                  <a:fillRect/>
                </a:stretch>
              </p:blipFill>
              <p:spPr bwMode="auto">
                <a:xfrm>
                  <a:off x="3061" y="1515"/>
                  <a:ext cx="2042" cy="20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70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080" y="1622"/>
                  <a:ext cx="0" cy="180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03" name="Line 9"/>
                <p:cNvSpPr>
                  <a:spLocks noChangeShapeType="1"/>
                </p:cNvSpPr>
                <p:nvPr/>
              </p:nvSpPr>
              <p:spPr bwMode="auto">
                <a:xfrm>
                  <a:off x="3128" y="3087"/>
                  <a:ext cx="189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0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876" y="3067"/>
                  <a:ext cx="136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baseline="-25000"/>
                    <a:t>Х</a:t>
                  </a:r>
                </a:p>
              </p:txBody>
            </p:sp>
            <p:sp>
              <p:nvSpPr>
                <p:cNvPr id="2970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068" y="1561"/>
                  <a:ext cx="136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baseline="-25000"/>
                    <a:t>У</a:t>
                  </a:r>
                </a:p>
              </p:txBody>
            </p:sp>
          </p:grpSp>
          <p:sp>
            <p:nvSpPr>
              <p:cNvPr id="29706" name="Text Box 10"/>
              <p:cNvSpPr txBox="1">
                <a:spLocks noChangeArrowheads="1"/>
              </p:cNvSpPr>
              <p:nvPr/>
            </p:nvSpPr>
            <p:spPr bwMode="auto">
              <a:xfrm>
                <a:off x="4241" y="3521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 b="1" i="1"/>
                  <a:t>1</a:t>
                </a:r>
              </a:p>
            </p:txBody>
          </p:sp>
          <p:sp>
            <p:nvSpPr>
              <p:cNvPr id="29707" name="Text Box 11"/>
              <p:cNvSpPr txBox="1">
                <a:spLocks noChangeArrowheads="1"/>
              </p:cNvSpPr>
              <p:nvPr/>
            </p:nvSpPr>
            <p:spPr bwMode="auto">
              <a:xfrm>
                <a:off x="4014" y="3249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 b="1" i="1"/>
                  <a:t>1</a:t>
                </a:r>
              </a:p>
            </p:txBody>
          </p:sp>
        </p:grp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4014" y="276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4</a:t>
              </a:r>
            </a:p>
          </p:txBody>
        </p:sp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4014" y="1933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9</a:t>
              </a:r>
            </a:p>
          </p:txBody>
        </p:sp>
        <p:sp>
          <p:nvSpPr>
            <p:cNvPr id="29710" name="Text Box 14"/>
            <p:cNvSpPr txBox="1">
              <a:spLocks noChangeArrowheads="1"/>
            </p:cNvSpPr>
            <p:nvPr/>
          </p:nvSpPr>
          <p:spPr bwMode="auto">
            <a:xfrm>
              <a:off x="4422" y="3521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2</a:t>
              </a:r>
            </a:p>
          </p:txBody>
        </p:sp>
        <p:sp>
          <p:nvSpPr>
            <p:cNvPr id="29711" name="Text Box 15"/>
            <p:cNvSpPr txBox="1">
              <a:spLocks noChangeArrowheads="1"/>
            </p:cNvSpPr>
            <p:nvPr/>
          </p:nvSpPr>
          <p:spPr bwMode="auto">
            <a:xfrm>
              <a:off x="4581" y="3521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3</a:t>
              </a:r>
            </a:p>
          </p:txBody>
        </p:sp>
        <p:sp>
          <p:nvSpPr>
            <p:cNvPr id="29712" name="Text Box 16"/>
            <p:cNvSpPr txBox="1">
              <a:spLocks noChangeArrowheads="1"/>
            </p:cNvSpPr>
            <p:nvPr/>
          </p:nvSpPr>
          <p:spPr bwMode="auto">
            <a:xfrm>
              <a:off x="3878" y="3521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i="1"/>
                <a:t>-1</a:t>
              </a:r>
            </a:p>
          </p:txBody>
        </p:sp>
      </p:grp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79388" y="549275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err="1" smtClean="0"/>
              <a:t>Побудуємо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графіки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функцій</a:t>
            </a:r>
            <a:r>
              <a:rPr lang="ru-RU" sz="2400" b="1" i="1" dirty="0" smtClean="0"/>
              <a:t> 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29714" name="Object 18"/>
          <p:cNvGraphicFramePr>
            <a:graphicFrameLocks noChangeAspect="1"/>
          </p:cNvGraphicFramePr>
          <p:nvPr/>
        </p:nvGraphicFramePr>
        <p:xfrm>
          <a:off x="4859338" y="476250"/>
          <a:ext cx="1081087" cy="555625"/>
        </p:xfrm>
        <a:graphic>
          <a:graphicData uri="http://schemas.openxmlformats.org/presentationml/2006/ole">
            <p:oleObj spid="_x0000_s2050" name="Формула" r:id="rId4" imgW="444240" imgH="228600" progId="Equation.3">
              <p:embed/>
            </p:oleObj>
          </a:graphicData>
        </a:graphic>
      </p:graphicFrame>
      <p:graphicFrame>
        <p:nvGraphicFramePr>
          <p:cNvPr id="29715" name="Object 19"/>
          <p:cNvGraphicFramePr>
            <a:graphicFrameLocks noChangeAspect="1"/>
          </p:cNvGraphicFramePr>
          <p:nvPr/>
        </p:nvGraphicFramePr>
        <p:xfrm>
          <a:off x="6084888" y="476250"/>
          <a:ext cx="1270000" cy="544513"/>
        </p:xfrm>
        <a:graphic>
          <a:graphicData uri="http://schemas.openxmlformats.org/presentationml/2006/ole">
            <p:oleObj spid="_x0000_s2051" name="Формула" r:id="rId5" imgW="533160" imgH="228600" progId="Equation.3">
              <p:embed/>
            </p:oleObj>
          </a:graphicData>
        </a:graphic>
      </p:graphicFrame>
      <p:graphicFrame>
        <p:nvGraphicFramePr>
          <p:cNvPr id="29716" name="Object 20"/>
          <p:cNvGraphicFramePr>
            <a:graphicFrameLocks noChangeAspect="1"/>
          </p:cNvGraphicFramePr>
          <p:nvPr/>
        </p:nvGraphicFramePr>
        <p:xfrm>
          <a:off x="7451725" y="188913"/>
          <a:ext cx="1484313" cy="1055687"/>
        </p:xfrm>
        <a:graphic>
          <a:graphicData uri="http://schemas.openxmlformats.org/presentationml/2006/ole">
            <p:oleObj spid="_x0000_s2052" name="Формула" r:id="rId6" imgW="571320" imgH="406080" progId="Equation.3">
              <p:embed/>
            </p:oleObj>
          </a:graphicData>
        </a:graphic>
      </p:graphicFrame>
      <p:graphicFrame>
        <p:nvGraphicFramePr>
          <p:cNvPr id="29717" name="Object 21"/>
          <p:cNvGraphicFramePr>
            <a:graphicFrameLocks noChangeAspect="1"/>
          </p:cNvGraphicFramePr>
          <p:nvPr/>
        </p:nvGraphicFramePr>
        <p:xfrm>
          <a:off x="6084888" y="836613"/>
          <a:ext cx="1609725" cy="954087"/>
        </p:xfrm>
        <a:graphic>
          <a:graphicData uri="http://schemas.openxmlformats.org/presentationml/2006/ole">
            <p:oleObj spid="_x0000_s2053" name="Формула" r:id="rId7" imgW="685800" imgH="406080" progId="Equation.3">
              <p:embed/>
            </p:oleObj>
          </a:graphicData>
        </a:graphic>
      </p:graphicFrame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250825" y="126841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дослідимо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їх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властивості</a:t>
            </a:r>
            <a:r>
              <a:rPr lang="ru-RU" sz="2400" b="1" i="1" dirty="0" smtClean="0"/>
              <a:t>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29719" name="Object 23"/>
          <p:cNvGraphicFramePr>
            <a:graphicFrameLocks noChangeAspect="1"/>
          </p:cNvGraphicFramePr>
          <p:nvPr/>
        </p:nvGraphicFramePr>
        <p:xfrm>
          <a:off x="827088" y="1700213"/>
          <a:ext cx="1081087" cy="555625"/>
        </p:xfrm>
        <a:graphic>
          <a:graphicData uri="http://schemas.openxmlformats.org/presentationml/2006/ole">
            <p:oleObj spid="_x0000_s2054" name="Формула" r:id="rId8" imgW="444240" imgH="228600" progId="Equation.3">
              <p:embed/>
            </p:oleObj>
          </a:graphicData>
        </a:graphic>
      </p:graphicFrame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95288" y="179705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1)</a:t>
            </a:r>
          </a:p>
        </p:txBody>
      </p:sp>
      <p:graphicFrame>
        <p:nvGraphicFramePr>
          <p:cNvPr id="118809" name="Group 25"/>
          <p:cNvGraphicFramePr>
            <a:graphicFrameLocks noGrp="1"/>
          </p:cNvGraphicFramePr>
          <p:nvPr/>
        </p:nvGraphicFramePr>
        <p:xfrm>
          <a:off x="323850" y="2349500"/>
          <a:ext cx="3743325" cy="1008063"/>
        </p:xfrm>
        <a:graphic>
          <a:graphicData uri="http://schemas.openxmlformats.org/drawingml/2006/table">
            <a:tbl>
              <a:tblPr/>
              <a:tblGrid>
                <a:gridCol w="468313"/>
                <a:gridCol w="468312"/>
                <a:gridCol w="466725"/>
                <a:gridCol w="468313"/>
                <a:gridCol w="468312"/>
                <a:gridCol w="468313"/>
                <a:gridCol w="466725"/>
                <a:gridCol w="46831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0" name="Text Box 54"/>
          <p:cNvSpPr txBox="1">
            <a:spLocks noChangeArrowheads="1"/>
          </p:cNvSpPr>
          <p:nvPr/>
        </p:nvSpPr>
        <p:spPr bwMode="auto">
          <a:xfrm>
            <a:off x="827088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9</a:t>
            </a:r>
          </a:p>
        </p:txBody>
      </p:sp>
      <p:sp>
        <p:nvSpPr>
          <p:cNvPr id="29751" name="Text Box 55"/>
          <p:cNvSpPr txBox="1">
            <a:spLocks noChangeArrowheads="1"/>
          </p:cNvSpPr>
          <p:nvPr/>
        </p:nvSpPr>
        <p:spPr bwMode="auto">
          <a:xfrm>
            <a:off x="1331913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4</a:t>
            </a:r>
          </a:p>
        </p:txBody>
      </p:sp>
      <p:sp>
        <p:nvSpPr>
          <p:cNvPr id="29752" name="Text Box 56"/>
          <p:cNvSpPr txBox="1">
            <a:spLocks noChangeArrowheads="1"/>
          </p:cNvSpPr>
          <p:nvPr/>
        </p:nvSpPr>
        <p:spPr bwMode="auto">
          <a:xfrm>
            <a:off x="1763713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1</a:t>
            </a:r>
          </a:p>
        </p:txBody>
      </p:sp>
      <p:sp>
        <p:nvSpPr>
          <p:cNvPr id="29753" name="Text Box 57"/>
          <p:cNvSpPr txBox="1">
            <a:spLocks noChangeArrowheads="1"/>
          </p:cNvSpPr>
          <p:nvPr/>
        </p:nvSpPr>
        <p:spPr bwMode="auto">
          <a:xfrm>
            <a:off x="2268538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0</a:t>
            </a:r>
          </a:p>
        </p:txBody>
      </p:sp>
      <p:sp>
        <p:nvSpPr>
          <p:cNvPr id="29754" name="Text Box 58"/>
          <p:cNvSpPr txBox="1">
            <a:spLocks noChangeArrowheads="1"/>
          </p:cNvSpPr>
          <p:nvPr/>
        </p:nvSpPr>
        <p:spPr bwMode="auto">
          <a:xfrm>
            <a:off x="2700338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1</a:t>
            </a:r>
          </a:p>
        </p:txBody>
      </p:sp>
      <p:sp>
        <p:nvSpPr>
          <p:cNvPr id="29755" name="Text Box 59"/>
          <p:cNvSpPr txBox="1">
            <a:spLocks noChangeArrowheads="1"/>
          </p:cNvSpPr>
          <p:nvPr/>
        </p:nvSpPr>
        <p:spPr bwMode="auto">
          <a:xfrm>
            <a:off x="3203575" y="28527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4</a:t>
            </a:r>
          </a:p>
        </p:txBody>
      </p:sp>
      <p:sp>
        <p:nvSpPr>
          <p:cNvPr id="29756" name="Text Box 60"/>
          <p:cNvSpPr txBox="1">
            <a:spLocks noChangeArrowheads="1"/>
          </p:cNvSpPr>
          <p:nvPr/>
        </p:nvSpPr>
        <p:spPr bwMode="auto">
          <a:xfrm>
            <a:off x="3635375" y="28527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9</a:t>
            </a:r>
          </a:p>
        </p:txBody>
      </p:sp>
      <p:sp>
        <p:nvSpPr>
          <p:cNvPr id="29757" name="Freeform 61"/>
          <p:cNvSpPr>
            <a:spLocks/>
          </p:cNvSpPr>
          <p:nvPr/>
        </p:nvSpPr>
        <p:spPr bwMode="auto">
          <a:xfrm>
            <a:off x="5689600" y="2381250"/>
            <a:ext cx="1854200" cy="3238500"/>
          </a:xfrm>
          <a:custGeom>
            <a:avLst/>
            <a:gdLst>
              <a:gd name="T0" fmla="*/ 0 w 1168"/>
              <a:gd name="T1" fmla="*/ 0 h 2040"/>
              <a:gd name="T2" fmla="*/ 84 w 1168"/>
              <a:gd name="T3" fmla="*/ 528 h 2040"/>
              <a:gd name="T4" fmla="*/ 249 w 1168"/>
              <a:gd name="T5" fmla="*/ 1379 h 2040"/>
              <a:gd name="T6" fmla="*/ 428 w 1168"/>
              <a:gd name="T7" fmla="*/ 1888 h 2040"/>
              <a:gd name="T8" fmla="*/ 596 w 1168"/>
              <a:gd name="T9" fmla="*/ 2040 h 2040"/>
              <a:gd name="T10" fmla="*/ 756 w 1168"/>
              <a:gd name="T11" fmla="*/ 1888 h 2040"/>
              <a:gd name="T12" fmla="*/ 929 w 1168"/>
              <a:gd name="T13" fmla="*/ 1379 h 2040"/>
              <a:gd name="T14" fmla="*/ 1096 w 1168"/>
              <a:gd name="T15" fmla="*/ 536 h 2040"/>
              <a:gd name="T16" fmla="*/ 1168 w 1168"/>
              <a:gd name="T17" fmla="*/ 4 h 20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8"/>
              <a:gd name="T28" fmla="*/ 0 h 2040"/>
              <a:gd name="T29" fmla="*/ 1168 w 1168"/>
              <a:gd name="T30" fmla="*/ 2040 h 20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8" h="2040">
                <a:moveTo>
                  <a:pt x="0" y="0"/>
                </a:moveTo>
                <a:cubicBezTo>
                  <a:pt x="14" y="88"/>
                  <a:pt x="43" y="298"/>
                  <a:pt x="84" y="528"/>
                </a:cubicBezTo>
                <a:cubicBezTo>
                  <a:pt x="125" y="758"/>
                  <a:pt x="192" y="1152"/>
                  <a:pt x="249" y="1379"/>
                </a:cubicBezTo>
                <a:cubicBezTo>
                  <a:pt x="306" y="1606"/>
                  <a:pt x="370" y="1778"/>
                  <a:pt x="428" y="1888"/>
                </a:cubicBezTo>
                <a:cubicBezTo>
                  <a:pt x="486" y="1998"/>
                  <a:pt x="541" y="2040"/>
                  <a:pt x="596" y="2040"/>
                </a:cubicBezTo>
                <a:cubicBezTo>
                  <a:pt x="651" y="2040"/>
                  <a:pt x="701" y="1998"/>
                  <a:pt x="756" y="1888"/>
                </a:cubicBezTo>
                <a:cubicBezTo>
                  <a:pt x="811" y="1778"/>
                  <a:pt x="872" y="1604"/>
                  <a:pt x="929" y="1379"/>
                </a:cubicBezTo>
                <a:cubicBezTo>
                  <a:pt x="986" y="1154"/>
                  <a:pt x="1056" y="765"/>
                  <a:pt x="1096" y="536"/>
                </a:cubicBezTo>
                <a:cubicBezTo>
                  <a:pt x="1136" y="307"/>
                  <a:pt x="1153" y="115"/>
                  <a:pt x="1168" y="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8856" name="Line 72"/>
          <p:cNvSpPr>
            <a:spLocks noChangeShapeType="1"/>
          </p:cNvSpPr>
          <p:nvPr/>
        </p:nvSpPr>
        <p:spPr bwMode="auto">
          <a:xfrm>
            <a:off x="4610100" y="5624513"/>
            <a:ext cx="3922713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8854" name="Oval 70"/>
          <p:cNvSpPr>
            <a:spLocks noChangeArrowheads="1"/>
          </p:cNvSpPr>
          <p:nvPr/>
        </p:nvSpPr>
        <p:spPr bwMode="auto">
          <a:xfrm>
            <a:off x="6602413" y="5589588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855" name="Text Box 71"/>
          <p:cNvSpPr txBox="1">
            <a:spLocks noChangeArrowheads="1"/>
          </p:cNvSpPr>
          <p:nvPr/>
        </p:nvSpPr>
        <p:spPr bwMode="auto">
          <a:xfrm>
            <a:off x="303213" y="3665538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1. </a:t>
            </a:r>
            <a:r>
              <a:rPr lang="en-US" b="1" i="1"/>
              <a:t>D(y): R</a:t>
            </a:r>
            <a:endParaRPr lang="ru-RU" b="1" i="1"/>
          </a:p>
        </p:txBody>
      </p:sp>
      <p:sp>
        <p:nvSpPr>
          <p:cNvPr id="118857" name="Text Box 73"/>
          <p:cNvSpPr txBox="1">
            <a:spLocks noChangeArrowheads="1"/>
          </p:cNvSpPr>
          <p:nvPr/>
        </p:nvSpPr>
        <p:spPr bwMode="auto">
          <a:xfrm>
            <a:off x="323850" y="4149725"/>
            <a:ext cx="1799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2. у=0, </a:t>
            </a:r>
            <a:r>
              <a:rPr lang="ru-RU" b="1" i="1" dirty="0" err="1" smtClean="0"/>
              <a:t>якщо</a:t>
            </a:r>
            <a:r>
              <a:rPr lang="ru-RU" b="1" i="1" dirty="0" smtClean="0"/>
              <a:t> </a:t>
            </a:r>
            <a:r>
              <a:rPr lang="ru-RU" b="1" i="1" dirty="0"/>
              <a:t>х=0</a:t>
            </a:r>
          </a:p>
        </p:txBody>
      </p:sp>
      <p:sp>
        <p:nvSpPr>
          <p:cNvPr id="118858" name="Text Box 74"/>
          <p:cNvSpPr txBox="1">
            <a:spLocks noChangeArrowheads="1"/>
          </p:cNvSpPr>
          <p:nvPr/>
        </p:nvSpPr>
        <p:spPr bwMode="auto">
          <a:xfrm>
            <a:off x="323850" y="4652963"/>
            <a:ext cx="1566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3. у</a:t>
            </a:r>
            <a:r>
              <a:rPr lang="en-US" b="1" i="1" dirty="0">
                <a:cs typeface="Arial" charset="0"/>
              </a:rPr>
              <a:t>&gt;</a:t>
            </a:r>
            <a:r>
              <a:rPr lang="ru-RU" b="1" i="1" dirty="0">
                <a:cs typeface="Arial" charset="0"/>
              </a:rPr>
              <a:t>0, </a:t>
            </a:r>
            <a:r>
              <a:rPr lang="ru-RU" b="1" i="1" dirty="0" err="1" smtClean="0">
                <a:cs typeface="Arial" charset="0"/>
              </a:rPr>
              <a:t>якщо</a:t>
            </a:r>
            <a:r>
              <a:rPr lang="ru-RU" b="1" i="1" dirty="0" smtClean="0">
                <a:cs typeface="Arial" charset="0"/>
              </a:rPr>
              <a:t> </a:t>
            </a:r>
            <a:r>
              <a:rPr lang="ru-RU" b="1" i="1" dirty="0" err="1">
                <a:cs typeface="Arial" charset="0"/>
              </a:rPr>
              <a:t>х</a:t>
            </a:r>
            <a:endParaRPr lang="en-US" b="1" i="1" dirty="0">
              <a:cs typeface="Arial" charset="0"/>
            </a:endParaRPr>
          </a:p>
        </p:txBody>
      </p:sp>
      <p:graphicFrame>
        <p:nvGraphicFramePr>
          <p:cNvPr id="118860" name="Object 76"/>
          <p:cNvGraphicFramePr>
            <a:graphicFrameLocks noChangeAspect="1"/>
          </p:cNvGraphicFramePr>
          <p:nvPr/>
        </p:nvGraphicFramePr>
        <p:xfrm>
          <a:off x="1979613" y="4616450"/>
          <a:ext cx="2376487" cy="422275"/>
        </p:xfrm>
        <a:graphic>
          <a:graphicData uri="http://schemas.openxmlformats.org/presentationml/2006/ole">
            <p:oleObj spid="_x0000_s2055" name="Формула" r:id="rId9" imgW="12189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18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500"/>
                                        <p:tgtEl>
                                          <p:spTgt spid="118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59" grpId="0" animBg="1"/>
      <p:bldP spid="118859" grpId="1" animBg="1"/>
      <p:bldP spid="118856" grpId="0" animBg="1"/>
      <p:bldP spid="118856" grpId="1" animBg="1"/>
      <p:bldP spid="118854" grpId="0" animBg="1"/>
      <p:bldP spid="118855" grpId="0"/>
      <p:bldP spid="118857" grpId="0"/>
      <p:bldP spid="1188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81" name="Rectangle 73"/>
          <p:cNvSpPr>
            <a:spLocks noChangeArrowheads="1"/>
          </p:cNvSpPr>
          <p:nvPr/>
        </p:nvSpPr>
        <p:spPr bwMode="auto">
          <a:xfrm>
            <a:off x="6659563" y="2205038"/>
            <a:ext cx="2159000" cy="3384550"/>
          </a:xfrm>
          <a:prstGeom prst="rect">
            <a:avLst/>
          </a:prstGeom>
          <a:solidFill>
            <a:schemeClr val="accent1">
              <a:alpha val="2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9875" name="Rectangle 67"/>
          <p:cNvSpPr>
            <a:spLocks noChangeArrowheads="1"/>
          </p:cNvSpPr>
          <p:nvPr/>
        </p:nvSpPr>
        <p:spPr bwMode="auto">
          <a:xfrm>
            <a:off x="4500563" y="2205038"/>
            <a:ext cx="2159000" cy="3384550"/>
          </a:xfrm>
          <a:prstGeom prst="rect">
            <a:avLst/>
          </a:prstGeom>
          <a:solidFill>
            <a:schemeClr val="accent1">
              <a:alpha val="2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27538" y="2205038"/>
            <a:ext cx="4433887" cy="4452937"/>
            <a:chOff x="2789" y="1389"/>
            <a:chExt cx="2793" cy="280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789" y="1389"/>
              <a:ext cx="2793" cy="2805"/>
              <a:chOff x="2789" y="1389"/>
              <a:chExt cx="2793" cy="2805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2789" y="1389"/>
                <a:ext cx="2793" cy="2805"/>
                <a:chOff x="3061" y="1515"/>
                <a:chExt cx="2042" cy="2051"/>
              </a:xfrm>
            </p:grpSpPr>
            <p:pic>
              <p:nvPicPr>
                <p:cNvPr id="30725" name="Picture 7" descr="сетка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42000" contrast="-70000"/>
                  <a:grayscl/>
                </a:blip>
                <a:srcRect l="22391" t="23769" r="22256" b="20491"/>
                <a:stretch>
                  <a:fillRect/>
                </a:stretch>
              </p:blipFill>
              <p:spPr bwMode="auto">
                <a:xfrm>
                  <a:off x="3061" y="1515"/>
                  <a:ext cx="2042" cy="20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72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080" y="1622"/>
                  <a:ext cx="0" cy="180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27" name="Line 9"/>
                <p:cNvSpPr>
                  <a:spLocks noChangeShapeType="1"/>
                </p:cNvSpPr>
                <p:nvPr/>
              </p:nvSpPr>
              <p:spPr bwMode="auto">
                <a:xfrm>
                  <a:off x="3128" y="3087"/>
                  <a:ext cx="189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2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876" y="3067"/>
                  <a:ext cx="136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baseline="-25000"/>
                    <a:t>Х</a:t>
                  </a:r>
                </a:p>
              </p:txBody>
            </p:sp>
            <p:sp>
              <p:nvSpPr>
                <p:cNvPr id="3072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068" y="1561"/>
                  <a:ext cx="136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baseline="-25000"/>
                    <a:t>У</a:t>
                  </a:r>
                </a:p>
              </p:txBody>
            </p:sp>
          </p:grpSp>
          <p:sp>
            <p:nvSpPr>
              <p:cNvPr id="30730" name="Text Box 10"/>
              <p:cNvSpPr txBox="1">
                <a:spLocks noChangeArrowheads="1"/>
              </p:cNvSpPr>
              <p:nvPr/>
            </p:nvSpPr>
            <p:spPr bwMode="auto">
              <a:xfrm>
                <a:off x="4241" y="3521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 b="1" i="1"/>
                  <a:t>1</a:t>
                </a:r>
              </a:p>
            </p:txBody>
          </p:sp>
          <p:sp>
            <p:nvSpPr>
              <p:cNvPr id="30731" name="Text Box 11"/>
              <p:cNvSpPr txBox="1">
                <a:spLocks noChangeArrowheads="1"/>
              </p:cNvSpPr>
              <p:nvPr/>
            </p:nvSpPr>
            <p:spPr bwMode="auto">
              <a:xfrm>
                <a:off x="4014" y="3249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 b="1" i="1"/>
                  <a:t>1</a:t>
                </a:r>
              </a:p>
            </p:txBody>
          </p:sp>
        </p:grp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4014" y="276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4</a:t>
              </a:r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4014" y="1933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9</a:t>
              </a:r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4422" y="3521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2</a:t>
              </a:r>
            </a:p>
          </p:txBody>
        </p: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4581" y="3521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3</a:t>
              </a:r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3878" y="3521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i="1"/>
                <a:t>-1</a:t>
              </a:r>
            </a:p>
          </p:txBody>
        </p:sp>
      </p:grp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179388" y="549275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err="1" smtClean="0"/>
              <a:t>Побудуємо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графіки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функцій</a:t>
            </a:r>
            <a:r>
              <a:rPr lang="ru-RU" sz="2400" b="1" i="1" dirty="0" smtClean="0"/>
              <a:t> 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30738" name="Object 18"/>
          <p:cNvGraphicFramePr>
            <a:graphicFrameLocks noChangeAspect="1"/>
          </p:cNvGraphicFramePr>
          <p:nvPr/>
        </p:nvGraphicFramePr>
        <p:xfrm>
          <a:off x="4859338" y="476250"/>
          <a:ext cx="1081087" cy="555625"/>
        </p:xfrm>
        <a:graphic>
          <a:graphicData uri="http://schemas.openxmlformats.org/presentationml/2006/ole">
            <p:oleObj spid="_x0000_s3074" name="Формула" r:id="rId4" imgW="444240" imgH="228600" progId="Equation.3">
              <p:embed/>
            </p:oleObj>
          </a:graphicData>
        </a:graphic>
      </p:graphicFrame>
      <p:graphicFrame>
        <p:nvGraphicFramePr>
          <p:cNvPr id="30739" name="Object 19"/>
          <p:cNvGraphicFramePr>
            <a:graphicFrameLocks noChangeAspect="1"/>
          </p:cNvGraphicFramePr>
          <p:nvPr/>
        </p:nvGraphicFramePr>
        <p:xfrm>
          <a:off x="6084888" y="476250"/>
          <a:ext cx="1270000" cy="544513"/>
        </p:xfrm>
        <a:graphic>
          <a:graphicData uri="http://schemas.openxmlformats.org/presentationml/2006/ole">
            <p:oleObj spid="_x0000_s3075" name="Формула" r:id="rId5" imgW="533160" imgH="228600" progId="Equation.3">
              <p:embed/>
            </p:oleObj>
          </a:graphicData>
        </a:graphic>
      </p:graphicFrame>
      <p:graphicFrame>
        <p:nvGraphicFramePr>
          <p:cNvPr id="30740" name="Object 20"/>
          <p:cNvGraphicFramePr>
            <a:graphicFrameLocks noChangeAspect="1"/>
          </p:cNvGraphicFramePr>
          <p:nvPr/>
        </p:nvGraphicFramePr>
        <p:xfrm>
          <a:off x="7451725" y="188913"/>
          <a:ext cx="1484313" cy="1055687"/>
        </p:xfrm>
        <a:graphic>
          <a:graphicData uri="http://schemas.openxmlformats.org/presentationml/2006/ole">
            <p:oleObj spid="_x0000_s3076" name="Формула" r:id="rId6" imgW="571320" imgH="406080" progId="Equation.3">
              <p:embed/>
            </p:oleObj>
          </a:graphicData>
        </a:graphic>
      </p:graphicFrame>
      <p:graphicFrame>
        <p:nvGraphicFramePr>
          <p:cNvPr id="30741" name="Object 21"/>
          <p:cNvGraphicFramePr>
            <a:graphicFrameLocks noChangeAspect="1"/>
          </p:cNvGraphicFramePr>
          <p:nvPr/>
        </p:nvGraphicFramePr>
        <p:xfrm>
          <a:off x="6084888" y="836613"/>
          <a:ext cx="1609725" cy="954087"/>
        </p:xfrm>
        <a:graphic>
          <a:graphicData uri="http://schemas.openxmlformats.org/presentationml/2006/ole">
            <p:oleObj spid="_x0000_s3077" name="Формула" r:id="rId7" imgW="685800" imgH="406080" progId="Equation.3">
              <p:embed/>
            </p:oleObj>
          </a:graphicData>
        </a:graphic>
      </p:graphicFrame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250825" y="126841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дослідимо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їх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властивості</a:t>
            </a:r>
            <a:r>
              <a:rPr lang="ru-RU" sz="2400" b="1" i="1" dirty="0" smtClean="0"/>
              <a:t>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30743" name="Object 23"/>
          <p:cNvGraphicFramePr>
            <a:graphicFrameLocks noChangeAspect="1"/>
          </p:cNvGraphicFramePr>
          <p:nvPr/>
        </p:nvGraphicFramePr>
        <p:xfrm>
          <a:off x="827088" y="1700213"/>
          <a:ext cx="1081087" cy="555625"/>
        </p:xfrm>
        <a:graphic>
          <a:graphicData uri="http://schemas.openxmlformats.org/presentationml/2006/ole">
            <p:oleObj spid="_x0000_s3078" name="Формула" r:id="rId8" imgW="444240" imgH="228600" progId="Equation.3">
              <p:embed/>
            </p:oleObj>
          </a:graphicData>
        </a:graphic>
      </p:graphicFrame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395288" y="179705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1)</a:t>
            </a:r>
          </a:p>
        </p:txBody>
      </p:sp>
      <p:graphicFrame>
        <p:nvGraphicFramePr>
          <p:cNvPr id="119833" name="Group 25"/>
          <p:cNvGraphicFramePr>
            <a:graphicFrameLocks noGrp="1"/>
          </p:cNvGraphicFramePr>
          <p:nvPr/>
        </p:nvGraphicFramePr>
        <p:xfrm>
          <a:off x="323850" y="2349500"/>
          <a:ext cx="3743325" cy="1008063"/>
        </p:xfrm>
        <a:graphic>
          <a:graphicData uri="http://schemas.openxmlformats.org/drawingml/2006/table">
            <a:tbl>
              <a:tblPr/>
              <a:tblGrid>
                <a:gridCol w="468313"/>
                <a:gridCol w="468312"/>
                <a:gridCol w="466725"/>
                <a:gridCol w="468313"/>
                <a:gridCol w="468312"/>
                <a:gridCol w="468313"/>
                <a:gridCol w="466725"/>
                <a:gridCol w="46831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74" name="Text Box 54"/>
          <p:cNvSpPr txBox="1">
            <a:spLocks noChangeArrowheads="1"/>
          </p:cNvSpPr>
          <p:nvPr/>
        </p:nvSpPr>
        <p:spPr bwMode="auto">
          <a:xfrm>
            <a:off x="827088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9</a:t>
            </a:r>
          </a:p>
        </p:txBody>
      </p:sp>
      <p:sp>
        <p:nvSpPr>
          <p:cNvPr id="30775" name="Text Box 55"/>
          <p:cNvSpPr txBox="1">
            <a:spLocks noChangeArrowheads="1"/>
          </p:cNvSpPr>
          <p:nvPr/>
        </p:nvSpPr>
        <p:spPr bwMode="auto">
          <a:xfrm>
            <a:off x="1331913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4</a:t>
            </a:r>
          </a:p>
        </p:txBody>
      </p:sp>
      <p:sp>
        <p:nvSpPr>
          <p:cNvPr id="30776" name="Text Box 56"/>
          <p:cNvSpPr txBox="1">
            <a:spLocks noChangeArrowheads="1"/>
          </p:cNvSpPr>
          <p:nvPr/>
        </p:nvSpPr>
        <p:spPr bwMode="auto">
          <a:xfrm>
            <a:off x="1763713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1</a:t>
            </a:r>
          </a:p>
        </p:txBody>
      </p:sp>
      <p:sp>
        <p:nvSpPr>
          <p:cNvPr id="30777" name="Text Box 57"/>
          <p:cNvSpPr txBox="1">
            <a:spLocks noChangeArrowheads="1"/>
          </p:cNvSpPr>
          <p:nvPr/>
        </p:nvSpPr>
        <p:spPr bwMode="auto">
          <a:xfrm>
            <a:off x="2268538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0</a:t>
            </a:r>
          </a:p>
        </p:txBody>
      </p:sp>
      <p:sp>
        <p:nvSpPr>
          <p:cNvPr id="30778" name="Text Box 58"/>
          <p:cNvSpPr txBox="1">
            <a:spLocks noChangeArrowheads="1"/>
          </p:cNvSpPr>
          <p:nvPr/>
        </p:nvSpPr>
        <p:spPr bwMode="auto">
          <a:xfrm>
            <a:off x="2700338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1</a:t>
            </a:r>
          </a:p>
        </p:txBody>
      </p:sp>
      <p:sp>
        <p:nvSpPr>
          <p:cNvPr id="30779" name="Text Box 59"/>
          <p:cNvSpPr txBox="1">
            <a:spLocks noChangeArrowheads="1"/>
          </p:cNvSpPr>
          <p:nvPr/>
        </p:nvSpPr>
        <p:spPr bwMode="auto">
          <a:xfrm>
            <a:off x="3203575" y="28527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4</a:t>
            </a:r>
          </a:p>
        </p:txBody>
      </p:sp>
      <p:sp>
        <p:nvSpPr>
          <p:cNvPr id="30780" name="Text Box 60"/>
          <p:cNvSpPr txBox="1">
            <a:spLocks noChangeArrowheads="1"/>
          </p:cNvSpPr>
          <p:nvPr/>
        </p:nvSpPr>
        <p:spPr bwMode="auto">
          <a:xfrm>
            <a:off x="3635375" y="28527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9</a:t>
            </a:r>
          </a:p>
        </p:txBody>
      </p:sp>
      <p:sp>
        <p:nvSpPr>
          <p:cNvPr id="30781" name="Freeform 61"/>
          <p:cNvSpPr>
            <a:spLocks/>
          </p:cNvSpPr>
          <p:nvPr/>
        </p:nvSpPr>
        <p:spPr bwMode="auto">
          <a:xfrm>
            <a:off x="5689600" y="2381250"/>
            <a:ext cx="1854200" cy="3238500"/>
          </a:xfrm>
          <a:custGeom>
            <a:avLst/>
            <a:gdLst>
              <a:gd name="T0" fmla="*/ 0 w 1168"/>
              <a:gd name="T1" fmla="*/ 0 h 2040"/>
              <a:gd name="T2" fmla="*/ 84 w 1168"/>
              <a:gd name="T3" fmla="*/ 528 h 2040"/>
              <a:gd name="T4" fmla="*/ 249 w 1168"/>
              <a:gd name="T5" fmla="*/ 1379 h 2040"/>
              <a:gd name="T6" fmla="*/ 428 w 1168"/>
              <a:gd name="T7" fmla="*/ 1888 h 2040"/>
              <a:gd name="T8" fmla="*/ 596 w 1168"/>
              <a:gd name="T9" fmla="*/ 2040 h 2040"/>
              <a:gd name="T10" fmla="*/ 756 w 1168"/>
              <a:gd name="T11" fmla="*/ 1888 h 2040"/>
              <a:gd name="T12" fmla="*/ 929 w 1168"/>
              <a:gd name="T13" fmla="*/ 1379 h 2040"/>
              <a:gd name="T14" fmla="*/ 1096 w 1168"/>
              <a:gd name="T15" fmla="*/ 536 h 2040"/>
              <a:gd name="T16" fmla="*/ 1168 w 1168"/>
              <a:gd name="T17" fmla="*/ 4 h 20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8"/>
              <a:gd name="T28" fmla="*/ 0 h 2040"/>
              <a:gd name="T29" fmla="*/ 1168 w 1168"/>
              <a:gd name="T30" fmla="*/ 2040 h 20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8" h="2040">
                <a:moveTo>
                  <a:pt x="0" y="0"/>
                </a:moveTo>
                <a:cubicBezTo>
                  <a:pt x="14" y="88"/>
                  <a:pt x="43" y="298"/>
                  <a:pt x="84" y="528"/>
                </a:cubicBezTo>
                <a:cubicBezTo>
                  <a:pt x="125" y="758"/>
                  <a:pt x="192" y="1152"/>
                  <a:pt x="249" y="1379"/>
                </a:cubicBezTo>
                <a:cubicBezTo>
                  <a:pt x="306" y="1606"/>
                  <a:pt x="370" y="1778"/>
                  <a:pt x="428" y="1888"/>
                </a:cubicBezTo>
                <a:cubicBezTo>
                  <a:pt x="486" y="1998"/>
                  <a:pt x="541" y="2040"/>
                  <a:pt x="596" y="2040"/>
                </a:cubicBezTo>
                <a:cubicBezTo>
                  <a:pt x="651" y="2040"/>
                  <a:pt x="701" y="1998"/>
                  <a:pt x="756" y="1888"/>
                </a:cubicBezTo>
                <a:cubicBezTo>
                  <a:pt x="811" y="1778"/>
                  <a:pt x="872" y="1604"/>
                  <a:pt x="929" y="1379"/>
                </a:cubicBezTo>
                <a:cubicBezTo>
                  <a:pt x="986" y="1154"/>
                  <a:pt x="1056" y="765"/>
                  <a:pt x="1096" y="536"/>
                </a:cubicBezTo>
                <a:cubicBezTo>
                  <a:pt x="1136" y="307"/>
                  <a:pt x="1153" y="115"/>
                  <a:pt x="1168" y="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9870" name="Line 62"/>
          <p:cNvSpPr>
            <a:spLocks noChangeShapeType="1"/>
          </p:cNvSpPr>
          <p:nvPr/>
        </p:nvSpPr>
        <p:spPr bwMode="auto">
          <a:xfrm>
            <a:off x="4610100" y="5624513"/>
            <a:ext cx="2087563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3" name="Oval 63"/>
          <p:cNvSpPr>
            <a:spLocks noChangeArrowheads="1"/>
          </p:cNvSpPr>
          <p:nvPr/>
        </p:nvSpPr>
        <p:spPr bwMode="auto">
          <a:xfrm>
            <a:off x="6602413" y="5589588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4" name="Text Box 64"/>
          <p:cNvSpPr txBox="1">
            <a:spLocks noChangeArrowheads="1"/>
          </p:cNvSpPr>
          <p:nvPr/>
        </p:nvSpPr>
        <p:spPr bwMode="auto">
          <a:xfrm>
            <a:off x="303213" y="3665538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1. </a:t>
            </a:r>
            <a:r>
              <a:rPr lang="en-US" b="1" i="1"/>
              <a:t>D(y): R</a:t>
            </a:r>
            <a:endParaRPr lang="ru-RU" b="1" i="1"/>
          </a:p>
        </p:txBody>
      </p:sp>
      <p:sp>
        <p:nvSpPr>
          <p:cNvPr id="30785" name="Text Box 65"/>
          <p:cNvSpPr txBox="1">
            <a:spLocks noChangeArrowheads="1"/>
          </p:cNvSpPr>
          <p:nvPr/>
        </p:nvSpPr>
        <p:spPr bwMode="auto">
          <a:xfrm>
            <a:off x="323850" y="4149725"/>
            <a:ext cx="1799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2. у=0, </a:t>
            </a:r>
            <a:r>
              <a:rPr lang="ru-RU" b="1" i="1" dirty="0" err="1" smtClean="0"/>
              <a:t>якщо</a:t>
            </a:r>
            <a:r>
              <a:rPr lang="ru-RU" b="1" i="1" dirty="0" smtClean="0"/>
              <a:t> </a:t>
            </a:r>
            <a:r>
              <a:rPr lang="ru-RU" b="1" i="1" dirty="0"/>
              <a:t>х=0</a:t>
            </a:r>
          </a:p>
        </p:txBody>
      </p:sp>
      <p:sp>
        <p:nvSpPr>
          <p:cNvPr id="30786" name="Text Box 66"/>
          <p:cNvSpPr txBox="1">
            <a:spLocks noChangeArrowheads="1"/>
          </p:cNvSpPr>
          <p:nvPr/>
        </p:nvSpPr>
        <p:spPr bwMode="auto">
          <a:xfrm>
            <a:off x="323850" y="4652963"/>
            <a:ext cx="1566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3. у</a:t>
            </a:r>
            <a:r>
              <a:rPr lang="en-US" b="1" i="1" dirty="0">
                <a:cs typeface="Arial" charset="0"/>
              </a:rPr>
              <a:t>&gt;</a:t>
            </a:r>
            <a:r>
              <a:rPr lang="ru-RU" b="1" i="1" dirty="0">
                <a:cs typeface="Arial" charset="0"/>
              </a:rPr>
              <a:t>0, </a:t>
            </a:r>
            <a:r>
              <a:rPr lang="ru-RU" b="1" i="1" dirty="0" err="1" smtClean="0"/>
              <a:t>якщо</a:t>
            </a:r>
            <a:r>
              <a:rPr lang="ru-RU" b="1" i="1" dirty="0" smtClean="0">
                <a:cs typeface="Arial" charset="0"/>
              </a:rPr>
              <a:t> </a:t>
            </a:r>
            <a:r>
              <a:rPr lang="ru-RU" b="1" i="1" dirty="0" err="1">
                <a:cs typeface="Arial" charset="0"/>
              </a:rPr>
              <a:t>х</a:t>
            </a:r>
            <a:endParaRPr lang="en-US" b="1" i="1" dirty="0">
              <a:cs typeface="Arial" charset="0"/>
            </a:endParaRPr>
          </a:p>
        </p:txBody>
      </p:sp>
      <p:graphicFrame>
        <p:nvGraphicFramePr>
          <p:cNvPr id="30788" name="Object 68"/>
          <p:cNvGraphicFramePr>
            <a:graphicFrameLocks noChangeAspect="1"/>
          </p:cNvGraphicFramePr>
          <p:nvPr/>
        </p:nvGraphicFramePr>
        <p:xfrm>
          <a:off x="1979613" y="4616450"/>
          <a:ext cx="2376487" cy="422275"/>
        </p:xfrm>
        <a:graphic>
          <a:graphicData uri="http://schemas.openxmlformats.org/presentationml/2006/ole">
            <p:oleObj spid="_x0000_s3079" name="Формула" r:id="rId9" imgW="1218960" imgH="215640" progId="Equation.3">
              <p:embed/>
            </p:oleObj>
          </a:graphicData>
        </a:graphic>
      </p:graphicFrame>
      <p:sp>
        <p:nvSpPr>
          <p:cNvPr id="119877" name="Text Box 69"/>
          <p:cNvSpPr txBox="1">
            <a:spLocks noChangeArrowheads="1"/>
          </p:cNvSpPr>
          <p:nvPr/>
        </p:nvSpPr>
        <p:spPr bwMode="auto">
          <a:xfrm>
            <a:off x="323850" y="5157788"/>
            <a:ext cx="153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4. у</a:t>
            </a:r>
            <a:r>
              <a:rPr lang="en-US" b="1" i="1" dirty="0">
                <a:cs typeface="Arial" charset="0"/>
              </a:rPr>
              <a:t>↓</a:t>
            </a:r>
            <a:r>
              <a:rPr lang="ru-RU" b="1" i="1" dirty="0">
                <a:cs typeface="Arial" charset="0"/>
              </a:rPr>
              <a:t>, </a:t>
            </a:r>
            <a:r>
              <a:rPr lang="ru-RU" b="1" i="1" dirty="0" err="1" smtClean="0"/>
              <a:t>якщо</a:t>
            </a:r>
            <a:r>
              <a:rPr lang="ru-RU" b="1" i="1" dirty="0" smtClean="0">
                <a:cs typeface="Arial" charset="0"/>
              </a:rPr>
              <a:t> </a:t>
            </a:r>
            <a:r>
              <a:rPr lang="ru-RU" b="1" i="1" dirty="0" err="1">
                <a:cs typeface="Arial" charset="0"/>
              </a:rPr>
              <a:t>х</a:t>
            </a:r>
            <a:endParaRPr lang="en-US" b="1" i="1" dirty="0">
              <a:cs typeface="Arial" charset="0"/>
            </a:endParaRPr>
          </a:p>
        </p:txBody>
      </p:sp>
      <p:graphicFrame>
        <p:nvGraphicFramePr>
          <p:cNvPr id="119878" name="Object 70"/>
          <p:cNvGraphicFramePr>
            <a:graphicFrameLocks noChangeAspect="1"/>
          </p:cNvGraphicFramePr>
          <p:nvPr/>
        </p:nvGraphicFramePr>
        <p:xfrm>
          <a:off x="1846263" y="5130800"/>
          <a:ext cx="1189037" cy="422275"/>
        </p:xfrm>
        <a:graphic>
          <a:graphicData uri="http://schemas.openxmlformats.org/presentationml/2006/ole">
            <p:oleObj spid="_x0000_s3080" name="Формула" r:id="rId10" imgW="609480" imgH="215640" progId="Equation.3">
              <p:embed/>
            </p:oleObj>
          </a:graphicData>
        </a:graphic>
      </p:graphicFrame>
      <p:sp>
        <p:nvSpPr>
          <p:cNvPr id="119879" name="Text Box 71"/>
          <p:cNvSpPr txBox="1">
            <a:spLocks noChangeArrowheads="1"/>
          </p:cNvSpPr>
          <p:nvPr/>
        </p:nvSpPr>
        <p:spPr bwMode="auto">
          <a:xfrm>
            <a:off x="323850" y="5589588"/>
            <a:ext cx="153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    у</a:t>
            </a:r>
            <a:r>
              <a:rPr lang="en-US" b="1" i="1" dirty="0">
                <a:cs typeface="Arial" charset="0"/>
              </a:rPr>
              <a:t>↑</a:t>
            </a:r>
            <a:r>
              <a:rPr lang="ru-RU" b="1" i="1" dirty="0">
                <a:cs typeface="Arial" charset="0"/>
              </a:rPr>
              <a:t>, </a:t>
            </a:r>
            <a:r>
              <a:rPr lang="ru-RU" b="1" i="1" dirty="0" err="1" smtClean="0"/>
              <a:t>якщо</a:t>
            </a:r>
            <a:r>
              <a:rPr lang="ru-RU" b="1" i="1" dirty="0" smtClean="0">
                <a:cs typeface="Arial" charset="0"/>
              </a:rPr>
              <a:t> </a:t>
            </a:r>
            <a:r>
              <a:rPr lang="ru-RU" b="1" i="1" dirty="0" err="1">
                <a:cs typeface="Arial" charset="0"/>
              </a:rPr>
              <a:t>х</a:t>
            </a:r>
            <a:endParaRPr lang="en-US" b="1" i="1" dirty="0">
              <a:cs typeface="Arial" charset="0"/>
            </a:endParaRPr>
          </a:p>
        </p:txBody>
      </p:sp>
      <p:graphicFrame>
        <p:nvGraphicFramePr>
          <p:cNvPr id="119880" name="Object 72"/>
          <p:cNvGraphicFramePr>
            <a:graphicFrameLocks noChangeAspect="1"/>
          </p:cNvGraphicFramePr>
          <p:nvPr/>
        </p:nvGraphicFramePr>
        <p:xfrm>
          <a:off x="1835150" y="5551488"/>
          <a:ext cx="1139825" cy="422275"/>
        </p:xfrm>
        <a:graphic>
          <a:graphicData uri="http://schemas.openxmlformats.org/presentationml/2006/ole">
            <p:oleObj spid="_x0000_s3081" name="Формула" r:id="rId11" imgW="583920" imgH="215640" progId="Equation.3">
              <p:embed/>
            </p:oleObj>
          </a:graphicData>
        </a:graphic>
      </p:graphicFrame>
      <p:sp>
        <p:nvSpPr>
          <p:cNvPr id="119882" name="Line 74"/>
          <p:cNvSpPr>
            <a:spLocks noChangeShapeType="1"/>
          </p:cNvSpPr>
          <p:nvPr/>
        </p:nvSpPr>
        <p:spPr bwMode="auto">
          <a:xfrm>
            <a:off x="6692900" y="5624513"/>
            <a:ext cx="2087563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9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119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1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1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81" grpId="0" animBg="1"/>
      <p:bldP spid="119875" grpId="0" animBg="1"/>
      <p:bldP spid="119875" grpId="1" animBg="1"/>
      <p:bldP spid="119870" grpId="0" animBg="1"/>
      <p:bldP spid="119870" grpId="1" animBg="1"/>
      <p:bldP spid="119877" grpId="0"/>
      <p:bldP spid="119879" grpId="0"/>
      <p:bldP spid="119879" grpId="1"/>
      <p:bldP spid="1198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27538" y="2205038"/>
            <a:ext cx="4433887" cy="4452937"/>
            <a:chOff x="2789" y="1389"/>
            <a:chExt cx="2793" cy="280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789" y="1389"/>
              <a:ext cx="2793" cy="2805"/>
              <a:chOff x="2789" y="1389"/>
              <a:chExt cx="2793" cy="2805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2789" y="1389"/>
                <a:ext cx="2793" cy="2805"/>
                <a:chOff x="3061" y="1515"/>
                <a:chExt cx="2042" cy="2051"/>
              </a:xfrm>
            </p:grpSpPr>
            <p:pic>
              <p:nvPicPr>
                <p:cNvPr id="31749" name="Picture 7" descr="сетка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42000" contrast="-70000"/>
                  <a:grayscl/>
                </a:blip>
                <a:srcRect l="22391" t="23769" r="22256" b="20491"/>
                <a:stretch>
                  <a:fillRect/>
                </a:stretch>
              </p:blipFill>
              <p:spPr bwMode="auto">
                <a:xfrm>
                  <a:off x="3061" y="1515"/>
                  <a:ext cx="2042" cy="20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75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080" y="1622"/>
                  <a:ext cx="0" cy="180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51" name="Line 9"/>
                <p:cNvSpPr>
                  <a:spLocks noChangeShapeType="1"/>
                </p:cNvSpPr>
                <p:nvPr/>
              </p:nvSpPr>
              <p:spPr bwMode="auto">
                <a:xfrm>
                  <a:off x="3128" y="3087"/>
                  <a:ext cx="189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5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876" y="3067"/>
                  <a:ext cx="136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baseline="-25000"/>
                    <a:t>Х</a:t>
                  </a:r>
                </a:p>
              </p:txBody>
            </p:sp>
            <p:sp>
              <p:nvSpPr>
                <p:cNvPr id="3175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068" y="1561"/>
                  <a:ext cx="136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baseline="-25000"/>
                    <a:t>У</a:t>
                  </a:r>
                </a:p>
              </p:txBody>
            </p:sp>
          </p:grpSp>
          <p:sp>
            <p:nvSpPr>
              <p:cNvPr id="31754" name="Text Box 10"/>
              <p:cNvSpPr txBox="1">
                <a:spLocks noChangeArrowheads="1"/>
              </p:cNvSpPr>
              <p:nvPr/>
            </p:nvSpPr>
            <p:spPr bwMode="auto">
              <a:xfrm>
                <a:off x="4241" y="3521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 b="1" i="1"/>
                  <a:t>1</a:t>
                </a:r>
              </a:p>
            </p:txBody>
          </p:sp>
          <p:sp>
            <p:nvSpPr>
              <p:cNvPr id="31755" name="Text Box 11"/>
              <p:cNvSpPr txBox="1">
                <a:spLocks noChangeArrowheads="1"/>
              </p:cNvSpPr>
              <p:nvPr/>
            </p:nvSpPr>
            <p:spPr bwMode="auto">
              <a:xfrm>
                <a:off x="4014" y="3249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 b="1" i="1"/>
                  <a:t>1</a:t>
                </a:r>
              </a:p>
            </p:txBody>
          </p:sp>
        </p:grpSp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>
              <a:off x="4014" y="276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4</a:t>
              </a:r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4014" y="1933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9</a:t>
              </a:r>
            </a:p>
          </p:txBody>
        </p:sp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4422" y="3521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2</a:t>
              </a:r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4581" y="3521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/>
                <a:t>3</a:t>
              </a:r>
            </a:p>
          </p:txBody>
        </p:sp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3878" y="3521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i="1"/>
                <a:t>-1</a:t>
              </a:r>
            </a:p>
          </p:txBody>
        </p:sp>
      </p:grpSp>
      <p:sp>
        <p:nvSpPr>
          <p:cNvPr id="121934" name="Rectangle 78"/>
          <p:cNvSpPr>
            <a:spLocks noChangeArrowheads="1"/>
          </p:cNvSpPr>
          <p:nvPr/>
        </p:nvSpPr>
        <p:spPr bwMode="auto">
          <a:xfrm>
            <a:off x="4500563" y="2241550"/>
            <a:ext cx="4248150" cy="3384550"/>
          </a:xfrm>
          <a:prstGeom prst="rect">
            <a:avLst/>
          </a:prstGeom>
          <a:solidFill>
            <a:schemeClr val="accent1">
              <a:alpha val="2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179388" y="549275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err="1" smtClean="0"/>
              <a:t>Побудуємо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графіки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функцій</a:t>
            </a:r>
            <a:r>
              <a:rPr lang="ru-RU" sz="2400" b="1" i="1" dirty="0" smtClean="0"/>
              <a:t> 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31762" name="Object 18"/>
          <p:cNvGraphicFramePr>
            <a:graphicFrameLocks noChangeAspect="1"/>
          </p:cNvGraphicFramePr>
          <p:nvPr/>
        </p:nvGraphicFramePr>
        <p:xfrm>
          <a:off x="4859338" y="476250"/>
          <a:ext cx="1081087" cy="555625"/>
        </p:xfrm>
        <a:graphic>
          <a:graphicData uri="http://schemas.openxmlformats.org/presentationml/2006/ole">
            <p:oleObj spid="_x0000_s4098" name="Формула" r:id="rId4" imgW="444240" imgH="228600" progId="Equation.3">
              <p:embed/>
            </p:oleObj>
          </a:graphicData>
        </a:graphic>
      </p:graphicFrame>
      <p:graphicFrame>
        <p:nvGraphicFramePr>
          <p:cNvPr id="31763" name="Object 19"/>
          <p:cNvGraphicFramePr>
            <a:graphicFrameLocks noChangeAspect="1"/>
          </p:cNvGraphicFramePr>
          <p:nvPr/>
        </p:nvGraphicFramePr>
        <p:xfrm>
          <a:off x="6084888" y="476250"/>
          <a:ext cx="1270000" cy="544513"/>
        </p:xfrm>
        <a:graphic>
          <a:graphicData uri="http://schemas.openxmlformats.org/presentationml/2006/ole">
            <p:oleObj spid="_x0000_s4099" name="Формула" r:id="rId5" imgW="533160" imgH="228600" progId="Equation.3">
              <p:embed/>
            </p:oleObj>
          </a:graphicData>
        </a:graphic>
      </p:graphicFrame>
      <p:graphicFrame>
        <p:nvGraphicFramePr>
          <p:cNvPr id="31764" name="Object 20"/>
          <p:cNvGraphicFramePr>
            <a:graphicFrameLocks noChangeAspect="1"/>
          </p:cNvGraphicFramePr>
          <p:nvPr/>
        </p:nvGraphicFramePr>
        <p:xfrm>
          <a:off x="7451725" y="188913"/>
          <a:ext cx="1484313" cy="1055687"/>
        </p:xfrm>
        <a:graphic>
          <a:graphicData uri="http://schemas.openxmlformats.org/presentationml/2006/ole">
            <p:oleObj spid="_x0000_s4100" name="Формула" r:id="rId6" imgW="571320" imgH="406080" progId="Equation.3">
              <p:embed/>
            </p:oleObj>
          </a:graphicData>
        </a:graphic>
      </p:graphicFrame>
      <p:graphicFrame>
        <p:nvGraphicFramePr>
          <p:cNvPr id="31765" name="Object 21"/>
          <p:cNvGraphicFramePr>
            <a:graphicFrameLocks noChangeAspect="1"/>
          </p:cNvGraphicFramePr>
          <p:nvPr/>
        </p:nvGraphicFramePr>
        <p:xfrm>
          <a:off x="6084888" y="836613"/>
          <a:ext cx="1609725" cy="954087"/>
        </p:xfrm>
        <a:graphic>
          <a:graphicData uri="http://schemas.openxmlformats.org/presentationml/2006/ole">
            <p:oleObj spid="_x0000_s4101" name="Формула" r:id="rId7" imgW="685800" imgH="406080" progId="Equation.3">
              <p:embed/>
            </p:oleObj>
          </a:graphicData>
        </a:graphic>
      </p:graphicFrame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250825" y="126841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дослідимо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їх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властивості</a:t>
            </a:r>
            <a:r>
              <a:rPr lang="ru-RU" sz="2400" b="1" i="1" dirty="0" smtClean="0"/>
              <a:t>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31767" name="Object 23"/>
          <p:cNvGraphicFramePr>
            <a:graphicFrameLocks noChangeAspect="1"/>
          </p:cNvGraphicFramePr>
          <p:nvPr/>
        </p:nvGraphicFramePr>
        <p:xfrm>
          <a:off x="827088" y="1700213"/>
          <a:ext cx="1081087" cy="555625"/>
        </p:xfrm>
        <a:graphic>
          <a:graphicData uri="http://schemas.openxmlformats.org/presentationml/2006/ole">
            <p:oleObj spid="_x0000_s4102" name="Формула" r:id="rId8" imgW="444240" imgH="228600" progId="Equation.3">
              <p:embed/>
            </p:oleObj>
          </a:graphicData>
        </a:graphic>
      </p:graphicFrame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395288" y="179705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1)</a:t>
            </a:r>
          </a:p>
        </p:txBody>
      </p:sp>
      <p:graphicFrame>
        <p:nvGraphicFramePr>
          <p:cNvPr id="121881" name="Group 25"/>
          <p:cNvGraphicFramePr>
            <a:graphicFrameLocks noGrp="1"/>
          </p:cNvGraphicFramePr>
          <p:nvPr/>
        </p:nvGraphicFramePr>
        <p:xfrm>
          <a:off x="323850" y="2349500"/>
          <a:ext cx="3743325" cy="1008063"/>
        </p:xfrm>
        <a:graphic>
          <a:graphicData uri="http://schemas.openxmlformats.org/drawingml/2006/table">
            <a:tbl>
              <a:tblPr/>
              <a:tblGrid>
                <a:gridCol w="468313"/>
                <a:gridCol w="468312"/>
                <a:gridCol w="466725"/>
                <a:gridCol w="468313"/>
                <a:gridCol w="468312"/>
                <a:gridCol w="468313"/>
                <a:gridCol w="466725"/>
                <a:gridCol w="46831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98" name="Text Box 54"/>
          <p:cNvSpPr txBox="1">
            <a:spLocks noChangeArrowheads="1"/>
          </p:cNvSpPr>
          <p:nvPr/>
        </p:nvSpPr>
        <p:spPr bwMode="auto">
          <a:xfrm>
            <a:off x="827088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9</a:t>
            </a:r>
          </a:p>
        </p:txBody>
      </p:sp>
      <p:sp>
        <p:nvSpPr>
          <p:cNvPr id="31799" name="Text Box 55"/>
          <p:cNvSpPr txBox="1">
            <a:spLocks noChangeArrowheads="1"/>
          </p:cNvSpPr>
          <p:nvPr/>
        </p:nvSpPr>
        <p:spPr bwMode="auto">
          <a:xfrm>
            <a:off x="1331913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4</a:t>
            </a:r>
          </a:p>
        </p:txBody>
      </p:sp>
      <p:sp>
        <p:nvSpPr>
          <p:cNvPr id="31800" name="Text Box 56"/>
          <p:cNvSpPr txBox="1">
            <a:spLocks noChangeArrowheads="1"/>
          </p:cNvSpPr>
          <p:nvPr/>
        </p:nvSpPr>
        <p:spPr bwMode="auto">
          <a:xfrm>
            <a:off x="1763713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1</a:t>
            </a:r>
          </a:p>
        </p:txBody>
      </p:sp>
      <p:sp>
        <p:nvSpPr>
          <p:cNvPr id="31801" name="Text Box 57"/>
          <p:cNvSpPr txBox="1">
            <a:spLocks noChangeArrowheads="1"/>
          </p:cNvSpPr>
          <p:nvPr/>
        </p:nvSpPr>
        <p:spPr bwMode="auto">
          <a:xfrm>
            <a:off x="2268538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0</a:t>
            </a:r>
          </a:p>
        </p:txBody>
      </p:sp>
      <p:sp>
        <p:nvSpPr>
          <p:cNvPr id="31802" name="Text Box 58"/>
          <p:cNvSpPr txBox="1">
            <a:spLocks noChangeArrowheads="1"/>
          </p:cNvSpPr>
          <p:nvPr/>
        </p:nvSpPr>
        <p:spPr bwMode="auto">
          <a:xfrm>
            <a:off x="2700338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1</a:t>
            </a:r>
          </a:p>
        </p:txBody>
      </p:sp>
      <p:sp>
        <p:nvSpPr>
          <p:cNvPr id="31803" name="Text Box 59"/>
          <p:cNvSpPr txBox="1">
            <a:spLocks noChangeArrowheads="1"/>
          </p:cNvSpPr>
          <p:nvPr/>
        </p:nvSpPr>
        <p:spPr bwMode="auto">
          <a:xfrm>
            <a:off x="3203575" y="28527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4</a:t>
            </a:r>
          </a:p>
        </p:txBody>
      </p:sp>
      <p:sp>
        <p:nvSpPr>
          <p:cNvPr id="31804" name="Text Box 60"/>
          <p:cNvSpPr txBox="1">
            <a:spLocks noChangeArrowheads="1"/>
          </p:cNvSpPr>
          <p:nvPr/>
        </p:nvSpPr>
        <p:spPr bwMode="auto">
          <a:xfrm>
            <a:off x="3635375" y="28527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9</a:t>
            </a:r>
          </a:p>
        </p:txBody>
      </p:sp>
      <p:sp>
        <p:nvSpPr>
          <p:cNvPr id="31805" name="Freeform 61"/>
          <p:cNvSpPr>
            <a:spLocks/>
          </p:cNvSpPr>
          <p:nvPr/>
        </p:nvSpPr>
        <p:spPr bwMode="auto">
          <a:xfrm>
            <a:off x="5689600" y="2381250"/>
            <a:ext cx="1854200" cy="3238500"/>
          </a:xfrm>
          <a:custGeom>
            <a:avLst/>
            <a:gdLst>
              <a:gd name="T0" fmla="*/ 0 w 1168"/>
              <a:gd name="T1" fmla="*/ 0 h 2040"/>
              <a:gd name="T2" fmla="*/ 84 w 1168"/>
              <a:gd name="T3" fmla="*/ 528 h 2040"/>
              <a:gd name="T4" fmla="*/ 249 w 1168"/>
              <a:gd name="T5" fmla="*/ 1379 h 2040"/>
              <a:gd name="T6" fmla="*/ 428 w 1168"/>
              <a:gd name="T7" fmla="*/ 1888 h 2040"/>
              <a:gd name="T8" fmla="*/ 596 w 1168"/>
              <a:gd name="T9" fmla="*/ 2040 h 2040"/>
              <a:gd name="T10" fmla="*/ 756 w 1168"/>
              <a:gd name="T11" fmla="*/ 1888 h 2040"/>
              <a:gd name="T12" fmla="*/ 929 w 1168"/>
              <a:gd name="T13" fmla="*/ 1379 h 2040"/>
              <a:gd name="T14" fmla="*/ 1096 w 1168"/>
              <a:gd name="T15" fmla="*/ 536 h 2040"/>
              <a:gd name="T16" fmla="*/ 1168 w 1168"/>
              <a:gd name="T17" fmla="*/ 4 h 20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8"/>
              <a:gd name="T28" fmla="*/ 0 h 2040"/>
              <a:gd name="T29" fmla="*/ 1168 w 1168"/>
              <a:gd name="T30" fmla="*/ 2040 h 20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8" h="2040">
                <a:moveTo>
                  <a:pt x="0" y="0"/>
                </a:moveTo>
                <a:cubicBezTo>
                  <a:pt x="14" y="88"/>
                  <a:pt x="43" y="298"/>
                  <a:pt x="84" y="528"/>
                </a:cubicBezTo>
                <a:cubicBezTo>
                  <a:pt x="125" y="758"/>
                  <a:pt x="192" y="1152"/>
                  <a:pt x="249" y="1379"/>
                </a:cubicBezTo>
                <a:cubicBezTo>
                  <a:pt x="306" y="1606"/>
                  <a:pt x="370" y="1778"/>
                  <a:pt x="428" y="1888"/>
                </a:cubicBezTo>
                <a:cubicBezTo>
                  <a:pt x="486" y="1998"/>
                  <a:pt x="541" y="2040"/>
                  <a:pt x="596" y="2040"/>
                </a:cubicBezTo>
                <a:cubicBezTo>
                  <a:pt x="651" y="2040"/>
                  <a:pt x="701" y="1998"/>
                  <a:pt x="756" y="1888"/>
                </a:cubicBezTo>
                <a:cubicBezTo>
                  <a:pt x="811" y="1778"/>
                  <a:pt x="872" y="1604"/>
                  <a:pt x="929" y="1379"/>
                </a:cubicBezTo>
                <a:cubicBezTo>
                  <a:pt x="986" y="1154"/>
                  <a:pt x="1056" y="765"/>
                  <a:pt x="1096" y="536"/>
                </a:cubicBezTo>
                <a:cubicBezTo>
                  <a:pt x="1136" y="307"/>
                  <a:pt x="1153" y="115"/>
                  <a:pt x="1168" y="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1919" name="Oval 63"/>
          <p:cNvSpPr>
            <a:spLocks noChangeArrowheads="1"/>
          </p:cNvSpPr>
          <p:nvPr/>
        </p:nvSpPr>
        <p:spPr bwMode="auto">
          <a:xfrm>
            <a:off x="6602413" y="5589588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07" name="Text Box 64"/>
          <p:cNvSpPr txBox="1">
            <a:spLocks noChangeArrowheads="1"/>
          </p:cNvSpPr>
          <p:nvPr/>
        </p:nvSpPr>
        <p:spPr bwMode="auto">
          <a:xfrm>
            <a:off x="303213" y="3665538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1. </a:t>
            </a:r>
            <a:r>
              <a:rPr lang="en-US" b="1" i="1"/>
              <a:t>D(y): R</a:t>
            </a:r>
            <a:endParaRPr lang="ru-RU" b="1" i="1"/>
          </a:p>
        </p:txBody>
      </p:sp>
      <p:sp>
        <p:nvSpPr>
          <p:cNvPr id="31808" name="Text Box 65"/>
          <p:cNvSpPr txBox="1">
            <a:spLocks noChangeArrowheads="1"/>
          </p:cNvSpPr>
          <p:nvPr/>
        </p:nvSpPr>
        <p:spPr bwMode="auto">
          <a:xfrm>
            <a:off x="323850" y="4149725"/>
            <a:ext cx="1799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2. у=0, </a:t>
            </a:r>
            <a:r>
              <a:rPr lang="ru-RU" b="1" i="1" dirty="0" err="1" smtClean="0"/>
              <a:t>якщо</a:t>
            </a:r>
            <a:r>
              <a:rPr lang="ru-RU" b="1" i="1" dirty="0" smtClean="0"/>
              <a:t> </a:t>
            </a:r>
            <a:r>
              <a:rPr lang="ru-RU" b="1" i="1" dirty="0"/>
              <a:t>х=0</a:t>
            </a:r>
          </a:p>
        </p:txBody>
      </p:sp>
      <p:sp>
        <p:nvSpPr>
          <p:cNvPr id="31809" name="Text Box 66"/>
          <p:cNvSpPr txBox="1">
            <a:spLocks noChangeArrowheads="1"/>
          </p:cNvSpPr>
          <p:nvPr/>
        </p:nvSpPr>
        <p:spPr bwMode="auto">
          <a:xfrm>
            <a:off x="323850" y="4652963"/>
            <a:ext cx="1566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3. у</a:t>
            </a:r>
            <a:r>
              <a:rPr lang="en-US" b="1" i="1" dirty="0">
                <a:cs typeface="Arial" charset="0"/>
              </a:rPr>
              <a:t>&gt;</a:t>
            </a:r>
            <a:r>
              <a:rPr lang="ru-RU" b="1" i="1" dirty="0">
                <a:cs typeface="Arial" charset="0"/>
              </a:rPr>
              <a:t>0, </a:t>
            </a:r>
            <a:r>
              <a:rPr lang="ru-RU" b="1" i="1" dirty="0" err="1" smtClean="0"/>
              <a:t>якщо</a:t>
            </a:r>
            <a:r>
              <a:rPr lang="ru-RU" b="1" i="1" dirty="0" smtClean="0">
                <a:cs typeface="Arial" charset="0"/>
              </a:rPr>
              <a:t> </a:t>
            </a:r>
            <a:r>
              <a:rPr lang="ru-RU" b="1" i="1" dirty="0" err="1">
                <a:cs typeface="Arial" charset="0"/>
              </a:rPr>
              <a:t>х</a:t>
            </a:r>
            <a:endParaRPr lang="en-US" b="1" i="1" dirty="0">
              <a:cs typeface="Arial" charset="0"/>
            </a:endParaRPr>
          </a:p>
        </p:txBody>
      </p:sp>
      <p:graphicFrame>
        <p:nvGraphicFramePr>
          <p:cNvPr id="31810" name="Object 68"/>
          <p:cNvGraphicFramePr>
            <a:graphicFrameLocks noChangeAspect="1"/>
          </p:cNvGraphicFramePr>
          <p:nvPr/>
        </p:nvGraphicFramePr>
        <p:xfrm>
          <a:off x="1979613" y="4616450"/>
          <a:ext cx="2376487" cy="422275"/>
        </p:xfrm>
        <a:graphic>
          <a:graphicData uri="http://schemas.openxmlformats.org/presentationml/2006/ole">
            <p:oleObj spid="_x0000_s4103" name="Формула" r:id="rId9" imgW="1218960" imgH="215640" progId="Equation.3">
              <p:embed/>
            </p:oleObj>
          </a:graphicData>
        </a:graphic>
      </p:graphicFrame>
      <p:sp>
        <p:nvSpPr>
          <p:cNvPr id="31811" name="Text Box 69"/>
          <p:cNvSpPr txBox="1">
            <a:spLocks noChangeArrowheads="1"/>
          </p:cNvSpPr>
          <p:nvPr/>
        </p:nvSpPr>
        <p:spPr bwMode="auto">
          <a:xfrm>
            <a:off x="323850" y="5157788"/>
            <a:ext cx="15427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4. у</a:t>
            </a:r>
            <a:r>
              <a:rPr lang="en-US" b="1" i="1" dirty="0">
                <a:cs typeface="Arial" charset="0"/>
              </a:rPr>
              <a:t>↓</a:t>
            </a:r>
            <a:r>
              <a:rPr lang="ru-RU" b="1" i="1" dirty="0">
                <a:cs typeface="Arial" charset="0"/>
              </a:rPr>
              <a:t>, </a:t>
            </a:r>
            <a:r>
              <a:rPr lang="ru-RU" b="1" i="1" dirty="0" err="1" smtClean="0">
                <a:cs typeface="Arial" charset="0"/>
              </a:rPr>
              <a:t>якщо</a:t>
            </a:r>
            <a:r>
              <a:rPr lang="ru-RU" b="1" i="1" dirty="0" smtClean="0">
                <a:cs typeface="Arial" charset="0"/>
              </a:rPr>
              <a:t> </a:t>
            </a:r>
            <a:r>
              <a:rPr lang="ru-RU" b="1" i="1" dirty="0" err="1">
                <a:cs typeface="Arial" charset="0"/>
              </a:rPr>
              <a:t>х</a:t>
            </a:r>
            <a:endParaRPr lang="en-US" b="1" i="1" dirty="0">
              <a:cs typeface="Arial" charset="0"/>
            </a:endParaRPr>
          </a:p>
        </p:txBody>
      </p:sp>
      <p:graphicFrame>
        <p:nvGraphicFramePr>
          <p:cNvPr id="31812" name="Object 70"/>
          <p:cNvGraphicFramePr>
            <a:graphicFrameLocks noChangeAspect="1"/>
          </p:cNvGraphicFramePr>
          <p:nvPr/>
        </p:nvGraphicFramePr>
        <p:xfrm>
          <a:off x="1846263" y="5130800"/>
          <a:ext cx="1189037" cy="422275"/>
        </p:xfrm>
        <a:graphic>
          <a:graphicData uri="http://schemas.openxmlformats.org/presentationml/2006/ole">
            <p:oleObj spid="_x0000_s4104" name="Формула" r:id="rId10" imgW="609480" imgH="215640" progId="Equation.3">
              <p:embed/>
            </p:oleObj>
          </a:graphicData>
        </a:graphic>
      </p:graphicFrame>
      <p:sp>
        <p:nvSpPr>
          <p:cNvPr id="31813" name="Text Box 71"/>
          <p:cNvSpPr txBox="1">
            <a:spLocks noChangeArrowheads="1"/>
          </p:cNvSpPr>
          <p:nvPr/>
        </p:nvSpPr>
        <p:spPr bwMode="auto">
          <a:xfrm>
            <a:off x="323850" y="5589588"/>
            <a:ext cx="1523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    у</a:t>
            </a:r>
            <a:r>
              <a:rPr lang="en-US" b="1" i="1" dirty="0">
                <a:cs typeface="Arial" charset="0"/>
              </a:rPr>
              <a:t>↑</a:t>
            </a:r>
            <a:r>
              <a:rPr lang="ru-RU" b="1" i="1" dirty="0">
                <a:cs typeface="Arial" charset="0"/>
              </a:rPr>
              <a:t>, </a:t>
            </a:r>
            <a:r>
              <a:rPr lang="ru-RU" b="1" i="1" dirty="0" err="1" smtClean="0">
                <a:cs typeface="Arial" charset="0"/>
              </a:rPr>
              <a:t>якщо</a:t>
            </a:r>
            <a:r>
              <a:rPr lang="ru-RU" b="1" i="1" dirty="0" smtClean="0">
                <a:cs typeface="Arial" charset="0"/>
              </a:rPr>
              <a:t> </a:t>
            </a:r>
            <a:r>
              <a:rPr lang="ru-RU" b="1" i="1" dirty="0" err="1">
                <a:cs typeface="Arial" charset="0"/>
              </a:rPr>
              <a:t>х</a:t>
            </a:r>
            <a:endParaRPr lang="en-US" b="1" i="1" dirty="0">
              <a:cs typeface="Arial" charset="0"/>
            </a:endParaRPr>
          </a:p>
        </p:txBody>
      </p:sp>
      <p:graphicFrame>
        <p:nvGraphicFramePr>
          <p:cNvPr id="31814" name="Object 72"/>
          <p:cNvGraphicFramePr>
            <a:graphicFrameLocks noChangeAspect="1"/>
          </p:cNvGraphicFramePr>
          <p:nvPr/>
        </p:nvGraphicFramePr>
        <p:xfrm>
          <a:off x="1835150" y="5551488"/>
          <a:ext cx="1139825" cy="422275"/>
        </p:xfrm>
        <a:graphic>
          <a:graphicData uri="http://schemas.openxmlformats.org/presentationml/2006/ole">
            <p:oleObj spid="_x0000_s4105" name="Формула" r:id="rId11" imgW="583920" imgH="215640" progId="Equation.3">
              <p:embed/>
            </p:oleObj>
          </a:graphicData>
        </a:graphic>
      </p:graphicFrame>
      <p:sp>
        <p:nvSpPr>
          <p:cNvPr id="121931" name="Text Box 75"/>
          <p:cNvSpPr txBox="1">
            <a:spLocks noChangeArrowheads="1"/>
          </p:cNvSpPr>
          <p:nvPr/>
        </p:nvSpPr>
        <p:spPr bwMode="auto">
          <a:xfrm>
            <a:off x="323850" y="6021388"/>
            <a:ext cx="2155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5. </a:t>
            </a:r>
            <a:r>
              <a:rPr lang="ru-RU" b="1" i="1" dirty="0" smtClean="0"/>
              <a:t>у</a:t>
            </a:r>
            <a:r>
              <a:rPr lang="ru-RU" b="1" i="1" baseline="-25000" dirty="0" smtClean="0">
                <a:cs typeface="Arial" charset="0"/>
              </a:rPr>
              <a:t>найм</a:t>
            </a:r>
            <a:r>
              <a:rPr lang="ru-RU" b="1" i="1" dirty="0" smtClean="0">
                <a:cs typeface="Arial" charset="0"/>
              </a:rPr>
              <a:t>=0</a:t>
            </a:r>
            <a:r>
              <a:rPr lang="ru-RU" b="1" i="1" dirty="0">
                <a:cs typeface="Arial" charset="0"/>
              </a:rPr>
              <a:t>, </a:t>
            </a:r>
            <a:r>
              <a:rPr lang="ru-RU" b="1" i="1" dirty="0" err="1" smtClean="0">
                <a:cs typeface="Arial" charset="0"/>
              </a:rPr>
              <a:t>якщо</a:t>
            </a:r>
            <a:r>
              <a:rPr lang="ru-RU" b="1" i="1" dirty="0" smtClean="0">
                <a:cs typeface="Arial" charset="0"/>
              </a:rPr>
              <a:t> </a:t>
            </a:r>
            <a:r>
              <a:rPr lang="ru-RU" b="1" i="1" dirty="0">
                <a:cs typeface="Arial" charset="0"/>
              </a:rPr>
              <a:t>х=0</a:t>
            </a:r>
            <a:endParaRPr lang="en-US" b="1" i="1" dirty="0">
              <a:cs typeface="Arial" charset="0"/>
            </a:endParaRPr>
          </a:p>
        </p:txBody>
      </p:sp>
      <p:sp>
        <p:nvSpPr>
          <p:cNvPr id="121932" name="Text Box 76"/>
          <p:cNvSpPr txBox="1">
            <a:spLocks noChangeArrowheads="1"/>
          </p:cNvSpPr>
          <p:nvPr/>
        </p:nvSpPr>
        <p:spPr bwMode="auto">
          <a:xfrm>
            <a:off x="323850" y="6381750"/>
            <a:ext cx="1893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    </a:t>
            </a:r>
            <a:r>
              <a:rPr lang="ru-RU" b="1" i="1" dirty="0" err="1" smtClean="0"/>
              <a:t>у</a:t>
            </a:r>
            <a:r>
              <a:rPr lang="ru-RU" b="1" i="1" baseline="-25000" dirty="0" err="1" smtClean="0">
                <a:cs typeface="Arial" charset="0"/>
              </a:rPr>
              <a:t>найб</a:t>
            </a:r>
            <a:r>
              <a:rPr lang="ru-RU" b="1" i="1" dirty="0" smtClean="0">
                <a:cs typeface="Arial" charset="0"/>
              </a:rPr>
              <a:t> </a:t>
            </a:r>
            <a:r>
              <a:rPr lang="ru-RU" b="1" i="1" dirty="0">
                <a:cs typeface="Arial" charset="0"/>
              </a:rPr>
              <a:t>– не </a:t>
            </a:r>
            <a:r>
              <a:rPr lang="ru-RU" b="1" i="1" dirty="0" err="1" smtClean="0">
                <a:cs typeface="Arial" charset="0"/>
              </a:rPr>
              <a:t>існує</a:t>
            </a:r>
            <a:r>
              <a:rPr lang="ru-RU" b="1" i="1" dirty="0" smtClean="0">
                <a:cs typeface="Arial" charset="0"/>
              </a:rPr>
              <a:t>.</a:t>
            </a:r>
            <a:endParaRPr lang="en-US" b="1" i="1" dirty="0">
              <a:cs typeface="Arial" charset="0"/>
            </a:endParaRPr>
          </a:p>
        </p:txBody>
      </p:sp>
      <p:sp>
        <p:nvSpPr>
          <p:cNvPr id="121933" name="Text Box 77"/>
          <p:cNvSpPr txBox="1">
            <a:spLocks noChangeArrowheads="1"/>
          </p:cNvSpPr>
          <p:nvPr/>
        </p:nvSpPr>
        <p:spPr bwMode="auto">
          <a:xfrm>
            <a:off x="4140200" y="6308725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6. Е</a:t>
            </a:r>
            <a:r>
              <a:rPr lang="en-US" b="1" i="1"/>
              <a:t>(y): </a:t>
            </a:r>
            <a:endParaRPr lang="ru-RU" b="1" i="1"/>
          </a:p>
        </p:txBody>
      </p:sp>
      <p:graphicFrame>
        <p:nvGraphicFramePr>
          <p:cNvPr id="121935" name="Object 79"/>
          <p:cNvGraphicFramePr>
            <a:graphicFrameLocks noChangeAspect="1"/>
          </p:cNvGraphicFramePr>
          <p:nvPr/>
        </p:nvGraphicFramePr>
        <p:xfrm>
          <a:off x="5076825" y="6343650"/>
          <a:ext cx="739775" cy="339725"/>
        </p:xfrm>
        <a:graphic>
          <a:graphicData uri="http://schemas.openxmlformats.org/presentationml/2006/ole">
            <p:oleObj spid="_x0000_s4106" name="Формула" r:id="rId12" imgW="4698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19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19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9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21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34" grpId="0" animBg="1"/>
      <p:bldP spid="121934" grpId="1" animBg="1"/>
      <p:bldP spid="121919" grpId="0" animBg="1"/>
      <p:bldP spid="121931" grpId="0"/>
      <p:bldP spid="121932" grpId="0"/>
      <p:bldP spid="121933" grpId="0"/>
    </p:bldLst>
  </p:timing>
</p:sld>
</file>

<file path=ppt/theme/theme1.xml><?xml version="1.0" encoding="utf-8"?>
<a:theme xmlns:a="http://schemas.openxmlformats.org/drawingml/2006/main" name="CSC(25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BCB18F9-059F-4C8B-A8FB-49CB299752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CSC(25)</Template>
  <TotalTime>227</TotalTime>
  <Words>1424</Words>
  <Application>Microsoft Office PowerPoint</Application>
  <PresentationFormat>Экран (4:3)</PresentationFormat>
  <Paragraphs>541</Paragraphs>
  <Slides>23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CSC(25)</vt:lpstr>
      <vt:lpstr>Формула</vt:lpstr>
      <vt:lpstr>Матеріали до уроків</vt:lpstr>
      <vt:lpstr>Готуємося до уроку</vt:lpstr>
      <vt:lpstr>Зміст </vt:lpstr>
      <vt:lpstr>Тема 3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Пункт 3.7.</vt:lpstr>
      <vt:lpstr>Пункт 3.7.</vt:lpstr>
      <vt:lpstr>Пункт 3.7.</vt:lpstr>
      <vt:lpstr>Пункт 3.7.</vt:lpstr>
      <vt:lpstr>Пункт 3.7.</vt:lpstr>
      <vt:lpstr>Пункт 3.7.</vt:lpstr>
      <vt:lpstr>Слайд 20</vt:lpstr>
      <vt:lpstr>Пункт 3.7.</vt:lpstr>
      <vt:lpstr>Слайд 22</vt:lpstr>
      <vt:lpstr>Пункт 3.7.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</dc:title>
  <dc:subject/>
  <dc:creator>KEK$</dc:creator>
  <cp:keywords/>
  <dc:description/>
  <cp:lastModifiedBy>KEK$</cp:lastModifiedBy>
  <cp:revision>51</cp:revision>
  <dcterms:created xsi:type="dcterms:W3CDTF">2011-07-22T16:01:39Z</dcterms:created>
  <dcterms:modified xsi:type="dcterms:W3CDTF">2010-08-02T18:47:37Z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TC030009628</vt:lpwstr>
  </property>
</Properties>
</file>