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531A8-D25D-4D45-9852-AD157883D730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1881-145F-4CA5-8B7D-0E50C4B18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475"/>
            <a:ext cx="9144000" cy="39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908720"/>
            <a:ext cx="9058275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uk-UA" b="1" dirty="0" smtClean="0"/>
              <a:t>Яку функцію називають степеневою функцією з натуральним показником?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Яка область визначення степеневої функції з натуральним показником? 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Сформулюйте властивості функції </a:t>
            </a:r>
            <a:r>
              <a:rPr lang="uk-UA" b="1" i="1" dirty="0" smtClean="0"/>
              <a:t>y = </a:t>
            </a:r>
            <a:r>
              <a:rPr lang="uk-UA" b="1" i="1" dirty="0" err="1" smtClean="0"/>
              <a:t>x</a:t>
            </a:r>
            <a:r>
              <a:rPr lang="uk-UA" b="1" i="1" baseline="30000" dirty="0" err="1" smtClean="0"/>
              <a:t>n</a:t>
            </a:r>
            <a:r>
              <a:rPr lang="uk-UA" b="1" i="1" dirty="0" smtClean="0"/>
              <a:t>, де n — парне натуральне число.</a:t>
            </a:r>
          </a:p>
          <a:p>
            <a:pPr marL="514350" indent="-514350">
              <a:buAutoNum type="arabicPeriod"/>
            </a:pPr>
            <a:r>
              <a:rPr lang="uk-UA" b="1" dirty="0" smtClean="0"/>
              <a:t>Як виглядає графік функції </a:t>
            </a:r>
            <a:r>
              <a:rPr lang="uk-UA" b="1" i="1" dirty="0" smtClean="0"/>
              <a:t>y = </a:t>
            </a:r>
            <a:r>
              <a:rPr lang="uk-UA" b="1" i="1" dirty="0" err="1" smtClean="0"/>
              <a:t>x</a:t>
            </a:r>
            <a:r>
              <a:rPr lang="uk-UA" b="1" i="1" baseline="30000" dirty="0" err="1" smtClean="0"/>
              <a:t>n</a:t>
            </a:r>
            <a:r>
              <a:rPr lang="uk-UA" b="1" i="1" dirty="0" smtClean="0"/>
              <a:t>, де n — парне натуральне число? </a:t>
            </a:r>
          </a:p>
          <a:p>
            <a:pPr marL="514350" indent="-514350">
              <a:buAutoNum type="arabicPeriod"/>
            </a:pPr>
            <a:r>
              <a:rPr lang="uk-UA" b="1" i="1" dirty="0" smtClean="0"/>
              <a:t>Сформулюйте властивості функції y = </a:t>
            </a:r>
            <a:r>
              <a:rPr lang="uk-UA" b="1" i="1" dirty="0" err="1" smtClean="0"/>
              <a:t>x</a:t>
            </a:r>
            <a:r>
              <a:rPr lang="uk-UA" b="1" i="1" baseline="30000" dirty="0" err="1" smtClean="0"/>
              <a:t>n</a:t>
            </a:r>
            <a:r>
              <a:rPr lang="uk-UA" b="1" i="1" dirty="0" smtClean="0"/>
              <a:t>, де n — непарне натуральне число. </a:t>
            </a:r>
          </a:p>
          <a:p>
            <a:pPr marL="514350" indent="-514350">
              <a:buAutoNum type="arabicPeriod"/>
            </a:pPr>
            <a:r>
              <a:rPr lang="uk-UA" b="1" i="1" dirty="0" smtClean="0"/>
              <a:t>Як виглядає графік функції y = </a:t>
            </a:r>
            <a:r>
              <a:rPr lang="uk-UA" b="1" i="1" dirty="0" err="1" smtClean="0"/>
              <a:t>x</a:t>
            </a:r>
            <a:r>
              <a:rPr lang="uk-UA" b="1" i="1" baseline="30000" dirty="0" err="1" smtClean="0"/>
              <a:t>n</a:t>
            </a:r>
            <a:r>
              <a:rPr lang="uk-UA" b="1" i="1" dirty="0" smtClean="0"/>
              <a:t>, де n — непарне натуральне число?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3" y="1052736"/>
            <a:ext cx="90284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168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0099"/>
            <a:ext cx="8229600" cy="38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229600" cy="23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7776864" cy="258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>
                <a:latin typeface="Sylfaen"/>
              </a:rPr>
              <a:t>§ 9</a:t>
            </a:r>
          </a:p>
          <a:p>
            <a:r>
              <a:rPr lang="uk-UA" dirty="0" smtClean="0">
                <a:latin typeface="Sylfaen"/>
              </a:rPr>
              <a:t>Виконати вправи №№ 243, 245, 247, 249, 252, 255, 257, 259, 261</a:t>
            </a:r>
          </a:p>
          <a:p>
            <a:r>
              <a:rPr lang="uk-UA" dirty="0" smtClean="0">
                <a:latin typeface="Sylfaen"/>
              </a:rPr>
              <a:t>Повторити властивості степеневих функцій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Тема уроку: </a:t>
            </a:r>
            <a:r>
              <a:rPr lang="uk-UA"/>
              <a:t>Степенева функція з натуральним показником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336704" cy="1143000"/>
          </a:xfrm>
        </p:spPr>
        <p:txBody>
          <a:bodyPr/>
          <a:lstStyle/>
          <a:p>
            <a:r>
              <a:rPr lang="uk-UA" dirty="0" smtClean="0"/>
              <a:t>Степенева функція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6516216" cy="5688632"/>
          </a:xfrm>
        </p:spPr>
        <p:txBody>
          <a:bodyPr>
            <a:normAutofit fontScale="775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Властивості і графіки функцій </a:t>
            </a:r>
            <a:r>
              <a:rPr lang="uk-UA" i="1" dirty="0" smtClean="0"/>
              <a:t>y = x і y = x</a:t>
            </a:r>
            <a:r>
              <a:rPr lang="uk-UA" i="1" baseline="30000" dirty="0" smtClean="0"/>
              <a:t>2</a:t>
            </a:r>
            <a:r>
              <a:rPr lang="uk-UA" i="1" dirty="0" smtClean="0"/>
              <a:t> знайомі вам з попередніх класів. </a:t>
            </a:r>
            <a:endParaRPr lang="en-US" i="1" dirty="0" smtClean="0"/>
          </a:p>
          <a:p>
            <a:pPr marL="0" indent="355600">
              <a:buNone/>
            </a:pPr>
            <a:r>
              <a:rPr lang="uk-UA" i="1" dirty="0" smtClean="0"/>
              <a:t>Ці функції є окремими випадками </a:t>
            </a:r>
            <a:r>
              <a:rPr lang="uk-UA" i="1" dirty="0" smtClean="0">
                <a:solidFill>
                  <a:srgbClr val="00B0F0"/>
                </a:solidFill>
              </a:rPr>
              <a:t>функції y = x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uk-UA" i="1" baseline="30000" dirty="0" smtClean="0">
                <a:solidFill>
                  <a:srgbClr val="00B0F0"/>
                </a:solidFill>
              </a:rPr>
              <a:t>n</a:t>
            </a:r>
            <a:r>
              <a:rPr lang="uk-UA" i="1" dirty="0" smtClean="0">
                <a:solidFill>
                  <a:srgbClr val="00B0F0"/>
                </a:solidFill>
              </a:rPr>
              <a:t>, n ∈ </a:t>
            </a:r>
            <a:r>
              <a:rPr lang="en-US" i="1" dirty="0" smtClean="0">
                <a:solidFill>
                  <a:srgbClr val="00B0F0"/>
                </a:solidFill>
              </a:rPr>
              <a:t>N</a:t>
            </a:r>
            <a:r>
              <a:rPr lang="uk-UA" i="1" dirty="0" smtClean="0">
                <a:solidFill>
                  <a:srgbClr val="00B0F0"/>
                </a:solidFill>
              </a:rPr>
              <a:t>, яку називають </a:t>
            </a:r>
            <a:r>
              <a:rPr lang="uk-UA" b="1" i="1" dirty="0" smtClean="0">
                <a:solidFill>
                  <a:srgbClr val="00B0F0"/>
                </a:solidFill>
              </a:rPr>
              <a:t>степеневою функцією з натуральним показником. </a:t>
            </a:r>
            <a:endParaRPr lang="en-US" b="1" i="1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r>
              <a:rPr lang="uk-UA" dirty="0" smtClean="0"/>
              <a:t>Оскільки вираз x</a:t>
            </a:r>
            <a:r>
              <a:rPr lang="uk-UA" i="1" baseline="30000" dirty="0" smtClean="0"/>
              <a:t> n</a:t>
            </a:r>
            <a:r>
              <a:rPr lang="uk-UA" dirty="0" smtClean="0"/>
              <a:t>, n ∈ </a:t>
            </a:r>
            <a:r>
              <a:rPr lang="en-US" dirty="0" smtClean="0"/>
              <a:t>N</a:t>
            </a:r>
            <a:r>
              <a:rPr lang="uk-UA" dirty="0" smtClean="0"/>
              <a:t>, має зміст при будь-якому x, то областю визначення степеневої функції з натуральним показником є множина R. </a:t>
            </a:r>
            <a:endParaRPr lang="en-US" dirty="0" smtClean="0"/>
          </a:p>
          <a:p>
            <a:pPr marL="0" indent="355600">
              <a:buNone/>
            </a:pPr>
            <a:r>
              <a:rPr lang="uk-UA" dirty="0" smtClean="0"/>
              <a:t>Очевидно, що розглядувана функція має єдиний нуль </a:t>
            </a:r>
            <a:r>
              <a:rPr lang="en-US" dirty="0" smtClean="0"/>
              <a:t>   </a:t>
            </a:r>
            <a:r>
              <a:rPr lang="uk-UA" b="1" dirty="0" smtClean="0">
                <a:solidFill>
                  <a:srgbClr val="C00000"/>
                </a:solidFill>
              </a:rPr>
              <a:t>x = 0</a:t>
            </a:r>
            <a:r>
              <a:rPr lang="uk-UA" dirty="0" smtClean="0"/>
              <a:t>. </a:t>
            </a:r>
          </a:p>
          <a:p>
            <a:pPr marL="0" indent="355600">
              <a:buNone/>
            </a:pPr>
            <a:r>
              <a:rPr lang="uk-UA" dirty="0" smtClean="0"/>
              <a:t>Подальше </a:t>
            </a:r>
            <a:r>
              <a:rPr lang="uk-UA" dirty="0" smtClean="0">
                <a:solidFill>
                  <a:srgbClr val="00B050"/>
                </a:solidFill>
              </a:rPr>
              <a:t>дослідження властивостей функції y = x</a:t>
            </a:r>
            <a:r>
              <a:rPr lang="uk-UA" i="1" baseline="30000" dirty="0" smtClean="0">
                <a:solidFill>
                  <a:srgbClr val="00B050"/>
                </a:solidFill>
              </a:rPr>
              <a:t> n</a:t>
            </a:r>
            <a:r>
              <a:rPr lang="uk-UA" dirty="0" smtClean="0">
                <a:solidFill>
                  <a:srgbClr val="00B050"/>
                </a:solidFill>
              </a:rPr>
              <a:t>, n ∈ </a:t>
            </a:r>
            <a:r>
              <a:rPr lang="uk-UA" i="1" baseline="30000" dirty="0" err="1" smtClean="0">
                <a:solidFill>
                  <a:srgbClr val="00B050"/>
                </a:solidFill>
              </a:rPr>
              <a:t>n</a:t>
            </a:r>
            <a:r>
              <a:rPr lang="uk-UA" dirty="0" smtClean="0">
                <a:solidFill>
                  <a:srgbClr val="00B050"/>
                </a:solidFill>
              </a:rPr>
              <a:t>, проведемо для двох випадків: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355600">
              <a:buNone/>
            </a:pPr>
            <a:r>
              <a:rPr lang="uk-UA" dirty="0" smtClean="0">
                <a:solidFill>
                  <a:srgbClr val="00B050"/>
                </a:solidFill>
              </a:rPr>
              <a:t>n — парне натуральне число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355600">
              <a:buNone/>
            </a:pPr>
            <a:r>
              <a:rPr lang="uk-UA" dirty="0" smtClean="0">
                <a:solidFill>
                  <a:srgbClr val="00B050"/>
                </a:solidFill>
              </a:rPr>
              <a:t>і n — непарне натуральне число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046" y="0"/>
            <a:ext cx="2402954" cy="18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44824"/>
            <a:ext cx="22479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944216" cy="21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i="1" dirty="0" smtClean="0"/>
              <a:t>n = 2k, k ∈ </a:t>
            </a:r>
            <a:r>
              <a:rPr lang="en-US" b="1" i="1" dirty="0" smtClean="0"/>
              <a:t>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6696744" cy="5073427"/>
          </a:xfrm>
        </p:spPr>
        <p:txBody>
          <a:bodyPr/>
          <a:lstStyle/>
          <a:p>
            <a:pPr marL="0" indent="355600">
              <a:buNone/>
            </a:pPr>
            <a:r>
              <a:rPr lang="uk-UA" dirty="0" smtClean="0"/>
              <a:t>При</a:t>
            </a:r>
            <a:r>
              <a:rPr lang="en-US" dirty="0" smtClean="0"/>
              <a:t> </a:t>
            </a:r>
            <a:r>
              <a:rPr lang="uk-UA" i="1" dirty="0" smtClean="0"/>
              <a:t>k = 1 отримуємо функцію </a:t>
            </a:r>
            <a:r>
              <a:rPr lang="en-US" i="1" dirty="0" smtClean="0"/>
              <a:t>       </a:t>
            </a:r>
            <a:r>
              <a:rPr lang="uk-UA" i="1" dirty="0" smtClean="0"/>
              <a:t>y = x</a:t>
            </a:r>
            <a:r>
              <a:rPr lang="uk-UA" i="1" baseline="30000" dirty="0" smtClean="0"/>
              <a:t>2</a:t>
            </a:r>
            <a:r>
              <a:rPr lang="en-US" i="1" dirty="0" smtClean="0"/>
              <a:t>. </a:t>
            </a:r>
            <a:r>
              <a:rPr lang="uk-UA" i="1" dirty="0" smtClean="0"/>
              <a:t>Оскільки при будь-якому x вираз x</a:t>
            </a:r>
            <a:r>
              <a:rPr lang="uk-UA" i="1" baseline="30000" dirty="0" smtClean="0"/>
              <a:t>2k</a:t>
            </a:r>
            <a:r>
              <a:rPr lang="uk-UA" i="1" dirty="0" smtClean="0"/>
              <a:t> набуває тільки невід’ємних значень, то </a:t>
            </a:r>
            <a:r>
              <a:rPr lang="uk-UA" b="1" i="1" dirty="0" smtClean="0">
                <a:solidFill>
                  <a:srgbClr val="00B050"/>
                </a:solidFill>
              </a:rPr>
              <a:t>область значень розглядуваної функції не містить жодного від’ємного числа</a:t>
            </a:r>
            <a:r>
              <a:rPr lang="uk-UA" i="1" dirty="0" smtClean="0"/>
              <a:t>. </a:t>
            </a:r>
            <a:endParaRPr lang="en-US" i="1" dirty="0" smtClean="0"/>
          </a:p>
          <a:p>
            <a:pPr marL="0" indent="355600">
              <a:buNone/>
            </a:pPr>
            <a:r>
              <a:rPr lang="uk-UA" i="1" dirty="0" smtClean="0"/>
              <a:t>Можна показати, що для будь-якого a </a:t>
            </a:r>
            <a:r>
              <a:rPr lang="uk-UA" i="1" dirty="0" smtClean="0">
                <a:latin typeface="Sylfaen"/>
              </a:rPr>
              <a:t>≥</a:t>
            </a:r>
            <a:r>
              <a:rPr lang="uk-UA" i="1" dirty="0" smtClean="0"/>
              <a:t> 0 існує таке значення аргументу x, що x</a:t>
            </a:r>
            <a:r>
              <a:rPr lang="uk-UA" i="1" baseline="30000" dirty="0" smtClean="0"/>
              <a:t>2k</a:t>
            </a:r>
            <a:r>
              <a:rPr lang="uk-UA" i="1" dirty="0" smtClean="0"/>
              <a:t> = a.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728192" cy="20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475" y="3212976"/>
            <a:ext cx="22955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Властивості степеневої функції з парним показником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480720" cy="5544616"/>
          </a:xfrm>
        </p:spPr>
        <p:txBody>
          <a:bodyPr>
            <a:normAutofit fontScale="77500" lnSpcReduction="20000"/>
          </a:bodyPr>
          <a:lstStyle/>
          <a:p>
            <a:pPr marL="0" indent="355600">
              <a:buFont typeface="+mj-lt"/>
              <a:buAutoNum type="arabicParenR"/>
            </a:pPr>
            <a:r>
              <a:rPr lang="uk-UA" i="1" dirty="0" smtClean="0">
                <a:solidFill>
                  <a:srgbClr val="00B050"/>
                </a:solidFill>
              </a:rPr>
              <a:t>Областю значень функції y = </a:t>
            </a:r>
            <a:r>
              <a:rPr lang="uk-UA" i="1" dirty="0" err="1" smtClean="0">
                <a:solidFill>
                  <a:srgbClr val="00B050"/>
                </a:solidFill>
              </a:rPr>
              <a:t>x</a:t>
            </a:r>
            <a:r>
              <a:rPr lang="uk-UA" i="1" baseline="30000" dirty="0" err="1" smtClean="0">
                <a:solidFill>
                  <a:srgbClr val="00B050"/>
                </a:solidFill>
              </a:rPr>
              <a:t>n</a:t>
            </a:r>
            <a:r>
              <a:rPr lang="uk-UA" i="1" dirty="0" smtClean="0">
                <a:solidFill>
                  <a:srgbClr val="00B050"/>
                </a:solidFill>
              </a:rPr>
              <a:t>, де n — парне натуральне число, є множина [0; +∞). Якщо x ≠ 0, то x</a:t>
            </a:r>
            <a:r>
              <a:rPr lang="uk-UA" i="1" baseline="30000" dirty="0" smtClean="0">
                <a:solidFill>
                  <a:srgbClr val="00B050"/>
                </a:solidFill>
              </a:rPr>
              <a:t>2k</a:t>
            </a:r>
            <a:r>
              <a:rPr lang="uk-UA" i="1" dirty="0" smtClean="0">
                <a:solidFill>
                  <a:srgbClr val="00B050"/>
                </a:solidFill>
              </a:rPr>
              <a:t> &gt; 0. </a:t>
            </a:r>
            <a:endParaRPr lang="en-US" i="1" dirty="0" smtClean="0">
              <a:solidFill>
                <a:srgbClr val="00B050"/>
              </a:solidFill>
            </a:endParaRPr>
          </a:p>
          <a:p>
            <a:pPr marL="0" indent="355600">
              <a:buFont typeface="+mj-lt"/>
              <a:buAutoNum type="arabicParenR"/>
            </a:pPr>
            <a:r>
              <a:rPr lang="uk-UA" i="1" dirty="0" smtClean="0">
                <a:solidFill>
                  <a:srgbClr val="7030A0"/>
                </a:solidFill>
              </a:rPr>
              <a:t>Отже, проміжки (–∞; 0) і (0; +∞) є проміжками </a:t>
            </a:r>
            <a:r>
              <a:rPr lang="uk-UA" i="1" dirty="0" err="1" smtClean="0">
                <a:solidFill>
                  <a:srgbClr val="7030A0"/>
                </a:solidFill>
              </a:rPr>
              <a:t>знакосталості</a:t>
            </a:r>
            <a:r>
              <a:rPr lang="uk-UA" i="1" dirty="0" smtClean="0">
                <a:solidFill>
                  <a:srgbClr val="7030A0"/>
                </a:solidFill>
              </a:rPr>
              <a:t> функції y = </a:t>
            </a:r>
            <a:r>
              <a:rPr lang="uk-UA" i="1" dirty="0" err="1" smtClean="0">
                <a:solidFill>
                  <a:srgbClr val="7030A0"/>
                </a:solidFill>
              </a:rPr>
              <a:t>x</a:t>
            </a:r>
            <a:r>
              <a:rPr lang="uk-UA" i="1" baseline="30000" dirty="0" err="1" smtClean="0">
                <a:solidFill>
                  <a:srgbClr val="7030A0"/>
                </a:solidFill>
              </a:rPr>
              <a:t>n</a:t>
            </a:r>
            <a:r>
              <a:rPr lang="uk-UA" i="1" dirty="0" smtClean="0">
                <a:solidFill>
                  <a:srgbClr val="7030A0"/>
                </a:solidFill>
              </a:rPr>
              <a:t>, де n — парне натуральне число. 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0" indent="355600">
              <a:buFont typeface="+mj-lt"/>
              <a:buAutoNum type="arabicParenR"/>
            </a:pPr>
            <a:r>
              <a:rPr lang="uk-UA" i="1" dirty="0" smtClean="0">
                <a:solidFill>
                  <a:srgbClr val="00B0F0"/>
                </a:solidFill>
              </a:rPr>
              <a:t>Функція  y = </a:t>
            </a:r>
            <a:r>
              <a:rPr lang="uk-UA" i="1" dirty="0" err="1" smtClean="0">
                <a:solidFill>
                  <a:srgbClr val="00B0F0"/>
                </a:solidFill>
              </a:rPr>
              <a:t>x</a:t>
            </a:r>
            <a:r>
              <a:rPr lang="uk-UA" i="1" baseline="30000" dirty="0" err="1" smtClean="0">
                <a:solidFill>
                  <a:srgbClr val="00B0F0"/>
                </a:solidFill>
              </a:rPr>
              <a:t>n</a:t>
            </a:r>
            <a:r>
              <a:rPr lang="uk-UA" i="1" dirty="0" smtClean="0">
                <a:solidFill>
                  <a:srgbClr val="00B0F0"/>
                </a:solidFill>
              </a:rPr>
              <a:t>, де n — парне натуральне число, є парною. Справді, для будь-якого x з області визначення виконується рівність </a:t>
            </a:r>
            <a:r>
              <a:rPr lang="en-US" i="1" dirty="0" smtClean="0">
                <a:solidFill>
                  <a:srgbClr val="00B0F0"/>
                </a:solidFill>
              </a:rPr>
              <a:t>         </a:t>
            </a:r>
            <a:r>
              <a:rPr lang="uk-UA" i="1" dirty="0" smtClean="0">
                <a:solidFill>
                  <a:srgbClr val="00B0F0"/>
                </a:solidFill>
              </a:rPr>
              <a:t>(–x)</a:t>
            </a:r>
            <a:r>
              <a:rPr lang="uk-UA" i="1" baseline="30000" dirty="0" smtClean="0">
                <a:solidFill>
                  <a:srgbClr val="00B0F0"/>
                </a:solidFill>
              </a:rPr>
              <a:t>2k</a:t>
            </a:r>
            <a:r>
              <a:rPr lang="uk-UA" i="1" dirty="0" smtClean="0">
                <a:solidFill>
                  <a:srgbClr val="00B0F0"/>
                </a:solidFill>
              </a:rPr>
              <a:t> = x</a:t>
            </a:r>
            <a:r>
              <a:rPr lang="uk-UA" i="1" baseline="30000" dirty="0" smtClean="0">
                <a:solidFill>
                  <a:srgbClr val="00B0F0"/>
                </a:solidFill>
              </a:rPr>
              <a:t>2k</a:t>
            </a:r>
            <a:r>
              <a:rPr lang="uk-UA" i="1" dirty="0" smtClean="0">
                <a:solidFill>
                  <a:srgbClr val="00B0F0"/>
                </a:solidFill>
              </a:rPr>
              <a:t>.</a:t>
            </a:r>
            <a:endParaRPr lang="en-US" i="1" dirty="0" smtClean="0">
              <a:solidFill>
                <a:srgbClr val="00B0F0"/>
              </a:solidFill>
            </a:endParaRPr>
          </a:p>
          <a:p>
            <a:pPr marL="0" indent="355600">
              <a:buFont typeface="+mj-lt"/>
              <a:buAutoNum type="arabicParenR"/>
            </a:pPr>
            <a:r>
              <a:rPr lang="ru-RU" i="1" dirty="0" err="1" smtClean="0"/>
              <a:t>Функція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y</a:t>
            </a:r>
            <a:r>
              <a:rPr lang="ru-RU" i="1" dirty="0" smtClean="0"/>
              <a:t> = </a:t>
            </a:r>
            <a:r>
              <a:rPr lang="ru-RU" i="1" dirty="0" err="1" smtClean="0"/>
              <a:t>x</a:t>
            </a:r>
            <a:r>
              <a:rPr lang="uk-UA" i="1" baseline="30000" dirty="0" smtClean="0"/>
              <a:t>n</a:t>
            </a:r>
            <a:r>
              <a:rPr lang="ru-RU" i="1" dirty="0" smtClean="0"/>
              <a:t>, </a:t>
            </a:r>
            <a:r>
              <a:rPr lang="ru-RU" i="1" dirty="0" smtClean="0"/>
              <a:t>де </a:t>
            </a:r>
            <a:r>
              <a:rPr lang="ru-RU" i="1" dirty="0" err="1" smtClean="0"/>
              <a:t>n</a:t>
            </a:r>
            <a:r>
              <a:rPr lang="ru-RU" i="1" dirty="0" smtClean="0"/>
              <a:t> — парне </a:t>
            </a:r>
            <a:r>
              <a:rPr lang="ru-RU" i="1" dirty="0" err="1" smtClean="0"/>
              <a:t>натуральне</a:t>
            </a:r>
            <a:r>
              <a:rPr lang="ru-RU" i="1" dirty="0" smtClean="0"/>
              <a:t> число, </a:t>
            </a:r>
            <a:r>
              <a:rPr lang="ru-RU" i="1" dirty="0" err="1" smtClean="0"/>
              <a:t>спадає</a:t>
            </a:r>
            <a:r>
              <a:rPr lang="ru-RU" i="1" dirty="0" smtClean="0"/>
              <a:t> </a:t>
            </a:r>
            <a:r>
              <a:rPr lang="ru-RU" i="1" dirty="0" smtClean="0"/>
              <a:t>на </a:t>
            </a:r>
            <a:r>
              <a:rPr lang="ru-RU" i="1" dirty="0" err="1" smtClean="0"/>
              <a:t>проміжку</a:t>
            </a:r>
            <a:r>
              <a:rPr lang="ru-RU" i="1" dirty="0" smtClean="0"/>
              <a:t> (–∞; 0]. </a:t>
            </a:r>
            <a:endParaRPr lang="en-US" i="1" dirty="0" smtClean="0"/>
          </a:p>
          <a:p>
            <a:pPr marL="0" indent="355600">
              <a:buFont typeface="+mj-lt"/>
              <a:buAutoNum type="arabicParenR"/>
            </a:pPr>
            <a:r>
              <a:rPr lang="ru-RU" i="1" dirty="0" err="1" smtClean="0">
                <a:solidFill>
                  <a:srgbClr val="C00000"/>
                </a:solidFill>
              </a:rPr>
              <a:t>Функція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y</a:t>
            </a:r>
            <a:r>
              <a:rPr lang="ru-RU" i="1" dirty="0" smtClean="0">
                <a:solidFill>
                  <a:srgbClr val="C00000"/>
                </a:solidFill>
              </a:rPr>
              <a:t> = </a:t>
            </a:r>
            <a:r>
              <a:rPr lang="ru-RU" i="1" dirty="0" err="1" smtClean="0">
                <a:solidFill>
                  <a:srgbClr val="C00000"/>
                </a:solidFill>
              </a:rPr>
              <a:t>x</a:t>
            </a:r>
            <a:r>
              <a:rPr lang="uk-UA" i="1" baseline="30000" dirty="0" smtClean="0">
                <a:solidFill>
                  <a:srgbClr val="C00000"/>
                </a:solidFill>
              </a:rPr>
              <a:t>n</a:t>
            </a:r>
            <a:r>
              <a:rPr lang="ru-RU" i="1" dirty="0" smtClean="0">
                <a:solidFill>
                  <a:srgbClr val="C00000"/>
                </a:solidFill>
              </a:rPr>
              <a:t>, де </a:t>
            </a:r>
            <a:r>
              <a:rPr lang="ru-RU" i="1" dirty="0" err="1" smtClean="0">
                <a:solidFill>
                  <a:srgbClr val="C00000"/>
                </a:solidFill>
              </a:rPr>
              <a:t>n</a:t>
            </a:r>
            <a:r>
              <a:rPr lang="ru-RU" i="1" dirty="0" smtClean="0">
                <a:solidFill>
                  <a:srgbClr val="C00000"/>
                </a:solidFill>
              </a:rPr>
              <a:t> — парне </a:t>
            </a:r>
            <a:r>
              <a:rPr lang="ru-RU" i="1" dirty="0" err="1" smtClean="0">
                <a:solidFill>
                  <a:srgbClr val="C00000"/>
                </a:solidFill>
              </a:rPr>
              <a:t>натуральне</a:t>
            </a:r>
            <a:r>
              <a:rPr lang="ru-RU" i="1" dirty="0" smtClean="0">
                <a:solidFill>
                  <a:srgbClr val="C00000"/>
                </a:solidFill>
              </a:rPr>
              <a:t> число,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зростає</a:t>
            </a:r>
            <a:r>
              <a:rPr lang="ru-RU" i="1" dirty="0" smtClean="0">
                <a:solidFill>
                  <a:srgbClr val="C00000"/>
                </a:solidFill>
              </a:rPr>
              <a:t> на </a:t>
            </a:r>
            <a:r>
              <a:rPr lang="ru-RU" i="1" dirty="0" err="1" smtClean="0">
                <a:solidFill>
                  <a:srgbClr val="C00000"/>
                </a:solidFill>
              </a:rPr>
              <a:t>проміжку</a:t>
            </a:r>
            <a:r>
              <a:rPr lang="ru-RU" i="1" dirty="0" smtClean="0">
                <a:solidFill>
                  <a:srgbClr val="C00000"/>
                </a:solidFill>
              </a:rPr>
              <a:t> [0; +∞).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449" y="1268760"/>
            <a:ext cx="251655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9"/>
            <a:ext cx="914400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n — непарне натуральне число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23042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dirty="0" smtClean="0"/>
              <a:t>При </a:t>
            </a:r>
            <a:r>
              <a:rPr lang="uk-UA" i="1" dirty="0" smtClean="0"/>
              <a:t>n = 1 отримуємо функцію y = x, властивості і графік якої були розглянуті в 7 класі.</a:t>
            </a:r>
          </a:p>
          <a:p>
            <a:pPr marL="0" indent="0">
              <a:buNone/>
            </a:pPr>
            <a:r>
              <a:rPr lang="uk-UA" i="1" dirty="0" smtClean="0"/>
              <a:t>1). </a:t>
            </a:r>
            <a:r>
              <a:rPr lang="en-US" i="1" dirty="0" smtClean="0"/>
              <a:t>D(y)=R</a:t>
            </a:r>
          </a:p>
          <a:p>
            <a:pPr marL="0" indent="0">
              <a:buNone/>
            </a:pPr>
            <a:r>
              <a:rPr lang="en-US" i="1" dirty="0" smtClean="0"/>
              <a:t>2). E(y)=R</a:t>
            </a:r>
          </a:p>
          <a:p>
            <a:pPr marL="0" indent="0">
              <a:buNone/>
            </a:pPr>
            <a:r>
              <a:rPr lang="en-US" i="1" dirty="0" smtClean="0"/>
              <a:t>3). </a:t>
            </a:r>
            <a:r>
              <a:rPr lang="uk-UA" i="1" dirty="0" smtClean="0"/>
              <a:t>Функція непарна</a:t>
            </a:r>
          </a:p>
          <a:p>
            <a:pPr marL="0" indent="0">
              <a:buNone/>
            </a:pPr>
            <a:r>
              <a:rPr lang="uk-UA" i="1" dirty="0" smtClean="0"/>
              <a:t>4). Функція  зростаюча</a:t>
            </a:r>
          </a:p>
          <a:p>
            <a:pPr marL="0" indent="0">
              <a:buNone/>
            </a:pPr>
            <a:r>
              <a:rPr lang="uk-UA" i="1" dirty="0" smtClean="0"/>
              <a:t>5). Графік функції – пряма, що є бісектрисою І та ІІІ чвертей</a:t>
            </a:r>
          </a:p>
          <a:p>
            <a:pPr marL="0" indent="0">
              <a:buNone/>
            </a:pPr>
            <a:r>
              <a:rPr lang="uk-UA" i="1" dirty="0" smtClean="0"/>
              <a:t>6). Графік перетинає осі координат в точці (0,0)</a:t>
            </a:r>
          </a:p>
          <a:p>
            <a:pPr marL="0" indent="0">
              <a:buNone/>
            </a:pPr>
            <a:r>
              <a:rPr lang="uk-UA" i="1" dirty="0" smtClean="0"/>
              <a:t>7). Найбільшого чи найменшого значення функція немає</a:t>
            </a:r>
          </a:p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00425"/>
            <a:ext cx="3438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400600" cy="1143000"/>
          </a:xfrm>
        </p:spPr>
        <p:txBody>
          <a:bodyPr/>
          <a:lstStyle/>
          <a:p>
            <a:r>
              <a:rPr lang="en-US" i="1" dirty="0" smtClean="0"/>
              <a:t>n = 2k + 1, k </a:t>
            </a:r>
            <a:r>
              <a:rPr lang="en-US" i="1" dirty="0" smtClean="0"/>
              <a:t>∈</a:t>
            </a:r>
            <a:r>
              <a:rPr lang="ru-RU" i="1" dirty="0" smtClean="0"/>
              <a:t> </a:t>
            </a:r>
            <a:r>
              <a:rPr lang="en-US" i="1" dirty="0" smtClean="0"/>
              <a:t>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5328592" cy="5760640"/>
          </a:xfrm>
        </p:spPr>
        <p:txBody>
          <a:bodyPr>
            <a:normAutofit fontScale="775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Для  будь-якого </a:t>
            </a:r>
            <a:r>
              <a:rPr lang="uk-UA" i="1" dirty="0" smtClean="0"/>
              <a:t>a існує таке значення аргументу x, що x</a:t>
            </a:r>
            <a:r>
              <a:rPr lang="uk-UA" i="1" baseline="30000" dirty="0" smtClean="0"/>
              <a:t>2k + 1 </a:t>
            </a:r>
            <a:r>
              <a:rPr lang="uk-UA" i="1" dirty="0" smtClean="0"/>
              <a:t>= a.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областю значень функції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n</a:t>
            </a:r>
            <a:r>
              <a:rPr lang="uk-UA" i="1" dirty="0" smtClean="0"/>
              <a:t>, де n — непарне натуральне число, є множина R.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Якщо x &lt; 0, то </a:t>
            </a:r>
            <a:r>
              <a:rPr lang="uk-UA" i="1" dirty="0" smtClean="0"/>
              <a:t>x</a:t>
            </a:r>
            <a:r>
              <a:rPr lang="uk-UA" i="1" baseline="30000" dirty="0" smtClean="0"/>
              <a:t>2k + 1 </a:t>
            </a:r>
            <a:r>
              <a:rPr lang="uk-UA" i="1" dirty="0" smtClean="0"/>
              <a:t>&lt; 0;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якщо x &gt; 0, то </a:t>
            </a:r>
            <a:r>
              <a:rPr lang="uk-UA" i="1" dirty="0" smtClean="0"/>
              <a:t>x</a:t>
            </a:r>
            <a:r>
              <a:rPr lang="uk-UA" i="1" baseline="30000" dirty="0" smtClean="0"/>
              <a:t>2k + 1 </a:t>
            </a:r>
            <a:r>
              <a:rPr lang="uk-UA" i="1" dirty="0" smtClean="0"/>
              <a:t>&gt; 0.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проміжки (–∞; 0) і (0; +∞) є проміжками </a:t>
            </a:r>
            <a:r>
              <a:rPr lang="uk-UA" i="1" dirty="0" err="1" smtClean="0"/>
              <a:t>знакосталості</a:t>
            </a:r>
            <a:r>
              <a:rPr lang="uk-UA" i="1" dirty="0" smtClean="0"/>
              <a:t> функції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n</a:t>
            </a:r>
            <a:r>
              <a:rPr lang="uk-UA" i="1" dirty="0" smtClean="0"/>
              <a:t>, де n — непарне натуральне число.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Функція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n</a:t>
            </a:r>
            <a:r>
              <a:rPr lang="uk-UA" i="1" dirty="0" smtClean="0"/>
              <a:t>, де n — непарне натуральне число, є непарною. </a:t>
            </a:r>
          </a:p>
          <a:p>
            <a:pPr marL="0" indent="355600">
              <a:buFont typeface="+mj-lt"/>
              <a:buAutoNum type="arabicParenR"/>
            </a:pPr>
            <a:r>
              <a:rPr lang="uk-UA" i="1" dirty="0" smtClean="0"/>
              <a:t>Функція 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n</a:t>
            </a:r>
            <a:r>
              <a:rPr lang="uk-UA" i="1" dirty="0" smtClean="0"/>
              <a:t>, де n — непарне натуральне число, є зростаючою.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871912"/>
            <a:ext cx="1080145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0"/>
            <a:ext cx="33718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Приклади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Г</a:t>
            </a:r>
            <a:r>
              <a:rPr lang="es-ES" dirty="0" smtClean="0"/>
              <a:t>рафік</a:t>
            </a:r>
            <a:r>
              <a:rPr lang="uk-UA" dirty="0" smtClean="0"/>
              <a:t> </a:t>
            </a:r>
            <a:r>
              <a:rPr lang="es-ES" dirty="0" smtClean="0"/>
              <a:t> функці</a:t>
            </a:r>
            <a:r>
              <a:rPr lang="uk-UA" dirty="0" smtClean="0"/>
              <a:t>ї</a:t>
            </a:r>
            <a:r>
              <a:rPr lang="es-ES" dirty="0" smtClean="0"/>
              <a:t> </a:t>
            </a:r>
            <a:r>
              <a:rPr lang="es-ES" i="1" dirty="0" smtClean="0"/>
              <a:t>y = </a:t>
            </a:r>
            <a:r>
              <a:rPr lang="es-ES" i="1" dirty="0" smtClean="0"/>
              <a:t>x</a:t>
            </a:r>
            <a:r>
              <a:rPr lang="es-ES" i="1" baseline="30000" dirty="0" smtClean="0"/>
              <a:t>3</a:t>
            </a:r>
            <a:endParaRPr lang="ru-RU" baseline="30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196752"/>
            <a:ext cx="4041775" cy="639762"/>
          </a:xfrm>
        </p:spPr>
        <p:txBody>
          <a:bodyPr/>
          <a:lstStyle/>
          <a:p>
            <a:r>
              <a:rPr lang="ru-RU" dirty="0" smtClean="0"/>
              <a:t>Г</a:t>
            </a:r>
            <a:r>
              <a:rPr lang="es-ES" dirty="0" smtClean="0"/>
              <a:t>рафік</a:t>
            </a:r>
            <a:r>
              <a:rPr lang="uk-UA" dirty="0" smtClean="0"/>
              <a:t> </a:t>
            </a:r>
            <a:r>
              <a:rPr lang="es-ES" dirty="0" smtClean="0"/>
              <a:t> функці</a:t>
            </a:r>
            <a:r>
              <a:rPr lang="uk-UA" dirty="0" smtClean="0"/>
              <a:t>ї </a:t>
            </a:r>
            <a:r>
              <a:rPr lang="es-ES" i="1" dirty="0" smtClean="0"/>
              <a:t>y </a:t>
            </a:r>
            <a:r>
              <a:rPr lang="es-ES" i="1" dirty="0" smtClean="0"/>
              <a:t>= x</a:t>
            </a:r>
            <a:r>
              <a:rPr lang="es-ES" i="1" baseline="30000" dirty="0" smtClean="0"/>
              <a:t>5</a:t>
            </a:r>
            <a:endParaRPr lang="ru-RU" baseline="30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119" y="2259806"/>
            <a:ext cx="2038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297906"/>
            <a:ext cx="2028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661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Алгебра і початки аналізу. 10 клас (за підручником Мерзляк А. Г.) </vt:lpstr>
      <vt:lpstr>Тема уроку: Степенева функція з натуральним показником</vt:lpstr>
      <vt:lpstr>Степенева функція</vt:lpstr>
      <vt:lpstr>n = 2k, k ∈ N.</vt:lpstr>
      <vt:lpstr>Властивості степеневої функції з парним показником</vt:lpstr>
      <vt:lpstr>Слайд 6</vt:lpstr>
      <vt:lpstr>n — непарне натуральне число</vt:lpstr>
      <vt:lpstr>n = 2k + 1, k ∈ N</vt:lpstr>
      <vt:lpstr>Приклади</vt:lpstr>
      <vt:lpstr>Висновки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і початки аналізу. 10 клас (за підручником Мерзляк А. Г.) </dc:title>
  <dc:creator>KEKC</dc:creator>
  <cp:lastModifiedBy>KEKC</cp:lastModifiedBy>
  <cp:revision>14</cp:revision>
  <dcterms:created xsi:type="dcterms:W3CDTF">2012-06-27T16:33:25Z</dcterms:created>
  <dcterms:modified xsi:type="dcterms:W3CDTF">2012-06-28T16:19:20Z</dcterms:modified>
</cp:coreProperties>
</file>