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6" r:id="rId3"/>
    <p:sldId id="259" r:id="rId4"/>
    <p:sldId id="257" r:id="rId5"/>
    <p:sldId id="266" r:id="rId6"/>
    <p:sldId id="302" r:id="rId7"/>
    <p:sldId id="306" r:id="rId8"/>
    <p:sldId id="307" r:id="rId9"/>
    <p:sldId id="308" r:id="rId10"/>
    <p:sldId id="30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96633"/>
    <a:srgbClr val="F0EBE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23.08.2011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</a:t>
            </a: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Квадратні </a:t>
            </a: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6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та геометрична прогресії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(|q| &lt; 0) та її сума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404664"/>
            <a:ext cx="4248472" cy="6024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1800" dirty="0" smtClean="0"/>
              <a:t>Встановимо формулу для обчислення суми </a:t>
            </a:r>
            <a:r>
              <a:rPr lang="en-US" sz="1800" i="1" dirty="0" smtClean="0"/>
              <a:t>n</a:t>
            </a:r>
            <a:r>
              <a:rPr lang="uk-UA" sz="1800" i="1" dirty="0" smtClean="0"/>
              <a:t> </a:t>
            </a:r>
            <a:r>
              <a:rPr lang="uk-UA" sz="1800" dirty="0" smtClean="0"/>
              <a:t>перших </a:t>
            </a:r>
            <a:r>
              <a:rPr lang="uk-UA" sz="1800" dirty="0" err="1" smtClean="0"/>
              <a:t>чл</a:t>
            </a:r>
            <a:r>
              <a:rPr lang="en-US" sz="1800" dirty="0" smtClean="0"/>
              <a:t>e</a:t>
            </a:r>
            <a:r>
              <a:rPr lang="uk-UA" sz="1800" dirty="0" err="1" smtClean="0"/>
              <a:t>нів</a:t>
            </a:r>
            <a:r>
              <a:rPr lang="uk-UA" sz="1800" dirty="0" smtClean="0"/>
              <a:t> </a:t>
            </a:r>
            <a:r>
              <a:rPr lang="uk-UA" sz="1800" dirty="0" smtClean="0"/>
              <a:t>геометричної прогресії </a:t>
            </a:r>
            <a:r>
              <a:rPr lang="uk-UA" sz="1800" i="1" dirty="0" smtClean="0"/>
              <a:t>(</a:t>
            </a:r>
            <a:r>
              <a:rPr lang="en-US" sz="1800" i="1" dirty="0" err="1" smtClean="0"/>
              <a:t>b</a:t>
            </a:r>
            <a:r>
              <a:rPr lang="en-US" sz="1800" i="1" baseline="-25000" dirty="0" err="1" smtClean="0"/>
              <a:t>n</a:t>
            </a:r>
            <a:r>
              <a:rPr lang="uk-UA" sz="1800" i="1" dirty="0" smtClean="0"/>
              <a:t>), </a:t>
            </a:r>
            <a:r>
              <a:rPr lang="uk-UA" sz="1800" dirty="0" smtClean="0"/>
              <a:t>позначивши цю </a:t>
            </a:r>
            <a:r>
              <a:rPr lang="uk-UA" sz="1800" dirty="0" smtClean="0"/>
              <a:t>суму </a:t>
            </a: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uk-UA" sz="1800" i="1" dirty="0" smtClean="0"/>
              <a:t>.</a:t>
            </a:r>
            <a:endParaRPr lang="ru-RU" sz="1800" dirty="0" smtClean="0"/>
          </a:p>
          <a:p>
            <a:pPr marL="0" indent="0">
              <a:buNone/>
            </a:pPr>
            <a:r>
              <a:rPr lang="uk-UA" sz="1800" dirty="0" smtClean="0"/>
              <a:t>Отже,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en-US" sz="1800" i="1" baseline="-25000" dirty="0" smtClean="0"/>
              <a:t> </a:t>
            </a:r>
            <a:r>
              <a:rPr lang="uk-UA" sz="1800" dirty="0" smtClean="0"/>
              <a:t>= </a:t>
            </a:r>
            <a:r>
              <a:rPr lang="en-US" sz="1800" dirty="0" smtClean="0"/>
              <a:t>b</a:t>
            </a:r>
            <a:r>
              <a:rPr lang="en-US" sz="1800" baseline="-25000" dirty="0" smtClean="0"/>
              <a:t>1</a:t>
            </a:r>
            <a:r>
              <a:rPr lang="uk-UA" sz="1800" i="1" dirty="0" smtClean="0"/>
              <a:t> </a:t>
            </a:r>
            <a:r>
              <a:rPr lang="uk-UA" sz="1800" i="1" dirty="0" smtClean="0"/>
              <a:t>+ </a:t>
            </a:r>
            <a:r>
              <a:rPr lang="en-US" sz="1800" i="1" dirty="0" smtClean="0"/>
              <a:t>b</a:t>
            </a:r>
            <a:r>
              <a:rPr lang="en-US" sz="1800" i="1" baseline="-25000" dirty="0" smtClean="0"/>
              <a:t>2</a:t>
            </a:r>
            <a:r>
              <a:rPr lang="uk-UA" sz="1800" i="1" dirty="0" smtClean="0"/>
              <a:t> </a:t>
            </a:r>
            <a:r>
              <a:rPr lang="uk-UA" sz="1800" i="1" dirty="0" smtClean="0"/>
              <a:t>+ </a:t>
            </a:r>
            <a:r>
              <a:rPr lang="en-US" sz="1800" i="1" dirty="0" smtClean="0"/>
              <a:t>b</a:t>
            </a:r>
            <a:r>
              <a:rPr lang="en-US" sz="1800" i="1" baseline="-25000" dirty="0" smtClean="0"/>
              <a:t>3</a:t>
            </a:r>
            <a:r>
              <a:rPr lang="uk-UA" sz="1800" i="1" dirty="0" smtClean="0"/>
              <a:t> </a:t>
            </a:r>
            <a:r>
              <a:rPr lang="uk-UA" sz="1800" dirty="0" smtClean="0"/>
              <a:t>+... </a:t>
            </a:r>
            <a:r>
              <a:rPr lang="uk-UA" sz="1800" i="1" dirty="0" smtClean="0"/>
              <a:t>+ </a:t>
            </a:r>
            <a:r>
              <a:rPr lang="en-US" sz="1800" i="1" dirty="0" err="1" smtClean="0"/>
              <a:t>b</a:t>
            </a:r>
            <a:r>
              <a:rPr lang="en-US" sz="1800" i="1" baseline="-25000" dirty="0" err="1" smtClean="0"/>
              <a:t>n</a:t>
            </a:r>
            <a:endParaRPr lang="ru-RU" sz="1800" baseline="-25000" dirty="0" smtClean="0"/>
          </a:p>
          <a:p>
            <a:pPr marL="0" indent="0">
              <a:buNone/>
            </a:pPr>
            <a:r>
              <a:rPr lang="en-US" sz="1800" i="1" dirty="0" smtClean="0"/>
              <a:t>b</a:t>
            </a:r>
            <a:r>
              <a:rPr lang="uk-UA" sz="1800" i="1" baseline="-25000" dirty="0" smtClean="0"/>
              <a:t>2</a:t>
            </a:r>
            <a:r>
              <a:rPr lang="uk-UA" sz="1800" i="1" dirty="0" smtClean="0"/>
              <a:t> </a:t>
            </a:r>
            <a:r>
              <a:rPr lang="uk-UA" sz="1800" i="1" dirty="0" smtClean="0"/>
              <a:t>= </a:t>
            </a:r>
            <a:r>
              <a:rPr lang="en-US" sz="1800" i="1" dirty="0" smtClean="0"/>
              <a:t>b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q</a:t>
            </a:r>
            <a:r>
              <a:rPr lang="uk-UA" sz="1800" i="1" dirty="0" smtClean="0"/>
              <a:t>,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i="1" dirty="0" smtClean="0"/>
              <a:t>b</a:t>
            </a:r>
            <a:r>
              <a:rPr lang="ru-RU" sz="1800" i="1" baseline="-25000" dirty="0" smtClean="0"/>
              <a:t>3</a:t>
            </a:r>
            <a:r>
              <a:rPr lang="ru-RU" sz="1800" i="1" dirty="0" smtClean="0"/>
              <a:t> = </a:t>
            </a:r>
            <a:r>
              <a:rPr lang="en-US" sz="1800" i="1" dirty="0" smtClean="0"/>
              <a:t>b</a:t>
            </a:r>
            <a:r>
              <a:rPr lang="ru-RU" sz="1800" i="1" baseline="-25000" dirty="0" smtClean="0"/>
              <a:t>2</a:t>
            </a:r>
            <a:r>
              <a:rPr lang="en-US" sz="1800" i="1" dirty="0" smtClean="0"/>
              <a:t>q</a:t>
            </a:r>
            <a:r>
              <a:rPr lang="ru-RU" sz="1800" i="1" dirty="0" smtClean="0"/>
              <a:t>, </a:t>
            </a:r>
            <a:endParaRPr lang="en-US" sz="1800" i="1" dirty="0" smtClean="0"/>
          </a:p>
          <a:p>
            <a:pPr marL="0" indent="0">
              <a:buNone/>
            </a:pPr>
            <a:r>
              <a:rPr lang="en-US" sz="1800" i="1" dirty="0" smtClean="0"/>
              <a:t>b</a:t>
            </a:r>
            <a:r>
              <a:rPr lang="ru-RU" sz="1800" i="1" baseline="-25000" dirty="0" smtClean="0"/>
              <a:t>4</a:t>
            </a:r>
            <a:r>
              <a:rPr lang="ru-RU" sz="1800" i="1" dirty="0" smtClean="0"/>
              <a:t> </a:t>
            </a:r>
            <a:r>
              <a:rPr lang="uk-UA" sz="1800" i="1" dirty="0" smtClean="0"/>
              <a:t>= </a:t>
            </a:r>
            <a:r>
              <a:rPr lang="en-US" sz="1800" i="1" dirty="0" smtClean="0"/>
              <a:t>b</a:t>
            </a:r>
            <a:r>
              <a:rPr lang="ru-RU" sz="1800" i="1" baseline="-25000" dirty="0" smtClean="0"/>
              <a:t>3</a:t>
            </a:r>
            <a:r>
              <a:rPr lang="en-US" sz="1800" i="1" dirty="0" smtClean="0"/>
              <a:t>q</a:t>
            </a:r>
            <a:r>
              <a:rPr lang="ru-RU" sz="1800" i="1" dirty="0" smtClean="0"/>
              <a:t>,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dirty="0" smtClean="0"/>
              <a:t>…………..</a:t>
            </a:r>
            <a:r>
              <a:rPr lang="ru-RU" sz="1800" dirty="0" smtClean="0"/>
              <a:t>	</a:t>
            </a:r>
          </a:p>
          <a:p>
            <a:pPr marL="0" indent="0">
              <a:buNone/>
            </a:pPr>
            <a:r>
              <a:rPr lang="en-US" sz="1800" i="1" dirty="0" smtClean="0"/>
              <a:t>b</a:t>
            </a:r>
            <a:r>
              <a:rPr lang="en-US" sz="1800" i="1" baseline="-25000" dirty="0" smtClean="0"/>
              <a:t>n-1</a:t>
            </a:r>
            <a:r>
              <a:rPr lang="ru-RU" sz="1800" i="1" dirty="0" smtClean="0"/>
              <a:t> </a:t>
            </a:r>
            <a:r>
              <a:rPr lang="uk-UA" sz="1800" i="1" dirty="0" smtClean="0"/>
              <a:t>= </a:t>
            </a:r>
            <a:r>
              <a:rPr lang="en-US" sz="1800" i="1" dirty="0" smtClean="0"/>
              <a:t>b</a:t>
            </a:r>
            <a:r>
              <a:rPr lang="en-US" sz="1800" i="1" baseline="-25000" dirty="0" smtClean="0"/>
              <a:t>n-2</a:t>
            </a:r>
            <a:r>
              <a:rPr lang="en-US" sz="1800" i="1" dirty="0" smtClean="0"/>
              <a:t>q</a:t>
            </a:r>
          </a:p>
          <a:p>
            <a:pPr marL="0" indent="0">
              <a:buNone/>
            </a:pPr>
            <a:r>
              <a:rPr lang="en-US" sz="1800" i="1" dirty="0" err="1" smtClean="0"/>
              <a:t>b</a:t>
            </a:r>
            <a:r>
              <a:rPr lang="en-US" sz="1800" i="1" baseline="-25000" dirty="0" err="1" smtClean="0"/>
              <a:t>n</a:t>
            </a:r>
            <a:r>
              <a:rPr lang="ru-RU" sz="1800" i="1" dirty="0" smtClean="0"/>
              <a:t> </a:t>
            </a:r>
            <a:r>
              <a:rPr lang="uk-UA" sz="1800" i="1" dirty="0" smtClean="0"/>
              <a:t>= </a:t>
            </a:r>
            <a:r>
              <a:rPr lang="en-US" sz="1800" i="1" dirty="0" smtClean="0"/>
              <a:t>b</a:t>
            </a:r>
            <a:r>
              <a:rPr lang="en-US" sz="1800" i="1" baseline="-25000" dirty="0" smtClean="0"/>
              <a:t>n-1</a:t>
            </a:r>
            <a:r>
              <a:rPr lang="en-US" sz="1800" i="1" dirty="0" smtClean="0"/>
              <a:t>q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2</a:t>
            </a:r>
            <a:r>
              <a:rPr lang="uk-UA" sz="1800" b="1" i="1" dirty="0" smtClean="0">
                <a:solidFill>
                  <a:srgbClr val="7030A0"/>
                </a:solidFill>
              </a:rPr>
              <a:t> </a:t>
            </a:r>
            <a:r>
              <a:rPr lang="uk-UA" sz="1800" b="1" i="1" dirty="0" smtClean="0">
                <a:solidFill>
                  <a:srgbClr val="7030A0"/>
                </a:solidFill>
              </a:rPr>
              <a:t>+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3</a:t>
            </a:r>
            <a:r>
              <a:rPr lang="uk-UA" sz="1800" b="1" i="1" dirty="0" smtClean="0">
                <a:solidFill>
                  <a:srgbClr val="7030A0"/>
                </a:solidFill>
              </a:rPr>
              <a:t> </a:t>
            </a:r>
            <a:r>
              <a:rPr lang="uk-UA" sz="1800" b="1" dirty="0" smtClean="0">
                <a:solidFill>
                  <a:srgbClr val="7030A0"/>
                </a:solidFill>
              </a:rPr>
              <a:t>+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4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en-US" sz="1800" b="1" dirty="0" smtClean="0">
                <a:solidFill>
                  <a:srgbClr val="7030A0"/>
                </a:solidFill>
              </a:rPr>
              <a:t>+</a:t>
            </a:r>
            <a:r>
              <a:rPr lang="uk-UA" sz="1800" b="1" dirty="0" smtClean="0">
                <a:solidFill>
                  <a:srgbClr val="7030A0"/>
                </a:solidFill>
              </a:rPr>
              <a:t>… </a:t>
            </a:r>
            <a:r>
              <a:rPr lang="uk-UA" sz="1800" b="1" i="1" dirty="0" smtClean="0">
                <a:solidFill>
                  <a:srgbClr val="7030A0"/>
                </a:solidFill>
              </a:rPr>
              <a:t>+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n-1</a:t>
            </a:r>
            <a:r>
              <a:rPr lang="uk-UA" sz="1800" b="1" i="1" dirty="0" smtClean="0">
                <a:solidFill>
                  <a:srgbClr val="7030A0"/>
                </a:solidFill>
              </a:rPr>
              <a:t> + </a:t>
            </a:r>
            <a:r>
              <a:rPr lang="en-US" sz="1800" b="1" i="1" dirty="0" err="1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err="1" smtClean="0">
                <a:solidFill>
                  <a:srgbClr val="7030A0"/>
                </a:solidFill>
              </a:rPr>
              <a:t>n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 </a:t>
            </a:r>
            <a:r>
              <a:rPr lang="en-US" sz="1800" i="1" dirty="0" smtClean="0"/>
              <a:t>=(</a:t>
            </a:r>
            <a:r>
              <a:rPr lang="en-US" sz="1800" b="1" dirty="0" smtClean="0">
                <a:solidFill>
                  <a:srgbClr val="0070C0"/>
                </a:solidFill>
              </a:rPr>
              <a:t>b</a:t>
            </a:r>
            <a:r>
              <a:rPr lang="en-US" sz="1800" b="1" baseline="-25000" dirty="0" smtClean="0">
                <a:solidFill>
                  <a:srgbClr val="0070C0"/>
                </a:solidFill>
              </a:rPr>
              <a:t>1</a:t>
            </a:r>
            <a:r>
              <a:rPr lang="uk-UA" sz="1800" b="1" i="1" dirty="0" smtClean="0">
                <a:solidFill>
                  <a:srgbClr val="0070C0"/>
                </a:solidFill>
              </a:rPr>
              <a:t> 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2</a:t>
            </a:r>
            <a:r>
              <a:rPr lang="uk-UA" sz="1800" b="1" i="1" dirty="0" smtClean="0">
                <a:solidFill>
                  <a:srgbClr val="0070C0"/>
                </a:solidFill>
              </a:rPr>
              <a:t> 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3</a:t>
            </a:r>
            <a:r>
              <a:rPr lang="uk-UA" sz="1800" b="1" i="1" dirty="0" smtClean="0">
                <a:solidFill>
                  <a:srgbClr val="0070C0"/>
                </a:solidFill>
              </a:rPr>
              <a:t> </a:t>
            </a:r>
            <a:r>
              <a:rPr lang="uk-UA" sz="1800" b="1" dirty="0" smtClean="0">
                <a:solidFill>
                  <a:srgbClr val="0070C0"/>
                </a:solidFill>
              </a:rPr>
              <a:t>+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4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</a:rPr>
              <a:t>+</a:t>
            </a:r>
            <a:r>
              <a:rPr lang="uk-UA" sz="1800" b="1" dirty="0" smtClean="0">
                <a:solidFill>
                  <a:srgbClr val="0070C0"/>
                </a:solidFill>
              </a:rPr>
              <a:t>… </a:t>
            </a:r>
            <a:r>
              <a:rPr lang="uk-UA" sz="1800" b="1" i="1" dirty="0" smtClean="0">
                <a:solidFill>
                  <a:srgbClr val="0070C0"/>
                </a:solidFill>
              </a:rPr>
              <a:t>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n-1</a:t>
            </a:r>
            <a:r>
              <a:rPr lang="en-US" sz="1800" i="1" dirty="0" smtClean="0"/>
              <a:t>)</a:t>
            </a:r>
            <a:r>
              <a:rPr lang="en-US" sz="1800" i="1" dirty="0" smtClean="0">
                <a:sym typeface="Symbol"/>
              </a:rPr>
              <a:t> </a:t>
            </a:r>
            <a:r>
              <a:rPr lang="en-US" sz="1800" i="1" dirty="0" smtClean="0"/>
              <a:t>q;</a:t>
            </a: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2</a:t>
            </a:r>
            <a:r>
              <a:rPr lang="uk-UA" sz="1800" b="1" i="1" dirty="0" smtClean="0">
                <a:solidFill>
                  <a:srgbClr val="7030A0"/>
                </a:solidFill>
              </a:rPr>
              <a:t> +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3</a:t>
            </a:r>
            <a:r>
              <a:rPr lang="uk-UA" sz="1800" b="1" i="1" dirty="0" smtClean="0">
                <a:solidFill>
                  <a:srgbClr val="7030A0"/>
                </a:solidFill>
              </a:rPr>
              <a:t> </a:t>
            </a:r>
            <a:r>
              <a:rPr lang="uk-UA" sz="1800" b="1" dirty="0" smtClean="0">
                <a:solidFill>
                  <a:srgbClr val="7030A0"/>
                </a:solidFill>
              </a:rPr>
              <a:t>+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4</a:t>
            </a:r>
            <a:r>
              <a:rPr lang="en-US" sz="1800" b="1" dirty="0" smtClean="0">
                <a:solidFill>
                  <a:srgbClr val="7030A0"/>
                </a:solidFill>
              </a:rPr>
              <a:t> +</a:t>
            </a:r>
            <a:r>
              <a:rPr lang="uk-UA" sz="1800" b="1" dirty="0" smtClean="0">
                <a:solidFill>
                  <a:srgbClr val="7030A0"/>
                </a:solidFill>
              </a:rPr>
              <a:t>… </a:t>
            </a:r>
            <a:r>
              <a:rPr lang="uk-UA" sz="1800" b="1" i="1" dirty="0" smtClean="0">
                <a:solidFill>
                  <a:srgbClr val="7030A0"/>
                </a:solidFill>
              </a:rPr>
              <a:t>+ </a:t>
            </a:r>
            <a:r>
              <a:rPr lang="en-US" sz="1800" b="1" i="1" dirty="0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7030A0"/>
                </a:solidFill>
              </a:rPr>
              <a:t>n-1</a:t>
            </a:r>
            <a:r>
              <a:rPr lang="uk-UA" sz="1800" b="1" i="1" dirty="0" smtClean="0">
                <a:solidFill>
                  <a:srgbClr val="7030A0"/>
                </a:solidFill>
              </a:rPr>
              <a:t> + </a:t>
            </a:r>
            <a:r>
              <a:rPr lang="en-US" sz="1800" b="1" i="1" dirty="0" err="1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err="1" smtClean="0">
                <a:solidFill>
                  <a:srgbClr val="7030A0"/>
                </a:solidFill>
              </a:rPr>
              <a:t>n</a:t>
            </a:r>
            <a:r>
              <a:rPr lang="en-US" sz="1800" i="1" dirty="0" smtClean="0"/>
              <a:t>= </a:t>
            </a: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en-US" sz="1800" i="1" baseline="-25000" dirty="0" smtClean="0"/>
              <a:t> </a:t>
            </a:r>
            <a:r>
              <a:rPr lang="en-US" sz="1800" i="1" dirty="0" smtClean="0"/>
              <a:t>- </a:t>
            </a:r>
            <a:r>
              <a:rPr lang="en-US" sz="1800" b="1" dirty="0" smtClean="0">
                <a:solidFill>
                  <a:srgbClr val="0070C0"/>
                </a:solidFill>
              </a:rPr>
              <a:t>b</a:t>
            </a:r>
            <a:r>
              <a:rPr lang="en-US" sz="1800" b="1" baseline="-25000" dirty="0" smtClean="0">
                <a:solidFill>
                  <a:srgbClr val="0070C0"/>
                </a:solidFill>
              </a:rPr>
              <a:t>1</a:t>
            </a:r>
            <a:endParaRPr lang="en-US" sz="1800" i="1" dirty="0" smtClean="0"/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70C0"/>
                </a:solidFill>
              </a:rPr>
              <a:t>b</a:t>
            </a:r>
            <a:r>
              <a:rPr lang="en-US" sz="1800" b="1" baseline="-25000" dirty="0" smtClean="0">
                <a:solidFill>
                  <a:srgbClr val="0070C0"/>
                </a:solidFill>
              </a:rPr>
              <a:t>1</a:t>
            </a:r>
            <a:r>
              <a:rPr lang="uk-UA" sz="1800" b="1" i="1" dirty="0" smtClean="0">
                <a:solidFill>
                  <a:srgbClr val="0070C0"/>
                </a:solidFill>
              </a:rPr>
              <a:t> 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2</a:t>
            </a:r>
            <a:r>
              <a:rPr lang="uk-UA" sz="1800" b="1" i="1" dirty="0" smtClean="0">
                <a:solidFill>
                  <a:srgbClr val="0070C0"/>
                </a:solidFill>
              </a:rPr>
              <a:t> 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3</a:t>
            </a:r>
            <a:r>
              <a:rPr lang="uk-UA" sz="1800" b="1" i="1" dirty="0" smtClean="0">
                <a:solidFill>
                  <a:srgbClr val="0070C0"/>
                </a:solidFill>
              </a:rPr>
              <a:t> </a:t>
            </a:r>
            <a:r>
              <a:rPr lang="uk-UA" sz="1800" b="1" dirty="0" smtClean="0">
                <a:solidFill>
                  <a:srgbClr val="0070C0"/>
                </a:solidFill>
              </a:rPr>
              <a:t>+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4</a:t>
            </a:r>
            <a:r>
              <a:rPr lang="en-US" sz="1800" b="1" dirty="0" smtClean="0">
                <a:solidFill>
                  <a:srgbClr val="0070C0"/>
                </a:solidFill>
              </a:rPr>
              <a:t> +</a:t>
            </a:r>
            <a:r>
              <a:rPr lang="uk-UA" sz="1800" b="1" dirty="0" smtClean="0">
                <a:solidFill>
                  <a:srgbClr val="0070C0"/>
                </a:solidFill>
              </a:rPr>
              <a:t>… </a:t>
            </a:r>
            <a:r>
              <a:rPr lang="uk-UA" sz="1800" b="1" i="1" dirty="0" smtClean="0">
                <a:solidFill>
                  <a:srgbClr val="0070C0"/>
                </a:solidFill>
              </a:rPr>
              <a:t>+ </a:t>
            </a:r>
            <a:r>
              <a:rPr lang="en-US" sz="1800" b="1" i="1" dirty="0" smtClean="0">
                <a:solidFill>
                  <a:srgbClr val="0070C0"/>
                </a:solidFill>
              </a:rPr>
              <a:t>b</a:t>
            </a:r>
            <a:r>
              <a:rPr lang="en-US" sz="1800" b="1" i="1" baseline="-25000" dirty="0" smtClean="0">
                <a:solidFill>
                  <a:srgbClr val="0070C0"/>
                </a:solidFill>
              </a:rPr>
              <a:t>n-1</a:t>
            </a:r>
            <a:r>
              <a:rPr lang="en-US" sz="1800" i="1" dirty="0" smtClean="0"/>
              <a:t>= </a:t>
            </a: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en-US" sz="1800" i="1" baseline="-25000" dirty="0" smtClean="0"/>
              <a:t> </a:t>
            </a:r>
            <a:r>
              <a:rPr lang="en-US" sz="1800" i="1" dirty="0" smtClean="0"/>
              <a:t>– </a:t>
            </a:r>
            <a:r>
              <a:rPr lang="en-US" sz="1800" b="1" i="1" dirty="0" err="1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err="1" smtClean="0">
                <a:solidFill>
                  <a:srgbClr val="7030A0"/>
                </a:solidFill>
              </a:rPr>
              <a:t>n</a:t>
            </a:r>
            <a:endParaRPr lang="en-US" sz="1800" b="1" i="1" baseline="-250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en-US" sz="1800" i="1" baseline="-25000" dirty="0" smtClean="0"/>
              <a:t> </a:t>
            </a:r>
            <a:r>
              <a:rPr lang="en-US" sz="1800" i="1" dirty="0" smtClean="0"/>
              <a:t>- </a:t>
            </a:r>
            <a:r>
              <a:rPr lang="en-US" sz="1800" b="1" dirty="0" smtClean="0">
                <a:solidFill>
                  <a:srgbClr val="0070C0"/>
                </a:solidFill>
              </a:rPr>
              <a:t>b</a:t>
            </a:r>
            <a:r>
              <a:rPr lang="en-US" sz="1800" b="1" baseline="-25000" dirty="0" smtClean="0">
                <a:solidFill>
                  <a:srgbClr val="0070C0"/>
                </a:solidFill>
              </a:rPr>
              <a:t>1 </a:t>
            </a:r>
            <a:r>
              <a:rPr lang="en-US" sz="1800" dirty="0" smtClean="0"/>
              <a:t>=(</a:t>
            </a:r>
            <a:r>
              <a:rPr lang="en-US" sz="1800" i="1" dirty="0" err="1" smtClean="0"/>
              <a:t>S</a:t>
            </a:r>
            <a:r>
              <a:rPr lang="en-US" sz="1800" i="1" baseline="-25000" dirty="0" err="1" smtClean="0"/>
              <a:t>n</a:t>
            </a:r>
            <a:r>
              <a:rPr lang="en-US" sz="1800" i="1" baseline="-25000" dirty="0" smtClean="0"/>
              <a:t> </a:t>
            </a:r>
            <a:r>
              <a:rPr lang="en-US" sz="1800" i="1" dirty="0" smtClean="0"/>
              <a:t>– </a:t>
            </a:r>
            <a:r>
              <a:rPr lang="en-US" sz="1800" b="1" i="1" dirty="0" err="1" smtClean="0">
                <a:solidFill>
                  <a:srgbClr val="7030A0"/>
                </a:solidFill>
              </a:rPr>
              <a:t>b</a:t>
            </a:r>
            <a:r>
              <a:rPr lang="en-US" sz="1800" b="1" i="1" baseline="-25000" dirty="0" err="1" smtClean="0">
                <a:solidFill>
                  <a:srgbClr val="7030A0"/>
                </a:solidFill>
              </a:rPr>
              <a:t>n</a:t>
            </a:r>
            <a:r>
              <a:rPr lang="en-US" sz="1800" dirty="0" smtClean="0"/>
              <a:t>)</a:t>
            </a:r>
            <a:r>
              <a:rPr lang="en-US" sz="1800" dirty="0" smtClean="0">
                <a:sym typeface="Symbol"/>
              </a:rPr>
              <a:t>q</a:t>
            </a:r>
          </a:p>
          <a:p>
            <a:pPr marL="0" indent="0">
              <a:buNone/>
            </a:pPr>
            <a:r>
              <a:rPr lang="en-US" sz="1800" b="1" i="1" dirty="0" err="1" smtClean="0"/>
              <a:t>S</a:t>
            </a:r>
            <a:r>
              <a:rPr lang="en-US" sz="1800" b="1" i="1" baseline="-25000" dirty="0" err="1" smtClean="0"/>
              <a:t>n</a:t>
            </a:r>
            <a:r>
              <a:rPr lang="en-US" sz="1800" b="1" i="1" baseline="-25000" dirty="0" smtClean="0"/>
              <a:t> </a:t>
            </a:r>
            <a:r>
              <a:rPr lang="en-US" sz="1800" b="1" i="1" dirty="0" smtClean="0"/>
              <a:t>- </a:t>
            </a:r>
            <a:r>
              <a:rPr lang="en-US" sz="1800" b="1" dirty="0" smtClean="0"/>
              <a:t>b</a:t>
            </a:r>
            <a:r>
              <a:rPr lang="en-US" sz="1800" b="1" baseline="-25000" dirty="0" smtClean="0"/>
              <a:t>1 </a:t>
            </a:r>
            <a:r>
              <a:rPr lang="en-US" sz="1800" b="1" dirty="0" smtClean="0"/>
              <a:t>=</a:t>
            </a:r>
            <a:r>
              <a:rPr lang="en-US" sz="1800" b="1" i="1" dirty="0" err="1" smtClean="0"/>
              <a:t>S</a:t>
            </a:r>
            <a:r>
              <a:rPr lang="en-US" sz="1800" b="1" i="1" baseline="-25000" dirty="0" err="1" smtClean="0"/>
              <a:t>n</a:t>
            </a:r>
            <a:r>
              <a:rPr lang="en-US" sz="1800" b="1" i="1" baseline="-25000" dirty="0" smtClean="0"/>
              <a:t> </a:t>
            </a:r>
            <a:r>
              <a:rPr lang="en-US" sz="1800" b="1" dirty="0" smtClean="0">
                <a:sym typeface="Symbol"/>
              </a:rPr>
              <a:t></a:t>
            </a:r>
            <a:r>
              <a:rPr lang="en-US" sz="1800" b="1" dirty="0" smtClean="0">
                <a:sym typeface="Symbol"/>
              </a:rPr>
              <a:t>q </a:t>
            </a:r>
            <a:r>
              <a:rPr lang="en-US" sz="1800" b="1" i="1" dirty="0" smtClean="0"/>
              <a:t>– </a:t>
            </a:r>
            <a:r>
              <a:rPr lang="en-US" sz="1800" b="1" i="1" dirty="0" err="1" smtClean="0"/>
              <a:t>b</a:t>
            </a:r>
            <a:r>
              <a:rPr lang="en-US" sz="1800" b="1" i="1" baseline="-25000" dirty="0" err="1" smtClean="0"/>
              <a:t>n</a:t>
            </a:r>
            <a:r>
              <a:rPr lang="en-US" sz="1800" b="1" dirty="0" err="1" smtClean="0">
                <a:sym typeface="Symbol"/>
              </a:rPr>
              <a:t>q</a:t>
            </a:r>
            <a:endParaRPr lang="en-US" sz="1800" b="1" dirty="0" smtClean="0">
              <a:sym typeface="Symbol"/>
            </a:endParaRPr>
          </a:p>
          <a:p>
            <a:pPr marL="0" indent="0">
              <a:buNone/>
            </a:pPr>
            <a:r>
              <a:rPr lang="en-US" sz="1800" b="1" i="1" dirty="0" err="1" smtClean="0"/>
              <a:t>S</a:t>
            </a:r>
            <a:r>
              <a:rPr lang="en-US" sz="1800" b="1" i="1" baseline="-25000" dirty="0" err="1" smtClean="0"/>
              <a:t>n</a:t>
            </a:r>
            <a:r>
              <a:rPr lang="en-US" sz="1800" b="1" i="1" baseline="-25000" dirty="0" smtClean="0"/>
              <a:t> </a:t>
            </a:r>
            <a:r>
              <a:rPr lang="en-US" sz="1800" b="1" i="1" dirty="0" smtClean="0"/>
              <a:t>- </a:t>
            </a:r>
            <a:r>
              <a:rPr lang="en-US" sz="1800" b="1" i="1" dirty="0" err="1" smtClean="0"/>
              <a:t>S</a:t>
            </a:r>
            <a:r>
              <a:rPr lang="en-US" sz="1800" b="1" i="1" baseline="-25000" dirty="0" err="1" smtClean="0"/>
              <a:t>n</a:t>
            </a:r>
            <a:r>
              <a:rPr lang="en-US" sz="1800" b="1" i="1" baseline="-25000" dirty="0" smtClean="0"/>
              <a:t> </a:t>
            </a:r>
            <a:r>
              <a:rPr lang="en-US" sz="1800" b="1" dirty="0" smtClean="0">
                <a:sym typeface="Symbol"/>
              </a:rPr>
              <a:t>q </a:t>
            </a:r>
            <a:r>
              <a:rPr lang="en-US" sz="1800" b="1" dirty="0" smtClean="0">
                <a:sym typeface="Symbol"/>
              </a:rPr>
              <a:t>= </a:t>
            </a:r>
            <a:r>
              <a:rPr lang="en-US" sz="1800" b="1" dirty="0" smtClean="0"/>
              <a:t>b</a:t>
            </a:r>
            <a:r>
              <a:rPr lang="en-US" sz="1800" b="1" baseline="-25000" dirty="0" smtClean="0"/>
              <a:t>1</a:t>
            </a:r>
            <a:r>
              <a:rPr lang="en-US" sz="1800" b="1" i="1" dirty="0" smtClean="0"/>
              <a:t> – </a:t>
            </a:r>
            <a:r>
              <a:rPr lang="en-US" sz="1800" b="1" i="1" dirty="0" err="1" smtClean="0"/>
              <a:t>b</a:t>
            </a:r>
            <a:r>
              <a:rPr lang="en-US" sz="1800" b="1" i="1" baseline="-25000" dirty="0" err="1" smtClean="0"/>
              <a:t>n</a:t>
            </a:r>
            <a:r>
              <a:rPr lang="en-US" sz="1800" b="1" dirty="0" err="1" smtClean="0">
                <a:sym typeface="Symbol"/>
              </a:rPr>
              <a:t></a:t>
            </a:r>
            <a:r>
              <a:rPr lang="en-US" sz="1800" b="1" dirty="0" err="1" smtClean="0">
                <a:sym typeface="Symbol"/>
              </a:rPr>
              <a:t>q</a:t>
            </a:r>
            <a:r>
              <a:rPr lang="en-US" sz="1800" b="1" dirty="0" smtClean="0">
                <a:sym typeface="Symbol"/>
              </a:rPr>
              <a:t>; </a:t>
            </a:r>
          </a:p>
          <a:p>
            <a:pPr marL="0" indent="0">
              <a:buNone/>
            </a:pPr>
            <a:r>
              <a:rPr lang="en-US" sz="1800" b="1" i="1" dirty="0" err="1" smtClean="0"/>
              <a:t>S</a:t>
            </a:r>
            <a:r>
              <a:rPr lang="en-US" sz="1800" b="1" i="1" baseline="-25000" dirty="0" err="1" smtClean="0"/>
              <a:t>n</a:t>
            </a:r>
            <a:r>
              <a:rPr lang="en-US" sz="1800" b="1" i="1" baseline="-25000" dirty="0" smtClean="0"/>
              <a:t> </a:t>
            </a:r>
            <a:r>
              <a:rPr lang="en-US" sz="2000" b="1" dirty="0" smtClean="0">
                <a:sym typeface="Symbol"/>
              </a:rPr>
              <a:t>(1-q)= </a:t>
            </a:r>
            <a:r>
              <a:rPr lang="en-US" sz="2000" b="1" dirty="0" smtClean="0"/>
              <a:t>b</a:t>
            </a:r>
            <a:r>
              <a:rPr lang="en-US" sz="2000" b="1" baseline="-25000" dirty="0" smtClean="0"/>
              <a:t>1</a:t>
            </a:r>
            <a:r>
              <a:rPr lang="en-US" sz="2000" b="1" i="1" dirty="0" smtClean="0"/>
              <a:t> – </a:t>
            </a:r>
            <a:r>
              <a:rPr lang="en-US" sz="2000" b="1" i="1" dirty="0" err="1" smtClean="0"/>
              <a:t>b</a:t>
            </a:r>
            <a:r>
              <a:rPr lang="en-US" sz="2000" b="1" i="1" baseline="-25000" dirty="0" err="1" smtClean="0"/>
              <a:t>n</a:t>
            </a:r>
            <a:r>
              <a:rPr lang="en-US" sz="2000" b="1" dirty="0" err="1" smtClean="0">
                <a:sym typeface="Symbol"/>
              </a:rPr>
              <a:t>q</a:t>
            </a:r>
            <a:r>
              <a:rPr lang="en-US" sz="2000" b="1" dirty="0" smtClean="0">
                <a:sym typeface="Symbol"/>
              </a:rPr>
              <a:t>;</a:t>
            </a:r>
            <a:endParaRPr lang="en-US" sz="2000" dirty="0" smtClean="0">
              <a:sym typeface="Symbol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980728"/>
            <a:ext cx="4038600" cy="54486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5877272"/>
            <a:ext cx="1295400" cy="542925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20270" y="3212976"/>
            <a:ext cx="240532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76672"/>
            <a:ext cx="4320480" cy="5952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/>
              <a:t>Якщо </a:t>
            </a:r>
            <a:r>
              <a:rPr lang="en-US" sz="2000" i="1" dirty="0" smtClean="0"/>
              <a:t>q </a:t>
            </a:r>
            <a:r>
              <a:rPr lang="uk-UA" sz="2000" i="1" dirty="0" smtClean="0"/>
              <a:t>&gt; </a:t>
            </a:r>
            <a:r>
              <a:rPr lang="uk-UA" sz="2000" dirty="0" smtClean="0"/>
              <a:t>1, то доцільніше використовувати формулу </a:t>
            </a:r>
            <a:r>
              <a:rPr lang="en-US" sz="2000" dirty="0" smtClean="0"/>
              <a:t> </a:t>
            </a:r>
            <a:r>
              <a:rPr lang="uk-UA" sz="2000" dirty="0" smtClean="0"/>
              <a:t>у </a:t>
            </a:r>
            <a:r>
              <a:rPr lang="uk-UA" sz="2000" dirty="0" smtClean="0"/>
              <a:t>такому вигляді:	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uk-UA" sz="2000" dirty="0" smtClean="0"/>
              <a:t>Скориставшись </a:t>
            </a:r>
            <a:r>
              <a:rPr lang="uk-UA" sz="2000" dirty="0" smtClean="0"/>
              <a:t>рівністю </a:t>
            </a:r>
            <a:r>
              <a:rPr lang="en-US" sz="2000" dirty="0" err="1" smtClean="0"/>
              <a:t>b</a:t>
            </a:r>
            <a:r>
              <a:rPr lang="en-US" sz="2000" i="1" baseline="-25000" dirty="0" err="1" smtClean="0"/>
              <a:t>n</a:t>
            </a:r>
            <a:r>
              <a:rPr lang="uk-UA" sz="2000" i="1" dirty="0" smtClean="0"/>
              <a:t> </a:t>
            </a:r>
            <a:r>
              <a:rPr lang="uk-UA" sz="2000" i="1" dirty="0" smtClean="0"/>
              <a:t>= </a:t>
            </a:r>
            <a:r>
              <a:rPr lang="en-US" sz="2000" i="1" dirty="0" smtClean="0"/>
              <a:t>b</a:t>
            </a:r>
            <a:r>
              <a:rPr lang="en-US" sz="2000" i="1" baseline="-25000" dirty="0" smtClean="0"/>
              <a:t>1</a:t>
            </a:r>
            <a:r>
              <a:rPr lang="uk-UA" sz="2000" i="1" dirty="0" smtClean="0"/>
              <a:t> </a:t>
            </a:r>
            <a:r>
              <a:rPr lang="en-US" sz="2000" i="1" dirty="0" smtClean="0"/>
              <a:t>q</a:t>
            </a:r>
            <a:r>
              <a:rPr lang="en-US" sz="2000" i="1" baseline="-25000" dirty="0" smtClean="0"/>
              <a:t>n-1</a:t>
            </a:r>
            <a:r>
              <a:rPr lang="ru-RU" sz="2000" i="1" dirty="0" smtClean="0"/>
              <a:t> </a:t>
            </a:r>
            <a:r>
              <a:rPr lang="uk-UA" sz="2000" dirty="0" smtClean="0"/>
              <a:t>отримаємо ще один </a:t>
            </a:r>
            <a:r>
              <a:rPr lang="uk-UA" sz="2000" dirty="0" smtClean="0"/>
              <a:t>запис </a:t>
            </a:r>
            <a:r>
              <a:rPr lang="uk-UA" sz="2000" dirty="0" smtClean="0"/>
              <a:t>останньої формули</a:t>
            </a:r>
            <a:r>
              <a:rPr lang="uk-UA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uk-UA" sz="2000" b="1" dirty="0" smtClean="0"/>
              <a:t>Приклад</a:t>
            </a:r>
            <a:r>
              <a:rPr lang="uk-UA" sz="2000" b="1" dirty="0" smtClean="0"/>
              <a:t>. </a:t>
            </a:r>
            <a:endParaRPr lang="en-US" sz="2000" b="1" dirty="0" smtClean="0"/>
          </a:p>
          <a:p>
            <a:pPr marL="0" indent="0">
              <a:buNone/>
            </a:pPr>
            <a:r>
              <a:rPr lang="uk-UA" sz="2000" dirty="0" smtClean="0"/>
              <a:t>Знайти </a:t>
            </a:r>
            <a:r>
              <a:rPr lang="uk-UA" sz="2000" dirty="0" smtClean="0"/>
              <a:t>суму перших шести членів геометричної прогресії: 4; 2; 1; ....</a:t>
            </a:r>
            <a:endParaRPr lang="ru-RU" sz="2000" dirty="0" smtClean="0"/>
          </a:p>
          <a:p>
            <a:pPr marL="0" indent="0">
              <a:buNone/>
            </a:pPr>
            <a:r>
              <a:rPr lang="uk-UA" sz="2000" b="1" i="1" dirty="0" smtClean="0"/>
              <a:t>Порада.</a:t>
            </a:r>
            <a:r>
              <a:rPr lang="uk-UA" sz="2000" i="1" dirty="0" smtClean="0"/>
              <a:t> </a:t>
            </a:r>
            <a:endParaRPr lang="en-US" sz="2000" i="1" dirty="0" smtClean="0"/>
          </a:p>
          <a:p>
            <a:pPr marL="0" indent="0">
              <a:buNone/>
            </a:pPr>
            <a:r>
              <a:rPr lang="uk-UA" sz="2000" dirty="0" smtClean="0"/>
              <a:t>Оскільки </a:t>
            </a:r>
            <a:r>
              <a:rPr lang="uk-UA" sz="2000" dirty="0" smtClean="0"/>
              <a:t>тут </a:t>
            </a:r>
            <a:r>
              <a:rPr lang="en-US" sz="2000" dirty="0" smtClean="0"/>
              <a:t>b</a:t>
            </a:r>
            <a:r>
              <a:rPr lang="uk-UA" sz="2000" i="1" baseline="-25000" dirty="0" smtClean="0"/>
              <a:t>1</a:t>
            </a:r>
            <a:r>
              <a:rPr lang="uk-UA" sz="2000" i="1" dirty="0" smtClean="0"/>
              <a:t> </a:t>
            </a:r>
            <a:r>
              <a:rPr lang="en-US" sz="2000" i="1" dirty="0" smtClean="0"/>
              <a:t>=</a:t>
            </a:r>
            <a:r>
              <a:rPr lang="uk-UA" sz="2000" i="1" dirty="0" smtClean="0"/>
              <a:t> </a:t>
            </a:r>
            <a:r>
              <a:rPr lang="uk-UA" sz="2000" dirty="0" smtClean="0"/>
              <a:t>4, </a:t>
            </a:r>
            <a:r>
              <a:rPr lang="en-US" sz="2000" dirty="0" smtClean="0"/>
              <a:t>a q </a:t>
            </a:r>
            <a:r>
              <a:rPr lang="uk-UA" sz="2000" dirty="0" smtClean="0"/>
              <a:t>= </a:t>
            </a:r>
            <a:r>
              <a:rPr lang="en-US" sz="2000" dirty="0" smtClean="0"/>
              <a:t>1/2</a:t>
            </a:r>
            <a:r>
              <a:rPr lang="uk-UA" sz="2000" dirty="0" smtClean="0"/>
              <a:t>, </a:t>
            </a:r>
            <a:r>
              <a:rPr lang="uk-UA" sz="2000" dirty="0" smtClean="0"/>
              <a:t>то доцільно </a:t>
            </a:r>
            <a:r>
              <a:rPr lang="uk-UA" sz="2000" dirty="0" smtClean="0"/>
              <a:t>скористатися </a:t>
            </a:r>
            <a:r>
              <a:rPr lang="uk-UA" sz="2000" dirty="0" smtClean="0"/>
              <a:t>таким варіантом формули: 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1412776"/>
            <a:ext cx="1295400" cy="542925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3068960"/>
            <a:ext cx="2628900" cy="55245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5949280"/>
            <a:ext cx="1457325" cy="552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7544" y="1556792"/>
            <a:ext cx="8219256" cy="180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Запитання </a:t>
            </a:r>
            <a:r>
              <a:rPr lang="uk-UA" dirty="0" smtClean="0"/>
              <a:t>для самоперевірки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Запишіть варіанти формул для обчислення суми </a:t>
            </a:r>
            <a:r>
              <a:rPr lang="uk-UA" i="1" dirty="0" smtClean="0"/>
              <a:t>п </a:t>
            </a:r>
            <a:r>
              <a:rPr lang="uk-UA" dirty="0" smtClean="0"/>
              <a:t>перших членів геометричної прогресії. Поясніть, коли доцільно використовувати кожну з них.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827584" y="476672"/>
            <a:ext cx="7344816" cy="11087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Формули суми 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перших </a:t>
            </a:r>
            <a:r>
              <a:rPr lang="uk-UA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3501008"/>
            <a:ext cx="240532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29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4869160"/>
            <a:ext cx="2376264" cy="9501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3573016"/>
            <a:ext cx="3999535" cy="8404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797152"/>
            <a:ext cx="2469378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11.2.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C(25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CSC(25)</Template>
  <TotalTime>132</TotalTime>
  <Words>333</Words>
  <Application>Microsoft Office PowerPoint</Application>
  <PresentationFormat>Экран (4:3)</PresentationFormat>
  <Paragraphs>91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CSC(25)</vt:lpstr>
      <vt:lpstr>Матеріали до уроків</vt:lpstr>
      <vt:lpstr>Готуємося до уроку</vt:lpstr>
      <vt:lpstr>Зміст </vt:lpstr>
      <vt:lpstr>Тема 6</vt:lpstr>
      <vt:lpstr>Слайд 5</vt:lpstr>
      <vt:lpstr>Слайд 6</vt:lpstr>
      <vt:lpstr>Слайд 7</vt:lpstr>
      <vt:lpstr>Пункт 11.2.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Книга</dc:title>
  <dc:subject/>
  <dc:creator>KEK$</dc:creator>
  <cp:keywords/>
  <dc:description/>
  <cp:lastModifiedBy>KEKC</cp:lastModifiedBy>
  <cp:revision>28</cp:revision>
  <dcterms:created xsi:type="dcterms:W3CDTF">2011-07-22T16:01:39Z</dcterms:created>
  <dcterms:modified xsi:type="dcterms:W3CDTF">2011-08-23T12:50:30Z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