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 сполучна ліні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25" name="Пі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6" name="Місце для дати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C7E9D88-E811-40C3-AF18-906352990017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7" name="Місце для нижнього колонтитула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8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A59D39A-03B4-4D92-BB25-F387C0E84FE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E97F5-AF14-471D-9982-8A52F2746121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5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E76FA-1A71-477B-92E5-017792BA1A7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1FCF33-50E6-4113-865B-5B9F469EC88A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E3842483-34B7-4912-BF09-88A1DD28BFC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645CC-58EE-473F-9D22-EF7F45BFF165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5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BCD64-A83D-41AF-9D40-D0705FE3E76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1E93D8A-EEAF-4B13-8476-76326EDFE49D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FB6BAD-0D51-490F-85EC-17D8516565A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6E08F-BA8D-4AC7-99D5-B8542B86B946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6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B80B5-241C-415C-B4D1-318DB56103C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64B11-7B13-4ACD-9C44-E480192291AB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8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8A4D1-BF82-4A72-8170-38AAF0B38EB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4C448-D1BA-47ED-8E9A-B498F5D54385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F4EE9-36CB-4B51-8051-35CAD7A22F7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CD68C-F998-4DB9-9E39-7F4DF1BD6E71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3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7383F-68A5-48FD-A8F3-A79DB257025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D0382-2FAB-418F-BC46-3E344CB04F87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6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CCD09-45FC-4FE6-8266-65DB2AB5E32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Місце для зображення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7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C0CF3B-F84C-4E67-B36A-AAA3581BEBF0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8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7A59B-C67D-45D1-9416-EBF6CE3D363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Місце для заголовка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030" name="Місце для тексту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27" name="Місце для дати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118FE37-D8C0-4850-8150-2F7446361309}" type="datetimeFigureOut">
              <a:rPr lang="uk-UA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85F45EFF-E94A-433A-8BA3-032B502E158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57554" y="2143116"/>
            <a:ext cx="5105400" cy="286816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Історія виникнення екстремальних задач</a:t>
            </a:r>
            <a:endParaRPr lang="uk-UA" dirty="0"/>
          </a:p>
        </p:txBody>
      </p:sp>
      <p:sp>
        <p:nvSpPr>
          <p:cNvPr id="13314" name="Підзаголовок 2"/>
          <p:cNvSpPr>
            <a:spLocks noGrp="1"/>
          </p:cNvSpPr>
          <p:nvPr>
            <p:ph type="subTitle" idx="1"/>
          </p:nvPr>
        </p:nvSpPr>
        <p:spPr>
          <a:xfrm>
            <a:off x="3357563" y="357188"/>
            <a:ext cx="5114925" cy="1101725"/>
          </a:xfrm>
        </p:spPr>
        <p:txBody>
          <a:bodyPr/>
          <a:lstStyle/>
          <a:p>
            <a:r>
              <a:rPr lang="uk-UA" smtClean="0"/>
              <a:t>Міні-проект №1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14338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9725"/>
            <a:ext cx="7615238" cy="4846638"/>
          </a:xfrm>
        </p:spPr>
        <p:txBody>
          <a:bodyPr/>
          <a:lstStyle/>
          <a:p>
            <a:pPr marL="514350" indent="-514350">
              <a:buFont typeface="Trebuchet MS" pitchFamily="34" charset="0"/>
              <a:buAutoNum type="arabicPeriod"/>
            </a:pPr>
            <a:r>
              <a:rPr lang="uk-UA" sz="3600" smtClean="0"/>
              <a:t>Задачі оптимізації.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uk-UA" sz="3600" smtClean="0"/>
              <a:t>Задача Дідони.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uk-UA" sz="3600" smtClean="0"/>
              <a:t>Внесок видатних математиків у розв’язування задач оптимізації</a:t>
            </a:r>
            <a:r>
              <a:rPr lang="uk-UA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7524752" cy="578647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Задачі оптимізації це задачі на відшукання оптимального варіанта з погляду наміченої цілі (знаходження найбільшого і найменшого, найкращого і найгіршого та ін.)</a:t>
            </a:r>
            <a:endParaRPr lang="uk-UA" sz="4400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Задача </a:t>
            </a:r>
            <a:r>
              <a:rPr lang="uk-UA" dirty="0" err="1" smtClean="0"/>
              <a:t>Дідони</a:t>
            </a:r>
            <a:endParaRPr lang="uk-UA" dirty="0"/>
          </a:p>
        </p:txBody>
      </p:sp>
      <p:sp>
        <p:nvSpPr>
          <p:cNvPr id="16386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uk-UA" smtClean="0"/>
              <a:t>Зайняти стільки землі, скільки можна вкрити шкурою вола.</a:t>
            </a:r>
          </a:p>
        </p:txBody>
      </p:sp>
      <p:pic>
        <p:nvPicPr>
          <p:cNvPr id="4098" name="Picture 2" descr="http://www.greekroman.ru/img/rome/di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857496"/>
            <a:ext cx="2857500" cy="2647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Який з прямокутників із заданим периметром має найбільшу площу?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28625" y="1357313"/>
            <a:ext cx="7239000" cy="5286375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Розв’язання: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dirty="0" smtClean="0"/>
              <a:t> –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одна сторона прямокутника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(   -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 smtClean="0"/>
              <a:t>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dirty="0" smtClean="0"/>
              <a:t> –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друга сторона прямокутника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/>
              <a:t>)</a:t>
            </a:r>
            <a:r>
              <a:rPr lang="uk-UA" dirty="0" smtClean="0"/>
              <a:t>= (   -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 smtClean="0"/>
              <a:t>)·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 – площа прямокутника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/>
              <a:t>)</a:t>
            </a:r>
            <a:r>
              <a:rPr lang="uk-UA" dirty="0" smtClean="0"/>
              <a:t>=    ·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 smtClean="0"/>
              <a:t>-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х²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S'(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/>
              <a:t>)</a:t>
            </a:r>
            <a:r>
              <a:rPr lang="uk-UA" dirty="0" smtClean="0"/>
              <a:t>=   - 2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uk-UA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S'(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/>
              <a:t>)</a:t>
            </a:r>
            <a:r>
              <a:rPr lang="uk-UA" dirty="0" smtClean="0"/>
              <a:t>= 0,         - 2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 smtClean="0"/>
              <a:t>=0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                         х=     .    </a:t>
            </a: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Найбільшу площу має квадрат.</a:t>
            </a:r>
            <a:endParaRPr lang="uk-UA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571500" y="2000250"/>
            <a:ext cx="35718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400" u="sng">
                <a:latin typeface="Trebuchet MS" pitchFamily="34" charset="0"/>
              </a:rPr>
              <a:t>Р</a:t>
            </a:r>
          </a:p>
          <a:p>
            <a:r>
              <a:rPr lang="uk-UA">
                <a:latin typeface="Trebuchet MS" pitchFamily="34" charset="0"/>
              </a:rPr>
              <a:t>2</a:t>
            </a:r>
          </a:p>
        </p:txBody>
      </p:sp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1357313" y="2786063"/>
            <a:ext cx="357187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400" u="sng">
                <a:latin typeface="Trebuchet MS" pitchFamily="34" charset="0"/>
              </a:rPr>
              <a:t>Р</a:t>
            </a:r>
          </a:p>
          <a:p>
            <a:r>
              <a:rPr lang="uk-UA">
                <a:latin typeface="Trebuchet MS" pitchFamily="34" charset="0"/>
              </a:rPr>
              <a:t>2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1214438" y="3643313"/>
            <a:ext cx="357187" cy="74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400" u="sng">
                <a:latin typeface="Trebuchet MS" pitchFamily="34" charset="0"/>
              </a:rPr>
              <a:t>Р</a:t>
            </a:r>
          </a:p>
          <a:p>
            <a:r>
              <a:rPr lang="uk-UA">
                <a:latin typeface="Trebuchet MS" pitchFamily="34" charset="0"/>
              </a:rPr>
              <a:t>2</a:t>
            </a:r>
          </a:p>
        </p:txBody>
      </p:sp>
      <p:sp>
        <p:nvSpPr>
          <p:cNvPr id="17414" name="TextBox 6"/>
          <p:cNvSpPr txBox="1">
            <a:spLocks noChangeArrowheads="1"/>
          </p:cNvSpPr>
          <p:nvPr/>
        </p:nvSpPr>
        <p:spPr bwMode="auto">
          <a:xfrm>
            <a:off x="1214438" y="4429125"/>
            <a:ext cx="357187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400" u="sng">
                <a:latin typeface="Trebuchet MS" pitchFamily="34" charset="0"/>
              </a:rPr>
              <a:t>Р</a:t>
            </a:r>
          </a:p>
          <a:p>
            <a:r>
              <a:rPr lang="uk-UA">
                <a:latin typeface="Trebuchet MS" pitchFamily="34" charset="0"/>
              </a:rPr>
              <a:t>2</a:t>
            </a:r>
          </a:p>
        </p:txBody>
      </p:sp>
      <p:sp>
        <p:nvSpPr>
          <p:cNvPr id="17415" name="TextBox 7"/>
          <p:cNvSpPr txBox="1">
            <a:spLocks noChangeArrowheads="1"/>
          </p:cNvSpPr>
          <p:nvPr/>
        </p:nvSpPr>
        <p:spPr bwMode="auto">
          <a:xfrm>
            <a:off x="2143125" y="5286375"/>
            <a:ext cx="357188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400" u="sng">
                <a:latin typeface="Trebuchet MS" pitchFamily="34" charset="0"/>
              </a:rPr>
              <a:t>Р</a:t>
            </a:r>
          </a:p>
          <a:p>
            <a:r>
              <a:rPr lang="uk-UA">
                <a:latin typeface="Trebuchet MS" pitchFamily="34" charset="0"/>
              </a:rPr>
              <a:t>2</a:t>
            </a:r>
          </a:p>
        </p:txBody>
      </p:sp>
      <p:sp>
        <p:nvSpPr>
          <p:cNvPr id="17416" name="TextBox 8"/>
          <p:cNvSpPr txBox="1">
            <a:spLocks noChangeArrowheads="1"/>
          </p:cNvSpPr>
          <p:nvPr/>
        </p:nvSpPr>
        <p:spPr bwMode="auto">
          <a:xfrm>
            <a:off x="2928938" y="6110288"/>
            <a:ext cx="357187" cy="74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400" u="sng">
                <a:latin typeface="Trebuchet MS" pitchFamily="34" charset="0"/>
              </a:rPr>
              <a:t>Р</a:t>
            </a:r>
          </a:p>
          <a:p>
            <a:r>
              <a:rPr lang="uk-UA">
                <a:latin typeface="Trebuchet MS" pitchFamily="34" charset="0"/>
              </a:rPr>
              <a:t>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Місце для вмісту 2"/>
          <p:cNvSpPr>
            <a:spLocks noGrp="1"/>
          </p:cNvSpPr>
          <p:nvPr>
            <p:ph idx="1"/>
          </p:nvPr>
        </p:nvSpPr>
        <p:spPr>
          <a:xfrm>
            <a:off x="2643188" y="1609725"/>
            <a:ext cx="5500687" cy="4846638"/>
          </a:xfrm>
        </p:spPr>
        <p:txBody>
          <a:bodyPr/>
          <a:lstStyle/>
          <a:p>
            <a:pPr marL="0" indent="265113" algn="just">
              <a:buFont typeface="Wingdings 2" pitchFamily="18" charset="2"/>
              <a:buNone/>
            </a:pPr>
            <a:r>
              <a:rPr lang="uk-UA" sz="3200" smtClean="0"/>
              <a:t>П.Ферма знайшов перший загальний алгоритм розв’язування задач оптимізації. Він виклав його в праці “Метод відшукання найбільших і найменших значень”</a:t>
            </a:r>
          </a:p>
        </p:txBody>
      </p:sp>
      <p:pic>
        <p:nvPicPr>
          <p:cNvPr id="18434" name="Picture 2" descr="http://img.kimdir.com/kimdir/p/i/25ee9828c1db163cff7bb754ae278a03fd6e219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428625"/>
            <a:ext cx="2357438" cy="319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Місце для вмісту 2"/>
          <p:cNvSpPr>
            <a:spLocks noGrp="1"/>
          </p:cNvSpPr>
          <p:nvPr>
            <p:ph idx="1"/>
          </p:nvPr>
        </p:nvSpPr>
        <p:spPr>
          <a:xfrm>
            <a:off x="214313" y="2928938"/>
            <a:ext cx="7481887" cy="3786187"/>
          </a:xfrm>
        </p:spPr>
        <p:txBody>
          <a:bodyPr/>
          <a:lstStyle/>
          <a:p>
            <a:pPr marL="0" indent="447675">
              <a:buFont typeface="Wingdings 2" pitchFamily="18" charset="2"/>
              <a:buNone/>
            </a:pPr>
            <a:endParaRPr lang="uk-UA" smtClean="0"/>
          </a:p>
          <a:p>
            <a:pPr marL="0" indent="447675">
              <a:buFont typeface="Wingdings 2" pitchFamily="18" charset="2"/>
              <a:buNone/>
            </a:pPr>
            <a:r>
              <a:rPr lang="uk-UA" smtClean="0"/>
              <a:t>Рішучий крок у розвитку загальної теорії екстремумів зробили І.Ньютон і Г. Лейбніц, створивши теорію диференціального числення.</a:t>
            </a:r>
          </a:p>
        </p:txBody>
      </p:sp>
      <p:grpSp>
        <p:nvGrpSpPr>
          <p:cNvPr id="19459" name="Групувати 3"/>
          <p:cNvGrpSpPr>
            <a:grpSpLocks/>
          </p:cNvGrpSpPr>
          <p:nvPr/>
        </p:nvGrpSpPr>
        <p:grpSpPr bwMode="auto">
          <a:xfrm>
            <a:off x="1116013" y="404813"/>
            <a:ext cx="5715000" cy="3000375"/>
            <a:chOff x="0" y="-1"/>
            <a:chExt cx="5715008" cy="3000373"/>
          </a:xfrm>
        </p:grpSpPr>
        <p:pic>
          <p:nvPicPr>
            <p:cNvPr id="19460" name="Picture 4" descr="http://fact-planet.ru/images/178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238750" cy="2952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1" name="Picture 2" descr="http://www.epwr.ru/quotauthor/309/1.jpg"/>
            <p:cNvPicPr>
              <a:picLocks noChangeAspect="1" noChangeArrowheads="1"/>
            </p:cNvPicPr>
            <p:nvPr/>
          </p:nvPicPr>
          <p:blipFill>
            <a:blip r:embed="rId3"/>
            <a:srcRect r="6383" b="29405"/>
            <a:stretch>
              <a:fillRect/>
            </a:stretch>
          </p:blipFill>
          <p:spPr bwMode="auto">
            <a:xfrm>
              <a:off x="2571736" y="-1"/>
              <a:ext cx="3143272" cy="3000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шукана">
  <a:themeElements>
    <a:clrScheme name="Вишукана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Вишукана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Вишукана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ишукана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</TotalTime>
  <Words>179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Вишукана</vt:lpstr>
      <vt:lpstr>Історія виникнення екстремальних задач</vt:lpstr>
      <vt:lpstr>План</vt:lpstr>
      <vt:lpstr>Задачі оптимізації це задачі на відшукання оптимального варіанта з погляду наміченої цілі (знаходження найбільшого і найменшого, найкращого і найгіршого та ін.)</vt:lpstr>
      <vt:lpstr>Задача Дідони</vt:lpstr>
      <vt:lpstr>Який з прямокутників із заданим периметром має найбільшу площу?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виникнення екстремальних задач.</dc:title>
  <dc:creator>Administrator</dc:creator>
  <cp:lastModifiedBy>Ира</cp:lastModifiedBy>
  <cp:revision>7</cp:revision>
  <dcterms:created xsi:type="dcterms:W3CDTF">2012-12-07T04:27:40Z</dcterms:created>
  <dcterms:modified xsi:type="dcterms:W3CDTF">2014-11-03T16:21:23Z</dcterms:modified>
</cp:coreProperties>
</file>