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4" r:id="rId4"/>
    <p:sldId id="263" r:id="rId5"/>
    <p:sldId id="256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8" name="Місце для номера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Місце для нижнього колонтитула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іліні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іліні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96EA989-EE83-4D12-9B0E-E486687C0197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0B9942E-9A9B-4CF8-996A-B5C67AA18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772400" cy="1470025"/>
          </a:xfrm>
        </p:spPr>
        <p:txBody>
          <a:bodyPr/>
          <a:lstStyle/>
          <a:p>
            <a:r>
              <a:rPr lang="uk-UA" dirty="0" smtClean="0"/>
              <a:t>Міні-проект №2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>
            <a:noAutofit/>
          </a:bodyPr>
          <a:lstStyle/>
          <a:p>
            <a:r>
              <a:rPr lang="uk-U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Принцип екстремуму в природі</a:t>
            </a:r>
            <a:endParaRPr lang="uk-U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Принцип екстремуму і площі.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Екстремуми в оптиці.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Поверхні, які мають найбільший об’єм. 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 усіх фігур на площині, обмежених кривими лініями, найбільшу площу має круг.</a:t>
            </a:r>
            <a:endParaRPr lang="uk-U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000232" y="2143116"/>
            <a:ext cx="2071702" cy="207170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кутник 4"/>
          <p:cNvSpPr/>
          <p:nvPr/>
        </p:nvSpPr>
        <p:spPr>
          <a:xfrm>
            <a:off x="4786314" y="3286124"/>
            <a:ext cx="2286016" cy="16430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Рівнобедрений трикутник 5"/>
          <p:cNvSpPr/>
          <p:nvPr/>
        </p:nvSpPr>
        <p:spPr>
          <a:xfrm>
            <a:off x="500034" y="3571876"/>
            <a:ext cx="2071702" cy="2214578"/>
          </a:xfrm>
          <a:prstGeom prst="triangl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олілінія 6"/>
          <p:cNvSpPr/>
          <p:nvPr/>
        </p:nvSpPr>
        <p:spPr>
          <a:xfrm>
            <a:off x="3357554" y="4857760"/>
            <a:ext cx="2151401" cy="1819089"/>
          </a:xfrm>
          <a:custGeom>
            <a:avLst/>
            <a:gdLst>
              <a:gd name="connsiteX0" fmla="*/ 238625 w 2151401"/>
              <a:gd name="connsiteY0" fmla="*/ 75132 h 1819089"/>
              <a:gd name="connsiteX1" fmla="*/ 275948 w 2151401"/>
              <a:gd name="connsiteY1" fmla="*/ 56471 h 1819089"/>
              <a:gd name="connsiteX2" fmla="*/ 331931 w 2151401"/>
              <a:gd name="connsiteY2" fmla="*/ 19149 h 1819089"/>
              <a:gd name="connsiteX3" fmla="*/ 387915 w 2151401"/>
              <a:gd name="connsiteY3" fmla="*/ 488 h 1819089"/>
              <a:gd name="connsiteX4" fmla="*/ 639842 w 2151401"/>
              <a:gd name="connsiteY4" fmla="*/ 9818 h 1819089"/>
              <a:gd name="connsiteX5" fmla="*/ 705156 w 2151401"/>
              <a:gd name="connsiteY5" fmla="*/ 37810 h 1819089"/>
              <a:gd name="connsiteX6" fmla="*/ 873107 w 2151401"/>
              <a:gd name="connsiteY6" fmla="*/ 84463 h 1819089"/>
              <a:gd name="connsiteX7" fmla="*/ 1153025 w 2151401"/>
              <a:gd name="connsiteY7" fmla="*/ 215092 h 1819089"/>
              <a:gd name="connsiteX8" fmla="*/ 1330307 w 2151401"/>
              <a:gd name="connsiteY8" fmla="*/ 355051 h 1819089"/>
              <a:gd name="connsiteX9" fmla="*/ 1367629 w 2151401"/>
              <a:gd name="connsiteY9" fmla="*/ 392373 h 1819089"/>
              <a:gd name="connsiteX10" fmla="*/ 1460936 w 2151401"/>
              <a:gd name="connsiteY10" fmla="*/ 504341 h 1819089"/>
              <a:gd name="connsiteX11" fmla="*/ 1516919 w 2151401"/>
              <a:gd name="connsiteY11" fmla="*/ 569655 h 1819089"/>
              <a:gd name="connsiteX12" fmla="*/ 1582233 w 2151401"/>
              <a:gd name="connsiteY12" fmla="*/ 634969 h 1819089"/>
              <a:gd name="connsiteX13" fmla="*/ 1647548 w 2151401"/>
              <a:gd name="connsiteY13" fmla="*/ 718945 h 1819089"/>
              <a:gd name="connsiteX14" fmla="*/ 1703531 w 2151401"/>
              <a:gd name="connsiteY14" fmla="*/ 774928 h 1819089"/>
              <a:gd name="connsiteX15" fmla="*/ 1759515 w 2151401"/>
              <a:gd name="connsiteY15" fmla="*/ 849573 h 1819089"/>
              <a:gd name="connsiteX16" fmla="*/ 1871482 w 2151401"/>
              <a:gd name="connsiteY16" fmla="*/ 970871 h 1819089"/>
              <a:gd name="connsiteX17" fmla="*/ 1983450 w 2151401"/>
              <a:gd name="connsiteY17" fmla="*/ 1092169 h 1819089"/>
              <a:gd name="connsiteX18" fmla="*/ 2030103 w 2151401"/>
              <a:gd name="connsiteY18" fmla="*/ 1129492 h 1819089"/>
              <a:gd name="connsiteX19" fmla="*/ 2076756 w 2151401"/>
              <a:gd name="connsiteY19" fmla="*/ 1148153 h 1819089"/>
              <a:gd name="connsiteX20" fmla="*/ 2132740 w 2151401"/>
              <a:gd name="connsiteY20" fmla="*/ 1213467 h 1819089"/>
              <a:gd name="connsiteX21" fmla="*/ 2151401 w 2151401"/>
              <a:gd name="connsiteY21" fmla="*/ 1306773 h 1819089"/>
              <a:gd name="connsiteX22" fmla="*/ 2114078 w 2151401"/>
              <a:gd name="connsiteY22" fmla="*/ 1493385 h 1819089"/>
              <a:gd name="connsiteX23" fmla="*/ 2039433 w 2151401"/>
              <a:gd name="connsiteY23" fmla="*/ 1614683 h 1819089"/>
              <a:gd name="connsiteX24" fmla="*/ 1992780 w 2151401"/>
              <a:gd name="connsiteY24" fmla="*/ 1661336 h 1819089"/>
              <a:gd name="connsiteX25" fmla="*/ 1927466 w 2151401"/>
              <a:gd name="connsiteY25" fmla="*/ 1707990 h 1819089"/>
              <a:gd name="connsiteX26" fmla="*/ 1880813 w 2151401"/>
              <a:gd name="connsiteY26" fmla="*/ 1735981 h 1819089"/>
              <a:gd name="connsiteX27" fmla="*/ 1731523 w 2151401"/>
              <a:gd name="connsiteY27" fmla="*/ 1791965 h 1819089"/>
              <a:gd name="connsiteX28" fmla="*/ 1563572 w 2151401"/>
              <a:gd name="connsiteY28" fmla="*/ 1801296 h 1819089"/>
              <a:gd name="connsiteX29" fmla="*/ 1320976 w 2151401"/>
              <a:gd name="connsiteY29" fmla="*/ 1801296 h 1819089"/>
              <a:gd name="connsiteX30" fmla="*/ 1274323 w 2151401"/>
              <a:gd name="connsiteY30" fmla="*/ 1782634 h 1819089"/>
              <a:gd name="connsiteX31" fmla="*/ 1181017 w 2151401"/>
              <a:gd name="connsiteY31" fmla="*/ 1763973 h 1819089"/>
              <a:gd name="connsiteX32" fmla="*/ 1143695 w 2151401"/>
              <a:gd name="connsiteY32" fmla="*/ 1754643 h 1819089"/>
              <a:gd name="connsiteX33" fmla="*/ 1050389 w 2151401"/>
              <a:gd name="connsiteY33" fmla="*/ 1745312 h 1819089"/>
              <a:gd name="connsiteX34" fmla="*/ 1013066 w 2151401"/>
              <a:gd name="connsiteY34" fmla="*/ 1735981 h 1819089"/>
              <a:gd name="connsiteX35" fmla="*/ 882438 w 2151401"/>
              <a:gd name="connsiteY35" fmla="*/ 1726651 h 1819089"/>
              <a:gd name="connsiteX36" fmla="*/ 845115 w 2151401"/>
              <a:gd name="connsiteY36" fmla="*/ 1707990 h 1819089"/>
              <a:gd name="connsiteX37" fmla="*/ 817123 w 2151401"/>
              <a:gd name="connsiteY37" fmla="*/ 1679998 h 1819089"/>
              <a:gd name="connsiteX38" fmla="*/ 742478 w 2151401"/>
              <a:gd name="connsiteY38" fmla="*/ 1642675 h 1819089"/>
              <a:gd name="connsiteX39" fmla="*/ 705156 w 2151401"/>
              <a:gd name="connsiteY39" fmla="*/ 1614683 h 1819089"/>
              <a:gd name="connsiteX40" fmla="*/ 677164 w 2151401"/>
              <a:gd name="connsiteY40" fmla="*/ 1596022 h 1819089"/>
              <a:gd name="connsiteX41" fmla="*/ 546536 w 2151401"/>
              <a:gd name="connsiteY41" fmla="*/ 1446732 h 1819089"/>
              <a:gd name="connsiteX42" fmla="*/ 499882 w 2151401"/>
              <a:gd name="connsiteY42" fmla="*/ 1390749 h 1819089"/>
              <a:gd name="connsiteX43" fmla="*/ 481221 w 2151401"/>
              <a:gd name="connsiteY43" fmla="*/ 1362757 h 1819089"/>
              <a:gd name="connsiteX44" fmla="*/ 453229 w 2151401"/>
              <a:gd name="connsiteY44" fmla="*/ 1334765 h 1819089"/>
              <a:gd name="connsiteX45" fmla="*/ 434568 w 2151401"/>
              <a:gd name="connsiteY45" fmla="*/ 1297443 h 1819089"/>
              <a:gd name="connsiteX46" fmla="*/ 415907 w 2151401"/>
              <a:gd name="connsiteY46" fmla="*/ 1269451 h 1819089"/>
              <a:gd name="connsiteX47" fmla="*/ 387915 w 2151401"/>
              <a:gd name="connsiteY47" fmla="*/ 1213467 h 1819089"/>
              <a:gd name="connsiteX48" fmla="*/ 359923 w 2151401"/>
              <a:gd name="connsiteY48" fmla="*/ 1129492 h 1819089"/>
              <a:gd name="connsiteX49" fmla="*/ 331931 w 2151401"/>
              <a:gd name="connsiteY49" fmla="*/ 1017524 h 1819089"/>
              <a:gd name="connsiteX50" fmla="*/ 313270 w 2151401"/>
              <a:gd name="connsiteY50" fmla="*/ 989532 h 1819089"/>
              <a:gd name="connsiteX51" fmla="*/ 275948 w 2151401"/>
              <a:gd name="connsiteY51" fmla="*/ 896226 h 1819089"/>
              <a:gd name="connsiteX52" fmla="*/ 266617 w 2151401"/>
              <a:gd name="connsiteY52" fmla="*/ 756267 h 1819089"/>
              <a:gd name="connsiteX53" fmla="*/ 257287 w 2151401"/>
              <a:gd name="connsiteY53" fmla="*/ 718945 h 1819089"/>
              <a:gd name="connsiteX54" fmla="*/ 238625 w 2151401"/>
              <a:gd name="connsiteY54" fmla="*/ 625639 h 1819089"/>
              <a:gd name="connsiteX55" fmla="*/ 201303 w 2151401"/>
              <a:gd name="connsiteY55" fmla="*/ 523002 h 1819089"/>
              <a:gd name="connsiteX56" fmla="*/ 191972 w 2151401"/>
              <a:gd name="connsiteY56" fmla="*/ 467018 h 1819089"/>
              <a:gd name="connsiteX57" fmla="*/ 126658 w 2151401"/>
              <a:gd name="connsiteY57" fmla="*/ 345720 h 1819089"/>
              <a:gd name="connsiteX58" fmla="*/ 89336 w 2151401"/>
              <a:gd name="connsiteY58" fmla="*/ 299067 h 1819089"/>
              <a:gd name="connsiteX59" fmla="*/ 52013 w 2151401"/>
              <a:gd name="connsiteY59" fmla="*/ 243083 h 1819089"/>
              <a:gd name="connsiteX60" fmla="*/ 5360 w 2151401"/>
              <a:gd name="connsiteY60" fmla="*/ 177769 h 1819089"/>
              <a:gd name="connsiteX61" fmla="*/ 201303 w 2151401"/>
              <a:gd name="connsiteY61" fmla="*/ 131116 h 1819089"/>
              <a:gd name="connsiteX62" fmla="*/ 257287 w 2151401"/>
              <a:gd name="connsiteY62" fmla="*/ 103124 h 1819089"/>
              <a:gd name="connsiteX63" fmla="*/ 238625 w 2151401"/>
              <a:gd name="connsiteY63" fmla="*/ 75132 h 1819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151401" h="1819089">
                <a:moveTo>
                  <a:pt x="238625" y="75132"/>
                </a:moveTo>
                <a:cubicBezTo>
                  <a:pt x="251066" y="68912"/>
                  <a:pt x="264021" y="63627"/>
                  <a:pt x="275948" y="56471"/>
                </a:cubicBezTo>
                <a:cubicBezTo>
                  <a:pt x="295180" y="44932"/>
                  <a:pt x="310654" y="26241"/>
                  <a:pt x="331931" y="19149"/>
                </a:cubicBezTo>
                <a:lnTo>
                  <a:pt x="387915" y="488"/>
                </a:lnTo>
                <a:cubicBezTo>
                  <a:pt x="471891" y="3598"/>
                  <a:pt x="556384" y="0"/>
                  <a:pt x="639842" y="9818"/>
                </a:cubicBezTo>
                <a:cubicBezTo>
                  <a:pt x="663366" y="12586"/>
                  <a:pt x="682548" y="30745"/>
                  <a:pt x="705156" y="37810"/>
                </a:cubicBezTo>
                <a:cubicBezTo>
                  <a:pt x="840887" y="80226"/>
                  <a:pt x="738310" y="29546"/>
                  <a:pt x="873107" y="84463"/>
                </a:cubicBezTo>
                <a:cubicBezTo>
                  <a:pt x="892359" y="92306"/>
                  <a:pt x="1113515" y="188752"/>
                  <a:pt x="1153025" y="215092"/>
                </a:cubicBezTo>
                <a:cubicBezTo>
                  <a:pt x="1226028" y="263760"/>
                  <a:pt x="1255771" y="280515"/>
                  <a:pt x="1330307" y="355051"/>
                </a:cubicBezTo>
                <a:cubicBezTo>
                  <a:pt x="1342748" y="367492"/>
                  <a:pt x="1356043" y="379132"/>
                  <a:pt x="1367629" y="392373"/>
                </a:cubicBezTo>
                <a:cubicBezTo>
                  <a:pt x="1399621" y="428936"/>
                  <a:pt x="1429642" y="467179"/>
                  <a:pt x="1460936" y="504341"/>
                </a:cubicBezTo>
                <a:cubicBezTo>
                  <a:pt x="1479406" y="526274"/>
                  <a:pt x="1496643" y="549379"/>
                  <a:pt x="1516919" y="569655"/>
                </a:cubicBezTo>
                <a:cubicBezTo>
                  <a:pt x="1538690" y="591426"/>
                  <a:pt x="1561958" y="611798"/>
                  <a:pt x="1582233" y="634969"/>
                </a:cubicBezTo>
                <a:cubicBezTo>
                  <a:pt x="1605585" y="661657"/>
                  <a:pt x="1624323" y="692147"/>
                  <a:pt x="1647548" y="718945"/>
                </a:cubicBezTo>
                <a:cubicBezTo>
                  <a:pt x="1664832" y="738888"/>
                  <a:pt x="1686356" y="754891"/>
                  <a:pt x="1703531" y="774928"/>
                </a:cubicBezTo>
                <a:cubicBezTo>
                  <a:pt x="1723772" y="798542"/>
                  <a:pt x="1739902" y="825434"/>
                  <a:pt x="1759515" y="849573"/>
                </a:cubicBezTo>
                <a:cubicBezTo>
                  <a:pt x="1857583" y="970272"/>
                  <a:pt x="1789296" y="881215"/>
                  <a:pt x="1871482" y="970871"/>
                </a:cubicBezTo>
                <a:cubicBezTo>
                  <a:pt x="1933695" y="1038739"/>
                  <a:pt x="1917265" y="1032000"/>
                  <a:pt x="1983450" y="1092169"/>
                </a:cubicBezTo>
                <a:cubicBezTo>
                  <a:pt x="1998186" y="1105565"/>
                  <a:pt x="2013026" y="1119246"/>
                  <a:pt x="2030103" y="1129492"/>
                </a:cubicBezTo>
                <a:cubicBezTo>
                  <a:pt x="2044465" y="1138109"/>
                  <a:pt x="2061205" y="1141933"/>
                  <a:pt x="2076756" y="1148153"/>
                </a:cubicBezTo>
                <a:cubicBezTo>
                  <a:pt x="2090916" y="1162313"/>
                  <a:pt x="2126091" y="1194849"/>
                  <a:pt x="2132740" y="1213467"/>
                </a:cubicBezTo>
                <a:cubicBezTo>
                  <a:pt x="2143408" y="1243337"/>
                  <a:pt x="2151401" y="1306773"/>
                  <a:pt x="2151401" y="1306773"/>
                </a:cubicBezTo>
                <a:cubicBezTo>
                  <a:pt x="2139456" y="1390392"/>
                  <a:pt x="2142403" y="1425406"/>
                  <a:pt x="2114078" y="1493385"/>
                </a:cubicBezTo>
                <a:cubicBezTo>
                  <a:pt x="2095077" y="1538987"/>
                  <a:pt x="2071342" y="1576392"/>
                  <a:pt x="2039433" y="1614683"/>
                </a:cubicBezTo>
                <a:cubicBezTo>
                  <a:pt x="2025354" y="1631578"/>
                  <a:pt x="2009675" y="1647257"/>
                  <a:pt x="1992780" y="1661336"/>
                </a:cubicBezTo>
                <a:cubicBezTo>
                  <a:pt x="1972226" y="1678464"/>
                  <a:pt x="1949728" y="1693149"/>
                  <a:pt x="1927466" y="1707990"/>
                </a:cubicBezTo>
                <a:cubicBezTo>
                  <a:pt x="1912377" y="1718050"/>
                  <a:pt x="1897222" y="1728259"/>
                  <a:pt x="1880813" y="1735981"/>
                </a:cubicBezTo>
                <a:cubicBezTo>
                  <a:pt x="1875723" y="1738376"/>
                  <a:pt x="1770419" y="1788429"/>
                  <a:pt x="1731523" y="1791965"/>
                </a:cubicBezTo>
                <a:cubicBezTo>
                  <a:pt x="1675683" y="1797042"/>
                  <a:pt x="1619556" y="1798186"/>
                  <a:pt x="1563572" y="1801296"/>
                </a:cubicBezTo>
                <a:cubicBezTo>
                  <a:pt x="1458593" y="1814418"/>
                  <a:pt x="1457385" y="1819089"/>
                  <a:pt x="1320976" y="1801296"/>
                </a:cubicBezTo>
                <a:cubicBezTo>
                  <a:pt x="1304368" y="1799130"/>
                  <a:pt x="1290506" y="1786950"/>
                  <a:pt x="1274323" y="1782634"/>
                </a:cubicBezTo>
                <a:cubicBezTo>
                  <a:pt x="1243676" y="1774461"/>
                  <a:pt x="1211788" y="1771665"/>
                  <a:pt x="1181017" y="1763973"/>
                </a:cubicBezTo>
                <a:cubicBezTo>
                  <a:pt x="1168576" y="1760863"/>
                  <a:pt x="1156390" y="1756457"/>
                  <a:pt x="1143695" y="1754643"/>
                </a:cubicBezTo>
                <a:cubicBezTo>
                  <a:pt x="1112752" y="1750223"/>
                  <a:pt x="1081491" y="1748422"/>
                  <a:pt x="1050389" y="1745312"/>
                </a:cubicBezTo>
                <a:cubicBezTo>
                  <a:pt x="1037948" y="1742202"/>
                  <a:pt x="1025811" y="1737397"/>
                  <a:pt x="1013066" y="1735981"/>
                </a:cubicBezTo>
                <a:cubicBezTo>
                  <a:pt x="969679" y="1731160"/>
                  <a:pt x="925498" y="1733827"/>
                  <a:pt x="882438" y="1726651"/>
                </a:cubicBezTo>
                <a:cubicBezTo>
                  <a:pt x="868718" y="1724364"/>
                  <a:pt x="857556" y="1714210"/>
                  <a:pt x="845115" y="1707990"/>
                </a:cubicBezTo>
                <a:cubicBezTo>
                  <a:pt x="835784" y="1698659"/>
                  <a:pt x="828256" y="1687082"/>
                  <a:pt x="817123" y="1679998"/>
                </a:cubicBezTo>
                <a:cubicBezTo>
                  <a:pt x="793654" y="1665063"/>
                  <a:pt x="764733" y="1659366"/>
                  <a:pt x="742478" y="1642675"/>
                </a:cubicBezTo>
                <a:cubicBezTo>
                  <a:pt x="730037" y="1633344"/>
                  <a:pt x="717810" y="1623722"/>
                  <a:pt x="705156" y="1614683"/>
                </a:cubicBezTo>
                <a:cubicBezTo>
                  <a:pt x="696031" y="1608165"/>
                  <a:pt x="685678" y="1603320"/>
                  <a:pt x="677164" y="1596022"/>
                </a:cubicBezTo>
                <a:cubicBezTo>
                  <a:pt x="635353" y="1560184"/>
                  <a:pt x="568638" y="1473254"/>
                  <a:pt x="546536" y="1446732"/>
                </a:cubicBezTo>
                <a:cubicBezTo>
                  <a:pt x="530985" y="1428071"/>
                  <a:pt x="513356" y="1410961"/>
                  <a:pt x="499882" y="1390749"/>
                </a:cubicBezTo>
                <a:cubicBezTo>
                  <a:pt x="493662" y="1381418"/>
                  <a:pt x="488400" y="1371372"/>
                  <a:pt x="481221" y="1362757"/>
                </a:cubicBezTo>
                <a:cubicBezTo>
                  <a:pt x="472773" y="1352620"/>
                  <a:pt x="460899" y="1345503"/>
                  <a:pt x="453229" y="1334765"/>
                </a:cubicBezTo>
                <a:cubicBezTo>
                  <a:pt x="445144" y="1323447"/>
                  <a:pt x="441469" y="1309519"/>
                  <a:pt x="434568" y="1297443"/>
                </a:cubicBezTo>
                <a:cubicBezTo>
                  <a:pt x="429004" y="1287706"/>
                  <a:pt x="420922" y="1279481"/>
                  <a:pt x="415907" y="1269451"/>
                </a:cubicBezTo>
                <a:cubicBezTo>
                  <a:pt x="377276" y="1192190"/>
                  <a:pt x="441395" y="1293688"/>
                  <a:pt x="387915" y="1213467"/>
                </a:cubicBezTo>
                <a:cubicBezTo>
                  <a:pt x="369984" y="1123809"/>
                  <a:pt x="390829" y="1206755"/>
                  <a:pt x="359923" y="1129492"/>
                </a:cubicBezTo>
                <a:cubicBezTo>
                  <a:pt x="281551" y="933566"/>
                  <a:pt x="396170" y="1210242"/>
                  <a:pt x="331931" y="1017524"/>
                </a:cubicBezTo>
                <a:cubicBezTo>
                  <a:pt x="328385" y="1006885"/>
                  <a:pt x="317969" y="999714"/>
                  <a:pt x="313270" y="989532"/>
                </a:cubicBezTo>
                <a:cubicBezTo>
                  <a:pt x="299233" y="959117"/>
                  <a:pt x="275948" y="896226"/>
                  <a:pt x="275948" y="896226"/>
                </a:cubicBezTo>
                <a:cubicBezTo>
                  <a:pt x="272838" y="849573"/>
                  <a:pt x="271512" y="802767"/>
                  <a:pt x="266617" y="756267"/>
                </a:cubicBezTo>
                <a:cubicBezTo>
                  <a:pt x="265275" y="743514"/>
                  <a:pt x="259974" y="731484"/>
                  <a:pt x="257287" y="718945"/>
                </a:cubicBezTo>
                <a:cubicBezTo>
                  <a:pt x="250641" y="687931"/>
                  <a:pt x="248655" y="655729"/>
                  <a:pt x="238625" y="625639"/>
                </a:cubicBezTo>
                <a:cubicBezTo>
                  <a:pt x="214668" y="553766"/>
                  <a:pt x="227269" y="587919"/>
                  <a:pt x="201303" y="523002"/>
                </a:cubicBezTo>
                <a:cubicBezTo>
                  <a:pt x="198193" y="504341"/>
                  <a:pt x="198615" y="484732"/>
                  <a:pt x="191972" y="467018"/>
                </a:cubicBezTo>
                <a:cubicBezTo>
                  <a:pt x="180849" y="437356"/>
                  <a:pt x="151532" y="378886"/>
                  <a:pt x="126658" y="345720"/>
                </a:cubicBezTo>
                <a:cubicBezTo>
                  <a:pt x="114709" y="329788"/>
                  <a:pt x="101049" y="315173"/>
                  <a:pt x="89336" y="299067"/>
                </a:cubicBezTo>
                <a:cubicBezTo>
                  <a:pt x="76144" y="280929"/>
                  <a:pt x="65470" y="261025"/>
                  <a:pt x="52013" y="243083"/>
                </a:cubicBezTo>
                <a:cubicBezTo>
                  <a:pt x="17293" y="196790"/>
                  <a:pt x="32647" y="218700"/>
                  <a:pt x="5360" y="177769"/>
                </a:cubicBezTo>
                <a:cubicBezTo>
                  <a:pt x="30185" y="78474"/>
                  <a:pt x="0" y="148621"/>
                  <a:pt x="201303" y="131116"/>
                </a:cubicBezTo>
                <a:cubicBezTo>
                  <a:pt x="223515" y="129184"/>
                  <a:pt x="239832" y="114761"/>
                  <a:pt x="257287" y="103124"/>
                </a:cubicBezTo>
                <a:lnTo>
                  <a:pt x="238625" y="75132"/>
                </a:lnTo>
                <a:close/>
              </a:path>
            </a:pathLst>
          </a:cu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785794"/>
            <a:ext cx="7467600" cy="114300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 усіх прямокутників, з однаковим периметром, найбільшу площу має квадрат.</a:t>
            </a:r>
            <a:endParaRPr lang="uk-UA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1142976" y="2714620"/>
            <a:ext cx="2857520" cy="17145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5000628" y="3571876"/>
            <a:ext cx="2357454" cy="207170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6182" y="5500702"/>
            <a:ext cx="3429024" cy="805820"/>
          </a:xfrm>
        </p:spPr>
        <p:txBody>
          <a:bodyPr/>
          <a:lstStyle/>
          <a:p>
            <a:r>
              <a:rPr lang="ru-RU" dirty="0" smtClean="0"/>
              <a:t>П.Ферма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1071546"/>
            <a:ext cx="4572000" cy="2786082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Закон </a:t>
            </a:r>
            <a:r>
              <a:rPr lang="ru-RU" sz="2400" dirty="0" err="1" smtClean="0"/>
              <a:t>заломлення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світла</a:t>
            </a:r>
            <a:r>
              <a:rPr lang="ru-RU" sz="2400" dirty="0" smtClean="0"/>
              <a:t>, доведений Ферма.</a:t>
            </a:r>
          </a:p>
          <a:p>
            <a:r>
              <a:rPr lang="ru-RU" sz="2400" dirty="0" smtClean="0"/>
              <a:t>У </a:t>
            </a:r>
            <a:r>
              <a:rPr lang="ru-RU" sz="2400" dirty="0" err="1" smtClean="0"/>
              <a:t>неоднорідному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середовищі</a:t>
            </a:r>
            <a:r>
              <a:rPr lang="ru-RU" sz="2400" dirty="0" smtClean="0"/>
              <a:t> </a:t>
            </a:r>
            <a:r>
              <a:rPr lang="ru-RU" sz="2400" dirty="0" err="1" smtClean="0"/>
              <a:t>світло</a:t>
            </a:r>
            <a:r>
              <a:rPr lang="ru-RU" sz="2400" dirty="0" smtClean="0"/>
              <a:t> </a:t>
            </a:r>
            <a:r>
              <a:rPr lang="ru-RU" sz="2400" dirty="0" err="1" smtClean="0"/>
              <a:t>обирає</a:t>
            </a:r>
            <a:r>
              <a:rPr lang="ru-RU" sz="2400" dirty="0" smtClean="0"/>
              <a:t> </a:t>
            </a:r>
            <a:r>
              <a:rPr lang="ru-RU" sz="2400" dirty="0" err="1" smtClean="0"/>
              <a:t>таку</a:t>
            </a:r>
            <a:r>
              <a:rPr lang="ru-RU" sz="2400" dirty="0" smtClean="0"/>
              <a:t> </a:t>
            </a:r>
            <a:r>
              <a:rPr lang="ru-RU" sz="2400" dirty="0" err="1" smtClean="0"/>
              <a:t>траєкторію</a:t>
            </a:r>
            <a:r>
              <a:rPr lang="ru-RU" sz="2400" dirty="0" smtClean="0"/>
              <a:t>, </a:t>
            </a:r>
            <a:r>
              <a:rPr lang="ru-RU" sz="2400" dirty="0" err="1" smtClean="0"/>
              <a:t>вздовж</a:t>
            </a:r>
            <a:r>
              <a:rPr lang="ru-RU" sz="2400" dirty="0" smtClean="0"/>
              <a:t> </a:t>
            </a:r>
            <a:r>
              <a:rPr lang="ru-RU" sz="2400" dirty="0" err="1" smtClean="0"/>
              <a:t>якої</a:t>
            </a:r>
            <a:r>
              <a:rPr lang="ru-RU" sz="2400" dirty="0" smtClean="0"/>
              <a:t> час, </a:t>
            </a:r>
            <a:r>
              <a:rPr lang="ru-RU" sz="2400" dirty="0" err="1" smtClean="0"/>
              <a:t>витрачений</a:t>
            </a:r>
            <a:r>
              <a:rPr lang="ru-RU" sz="2400" dirty="0" smtClean="0"/>
              <a:t> ним на </a:t>
            </a:r>
            <a:r>
              <a:rPr lang="ru-RU" sz="2400" dirty="0" err="1" smtClean="0"/>
              <a:t>подолання</a:t>
            </a:r>
            <a:r>
              <a:rPr lang="ru-RU" sz="2400" dirty="0" smtClean="0"/>
              <a:t> шляху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однієї</a:t>
            </a:r>
            <a:r>
              <a:rPr lang="ru-RU" sz="2400" dirty="0" smtClean="0"/>
              <a:t> точки до </a:t>
            </a:r>
            <a:r>
              <a:rPr lang="ru-RU" sz="2400" dirty="0" err="1" smtClean="0"/>
              <a:t>другої</a:t>
            </a:r>
            <a:r>
              <a:rPr lang="ru-RU" sz="2400" dirty="0" smtClean="0"/>
              <a:t>, </a:t>
            </a:r>
            <a:r>
              <a:rPr lang="ru-RU" sz="2400" dirty="0" err="1" smtClean="0"/>
              <a:t>мінімальний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http://img.kimdir.com/kimdir/p/i/25ee9828c1db163cff7bb754ae278a03fd6e219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4219575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3500438"/>
            <a:ext cx="7467600" cy="3571876"/>
          </a:xfrm>
        </p:spPr>
        <p:txBody>
          <a:bodyPr>
            <a:normAutofit/>
          </a:bodyPr>
          <a:lstStyle/>
          <a:p>
            <a:pPr marL="0" indent="354013" algn="ctr">
              <a:buNone/>
            </a:pPr>
            <a:r>
              <a:rPr lang="ru-RU" sz="3600" dirty="0" smtClean="0"/>
              <a:t>З </a:t>
            </a:r>
            <a:r>
              <a:rPr lang="ru-RU" sz="3600" dirty="0" err="1" smtClean="0"/>
              <a:t>усіх</a:t>
            </a:r>
            <a:r>
              <a:rPr lang="ru-RU" sz="3600" dirty="0" smtClean="0"/>
              <a:t> </a:t>
            </a:r>
            <a:r>
              <a:rPr lang="ru-RU" sz="3600" dirty="0" err="1" smtClean="0"/>
              <a:t>поверхонь</a:t>
            </a:r>
            <a:r>
              <a:rPr lang="ru-RU" sz="3600" dirty="0" smtClean="0"/>
              <a:t> </a:t>
            </a:r>
            <a:r>
              <a:rPr lang="ru-RU" sz="3600" dirty="0" err="1" smtClean="0"/>
              <a:t>однакової</a:t>
            </a:r>
            <a:r>
              <a:rPr lang="ru-RU" sz="3600" dirty="0" smtClean="0"/>
              <a:t> </a:t>
            </a:r>
            <a:r>
              <a:rPr lang="ru-RU" sz="3600" dirty="0" err="1" smtClean="0"/>
              <a:t>величини</a:t>
            </a:r>
            <a:r>
              <a:rPr lang="ru-RU" sz="3600" dirty="0" smtClean="0"/>
              <a:t> </a:t>
            </a:r>
            <a:r>
              <a:rPr lang="ru-RU" sz="3600" dirty="0" err="1" smtClean="0"/>
              <a:t>найбільший</a:t>
            </a:r>
            <a:r>
              <a:rPr lang="ru-RU" sz="3600" dirty="0" smtClean="0"/>
              <a:t> </a:t>
            </a:r>
            <a:r>
              <a:rPr lang="ru-RU" sz="3600" dirty="0" err="1" smtClean="0"/>
              <a:t>об’єм</a:t>
            </a:r>
            <a:r>
              <a:rPr lang="ru-RU" sz="3600" dirty="0" smtClean="0"/>
              <a:t> </a:t>
            </a:r>
            <a:r>
              <a:rPr lang="ru-RU" sz="3600" dirty="0" err="1" smtClean="0"/>
              <a:t>має</a:t>
            </a:r>
            <a:r>
              <a:rPr lang="ru-RU" sz="3600" dirty="0" smtClean="0"/>
              <a:t> куля. </a:t>
            </a:r>
            <a:r>
              <a:rPr lang="ru-RU" sz="3600" dirty="0" err="1" smtClean="0"/>
              <a:t>Мильна</a:t>
            </a:r>
            <a:r>
              <a:rPr lang="ru-RU" sz="3600" dirty="0" smtClean="0"/>
              <a:t> </a:t>
            </a:r>
            <a:r>
              <a:rPr lang="ru-RU" sz="3600" dirty="0" err="1" smtClean="0"/>
              <a:t>плівка</a:t>
            </a:r>
            <a:r>
              <a:rPr lang="ru-RU" sz="3600" dirty="0" smtClean="0"/>
              <a:t>, </a:t>
            </a:r>
            <a:r>
              <a:rPr lang="ru-RU" sz="3600" dirty="0" err="1" smtClean="0"/>
              <a:t>набуває</a:t>
            </a:r>
            <a:r>
              <a:rPr lang="ru-RU" sz="3600" dirty="0" smtClean="0"/>
              <a:t> форму </a:t>
            </a:r>
            <a:r>
              <a:rPr lang="ru-RU" sz="3600" dirty="0" err="1" smtClean="0"/>
              <a:t>кулі</a:t>
            </a:r>
            <a:r>
              <a:rPr lang="ru-RU" sz="3600" dirty="0" smtClean="0"/>
              <a:t>, </a:t>
            </a:r>
            <a:r>
              <a:rPr lang="ru-RU" sz="3600" dirty="0" err="1" smtClean="0"/>
              <a:t>щоб</a:t>
            </a:r>
            <a:r>
              <a:rPr lang="ru-RU" sz="3600" dirty="0" smtClean="0"/>
              <a:t> </a:t>
            </a:r>
            <a:r>
              <a:rPr lang="ru-RU" sz="3600" dirty="0" err="1" smtClean="0"/>
              <a:t>вмістити</a:t>
            </a:r>
            <a:r>
              <a:rPr lang="ru-RU" sz="3600" dirty="0" smtClean="0"/>
              <a:t> </a:t>
            </a:r>
            <a:r>
              <a:rPr lang="ru-RU" sz="3600" dirty="0" err="1" smtClean="0"/>
              <a:t>найбільшу</a:t>
            </a:r>
            <a:r>
              <a:rPr lang="ru-RU" sz="3600" dirty="0" smtClean="0"/>
              <a:t> </a:t>
            </a:r>
            <a:r>
              <a:rPr lang="ru-RU" sz="3600" dirty="0" err="1" smtClean="0"/>
              <a:t>кількість</a:t>
            </a:r>
            <a:r>
              <a:rPr lang="ru-RU" sz="3600" dirty="0" smtClean="0"/>
              <a:t> задутого в </a:t>
            </a:r>
            <a:r>
              <a:rPr lang="ru-RU" sz="3600" dirty="0" err="1" smtClean="0"/>
              <a:t>неї</a:t>
            </a:r>
            <a:r>
              <a:rPr lang="ru-RU" sz="3600" dirty="0" smtClean="0"/>
              <a:t> </a:t>
            </a:r>
            <a:r>
              <a:rPr lang="ru-RU" sz="3600" dirty="0" err="1" smtClean="0"/>
              <a:t>повітря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pic>
        <p:nvPicPr>
          <p:cNvPr id="6146" name="Picture 2" descr="http://panoramanews.ru/wp-content/uploads/2011/12/Zemlya-planet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-142900"/>
            <a:ext cx="3709976" cy="39080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8" name="Picture 4" descr="http://www.ukrinfocafe.com/photos/puzyr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142852"/>
            <a:ext cx="3714776" cy="20609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150" name="Picture 6" descr="http://marriageweek.in.ua/wp-content/uploads/2011/02/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34125" y="0"/>
            <a:ext cx="2809875" cy="2809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57628"/>
            <a:ext cx="8643966" cy="313683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Форма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бджолиних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щільників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–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шестикутні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правильні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призми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прикриті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трьома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ромбами,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площа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поверхні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яких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найменша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а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об’єм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займають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найбільший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7170" name="Picture 2" descr="http://beebazar.ru/wp-content/uploads/2011/01/img_14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651998">
            <a:off x="2797320" y="249271"/>
            <a:ext cx="3571900" cy="2678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2" name="Picture 4" descr="http://www.beetools.ru/gallery/data/3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000628" y="0"/>
            <a:ext cx="4143372" cy="4143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ічна">
  <a:themeElements>
    <a:clrScheme name="Технічна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ічна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ічн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</TotalTime>
  <Words>133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Технічна</vt:lpstr>
      <vt:lpstr>Міні-проект №2</vt:lpstr>
      <vt:lpstr>План</vt:lpstr>
      <vt:lpstr>З усіх фігур на площині, обмежених кривими лініями, найбільшу площу має круг.</vt:lpstr>
      <vt:lpstr>З усіх прямокутників, з однаковим периметром, найбільшу площу має квадрат.</vt:lpstr>
      <vt:lpstr>П.Ферма</vt:lpstr>
      <vt:lpstr>Презентация PowerPoint</vt:lpstr>
      <vt:lpstr>Форма бджолиних щільників – шестикутні правильні призми, прикриті трьома ромбами, площа поверхні яких найменша, а об’єм займають найбільший.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Вита</dc:creator>
  <cp:lastModifiedBy>Ира</cp:lastModifiedBy>
  <cp:revision>5</cp:revision>
  <dcterms:created xsi:type="dcterms:W3CDTF">2012-12-05T01:41:41Z</dcterms:created>
  <dcterms:modified xsi:type="dcterms:W3CDTF">2014-11-03T16:22:08Z</dcterms:modified>
</cp:coreProperties>
</file>