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1E70C-92E3-4FC4-8125-0B6EA41ABFF6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BFE0AEB-8628-405A-83E1-CFF52A0C8D5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9E449-1F71-4E71-9518-B9F0DA1DFF82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2B607-D0C4-4230-8904-0E9243F94C0F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9F9A7-CBBA-4125-976D-27AEEA703AF0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0645D-0B95-4B47-8FCA-816692BEF53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F6AED-2479-4F59-B982-C41A29CA76E7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8518F69-D3CB-4E79-8695-CE1D8723C72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2FACA-0CCB-486C-8736-8C13CFF97601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151D8-51B5-40BB-99A7-97460A1DE30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8206B-9407-4A47-B1D1-3D90869C6C41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A1CD4-64BD-4799-8A70-5B154C2E5E1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D1B03-DAF3-488B-A9CA-D592D753AC52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33774F2-4A8C-49DF-8BAD-5039B2201C7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E5D3B-BDF0-440E-B8B5-4F66F8211824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9EFDC-4214-48B3-BF76-75273607FBD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9026E-07A7-4547-8C24-9CC146A2A5B3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A0AA1-6B9D-4A13-9A2C-C5BF8B1FF09B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788B9-34C6-43F7-94BF-DA5CBFDFAC73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58DA8-5638-492D-BF2C-1C20473C873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14424-5881-4608-87BD-9B2798356BC6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1084F-42E2-45D2-9A47-C70AB9EF09D9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9AF057B-C2C2-49C4-8404-B1B78737E31A}" type="datetimeFigureOut">
              <a:rPr lang="uk-UA" smtClean="0"/>
              <a:pPr>
                <a:defRPr/>
              </a:pPr>
              <a:t>03.11.2014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A131B2-6D87-493B-A533-81860F72C2E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305800" cy="1981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Знаходження найбільшого і найменшого значення функції неперервної на інтервалі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42938" y="28575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Міні-проект №3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План</a:t>
            </a:r>
            <a:endParaRPr lang="uk-UA"/>
          </a:p>
        </p:txBody>
      </p:sp>
      <p:sp>
        <p:nvSpPr>
          <p:cNvPr id="14337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uk-UA" dirty="0" smtClean="0"/>
              <a:t>Теорема </a:t>
            </a:r>
            <a:r>
              <a:rPr lang="uk-UA" dirty="0" err="1" smtClean="0"/>
              <a:t>Вейєрштрасса</a:t>
            </a:r>
            <a:r>
              <a:rPr lang="uk-UA" dirty="0" smtClean="0"/>
              <a:t>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uk-UA" dirty="0" smtClean="0"/>
              <a:t>Найбільше і найменше значення функції монотонного на відрізку.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uk-UA" dirty="0" smtClean="0"/>
              <a:t>Найбільше і найменше значення функції, яка неперервна на інтервалі та має лише одну екстремальну точку.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Теорема </a:t>
            </a:r>
            <a:r>
              <a:rPr lang="uk-UA" b="1" spc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Вейєрштрасса</a:t>
            </a:r>
            <a:endParaRPr lang="uk-UA" b="1" spc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571750" y="1524000"/>
            <a:ext cx="6115050" cy="4572000"/>
          </a:xfrm>
        </p:spPr>
        <p:txBody>
          <a:bodyPr>
            <a:normAutofit/>
          </a:bodyPr>
          <a:lstStyle/>
          <a:p>
            <a:pPr marL="0" indent="35718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функція неперервна на відрізку [а;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 то вона на цьому відрізку набуває своїх найбільшого і найменшого значень.</a:t>
            </a:r>
            <a:endParaRPr lang="uk-UA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4643438" y="1524000"/>
            <a:ext cx="4043362" cy="4572000"/>
          </a:xfrm>
        </p:spPr>
        <p:txBody>
          <a:bodyPr>
            <a:normAutofit/>
          </a:bodyPr>
          <a:lstStyle/>
          <a:p>
            <a:pPr marL="0" indent="35718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дві точки на координатній площині з’єднати неперервною кривою, то на цій кривій знайдуться точки з найбільшою і найменшими ординатами.</a:t>
            </a:r>
            <a:endParaRPr lang="uk-UA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50825" y="1700213"/>
            <a:ext cx="4392613" cy="4249737"/>
            <a:chOff x="1881" y="954"/>
            <a:chExt cx="5040" cy="4500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881" y="954"/>
              <a:ext cx="5040" cy="4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2421" y="1314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061" y="4734"/>
              <a:ext cx="4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601" y="3114"/>
              <a:ext cx="2340" cy="1530"/>
            </a:xfrm>
            <a:custGeom>
              <a:avLst/>
              <a:gdLst/>
              <a:ahLst/>
              <a:cxnLst>
                <a:cxn ang="0">
                  <a:pos x="0" y="1350"/>
                </a:cxn>
                <a:cxn ang="0">
                  <a:pos x="360" y="90"/>
                </a:cxn>
                <a:cxn ang="0">
                  <a:pos x="1440" y="810"/>
                </a:cxn>
                <a:cxn ang="0">
                  <a:pos x="2340" y="450"/>
                </a:cxn>
              </a:cxnLst>
              <a:rect l="0" t="0" r="r" b="b"/>
              <a:pathLst>
                <a:path w="2340" h="1350">
                  <a:moveTo>
                    <a:pt x="0" y="1350"/>
                  </a:moveTo>
                  <a:cubicBezTo>
                    <a:pt x="60" y="765"/>
                    <a:pt x="120" y="180"/>
                    <a:pt x="360" y="90"/>
                  </a:cubicBezTo>
                  <a:cubicBezTo>
                    <a:pt x="600" y="0"/>
                    <a:pt x="1110" y="750"/>
                    <a:pt x="1440" y="810"/>
                  </a:cubicBezTo>
                  <a:cubicBezTo>
                    <a:pt x="1770" y="870"/>
                    <a:pt x="2055" y="660"/>
                    <a:pt x="2340" y="45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2421" y="319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961" y="3294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2781" y="3474"/>
              <a:ext cx="0" cy="126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061" y="113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4941" y="3654"/>
              <a:ext cx="0" cy="10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6201" y="455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x</a:t>
              </a:r>
              <a:endParaRPr lang="ru-RU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476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b</a:t>
              </a:r>
              <a:endParaRPr lang="ru-RU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6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a</a:t>
              </a:r>
              <a:endParaRPr lang="ru-RU"/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2781" y="4734"/>
              <a:ext cx="5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0</a:t>
              </a:r>
              <a:endParaRPr lang="ru-RU"/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1881" y="293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f(x</a:t>
              </a:r>
              <a:r>
                <a:rPr lang="en-US" baseline="-25000">
                  <a:latin typeface="Times New Roman" pitchFamily="18" charset="0"/>
                </a:rPr>
                <a:t>0</a:t>
              </a:r>
              <a:r>
                <a:rPr lang="en-US">
                  <a:latin typeface="Times New Roman" pitchFamily="18" charset="0"/>
                </a:rPr>
                <a:t>)</a:t>
              </a:r>
              <a:endParaRPr lang="ru-RU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3861" y="3294"/>
              <a:ext cx="10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>
                  <a:latin typeface="Times New Roman" pitchFamily="18" charset="0"/>
                </a:rPr>
                <a:t>y=f(x)</a:t>
              </a:r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Найбільше і найменше значення функції зростаючої на відрізку</a:t>
            </a:r>
            <a:endParaRPr lang="uk-UA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4643438" y="1524000"/>
            <a:ext cx="4043362" cy="45720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f(x) =f(b)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a;b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f(x)= f(a)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a;b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68313" y="1700213"/>
            <a:ext cx="4175125" cy="4392612"/>
            <a:chOff x="2781" y="954"/>
            <a:chExt cx="5040" cy="450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2781" y="954"/>
              <a:ext cx="5040" cy="4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V="1">
              <a:off x="3321" y="1314"/>
              <a:ext cx="0" cy="4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2961" y="4734"/>
              <a:ext cx="45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3321" y="2214"/>
              <a:ext cx="30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3681" y="4734"/>
              <a:ext cx="0" cy="5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961" y="113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6381" y="2214"/>
              <a:ext cx="0" cy="25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7101" y="455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x</a:t>
              </a:r>
              <a:endParaRPr lang="ru-RU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62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b</a:t>
              </a:r>
              <a:endParaRPr lang="ru-RU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35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a</a:t>
              </a:r>
              <a:endParaRPr lang="ru-RU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2781" y="491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>
                  <a:latin typeface="Times New Roman" pitchFamily="18" charset="0"/>
                </a:rPr>
                <a:t>f(x</a:t>
              </a:r>
              <a:r>
                <a:rPr lang="en-US" baseline="-25000">
                  <a:latin typeface="Times New Roman" pitchFamily="18" charset="0"/>
                </a:rPr>
                <a:t>0</a:t>
              </a:r>
              <a:r>
                <a:rPr lang="en-US">
                  <a:latin typeface="Times New Roman" pitchFamily="18" charset="0"/>
                </a:rPr>
                <a:t>)</a:t>
              </a:r>
              <a:endParaRPr lang="ru-RU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781" y="203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f(b)</a:t>
              </a:r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3501" y="2214"/>
              <a:ext cx="2880" cy="3011"/>
            </a:xfrm>
            <a:custGeom>
              <a:avLst/>
              <a:gdLst/>
              <a:ahLst/>
              <a:cxnLst>
                <a:cxn ang="0">
                  <a:pos x="0" y="2940"/>
                </a:cxn>
                <a:cxn ang="0">
                  <a:pos x="1080" y="2220"/>
                </a:cxn>
                <a:cxn ang="0">
                  <a:pos x="1980" y="420"/>
                </a:cxn>
                <a:cxn ang="0">
                  <a:pos x="2700" y="60"/>
                </a:cxn>
                <a:cxn ang="0">
                  <a:pos x="2880" y="60"/>
                </a:cxn>
              </a:cxnLst>
              <a:rect l="0" t="0" r="r" b="b"/>
              <a:pathLst>
                <a:path w="2880" h="2940">
                  <a:moveTo>
                    <a:pt x="0" y="2940"/>
                  </a:moveTo>
                  <a:cubicBezTo>
                    <a:pt x="375" y="2790"/>
                    <a:pt x="750" y="2640"/>
                    <a:pt x="1080" y="2220"/>
                  </a:cubicBezTo>
                  <a:cubicBezTo>
                    <a:pt x="1410" y="1800"/>
                    <a:pt x="1710" y="780"/>
                    <a:pt x="1980" y="420"/>
                  </a:cubicBezTo>
                  <a:cubicBezTo>
                    <a:pt x="2250" y="60"/>
                    <a:pt x="2550" y="120"/>
                    <a:pt x="2700" y="60"/>
                  </a:cubicBezTo>
                  <a:cubicBezTo>
                    <a:pt x="2850" y="0"/>
                    <a:pt x="2865" y="30"/>
                    <a:pt x="2880" y="6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547813" y="4076700"/>
            <a:ext cx="1152525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y=f(x)</a:t>
            </a:r>
            <a:endParaRPr 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Найбільше й найменше значення функції спадної на відрізку</a:t>
            </a:r>
            <a:endParaRPr lang="uk-UA" b="1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580063" y="1524000"/>
            <a:ext cx="3106737" cy="45720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f(x) =f(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a;b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f(x)= f(b)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a;b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68313" y="1557338"/>
            <a:ext cx="5111750" cy="4824412"/>
            <a:chOff x="2781" y="954"/>
            <a:chExt cx="5040" cy="4500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2781" y="954"/>
              <a:ext cx="5040" cy="4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3321" y="2214"/>
              <a:ext cx="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V="1">
              <a:off x="3321" y="1314"/>
              <a:ext cx="0" cy="4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2961" y="4734"/>
              <a:ext cx="45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3681" y="2214"/>
              <a:ext cx="0" cy="252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961" y="113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5481" y="4374"/>
              <a:ext cx="0" cy="3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7101" y="455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x</a:t>
              </a:r>
              <a:endParaRPr lang="ru-RU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53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latin typeface="Times New Roman" pitchFamily="18" charset="0"/>
                </a:rPr>
                <a:t>b</a:t>
              </a:r>
              <a:endParaRPr lang="ru-RU" dirty="0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35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latin typeface="Times New Roman" pitchFamily="18" charset="0"/>
                </a:rPr>
                <a:t>a</a:t>
              </a:r>
              <a:endParaRPr lang="ru-RU" dirty="0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781" y="419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 dirty="0">
                  <a:latin typeface="Times New Roman" pitchFamily="18" charset="0"/>
                </a:rPr>
                <a:t>f(a</a:t>
              </a:r>
              <a:r>
                <a:rPr lang="en-US" dirty="0">
                  <a:latin typeface="Times New Roman" pitchFamily="18" charset="0"/>
                </a:rPr>
                <a:t>)</a:t>
              </a:r>
              <a:endParaRPr lang="ru-RU" dirty="0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781" y="203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latin typeface="Times New Roman" pitchFamily="18" charset="0"/>
                </a:rPr>
                <a:t>f(b)</a:t>
              </a:r>
              <a:endParaRPr lang="ru-RU" dirty="0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861" y="3114"/>
              <a:ext cx="10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 dirty="0">
                  <a:latin typeface="Times New Roman" pitchFamily="18" charset="0"/>
                </a:rPr>
                <a:t>y=f(x)</a:t>
              </a:r>
              <a:endParaRPr lang="ru-RU" dirty="0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3561" y="1733"/>
              <a:ext cx="1920" cy="2700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300" y="2160"/>
                </a:cxn>
                <a:cxn ang="0">
                  <a:pos x="1920" y="2700"/>
                </a:cxn>
              </a:cxnLst>
              <a:rect l="0" t="0" r="r" b="b"/>
              <a:pathLst>
                <a:path w="1920" h="2700">
                  <a:moveTo>
                    <a:pt x="120" y="0"/>
                  </a:moveTo>
                  <a:cubicBezTo>
                    <a:pt x="60" y="855"/>
                    <a:pt x="0" y="1710"/>
                    <a:pt x="300" y="2160"/>
                  </a:cubicBezTo>
                  <a:cubicBezTo>
                    <a:pt x="600" y="2610"/>
                    <a:pt x="1650" y="2610"/>
                    <a:pt x="1920" y="2700"/>
                  </a:cubicBezTo>
                </a:path>
              </a:pathLst>
            </a:custGeom>
            <a:noFill/>
            <a:ln w="571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321" y="4374"/>
              <a:ext cx="19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003800" y="1524000"/>
            <a:ext cx="3683000" cy="4572000"/>
          </a:xfrm>
        </p:spPr>
        <p:txBody>
          <a:bodyPr>
            <a:normAutofit fontScale="92500" lnSpcReduction="20000"/>
          </a:bodyPr>
          <a:lstStyle/>
          <a:p>
            <a:pPr marL="0" indent="265113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неперервна функція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f(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має на заданому інтервалі (а;в) тільки одну точку екстремуму </a:t>
            </a:r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₀ і це точка максимуму, то на заданому інтервалі функція набуває свого найбільшого значення в точці </a:t>
            </a:r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₀</a:t>
            </a:r>
            <a:endParaRPr lang="uk-UA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68313" y="1557338"/>
            <a:ext cx="4608512" cy="4392612"/>
            <a:chOff x="2781" y="954"/>
            <a:chExt cx="5040" cy="4500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2781" y="954"/>
              <a:ext cx="5040" cy="4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H="1">
              <a:off x="3321" y="2034"/>
              <a:ext cx="1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321" y="1314"/>
              <a:ext cx="0" cy="4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961" y="4734"/>
              <a:ext cx="45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4401" y="2034"/>
              <a:ext cx="0" cy="27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961" y="113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5301" y="2574"/>
              <a:ext cx="0" cy="2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7191" y="4701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Times New Roman" pitchFamily="18" charset="0"/>
                </a:rPr>
                <a:t>x</a:t>
              </a:r>
              <a:endParaRPr lang="ru-RU" dirty="0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081" y="477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Times New Roman" pitchFamily="18" charset="0"/>
                </a:rPr>
                <a:t>b</a:t>
              </a:r>
              <a:endParaRPr lang="ru-RU" sz="1400" dirty="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368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Times New Roman" pitchFamily="18" charset="0"/>
                </a:rPr>
                <a:t>a</a:t>
              </a:r>
              <a:endParaRPr lang="ru-RU" sz="1400" dirty="0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4221" y="473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i="1" baseline="-25000" dirty="0">
                  <a:latin typeface="Times New Roman" pitchFamily="18" charset="0"/>
                </a:rPr>
                <a:t>0</a:t>
              </a:r>
              <a:endParaRPr lang="ru-RU" dirty="0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781" y="185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latin typeface="Times New Roman" pitchFamily="18" charset="0"/>
                </a:rPr>
                <a:t>f(x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  <a:endParaRPr lang="ru-RU" dirty="0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4761" y="1854"/>
              <a:ext cx="10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i="1" dirty="0">
                  <a:latin typeface="Times New Roman" pitchFamily="18" charset="0"/>
                </a:rPr>
                <a:t>y=f(x)</a:t>
              </a:r>
              <a:endParaRPr lang="ru-RU" dirty="0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auto">
            <a:xfrm>
              <a:off x="3681" y="1889"/>
              <a:ext cx="1620" cy="2460"/>
            </a:xfrm>
            <a:custGeom>
              <a:avLst/>
              <a:gdLst/>
              <a:ahLst/>
              <a:cxnLst>
                <a:cxn ang="0">
                  <a:pos x="0" y="2460"/>
                </a:cxn>
                <a:cxn ang="0">
                  <a:pos x="540" y="300"/>
                </a:cxn>
                <a:cxn ang="0">
                  <a:pos x="1620" y="660"/>
                </a:cxn>
              </a:cxnLst>
              <a:rect l="0" t="0" r="r" b="b"/>
              <a:pathLst>
                <a:path w="1620" h="2460">
                  <a:moveTo>
                    <a:pt x="0" y="2460"/>
                  </a:moveTo>
                  <a:cubicBezTo>
                    <a:pt x="135" y="1530"/>
                    <a:pt x="270" y="600"/>
                    <a:pt x="540" y="300"/>
                  </a:cubicBezTo>
                  <a:cubicBezTo>
                    <a:pt x="810" y="0"/>
                    <a:pt x="1215" y="330"/>
                    <a:pt x="1620" y="660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861" y="3294"/>
              <a:ext cx="0" cy="14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"/>
          <p:cNvSpPr>
            <a:spLocks noGrp="1"/>
          </p:cNvSpPr>
          <p:nvPr>
            <p:ph idx="1"/>
          </p:nvPr>
        </p:nvSpPr>
        <p:spPr>
          <a:xfrm>
            <a:off x="4643438" y="1524000"/>
            <a:ext cx="4043362" cy="4572000"/>
          </a:xfrm>
        </p:spPr>
        <p:txBody>
          <a:bodyPr>
            <a:normAutofit lnSpcReduction="10000"/>
          </a:bodyPr>
          <a:lstStyle/>
          <a:p>
            <a:pPr marL="0" indent="265113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неперервна функція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f(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має на заданому інтервалі (а;в) тільки одну точку екстремуму </a:t>
            </a:r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₀ і це точка мінімуму, то на заданому інтервалі функція набуває свого найменшого значення в точці </a:t>
            </a:r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₀</a:t>
            </a:r>
            <a:endParaRPr lang="uk-UA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50825" y="1484313"/>
            <a:ext cx="4321175" cy="4681537"/>
            <a:chOff x="2781" y="1134"/>
            <a:chExt cx="5040" cy="4500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781" y="1134"/>
              <a:ext cx="5040" cy="4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H="1">
              <a:off x="3321" y="4194"/>
              <a:ext cx="12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V="1">
              <a:off x="3321" y="1314"/>
              <a:ext cx="0" cy="41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2961" y="4734"/>
              <a:ext cx="45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4581" y="4194"/>
              <a:ext cx="0" cy="5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2961" y="1134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6021" y="3114"/>
              <a:ext cx="0" cy="16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7154" y="4651"/>
              <a:ext cx="36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Times New Roman" pitchFamily="18" charset="0"/>
                </a:rPr>
                <a:t>x</a:t>
              </a:r>
              <a:endParaRPr lang="ru-RU" dirty="0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584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Times New Roman" pitchFamily="18" charset="0"/>
                </a:rPr>
                <a:t>b</a:t>
              </a:r>
              <a:endParaRPr lang="ru-RU" b="1"/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3501" y="4734"/>
              <a:ext cx="36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Times New Roman" pitchFamily="18" charset="0"/>
                </a:rPr>
                <a:t>a</a:t>
              </a:r>
              <a:endParaRPr lang="ru-RU" b="1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401" y="473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i="1">
                  <a:latin typeface="Times New Roman" pitchFamily="18" charset="0"/>
                </a:rPr>
                <a:t>x</a:t>
              </a:r>
              <a:r>
                <a:rPr lang="en-US" b="1" i="1" baseline="-25000">
                  <a:latin typeface="Times New Roman" pitchFamily="18" charset="0"/>
                </a:rPr>
                <a:t>0</a:t>
              </a:r>
              <a:endParaRPr lang="ru-RU" b="1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2781" y="4014"/>
              <a:ext cx="72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Times New Roman" pitchFamily="18" charset="0"/>
                </a:rPr>
                <a:t>f(x</a:t>
              </a:r>
              <a:r>
                <a:rPr lang="en-US" b="1" baseline="-25000">
                  <a:latin typeface="Times New Roman" pitchFamily="18" charset="0"/>
                </a:rPr>
                <a:t>0</a:t>
              </a:r>
              <a:r>
                <a:rPr lang="en-US" b="1">
                  <a:latin typeface="Times New Roman" pitchFamily="18" charset="0"/>
                </a:rPr>
                <a:t>)</a:t>
              </a:r>
              <a:endParaRPr lang="ru-RU" b="1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221" y="3474"/>
              <a:ext cx="108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 i="1">
                  <a:latin typeface="Times New Roman" pitchFamily="18" charset="0"/>
                </a:rPr>
                <a:t>y=f(x)</a:t>
              </a:r>
              <a:endParaRPr lang="ru-RU" b="1"/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3681" y="2034"/>
              <a:ext cx="0" cy="2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3681" y="2009"/>
              <a:ext cx="2340" cy="23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1980"/>
                </a:cxn>
                <a:cxn ang="0">
                  <a:pos x="1620" y="1980"/>
                </a:cxn>
                <a:cxn ang="0">
                  <a:pos x="2340" y="1080"/>
                </a:cxn>
              </a:cxnLst>
              <a:rect l="0" t="0" r="r" b="b"/>
              <a:pathLst>
                <a:path w="2340" h="2310">
                  <a:moveTo>
                    <a:pt x="0" y="0"/>
                  </a:moveTo>
                  <a:cubicBezTo>
                    <a:pt x="135" y="825"/>
                    <a:pt x="270" y="1650"/>
                    <a:pt x="540" y="1980"/>
                  </a:cubicBezTo>
                  <a:cubicBezTo>
                    <a:pt x="810" y="2310"/>
                    <a:pt x="1320" y="2130"/>
                    <a:pt x="1620" y="1980"/>
                  </a:cubicBezTo>
                  <a:cubicBezTo>
                    <a:pt x="1920" y="1830"/>
                    <a:pt x="2220" y="1230"/>
                    <a:pt x="2340" y="108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258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Валка</vt:lpstr>
      <vt:lpstr>Знаходження найбільшого і найменшого значення функції неперервної на інтервалі</vt:lpstr>
      <vt:lpstr>План</vt:lpstr>
      <vt:lpstr>Теорема Вейєрштрасса</vt:lpstr>
      <vt:lpstr>Презентация PowerPoint</vt:lpstr>
      <vt:lpstr>Найбільше і найменше значення функції зростаючої на відрізку</vt:lpstr>
      <vt:lpstr>Найбільше й найменше значення функції спадної на відрізку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Знаходження найбільшого і найменшого значення функції неперервної на інтервалі</dc:title>
  <dc:creator>Administrator</dc:creator>
  <cp:lastModifiedBy>Ира</cp:lastModifiedBy>
  <cp:revision>5</cp:revision>
  <dcterms:created xsi:type="dcterms:W3CDTF">2012-12-07T04:52:19Z</dcterms:created>
  <dcterms:modified xsi:type="dcterms:W3CDTF">2014-11-03T16:22:49Z</dcterms:modified>
</cp:coreProperties>
</file>