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16" name="Місце для дати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A1E70C-92E3-4FC4-8125-0B6EA41ABFF6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2" name="Місце для нижнього колонтитула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5" name="Місце для номера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4BFE0AEB-8628-405A-83E1-CFF52A0C8D5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79E449-1F71-4E71-9518-B9F0DA1DFF82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2B607-D0C4-4230-8904-0E9243F94C0F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D9F9A7-CBBA-4125-976D-27AEEA703AF0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0645D-0B95-4B47-8FCA-816692BEF53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7" name="Місце для вмісту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F6AED-2479-4F59-B982-C41A29CA76E7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A8518F69-D3CB-4E79-8695-CE1D8723C725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9" name="Місце для дати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2FACA-0CCB-486C-8736-8C13CFF97601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11" name="Місце для нижнього колонтитула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151D8-51B5-40BB-99A7-97460A1DE30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1" name="Місце для дати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38206B-9407-4A47-B1D1-3D90869C6C41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A1CD4-64BD-4799-8A70-5B154C2E5E1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25" name="Місце для тексту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8" name="Місце для вмісту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CD1B03-DAF3-488B-A9CA-D592D753AC52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533774F2-4A8C-49DF-8BAD-5039B2201C72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1" name="Пряма сполучна ліні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2" name="Місце для дати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9E5D3B-BDF0-440E-B8B5-4F66F8211824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9EFDC-4214-48B3-BF76-75273607FBDA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29026E-07A7-4547-8C24-9CC146A2A5B3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24" name="Місце для нижнього колонтитула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4A0AA1-6B9D-4A13-9A2C-C5BF8B1FF09B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 сполучна ліні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14" name="Місце для вмісту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25" name="Місце для дати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B788B9-34C6-43F7-94BF-DA5CBFDFAC73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29" name="Місце для нижнього колонтитула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958DA8-5638-492D-BF2C-1C20473C8737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Місце для зображення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814424-5881-4608-87BD-9B2798356BC6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31" name="Місце для номера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1084F-42E2-45D2-9A47-C70AB9EF09D9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6" name="Місце для тексту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 сполучна ліні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дати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9AF057B-C2C2-49C4-8404-B1B78737E31A}" type="datetimeFigureOut">
              <a:rPr lang="uk-UA" smtClean="0"/>
              <a:pPr>
                <a:defRPr/>
              </a:pPr>
              <a:t>03.11.2014</a:t>
            </a:fld>
            <a:endParaRPr lang="uk-UA"/>
          </a:p>
        </p:txBody>
      </p:sp>
      <p:sp>
        <p:nvSpPr>
          <p:cNvPr id="28" name="Місце для нижнього колонтитула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2A131B2-6D87-493B-A533-81860F72C2E4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0" name="Місце для заголовка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 сполучна ліні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428736"/>
            <a:ext cx="8305800" cy="1981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Знаходження найбільшого і найменшого значення функції неперервної на інтервалі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42938" y="285750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/>
              <a:t>Міні-проект №3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mtClean="0"/>
              <a:t>План</a:t>
            </a:r>
            <a:endParaRPr lang="uk-UA"/>
          </a:p>
        </p:txBody>
      </p:sp>
      <p:sp>
        <p:nvSpPr>
          <p:cNvPr id="14337" name="Місце для вмісту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onstantia" pitchFamily="18" charset="0"/>
              <a:buAutoNum type="arabicPeriod"/>
            </a:pPr>
            <a:r>
              <a:rPr lang="uk-UA" dirty="0" smtClean="0"/>
              <a:t>Теорема </a:t>
            </a:r>
            <a:r>
              <a:rPr lang="uk-UA" dirty="0" err="1" smtClean="0"/>
              <a:t>Вейєрштрасса</a:t>
            </a:r>
            <a:r>
              <a:rPr lang="uk-UA" dirty="0" smtClean="0"/>
              <a:t>.</a:t>
            </a:r>
          </a:p>
          <a:p>
            <a:pPr marL="514350" indent="-514350">
              <a:buFont typeface="Constantia" pitchFamily="18" charset="0"/>
              <a:buAutoNum type="arabicPeriod"/>
            </a:pPr>
            <a:r>
              <a:rPr lang="uk-UA" dirty="0" smtClean="0"/>
              <a:t>Найбільше і найменше значення функції монотонного на відрізку.</a:t>
            </a:r>
          </a:p>
          <a:p>
            <a:pPr marL="514350" indent="-514350">
              <a:buFont typeface="Constantia" pitchFamily="18" charset="0"/>
              <a:buAutoNum type="arabicPeriod"/>
            </a:pPr>
            <a:r>
              <a:rPr lang="uk-UA" dirty="0" smtClean="0"/>
              <a:t>Найбільше і найменше значення функції, яка неперервна на інтервалі та має лише одну екстремальну точку.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b="1" spc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Теорема </a:t>
            </a:r>
            <a:r>
              <a:rPr lang="uk-UA" b="1" spc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Вейєрштрасса</a:t>
            </a:r>
            <a:endParaRPr lang="uk-UA" b="1" spc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2571750" y="1524000"/>
            <a:ext cx="6115050" cy="4572000"/>
          </a:xfrm>
        </p:spPr>
        <p:txBody>
          <a:bodyPr>
            <a:normAutofit/>
          </a:bodyPr>
          <a:lstStyle/>
          <a:p>
            <a:pPr marL="0" indent="357188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функція неперервна на відрізку [а;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], то вона на цьому відрізку набуває своїх найбільшого і найменшого значень.</a:t>
            </a:r>
            <a:endParaRPr lang="uk-UA" sz="32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4643438" y="1524000"/>
            <a:ext cx="4043362" cy="4572000"/>
          </a:xfrm>
        </p:spPr>
        <p:txBody>
          <a:bodyPr>
            <a:normAutofit/>
          </a:bodyPr>
          <a:lstStyle/>
          <a:p>
            <a:pPr marL="0" indent="35718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дві точки на координатній площині з’єднати неперервною кривою, то на цій кривій знайдуться точки з найбільшою і найменшими ординатами.</a:t>
            </a:r>
            <a:endParaRPr lang="uk-UA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250825" y="1700213"/>
            <a:ext cx="4392613" cy="4249737"/>
            <a:chOff x="1881" y="954"/>
            <a:chExt cx="5040" cy="4500"/>
          </a:xfrm>
        </p:grpSpPr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1881" y="954"/>
              <a:ext cx="5040" cy="45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V="1">
              <a:off x="2421" y="1314"/>
              <a:ext cx="0" cy="4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2061" y="4734"/>
              <a:ext cx="45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Freeform 8"/>
            <p:cNvSpPr>
              <a:spLocks/>
            </p:cNvSpPr>
            <p:nvPr/>
          </p:nvSpPr>
          <p:spPr bwMode="auto">
            <a:xfrm>
              <a:off x="2601" y="3114"/>
              <a:ext cx="2340" cy="1530"/>
            </a:xfrm>
            <a:custGeom>
              <a:avLst/>
              <a:gdLst/>
              <a:ahLst/>
              <a:cxnLst>
                <a:cxn ang="0">
                  <a:pos x="0" y="1350"/>
                </a:cxn>
                <a:cxn ang="0">
                  <a:pos x="360" y="90"/>
                </a:cxn>
                <a:cxn ang="0">
                  <a:pos x="1440" y="810"/>
                </a:cxn>
                <a:cxn ang="0">
                  <a:pos x="2340" y="450"/>
                </a:cxn>
              </a:cxnLst>
              <a:rect l="0" t="0" r="r" b="b"/>
              <a:pathLst>
                <a:path w="2340" h="1350">
                  <a:moveTo>
                    <a:pt x="0" y="1350"/>
                  </a:moveTo>
                  <a:cubicBezTo>
                    <a:pt x="60" y="765"/>
                    <a:pt x="120" y="180"/>
                    <a:pt x="360" y="90"/>
                  </a:cubicBezTo>
                  <a:cubicBezTo>
                    <a:pt x="600" y="0"/>
                    <a:pt x="1110" y="750"/>
                    <a:pt x="1440" y="810"/>
                  </a:cubicBezTo>
                  <a:cubicBezTo>
                    <a:pt x="1770" y="870"/>
                    <a:pt x="2055" y="660"/>
                    <a:pt x="2340" y="4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>
              <a:off x="2421" y="31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2961" y="3294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2781" y="3474"/>
              <a:ext cx="0" cy="12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2061" y="113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>
                  <a:latin typeface="Times New Roman" pitchFamily="18" charset="0"/>
                </a:rPr>
                <a:t>y</a:t>
              </a:r>
              <a:endParaRPr lang="ru-RU"/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>
              <a:off x="4941" y="3654"/>
              <a:ext cx="0" cy="108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6201" y="455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x</a:t>
              </a:r>
              <a:endParaRPr lang="ru-RU"/>
            </a:p>
          </p:txBody>
        </p:sp>
        <p:sp>
          <p:nvSpPr>
            <p:cNvPr id="16399" name="Text Box 15"/>
            <p:cNvSpPr txBox="1">
              <a:spLocks noChangeArrowheads="1"/>
            </p:cNvSpPr>
            <p:nvPr/>
          </p:nvSpPr>
          <p:spPr bwMode="auto">
            <a:xfrm>
              <a:off x="476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b</a:t>
              </a:r>
              <a:endParaRPr lang="ru-RU"/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26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a</a:t>
              </a:r>
              <a:endParaRPr lang="ru-RU"/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2781" y="4734"/>
              <a:ext cx="54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>
                  <a:latin typeface="Times New Roman" pitchFamily="18" charset="0"/>
                </a:rPr>
                <a:t>x</a:t>
              </a:r>
              <a:r>
                <a:rPr lang="en-US" baseline="-25000">
                  <a:latin typeface="Times New Roman" pitchFamily="18" charset="0"/>
                </a:rPr>
                <a:t>0</a:t>
              </a:r>
              <a:endParaRPr lang="ru-RU"/>
            </a:p>
          </p:txBody>
        </p:sp>
        <p:sp>
          <p:nvSpPr>
            <p:cNvPr id="16402" name="Text Box 18"/>
            <p:cNvSpPr txBox="1">
              <a:spLocks noChangeArrowheads="1"/>
            </p:cNvSpPr>
            <p:nvPr/>
          </p:nvSpPr>
          <p:spPr bwMode="auto">
            <a:xfrm>
              <a:off x="1881" y="293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f(x</a:t>
              </a:r>
              <a:r>
                <a:rPr lang="en-US" baseline="-25000">
                  <a:latin typeface="Times New Roman" pitchFamily="18" charset="0"/>
                </a:rPr>
                <a:t>0</a:t>
              </a:r>
              <a:r>
                <a:rPr lang="en-US">
                  <a:latin typeface="Times New Roman" pitchFamily="18" charset="0"/>
                </a:rPr>
                <a:t>)</a:t>
              </a:r>
              <a:endParaRPr lang="ru-RU"/>
            </a:p>
          </p:txBody>
        </p:sp>
        <p:sp>
          <p:nvSpPr>
            <p:cNvPr id="16403" name="Text Box 19"/>
            <p:cNvSpPr txBox="1">
              <a:spLocks noChangeArrowheads="1"/>
            </p:cNvSpPr>
            <p:nvPr/>
          </p:nvSpPr>
          <p:spPr bwMode="auto">
            <a:xfrm>
              <a:off x="3861" y="3294"/>
              <a:ext cx="108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>
                  <a:latin typeface="Times New Roman" pitchFamily="18" charset="0"/>
                </a:rPr>
                <a:t>y=f(x)</a:t>
              </a:r>
              <a:endParaRPr lang="ru-R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Найбільше і найменше значення функції зростаючої на відрізку</a:t>
            </a:r>
            <a:endParaRPr lang="uk-UA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4643438" y="1524000"/>
            <a:ext cx="4043362" cy="4572000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 f(x) =f(b)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a;b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 f(x)= f(a)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a;b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468313" y="1700213"/>
            <a:ext cx="4175125" cy="4392612"/>
            <a:chOff x="2781" y="954"/>
            <a:chExt cx="5040" cy="4500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2781" y="954"/>
              <a:ext cx="5040" cy="45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4" name="Line 6"/>
            <p:cNvSpPr>
              <a:spLocks noChangeShapeType="1"/>
            </p:cNvSpPr>
            <p:nvPr/>
          </p:nvSpPr>
          <p:spPr bwMode="auto">
            <a:xfrm flipV="1">
              <a:off x="3321" y="1314"/>
              <a:ext cx="0" cy="4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2961" y="4734"/>
              <a:ext cx="45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 flipH="1">
              <a:off x="3321" y="2214"/>
              <a:ext cx="306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3681" y="4734"/>
              <a:ext cx="0" cy="5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2961" y="113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>
                  <a:latin typeface="Times New Roman" pitchFamily="18" charset="0"/>
                </a:rPr>
                <a:t>y</a:t>
              </a:r>
              <a:endParaRPr lang="ru-RU"/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6381" y="2214"/>
              <a:ext cx="0" cy="252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7101" y="455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x</a:t>
              </a:r>
              <a:endParaRPr lang="ru-RU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62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b</a:t>
              </a:r>
              <a:endParaRPr lang="ru-RU"/>
            </a:p>
          </p:txBody>
        </p:sp>
        <p:sp>
          <p:nvSpPr>
            <p:cNvPr id="17422" name="Text Box 14"/>
            <p:cNvSpPr txBox="1">
              <a:spLocks noChangeArrowheads="1"/>
            </p:cNvSpPr>
            <p:nvPr/>
          </p:nvSpPr>
          <p:spPr bwMode="auto">
            <a:xfrm>
              <a:off x="35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a</a:t>
              </a:r>
              <a:endParaRPr lang="ru-RU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2781" y="491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>
                  <a:latin typeface="Times New Roman" pitchFamily="18" charset="0"/>
                </a:rPr>
                <a:t>f(x</a:t>
              </a:r>
              <a:r>
                <a:rPr lang="en-US" baseline="-25000">
                  <a:latin typeface="Times New Roman" pitchFamily="18" charset="0"/>
                </a:rPr>
                <a:t>0</a:t>
              </a:r>
              <a:r>
                <a:rPr lang="en-US">
                  <a:latin typeface="Times New Roman" pitchFamily="18" charset="0"/>
                </a:rPr>
                <a:t>)</a:t>
              </a:r>
              <a:endParaRPr lang="ru-RU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2781" y="203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f(b)</a:t>
              </a:r>
              <a:endParaRPr lang="ru-RU"/>
            </a:p>
          </p:txBody>
        </p:sp>
        <p:sp>
          <p:nvSpPr>
            <p:cNvPr id="17425" name="Freeform 17"/>
            <p:cNvSpPr>
              <a:spLocks/>
            </p:cNvSpPr>
            <p:nvPr/>
          </p:nvSpPr>
          <p:spPr bwMode="auto">
            <a:xfrm>
              <a:off x="3501" y="2214"/>
              <a:ext cx="2880" cy="3011"/>
            </a:xfrm>
            <a:custGeom>
              <a:avLst/>
              <a:gdLst/>
              <a:ahLst/>
              <a:cxnLst>
                <a:cxn ang="0">
                  <a:pos x="0" y="2940"/>
                </a:cxn>
                <a:cxn ang="0">
                  <a:pos x="1080" y="2220"/>
                </a:cxn>
                <a:cxn ang="0">
                  <a:pos x="1980" y="420"/>
                </a:cxn>
                <a:cxn ang="0">
                  <a:pos x="2700" y="60"/>
                </a:cxn>
                <a:cxn ang="0">
                  <a:pos x="2880" y="60"/>
                </a:cxn>
              </a:cxnLst>
              <a:rect l="0" t="0" r="r" b="b"/>
              <a:pathLst>
                <a:path w="2880" h="2940">
                  <a:moveTo>
                    <a:pt x="0" y="2940"/>
                  </a:moveTo>
                  <a:cubicBezTo>
                    <a:pt x="375" y="2790"/>
                    <a:pt x="750" y="2640"/>
                    <a:pt x="1080" y="2220"/>
                  </a:cubicBezTo>
                  <a:cubicBezTo>
                    <a:pt x="1410" y="1800"/>
                    <a:pt x="1710" y="780"/>
                    <a:pt x="1980" y="420"/>
                  </a:cubicBezTo>
                  <a:cubicBezTo>
                    <a:pt x="2250" y="60"/>
                    <a:pt x="2550" y="120"/>
                    <a:pt x="2700" y="60"/>
                  </a:cubicBezTo>
                  <a:cubicBezTo>
                    <a:pt x="2850" y="0"/>
                    <a:pt x="2865" y="30"/>
                    <a:pt x="2880" y="60"/>
                  </a:cubicBezTo>
                </a:path>
              </a:pathLst>
            </a:custGeom>
            <a:noFill/>
            <a:ln w="381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1547813" y="4076700"/>
            <a:ext cx="1152525" cy="3429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y=f(x)</a:t>
            </a:r>
            <a:endParaRPr lang="ru-RU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Найбільше й найменше значення функції спадної на відрізку</a:t>
            </a:r>
            <a:endParaRPr lang="uk-UA" b="1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580063" y="1524000"/>
            <a:ext cx="3106737" cy="4572000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 f(x) =f(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a;b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1600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 f(x)= f(b)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600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a;b</a:t>
            </a:r>
            <a:r>
              <a:rPr lang="en-US" sz="16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uk-UA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468313" y="1557338"/>
            <a:ext cx="5111750" cy="4824412"/>
            <a:chOff x="2781" y="954"/>
            <a:chExt cx="5040" cy="4500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2781" y="954"/>
              <a:ext cx="5040" cy="45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 flipH="1">
              <a:off x="3321" y="2214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 flipV="1">
              <a:off x="3321" y="1314"/>
              <a:ext cx="0" cy="4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2961" y="4734"/>
              <a:ext cx="45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3681" y="2214"/>
              <a:ext cx="0" cy="252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2961" y="113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y</a:t>
              </a:r>
              <a:endParaRPr lang="ru-RU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5481" y="4374"/>
              <a:ext cx="0" cy="3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7101" y="455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Times New Roman" pitchFamily="18" charset="0"/>
                </a:rPr>
                <a:t>x</a:t>
              </a:r>
              <a:endParaRPr lang="ru-RU"/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53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dirty="0">
                  <a:latin typeface="Times New Roman" pitchFamily="18" charset="0"/>
                </a:rPr>
                <a:t>b</a:t>
              </a:r>
              <a:endParaRPr lang="ru-RU" dirty="0"/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35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dirty="0">
                  <a:latin typeface="Times New Roman" pitchFamily="18" charset="0"/>
                </a:rPr>
                <a:t>a</a:t>
              </a:r>
              <a:endParaRPr lang="ru-RU" dirty="0"/>
            </a:p>
          </p:txBody>
        </p:sp>
        <p:sp>
          <p:nvSpPr>
            <p:cNvPr id="18447" name="Text Box 15"/>
            <p:cNvSpPr txBox="1">
              <a:spLocks noChangeArrowheads="1"/>
            </p:cNvSpPr>
            <p:nvPr/>
          </p:nvSpPr>
          <p:spPr bwMode="auto">
            <a:xfrm>
              <a:off x="2781" y="419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 dirty="0">
                  <a:latin typeface="Times New Roman" pitchFamily="18" charset="0"/>
                </a:rPr>
                <a:t>f(a</a:t>
              </a:r>
              <a:r>
                <a:rPr lang="en-US" dirty="0">
                  <a:latin typeface="Times New Roman" pitchFamily="18" charset="0"/>
                </a:rPr>
                <a:t>)</a:t>
              </a:r>
              <a:endParaRPr lang="ru-RU" dirty="0"/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2781" y="203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dirty="0">
                  <a:latin typeface="Times New Roman" pitchFamily="18" charset="0"/>
                </a:rPr>
                <a:t>f(b)</a:t>
              </a:r>
              <a:endParaRPr lang="ru-RU" dirty="0"/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3861" y="3114"/>
              <a:ext cx="108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 dirty="0">
                  <a:latin typeface="Times New Roman" pitchFamily="18" charset="0"/>
                </a:rPr>
                <a:t>y=f(x)</a:t>
              </a:r>
              <a:endParaRPr lang="ru-RU" dirty="0"/>
            </a:p>
          </p:txBody>
        </p:sp>
        <p:sp>
          <p:nvSpPr>
            <p:cNvPr id="18450" name="Freeform 18"/>
            <p:cNvSpPr>
              <a:spLocks/>
            </p:cNvSpPr>
            <p:nvPr/>
          </p:nvSpPr>
          <p:spPr bwMode="auto">
            <a:xfrm>
              <a:off x="3561" y="1733"/>
              <a:ext cx="1920" cy="2700"/>
            </a:xfrm>
            <a:custGeom>
              <a:avLst/>
              <a:gdLst/>
              <a:ahLst/>
              <a:cxnLst>
                <a:cxn ang="0">
                  <a:pos x="120" y="0"/>
                </a:cxn>
                <a:cxn ang="0">
                  <a:pos x="300" y="2160"/>
                </a:cxn>
                <a:cxn ang="0">
                  <a:pos x="1920" y="2700"/>
                </a:cxn>
              </a:cxnLst>
              <a:rect l="0" t="0" r="r" b="b"/>
              <a:pathLst>
                <a:path w="1920" h="2700">
                  <a:moveTo>
                    <a:pt x="120" y="0"/>
                  </a:moveTo>
                  <a:cubicBezTo>
                    <a:pt x="60" y="855"/>
                    <a:pt x="0" y="1710"/>
                    <a:pt x="300" y="2160"/>
                  </a:cubicBezTo>
                  <a:cubicBezTo>
                    <a:pt x="600" y="2610"/>
                    <a:pt x="1650" y="2610"/>
                    <a:pt x="1920" y="2700"/>
                  </a:cubicBezTo>
                </a:path>
              </a:pathLst>
            </a:custGeom>
            <a:noFill/>
            <a:ln w="571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 flipH="1">
              <a:off x="3321" y="4374"/>
              <a:ext cx="19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5003800" y="1524000"/>
            <a:ext cx="3683000" cy="4572000"/>
          </a:xfrm>
        </p:spPr>
        <p:txBody>
          <a:bodyPr>
            <a:normAutofit fontScale="92500" lnSpcReduction="20000"/>
          </a:bodyPr>
          <a:lstStyle/>
          <a:p>
            <a:pPr marL="0" indent="265113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неперервна функція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f(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має на заданому інтервалі (а;в) тільки одну точку екстремуму </a:t>
            </a:r>
            <a:r>
              <a:rPr lang="uk-UA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₀ і це точка максимуму, то на заданому інтервалі функція набуває свого найбільшого значення в точці </a:t>
            </a:r>
            <a:r>
              <a:rPr lang="uk-UA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₀</a:t>
            </a:r>
            <a:endParaRPr lang="uk-UA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468313" y="1557338"/>
            <a:ext cx="4608512" cy="4392612"/>
            <a:chOff x="2781" y="954"/>
            <a:chExt cx="5040" cy="4500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2781" y="954"/>
              <a:ext cx="5040" cy="45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 flipH="1">
              <a:off x="3321" y="2034"/>
              <a:ext cx="1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V="1">
              <a:off x="3321" y="1314"/>
              <a:ext cx="0" cy="4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>
              <a:off x="2961" y="4734"/>
              <a:ext cx="45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>
              <a:off x="4401" y="2034"/>
              <a:ext cx="0" cy="27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6" name="Text Box 10"/>
            <p:cNvSpPr txBox="1">
              <a:spLocks noChangeArrowheads="1"/>
            </p:cNvSpPr>
            <p:nvPr/>
          </p:nvSpPr>
          <p:spPr bwMode="auto">
            <a:xfrm>
              <a:off x="2961" y="113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>
                  <a:latin typeface="Times New Roman" pitchFamily="18" charset="0"/>
                </a:rPr>
                <a:t>y</a:t>
              </a:r>
              <a:endParaRPr lang="ru-RU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5301" y="2574"/>
              <a:ext cx="0" cy="21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7191" y="4701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dirty="0">
                  <a:latin typeface="Times New Roman" pitchFamily="18" charset="0"/>
                </a:rPr>
                <a:t>x</a:t>
              </a:r>
              <a:endParaRPr lang="ru-RU" dirty="0"/>
            </a:p>
          </p:txBody>
        </p: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5081" y="477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dirty="0">
                  <a:latin typeface="Times New Roman" pitchFamily="18" charset="0"/>
                </a:rPr>
                <a:t>b</a:t>
              </a:r>
              <a:endParaRPr lang="ru-RU" sz="1400" dirty="0"/>
            </a:p>
          </p:txBody>
        </p:sp>
        <p:sp>
          <p:nvSpPr>
            <p:cNvPr id="19470" name="Text Box 14"/>
            <p:cNvSpPr txBox="1">
              <a:spLocks noChangeArrowheads="1"/>
            </p:cNvSpPr>
            <p:nvPr/>
          </p:nvSpPr>
          <p:spPr bwMode="auto">
            <a:xfrm>
              <a:off x="368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dirty="0">
                  <a:latin typeface="Times New Roman" pitchFamily="18" charset="0"/>
                </a:rPr>
                <a:t>a</a:t>
              </a:r>
              <a:endParaRPr lang="ru-RU" sz="1400" dirty="0"/>
            </a:p>
          </p:txBody>
        </p:sp>
        <p:sp>
          <p:nvSpPr>
            <p:cNvPr id="19471" name="Text Box 15"/>
            <p:cNvSpPr txBox="1">
              <a:spLocks noChangeArrowheads="1"/>
            </p:cNvSpPr>
            <p:nvPr/>
          </p:nvSpPr>
          <p:spPr bwMode="auto">
            <a:xfrm>
              <a:off x="4221" y="473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i="1" dirty="0">
                  <a:latin typeface="Times New Roman" pitchFamily="18" charset="0"/>
                </a:rPr>
                <a:t>x</a:t>
              </a:r>
              <a:r>
                <a:rPr lang="en-US" i="1" baseline="-25000" dirty="0">
                  <a:latin typeface="Times New Roman" pitchFamily="18" charset="0"/>
                </a:rPr>
                <a:t>0</a:t>
              </a:r>
              <a:endParaRPr lang="ru-RU" dirty="0"/>
            </a:p>
          </p:txBody>
        </p: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2781" y="185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dirty="0">
                  <a:latin typeface="Times New Roman" pitchFamily="18" charset="0"/>
                </a:rPr>
                <a:t>f(x</a:t>
              </a:r>
              <a:r>
                <a:rPr lang="en-US" baseline="-25000" dirty="0">
                  <a:latin typeface="Times New Roman" pitchFamily="18" charset="0"/>
                </a:rPr>
                <a:t>0</a:t>
              </a:r>
              <a:r>
                <a:rPr lang="en-US" dirty="0">
                  <a:latin typeface="Times New Roman" pitchFamily="18" charset="0"/>
                </a:rPr>
                <a:t>)</a:t>
              </a:r>
              <a:endParaRPr lang="ru-RU" dirty="0"/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4761" y="1854"/>
              <a:ext cx="108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 i="1" dirty="0">
                  <a:latin typeface="Times New Roman" pitchFamily="18" charset="0"/>
                </a:rPr>
                <a:t>y=f(x)</a:t>
              </a:r>
              <a:endParaRPr lang="ru-RU" dirty="0"/>
            </a:p>
          </p:txBody>
        </p:sp>
        <p:sp>
          <p:nvSpPr>
            <p:cNvPr id="19474" name="Freeform 18"/>
            <p:cNvSpPr>
              <a:spLocks/>
            </p:cNvSpPr>
            <p:nvPr/>
          </p:nvSpPr>
          <p:spPr bwMode="auto">
            <a:xfrm>
              <a:off x="3681" y="1889"/>
              <a:ext cx="1620" cy="2460"/>
            </a:xfrm>
            <a:custGeom>
              <a:avLst/>
              <a:gdLst/>
              <a:ahLst/>
              <a:cxnLst>
                <a:cxn ang="0">
                  <a:pos x="0" y="2460"/>
                </a:cxn>
                <a:cxn ang="0">
                  <a:pos x="540" y="300"/>
                </a:cxn>
                <a:cxn ang="0">
                  <a:pos x="1620" y="660"/>
                </a:cxn>
              </a:cxnLst>
              <a:rect l="0" t="0" r="r" b="b"/>
              <a:pathLst>
                <a:path w="1620" h="2460">
                  <a:moveTo>
                    <a:pt x="0" y="2460"/>
                  </a:moveTo>
                  <a:cubicBezTo>
                    <a:pt x="135" y="1530"/>
                    <a:pt x="270" y="600"/>
                    <a:pt x="540" y="300"/>
                  </a:cubicBezTo>
                  <a:cubicBezTo>
                    <a:pt x="810" y="0"/>
                    <a:pt x="1215" y="330"/>
                    <a:pt x="1620" y="660"/>
                  </a:cubicBezTo>
                </a:path>
              </a:pathLst>
            </a:custGeom>
            <a:noFill/>
            <a:ln w="381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>
              <a:off x="3861" y="3294"/>
              <a:ext cx="0" cy="144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1"/>
          <p:cNvSpPr>
            <a:spLocks noGrp="1"/>
          </p:cNvSpPr>
          <p:nvPr>
            <p:ph idx="1"/>
          </p:nvPr>
        </p:nvSpPr>
        <p:spPr>
          <a:xfrm>
            <a:off x="4643438" y="1524000"/>
            <a:ext cx="4043362" cy="4572000"/>
          </a:xfrm>
        </p:spPr>
        <p:txBody>
          <a:bodyPr>
            <a:normAutofit lnSpcReduction="10000"/>
          </a:bodyPr>
          <a:lstStyle/>
          <a:p>
            <a:pPr marL="0" indent="265113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неперервна функція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f(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має на заданому інтервалі (а;в) тільки одну точку екстремуму </a:t>
            </a:r>
            <a:r>
              <a:rPr lang="uk-UA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₀ і це точка мінімуму, то на заданому інтервалі функція набуває свого найменшого значення в точці </a:t>
            </a:r>
            <a:r>
              <a:rPr lang="uk-UA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uk-UA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₀</a:t>
            </a:r>
            <a:endParaRPr lang="uk-UA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250825" y="1484313"/>
            <a:ext cx="4321175" cy="4681537"/>
            <a:chOff x="2781" y="1134"/>
            <a:chExt cx="5040" cy="4500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2781" y="1134"/>
              <a:ext cx="5040" cy="45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H="1">
              <a:off x="3321" y="4194"/>
              <a:ext cx="12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 flipV="1">
              <a:off x="3321" y="1314"/>
              <a:ext cx="0" cy="41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2961" y="4734"/>
              <a:ext cx="45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4581" y="4194"/>
              <a:ext cx="0" cy="54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2961" y="1134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>
                  <a:latin typeface="Times New Roman" pitchFamily="18" charset="0"/>
                </a:rPr>
                <a:t>y</a:t>
              </a:r>
              <a:endParaRPr lang="ru-RU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6021" y="3114"/>
              <a:ext cx="0" cy="162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7154" y="4651"/>
              <a:ext cx="36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 dirty="0">
                  <a:latin typeface="Times New Roman" pitchFamily="18" charset="0"/>
                </a:rPr>
                <a:t>x</a:t>
              </a:r>
              <a:endParaRPr lang="ru-RU" dirty="0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584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>
                  <a:latin typeface="Times New Roman" pitchFamily="18" charset="0"/>
                </a:rPr>
                <a:t>b</a:t>
              </a:r>
              <a:endParaRPr lang="ru-RU" b="1"/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3501" y="4734"/>
              <a:ext cx="360" cy="36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>
                  <a:latin typeface="Times New Roman" pitchFamily="18" charset="0"/>
                </a:rPr>
                <a:t>a</a:t>
              </a:r>
              <a:endParaRPr lang="ru-RU" b="1"/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4401" y="473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 i="1">
                  <a:latin typeface="Times New Roman" pitchFamily="18" charset="0"/>
                </a:rPr>
                <a:t>x</a:t>
              </a:r>
              <a:r>
                <a:rPr lang="en-US" b="1" i="1" baseline="-25000">
                  <a:latin typeface="Times New Roman" pitchFamily="18" charset="0"/>
                </a:rPr>
                <a:t>0</a:t>
              </a:r>
              <a:endParaRPr lang="ru-RU" b="1"/>
            </a:p>
          </p:txBody>
        </p:sp>
        <p:sp>
          <p:nvSpPr>
            <p:cNvPr id="20496" name="Text Box 16"/>
            <p:cNvSpPr txBox="1">
              <a:spLocks noChangeArrowheads="1"/>
            </p:cNvSpPr>
            <p:nvPr/>
          </p:nvSpPr>
          <p:spPr bwMode="auto">
            <a:xfrm>
              <a:off x="2781" y="4014"/>
              <a:ext cx="72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>
                  <a:latin typeface="Times New Roman" pitchFamily="18" charset="0"/>
                </a:rPr>
                <a:t>f(x</a:t>
              </a:r>
              <a:r>
                <a:rPr lang="en-US" b="1" baseline="-25000">
                  <a:latin typeface="Times New Roman" pitchFamily="18" charset="0"/>
                </a:rPr>
                <a:t>0</a:t>
              </a:r>
              <a:r>
                <a:rPr lang="en-US" b="1">
                  <a:latin typeface="Times New Roman" pitchFamily="18" charset="0"/>
                </a:rPr>
                <a:t>)</a:t>
              </a:r>
              <a:endParaRPr lang="ru-RU" b="1"/>
            </a:p>
          </p:txBody>
        </p:sp>
        <p:sp>
          <p:nvSpPr>
            <p:cNvPr id="20497" name="Text Box 17"/>
            <p:cNvSpPr txBox="1">
              <a:spLocks noChangeArrowheads="1"/>
            </p:cNvSpPr>
            <p:nvPr/>
          </p:nvSpPr>
          <p:spPr bwMode="auto">
            <a:xfrm>
              <a:off x="4221" y="3474"/>
              <a:ext cx="1080" cy="54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 i="1">
                  <a:latin typeface="Times New Roman" pitchFamily="18" charset="0"/>
                </a:rPr>
                <a:t>y=f(x)</a:t>
              </a:r>
              <a:endParaRPr lang="ru-RU" b="1"/>
            </a:p>
          </p:txBody>
        </p:sp>
        <p:sp>
          <p:nvSpPr>
            <p:cNvPr id="20498" name="Line 18"/>
            <p:cNvSpPr>
              <a:spLocks noChangeShapeType="1"/>
            </p:cNvSpPr>
            <p:nvPr/>
          </p:nvSpPr>
          <p:spPr bwMode="auto">
            <a:xfrm>
              <a:off x="3681" y="2034"/>
              <a:ext cx="0" cy="27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auto">
            <a:xfrm>
              <a:off x="3681" y="2009"/>
              <a:ext cx="2340" cy="23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0" y="1980"/>
                </a:cxn>
                <a:cxn ang="0">
                  <a:pos x="1620" y="1980"/>
                </a:cxn>
                <a:cxn ang="0">
                  <a:pos x="2340" y="1080"/>
                </a:cxn>
              </a:cxnLst>
              <a:rect l="0" t="0" r="r" b="b"/>
              <a:pathLst>
                <a:path w="2340" h="2310">
                  <a:moveTo>
                    <a:pt x="0" y="0"/>
                  </a:moveTo>
                  <a:cubicBezTo>
                    <a:pt x="135" y="825"/>
                    <a:pt x="270" y="1650"/>
                    <a:pt x="540" y="1980"/>
                  </a:cubicBezTo>
                  <a:cubicBezTo>
                    <a:pt x="810" y="2310"/>
                    <a:pt x="1320" y="2130"/>
                    <a:pt x="1620" y="1980"/>
                  </a:cubicBezTo>
                  <a:cubicBezTo>
                    <a:pt x="1920" y="1830"/>
                    <a:pt x="2220" y="1230"/>
                    <a:pt x="2340" y="108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алка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Валка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Валка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</TotalTime>
  <Words>258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Валка</vt:lpstr>
      <vt:lpstr>Знаходження найбільшого і найменшого значення функції неперервної на інтервалі</vt:lpstr>
      <vt:lpstr>План</vt:lpstr>
      <vt:lpstr>Теорема Вейєрштрасса</vt:lpstr>
      <vt:lpstr>Презентация PowerPoint</vt:lpstr>
      <vt:lpstr>Найбільше і найменше значення функції зростаючої на відрізку</vt:lpstr>
      <vt:lpstr>Найбільше й найменше значення функції спадної на відрізку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Знаходження найбільшого і найменшого значення функції неперервної на інтервалі</dc:title>
  <dc:creator>Administrator</dc:creator>
  <cp:lastModifiedBy>Ира</cp:lastModifiedBy>
  <cp:revision>5</cp:revision>
  <dcterms:created xsi:type="dcterms:W3CDTF">2012-12-07T04:52:19Z</dcterms:created>
  <dcterms:modified xsi:type="dcterms:W3CDTF">2014-11-03T16:22:49Z</dcterms:modified>
</cp:coreProperties>
</file>