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4" r:id="rId14"/>
    <p:sldId id="275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F634A-9B14-4789-B169-0D326E7881DA}" type="datetimeFigureOut">
              <a:rPr lang="ru-RU" smtClean="0"/>
              <a:t>03.11.2014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49170-2714-4352-8139-9823B4490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20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49170-2714-4352-8139-9823B4490DB6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5562600"/>
          </a:xfrm>
        </p:spPr>
        <p:txBody>
          <a:bodyPr>
            <a:normAutofit/>
          </a:bodyPr>
          <a:lstStyle/>
          <a:p>
            <a:pPr algn="r"/>
            <a:r>
              <a:rPr lang="uk-UA" dirty="0" smtClean="0"/>
              <a:t>«Просто передати знання людині неможливо. Оволодіти ними людина може шляхом власної діяльності. « Наповнити»  розум не можна, він сам повинен  усе засвоїть.»</a:t>
            </a:r>
            <a:br>
              <a:rPr lang="uk-UA" dirty="0" smtClean="0"/>
            </a:br>
            <a:r>
              <a:rPr lang="ru-RU" dirty="0" err="1" smtClean="0"/>
              <a:t>А.Дістеверг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Autofit/>
          </a:bodyPr>
          <a:lstStyle/>
          <a:p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Алгоритм</a:t>
            </a:r>
            <a:b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знаходження найбільшого і найменшого значення функцій на відрізку</a:t>
            </a:r>
            <a:endParaRPr lang="uk-UA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81000" y="1295400"/>
            <a:ext cx="8382000" cy="6096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uk-UA" sz="2400" dirty="0" smtClean="0"/>
              <a:t>1) Знайти область визначення функції </a:t>
            </a:r>
            <a:r>
              <a:rPr lang="en-US" sz="2400" i="1" dirty="0" smtClean="0"/>
              <a:t>D</a:t>
            </a:r>
            <a:r>
              <a:rPr lang="ru-RU" sz="2400" i="1" dirty="0" smtClean="0"/>
              <a:t>(</a:t>
            </a:r>
            <a:r>
              <a:rPr lang="en-US" sz="2400" i="1" dirty="0" smtClean="0"/>
              <a:t>f</a:t>
            </a:r>
            <a:r>
              <a:rPr lang="ru-RU" sz="2400" i="1" dirty="0" smtClean="0"/>
              <a:t>)</a:t>
            </a:r>
            <a:r>
              <a:rPr lang="uk-UA" sz="2400" i="1" dirty="0" smtClean="0"/>
              <a:t>.</a:t>
            </a:r>
            <a:endParaRPr lang="ru-RU" sz="2400" dirty="0" smtClean="0"/>
          </a:p>
          <a:p>
            <a:pPr algn="ctr"/>
            <a:endParaRPr lang="ru-RU" dirty="0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81000" y="2057400"/>
            <a:ext cx="8382000" cy="6096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uk-UA" sz="2400" dirty="0" smtClean="0"/>
              <a:t>2) Визначити чи належить заданий відрізок </a:t>
            </a:r>
            <a:r>
              <a:rPr lang="en-US" sz="2400" i="1" dirty="0" smtClean="0"/>
              <a:t>D</a:t>
            </a:r>
            <a:r>
              <a:rPr lang="ru-RU" sz="2400" i="1" dirty="0" smtClean="0"/>
              <a:t>(</a:t>
            </a:r>
            <a:r>
              <a:rPr lang="en-US" sz="2400" i="1" dirty="0" smtClean="0"/>
              <a:t>f</a:t>
            </a:r>
            <a:r>
              <a:rPr lang="ru-RU" sz="2400" i="1" dirty="0" smtClean="0"/>
              <a:t>)</a:t>
            </a:r>
            <a:r>
              <a:rPr lang="uk-UA" sz="2400" i="1" dirty="0" smtClean="0"/>
              <a:t>.</a:t>
            </a:r>
            <a:endParaRPr lang="ru-RU" sz="2400" dirty="0" smtClean="0"/>
          </a:p>
          <a:p>
            <a:pPr algn="ctr"/>
            <a:endParaRPr lang="ru-RU" dirty="0"/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381000" y="2819400"/>
            <a:ext cx="8382000" cy="6096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uk-UA" sz="2400" dirty="0" smtClean="0"/>
              <a:t>3) Знайти похідну функції </a:t>
            </a:r>
            <a:r>
              <a:rPr lang="en-US" sz="2400" i="1" dirty="0" smtClean="0"/>
              <a:t>f</a:t>
            </a:r>
            <a:r>
              <a:rPr lang="ru-RU" sz="2400" i="1" dirty="0" smtClean="0"/>
              <a:t>́̕(</a:t>
            </a:r>
            <a:r>
              <a:rPr lang="en-US" sz="2400" i="1" dirty="0" smtClean="0"/>
              <a:t>x</a:t>
            </a:r>
            <a:r>
              <a:rPr lang="ru-RU" sz="2400" i="1" dirty="0" smtClean="0"/>
              <a:t>)</a:t>
            </a:r>
            <a:r>
              <a:rPr lang="uk-UA" sz="2400" i="1" dirty="0" smtClean="0"/>
              <a:t>.</a:t>
            </a:r>
            <a:endParaRPr lang="ru-RU" dirty="0"/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381000" y="3581400"/>
            <a:ext cx="8382000" cy="6096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uk-UA" sz="2400" dirty="0" smtClean="0"/>
              <a:t>4) Знайти критичні точки функції, розв’язавши рівняння</a:t>
            </a:r>
            <a:r>
              <a:rPr lang="uk-UA" sz="2400" i="1" dirty="0" smtClean="0"/>
              <a:t> </a:t>
            </a:r>
            <a:r>
              <a:rPr lang="en-US" sz="2400" i="1" dirty="0" smtClean="0"/>
              <a:t>f</a:t>
            </a:r>
            <a:r>
              <a:rPr lang="en-US" sz="2400" i="1" dirty="0" smtClean="0">
                <a:latin typeface="Cambria Math"/>
                <a:ea typeface="Cambria Math"/>
              </a:rPr>
              <a:t>̕</a:t>
            </a:r>
            <a:r>
              <a:rPr lang="ru-RU" sz="2400" i="1" dirty="0" smtClean="0"/>
              <a:t>(</a:t>
            </a:r>
            <a:r>
              <a:rPr lang="en-US" sz="2400" i="1" dirty="0" smtClean="0"/>
              <a:t>x</a:t>
            </a:r>
            <a:r>
              <a:rPr lang="ru-RU" sz="2400" i="1" dirty="0" smtClean="0"/>
              <a:t>)=0</a:t>
            </a:r>
            <a:r>
              <a:rPr lang="uk-UA" sz="2400" i="1" dirty="0" smtClean="0"/>
              <a:t>.</a:t>
            </a:r>
            <a:endParaRPr lang="ru-RU" sz="2400" dirty="0" smtClean="0"/>
          </a:p>
          <a:p>
            <a:pPr algn="ctr"/>
            <a:endParaRPr lang="ru-RU" dirty="0"/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381000" y="4343400"/>
            <a:ext cx="8610600" cy="6096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uk-UA" sz="2400" dirty="0" smtClean="0"/>
              <a:t>5) Визначити, які з критичних точок належать даному проміжку.</a:t>
            </a:r>
            <a:endParaRPr lang="ru-RU" sz="2400" dirty="0" smtClean="0"/>
          </a:p>
          <a:p>
            <a:pPr algn="ctr"/>
            <a:endParaRPr lang="ru-RU" dirty="0"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381000" y="5105400"/>
            <a:ext cx="8534400" cy="8382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uk-UA" sz="2400" dirty="0" smtClean="0"/>
              <a:t>6) Знайти значення функції на кінцях проміжку та в критичних точках, що належать даному проміжку.</a:t>
            </a:r>
            <a:endParaRPr lang="ru-RU" sz="2400" dirty="0" smtClean="0"/>
          </a:p>
          <a:p>
            <a:pPr algn="ctr"/>
            <a:endParaRPr lang="ru-RU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381000" y="6019800"/>
            <a:ext cx="8534400" cy="8382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57188" lvl="0" indent="-357188"/>
            <a:r>
              <a:rPr lang="uk-UA" sz="2400" dirty="0" smtClean="0"/>
              <a:t>7) Вибрати з одержаних значень найбільше і найменше. Записати відповідь.</a:t>
            </a:r>
            <a:endParaRPr lang="ru-RU" sz="2400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>
            <a:scene3d>
              <a:camera prst="orthographicFront">
                <a:rot lat="785435" lon="21065177" rev="21498984"/>
              </a:camera>
              <a:lightRig rig="threePt" dir="t"/>
            </a:scene3d>
          </a:bodyPr>
          <a:lstStyle/>
          <a:p>
            <a:r>
              <a:rPr lang="uk-UA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Фізкультхвилинка</a:t>
            </a:r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Знайти найбільше і найменше значення функції </a:t>
            </a:r>
            <a:r>
              <a:rPr lang="en-US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</a:t>
            </a:r>
            <a:r>
              <a:rPr lang="uk-UA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</a:t>
            </a:r>
            <a:r>
              <a:rPr lang="en-US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x</a:t>
            </a:r>
            <a:r>
              <a:rPr lang="uk-UA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на даному проміжку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ПП </a:t>
            </a:r>
            <a:r>
              <a:rPr lang="uk-UA" dirty="0" err="1" smtClean="0"/>
              <a:t>“Легенда”</a:t>
            </a:r>
            <a:endParaRPr lang="uk-UA" dirty="0" smtClean="0"/>
          </a:p>
          <a:p>
            <a:pPr algn="ctr">
              <a:buNone/>
            </a:pPr>
            <a:r>
              <a:rPr lang="en-US" sz="4400" b="1" i="1" dirty="0" smtClean="0"/>
              <a:t>f</a:t>
            </a:r>
            <a:r>
              <a:rPr lang="uk-UA" sz="4400" b="1" i="1" dirty="0" smtClean="0"/>
              <a:t>(</a:t>
            </a:r>
            <a:r>
              <a:rPr lang="en-US" sz="4400" b="1" i="1" dirty="0" smtClean="0"/>
              <a:t>x</a:t>
            </a:r>
            <a:r>
              <a:rPr lang="uk-UA" sz="4400" b="1" i="1" dirty="0" smtClean="0"/>
              <a:t>)=х</a:t>
            </a:r>
            <a:r>
              <a:rPr lang="uk-UA" sz="4400" b="1" i="1" baseline="30000" dirty="0" smtClean="0"/>
              <a:t>4</a:t>
            </a:r>
            <a:r>
              <a:rPr lang="uk-UA" sz="4400" b="1" i="1" dirty="0" smtClean="0"/>
              <a:t>- 2х</a:t>
            </a:r>
            <a:r>
              <a:rPr lang="uk-UA" sz="4400" b="1" i="1" baseline="30000" dirty="0" smtClean="0"/>
              <a:t>2</a:t>
            </a:r>
            <a:r>
              <a:rPr lang="uk-UA" sz="4400" b="1" i="1" dirty="0" smtClean="0"/>
              <a:t> +5,   </a:t>
            </a:r>
            <a:r>
              <a:rPr lang="ru-RU" sz="4400" b="1" i="1" dirty="0" smtClean="0"/>
              <a:t>[0;2]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Знайти найбільше і найменше значення функції </a:t>
            </a:r>
            <a:r>
              <a:rPr lang="en-US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</a:t>
            </a:r>
            <a:r>
              <a:rPr lang="uk-UA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</a:t>
            </a:r>
            <a:r>
              <a:rPr lang="en-US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x</a:t>
            </a:r>
            <a:r>
              <a:rPr lang="uk-UA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на даному проміжку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ПП </a:t>
            </a:r>
            <a:r>
              <a:rPr lang="uk-UA" dirty="0" err="1" smtClean="0"/>
              <a:t>“Ботанік”</a:t>
            </a:r>
            <a:endParaRPr lang="uk-UA" dirty="0" smtClean="0"/>
          </a:p>
          <a:p>
            <a:pPr algn="ctr">
              <a:buNone/>
            </a:pPr>
            <a:endParaRPr lang="uk-UA" sz="4400" b="1" i="1" dirty="0" smtClean="0"/>
          </a:p>
          <a:p>
            <a:pPr algn="ctr">
              <a:buNone/>
            </a:pPr>
            <a:r>
              <a:rPr lang="en-US" sz="4400" b="1" i="1" dirty="0" smtClean="0"/>
              <a:t>f</a:t>
            </a:r>
            <a:r>
              <a:rPr lang="uk-UA" sz="4400" b="1" i="1" dirty="0" smtClean="0"/>
              <a:t>(</a:t>
            </a:r>
            <a:r>
              <a:rPr lang="en-US" sz="4400" b="1" i="1" dirty="0" smtClean="0"/>
              <a:t>x</a:t>
            </a:r>
            <a:r>
              <a:rPr lang="uk-UA" sz="4400" b="1" i="1" dirty="0" smtClean="0"/>
              <a:t>)= х</a:t>
            </a:r>
            <a:r>
              <a:rPr lang="uk-UA" sz="4400" b="1" i="1" baseline="30000" dirty="0" smtClean="0"/>
              <a:t>4</a:t>
            </a:r>
            <a:r>
              <a:rPr lang="uk-UA" sz="4400" b="1" i="1" dirty="0" smtClean="0"/>
              <a:t>/4 - 8х</a:t>
            </a:r>
            <a:r>
              <a:rPr lang="uk-UA" sz="4400" b="1" i="1" baseline="30000" dirty="0" smtClean="0"/>
              <a:t>2</a:t>
            </a:r>
            <a:r>
              <a:rPr lang="uk-UA" sz="4400" b="1" i="1" dirty="0" smtClean="0"/>
              <a:t>,   </a:t>
            </a:r>
            <a:r>
              <a:rPr lang="ru-RU" sz="4400" b="1" i="1" dirty="0" smtClean="0"/>
              <a:t>[</a:t>
            </a:r>
            <a:r>
              <a:rPr lang="uk-UA" sz="4400" b="1" i="1" dirty="0" smtClean="0"/>
              <a:t>-1</a:t>
            </a:r>
            <a:r>
              <a:rPr lang="ru-RU" sz="4400" b="1" i="1" dirty="0" smtClean="0"/>
              <a:t>;2]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Знайти найбільше і найменше значення функції </a:t>
            </a:r>
            <a:r>
              <a:rPr lang="en-US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</a:t>
            </a:r>
            <a:r>
              <a:rPr lang="uk-UA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</a:t>
            </a:r>
            <a:r>
              <a:rPr lang="en-US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x</a:t>
            </a:r>
            <a:r>
              <a:rPr lang="uk-UA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на даному проміжку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ПП </a:t>
            </a:r>
            <a:r>
              <a:rPr lang="uk-UA" dirty="0" err="1" smtClean="0"/>
              <a:t>“Функція”</a:t>
            </a:r>
            <a:endParaRPr lang="uk-UA" dirty="0" smtClean="0"/>
          </a:p>
          <a:p>
            <a:pPr algn="ctr">
              <a:buNone/>
            </a:pPr>
            <a:endParaRPr lang="uk-UA" sz="4400" b="1" i="1" dirty="0" smtClean="0"/>
          </a:p>
          <a:p>
            <a:pPr algn="ctr">
              <a:buNone/>
            </a:pPr>
            <a:r>
              <a:rPr lang="en-US" sz="4400" b="1" i="1" dirty="0" smtClean="0"/>
              <a:t>f</a:t>
            </a:r>
            <a:r>
              <a:rPr lang="uk-UA" sz="4400" b="1" i="1" dirty="0" smtClean="0"/>
              <a:t>(</a:t>
            </a:r>
            <a:r>
              <a:rPr lang="en-US" sz="4400" b="1" i="1" dirty="0" smtClean="0"/>
              <a:t>x</a:t>
            </a:r>
            <a:r>
              <a:rPr lang="uk-UA" sz="4400" b="1" i="1" dirty="0" smtClean="0"/>
              <a:t>)=               ,   </a:t>
            </a:r>
            <a:r>
              <a:rPr lang="ru-RU" sz="4400" b="1" i="1" dirty="0" smtClean="0"/>
              <a:t>[</a:t>
            </a:r>
            <a:r>
              <a:rPr lang="uk-UA" sz="4400" b="1" i="1" dirty="0" smtClean="0"/>
              <a:t>-3</a:t>
            </a:r>
            <a:r>
              <a:rPr lang="ru-RU" sz="4400" b="1" i="1" dirty="0" smtClean="0"/>
              <a:t>;</a:t>
            </a:r>
            <a:r>
              <a:rPr lang="uk-UA" sz="4400" b="1" i="1" dirty="0" smtClean="0"/>
              <a:t>0</a:t>
            </a:r>
            <a:r>
              <a:rPr lang="ru-RU" sz="4400" b="1" i="1" dirty="0" smtClean="0"/>
              <a:t>]</a:t>
            </a:r>
            <a:r>
              <a:rPr lang="uk-UA" sz="4400" b="1" i="1" dirty="0" smtClean="0"/>
              <a:t>.</a:t>
            </a:r>
            <a:endParaRPr lang="ru-RU" sz="44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  <a:lum bright="-30000" contrast="40000"/>
          </a:blip>
          <a:srcRect/>
          <a:stretch>
            <a:fillRect/>
          </a:stretch>
        </p:blipFill>
        <p:spPr bwMode="auto">
          <a:xfrm>
            <a:off x="3352800" y="2819400"/>
            <a:ext cx="1499937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990600" y="914400"/>
          <a:ext cx="5715000" cy="2884170"/>
        </p:xfrm>
        <a:graphic>
          <a:graphicData uri="http://schemas.openxmlformats.org/drawingml/2006/table">
            <a:tbl>
              <a:tblPr/>
              <a:tblGrid>
                <a:gridCol w="1143000"/>
                <a:gridCol w="1485900"/>
                <a:gridCol w="800100"/>
                <a:gridCol w="1143000"/>
                <a:gridCol w="1143000"/>
              </a:tblGrid>
              <a:tr h="304800">
                <a:tc>
                  <a:txBody>
                    <a:bodyPr/>
                    <a:lstStyle/>
                    <a:p>
                      <a:pPr marL="114300"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Назва ПП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Функція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Відрізок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Найбільше значення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Найменше значення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150">
                <a:tc>
                  <a:txBody>
                    <a:bodyPr/>
                    <a:lstStyle/>
                    <a:p>
                      <a:pPr marL="571500"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  <a:p>
                      <a:pPr marL="114300"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«Легенда»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Times New Roman"/>
                          <a:ea typeface="Times New Roman"/>
                        </a:rPr>
                        <a:t>f</a:t>
                      </a:r>
                      <a:r>
                        <a:rPr lang="uk-UA" sz="1400" b="1" i="1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1400" b="1" i="1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uk-UA" sz="1400" b="1" i="1">
                          <a:latin typeface="Times New Roman"/>
                          <a:ea typeface="Times New Roman"/>
                        </a:rPr>
                        <a:t>)=2х +5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Times New Roman"/>
                          <a:ea typeface="Times New Roman"/>
                        </a:rPr>
                        <a:t>[</a:t>
                      </a:r>
                      <a:r>
                        <a:rPr lang="uk-UA" sz="1400" b="1" i="1">
                          <a:latin typeface="Times New Roman"/>
                          <a:ea typeface="Times New Roman"/>
                        </a:rPr>
                        <a:t>-1</a:t>
                      </a:r>
                      <a:r>
                        <a:rPr lang="ru-RU" sz="1400" b="1" i="1">
                          <a:latin typeface="Times New Roman"/>
                          <a:ea typeface="Times New Roman"/>
                        </a:rPr>
                        <a:t>;</a:t>
                      </a:r>
                      <a:r>
                        <a:rPr lang="uk-UA" sz="1400" b="1" i="1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400" b="1" i="1">
                          <a:latin typeface="Times New Roman"/>
                          <a:ea typeface="Times New Roman"/>
                        </a:rPr>
                        <a:t>]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150">
                <a:tc>
                  <a:txBody>
                    <a:bodyPr/>
                    <a:lstStyle/>
                    <a:p>
                      <a:pPr marL="114300"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  <a:p>
                      <a:pPr marL="114300"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«Ботанік»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Times New Roman"/>
                          <a:ea typeface="Times New Roman"/>
                        </a:rPr>
                        <a:t>f</a:t>
                      </a:r>
                      <a:r>
                        <a:rPr lang="uk-UA" sz="1400" b="1" i="1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1400" b="1" i="1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uk-UA" sz="1400" b="1" i="1">
                          <a:latin typeface="Times New Roman"/>
                          <a:ea typeface="Times New Roman"/>
                        </a:rPr>
                        <a:t>)=(1/2)</a:t>
                      </a:r>
                      <a:r>
                        <a:rPr lang="uk-UA" sz="1400" b="1" i="1" baseline="30000"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Times New Roman"/>
                          <a:ea typeface="Times New Roman"/>
                        </a:rPr>
                        <a:t>[</a:t>
                      </a:r>
                      <a:r>
                        <a:rPr lang="uk-UA" sz="1400" b="1" i="1">
                          <a:latin typeface="Times New Roman"/>
                          <a:ea typeface="Times New Roman"/>
                        </a:rPr>
                        <a:t>-1</a:t>
                      </a:r>
                      <a:r>
                        <a:rPr lang="ru-RU" sz="1400" b="1" i="1">
                          <a:latin typeface="Times New Roman"/>
                          <a:ea typeface="Times New Roman"/>
                        </a:rPr>
                        <a:t>;</a:t>
                      </a:r>
                      <a:r>
                        <a:rPr lang="uk-UA" sz="1400" b="1" i="1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400" b="1" i="1">
                          <a:latin typeface="Times New Roman"/>
                          <a:ea typeface="Times New Roman"/>
                        </a:rPr>
                        <a:t>]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150">
                <a:tc>
                  <a:txBody>
                    <a:bodyPr/>
                    <a:lstStyle/>
                    <a:p>
                      <a:pPr marL="114300"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  <a:p>
                      <a:pPr marL="114300"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«Функція»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Times New Roman"/>
                          <a:ea typeface="Times New Roman"/>
                        </a:rPr>
                        <a:t>f</a:t>
                      </a:r>
                      <a:r>
                        <a:rPr lang="uk-UA" sz="1400" b="1" i="1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1400" b="1" i="1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uk-UA" sz="1400" b="1" i="1">
                          <a:latin typeface="Times New Roman"/>
                          <a:ea typeface="Times New Roman"/>
                        </a:rPr>
                        <a:t>)=х</a:t>
                      </a:r>
                      <a:r>
                        <a:rPr lang="uk-UA" sz="1400" b="1" i="1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uk-UA" sz="1400" b="1" i="1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Times New Roman"/>
                          <a:ea typeface="Times New Roman"/>
                        </a:rPr>
                        <a:t>[</a:t>
                      </a:r>
                      <a:r>
                        <a:rPr lang="uk-UA" sz="1400" b="1" i="1">
                          <a:latin typeface="Times New Roman"/>
                          <a:ea typeface="Times New Roman"/>
                        </a:rPr>
                        <a:t>-2</a:t>
                      </a:r>
                      <a:r>
                        <a:rPr lang="ru-RU" sz="1400" b="1" i="1">
                          <a:latin typeface="Times New Roman"/>
                          <a:ea typeface="Times New Roman"/>
                        </a:rPr>
                        <a:t>;2]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04800" y="609600"/>
          <a:ext cx="8534400" cy="5105399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1706880"/>
                <a:gridCol w="2156059"/>
                <a:gridCol w="1257701"/>
                <a:gridCol w="1706880"/>
                <a:gridCol w="1706880"/>
              </a:tblGrid>
              <a:tr h="755357">
                <a:tc>
                  <a:txBody>
                    <a:bodyPr/>
                    <a:lstStyle/>
                    <a:p>
                      <a:pPr marL="114300" algn="ctr">
                        <a:spcAft>
                          <a:spcPts val="0"/>
                        </a:spcAft>
                      </a:pPr>
                      <a:r>
                        <a:rPr lang="uk-UA" sz="2000" dirty="0"/>
                        <a:t>Назва ПП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/>
                        <a:t>Функція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/>
                        <a:t>Відрізок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/>
                        <a:t>Найбільше значення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/>
                        <a:t>Найменше значення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50014">
                <a:tc>
                  <a:txBody>
                    <a:bodyPr/>
                    <a:lstStyle/>
                    <a:p>
                      <a:pPr marL="571500" algn="ctr">
                        <a:spcAft>
                          <a:spcPts val="0"/>
                        </a:spcAft>
                      </a:pPr>
                      <a:endParaRPr lang="uk-UA" sz="2000"/>
                    </a:p>
                    <a:p>
                      <a:pPr marL="114300" algn="ctr">
                        <a:spcAft>
                          <a:spcPts val="0"/>
                        </a:spcAft>
                      </a:pPr>
                      <a:r>
                        <a:rPr lang="uk-UA" sz="2000"/>
                        <a:t>«Легенда»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/>
                        <a:t>f</a:t>
                      </a:r>
                      <a:r>
                        <a:rPr lang="uk-UA" sz="2000"/>
                        <a:t>(</a:t>
                      </a:r>
                      <a:r>
                        <a:rPr lang="en-US" sz="2000"/>
                        <a:t>x</a:t>
                      </a:r>
                      <a:r>
                        <a:rPr lang="uk-UA" sz="2000"/>
                        <a:t>)=2х +5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/>
                        <a:t>[</a:t>
                      </a:r>
                      <a:r>
                        <a:rPr lang="uk-UA" sz="2000"/>
                        <a:t>-1</a:t>
                      </a:r>
                      <a:r>
                        <a:rPr lang="ru-RU" sz="2000"/>
                        <a:t>;</a:t>
                      </a:r>
                      <a:r>
                        <a:rPr lang="uk-UA" sz="2000"/>
                        <a:t>1</a:t>
                      </a:r>
                      <a:r>
                        <a:rPr lang="ru-RU" sz="2000"/>
                        <a:t>]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50014">
                <a:tc>
                  <a:txBody>
                    <a:bodyPr/>
                    <a:lstStyle/>
                    <a:p>
                      <a:pPr marL="114300" algn="ctr">
                        <a:spcAft>
                          <a:spcPts val="0"/>
                        </a:spcAft>
                      </a:pPr>
                      <a:endParaRPr lang="uk-UA" sz="2000"/>
                    </a:p>
                    <a:p>
                      <a:pPr marL="114300" algn="ctr">
                        <a:spcAft>
                          <a:spcPts val="0"/>
                        </a:spcAft>
                      </a:pPr>
                      <a:r>
                        <a:rPr lang="uk-UA" sz="2000"/>
                        <a:t>«Ботанік»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/>
                        <a:t>f</a:t>
                      </a:r>
                      <a:r>
                        <a:rPr lang="uk-UA" sz="2000"/>
                        <a:t>(</a:t>
                      </a:r>
                      <a:r>
                        <a:rPr lang="en-US" sz="2000"/>
                        <a:t>x</a:t>
                      </a:r>
                      <a:r>
                        <a:rPr lang="uk-UA" sz="2000"/>
                        <a:t>)=(1/2)</a:t>
                      </a:r>
                      <a:r>
                        <a:rPr lang="uk-UA" sz="2000" baseline="30000"/>
                        <a:t>х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/>
                        <a:t>[</a:t>
                      </a:r>
                      <a:r>
                        <a:rPr lang="uk-UA" sz="2000"/>
                        <a:t>-1</a:t>
                      </a:r>
                      <a:r>
                        <a:rPr lang="ru-RU" sz="2000"/>
                        <a:t>;</a:t>
                      </a:r>
                      <a:r>
                        <a:rPr lang="uk-UA" sz="2000"/>
                        <a:t>0</a:t>
                      </a:r>
                      <a:r>
                        <a:rPr lang="ru-RU" sz="2000"/>
                        <a:t>]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50014">
                <a:tc>
                  <a:txBody>
                    <a:bodyPr/>
                    <a:lstStyle/>
                    <a:p>
                      <a:pPr marL="114300" algn="ctr">
                        <a:spcAft>
                          <a:spcPts val="0"/>
                        </a:spcAft>
                      </a:pPr>
                      <a:endParaRPr lang="uk-UA" sz="2000"/>
                    </a:p>
                    <a:p>
                      <a:pPr marL="114300" algn="ctr">
                        <a:spcAft>
                          <a:spcPts val="0"/>
                        </a:spcAft>
                      </a:pPr>
                      <a:r>
                        <a:rPr lang="uk-UA" sz="2000"/>
                        <a:t>«Функція»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/>
                        <a:t>f</a:t>
                      </a:r>
                      <a:r>
                        <a:rPr lang="uk-UA" sz="2000"/>
                        <a:t>(</a:t>
                      </a:r>
                      <a:r>
                        <a:rPr lang="en-US" sz="2000"/>
                        <a:t>x</a:t>
                      </a:r>
                      <a:r>
                        <a:rPr lang="uk-UA" sz="2000"/>
                        <a:t>)=х</a:t>
                      </a:r>
                      <a:r>
                        <a:rPr lang="uk-UA" sz="2000" baseline="30000"/>
                        <a:t>2</a:t>
                      </a:r>
                      <a:r>
                        <a:rPr lang="uk-UA" sz="2000"/>
                        <a:t> 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/>
                        <a:t>[</a:t>
                      </a:r>
                      <a:r>
                        <a:rPr lang="uk-UA" sz="2000"/>
                        <a:t>-2</a:t>
                      </a:r>
                      <a:r>
                        <a:rPr lang="ru-RU" sz="2000"/>
                        <a:t>;2]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Домашнє завдання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400" dirty="0" smtClean="0"/>
              <a:t>§1, п. 13</a:t>
            </a:r>
          </a:p>
          <a:p>
            <a:pPr algn="ctr">
              <a:buNone/>
            </a:pPr>
            <a:r>
              <a:rPr lang="uk-UA" sz="4400" dirty="0" smtClean="0"/>
              <a:t>виконати №13.6(1), </a:t>
            </a:r>
          </a:p>
          <a:p>
            <a:pPr algn="ctr">
              <a:buNone/>
            </a:pPr>
            <a:r>
              <a:rPr lang="uk-UA" sz="4400" dirty="0" smtClean="0"/>
              <a:t>№13.2, №13.4 (с.127</a:t>
            </a:r>
            <a:r>
              <a:rPr lang="uk-UA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uk-UA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Дякую</a:t>
            </a:r>
            <a:br>
              <a:rPr lang="uk-UA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uk-UA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за роботу на уроці!</a:t>
            </a: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dirty="0" smtClean="0"/>
              <a:t>Приватні підприємства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ПП </a:t>
            </a:r>
            <a:r>
              <a:rPr lang="uk-UA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“Легенда”</a:t>
            </a:r>
            <a:endParaRPr lang="uk-UA" sz="8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uk-UA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ПП </a:t>
            </a:r>
            <a:r>
              <a:rPr lang="uk-UA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“Ботанік”</a:t>
            </a:r>
            <a:endParaRPr lang="uk-UA" sz="8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uk-UA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ПП </a:t>
            </a:r>
            <a:r>
              <a:rPr lang="uk-UA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“Функція”</a:t>
            </a:r>
            <a:endParaRPr lang="ru-RU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Знайти область визначення функції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sz="4000" dirty="0" smtClean="0"/>
              <a:t>а) </a:t>
            </a:r>
            <a:r>
              <a:rPr lang="uk-UA" sz="4000" b="1" i="1" dirty="0" smtClean="0"/>
              <a:t>у =</a:t>
            </a:r>
            <a:endParaRPr lang="ru-RU" sz="4000" dirty="0" smtClean="0"/>
          </a:p>
          <a:p>
            <a:pPr>
              <a:buNone/>
            </a:pPr>
            <a:r>
              <a:rPr lang="uk-UA" sz="4000" dirty="0" smtClean="0"/>
              <a:t> </a:t>
            </a:r>
            <a:endParaRPr lang="ru-RU" sz="4000" dirty="0" smtClean="0"/>
          </a:p>
          <a:p>
            <a:pPr>
              <a:buNone/>
            </a:pPr>
            <a:r>
              <a:rPr lang="uk-UA" sz="4000" dirty="0" smtClean="0"/>
              <a:t>б) </a:t>
            </a:r>
            <a:r>
              <a:rPr lang="uk-UA" sz="4000" b="1" i="1" dirty="0" smtClean="0"/>
              <a:t>у </a:t>
            </a:r>
            <a:r>
              <a:rPr lang="uk-UA" sz="4000" dirty="0" smtClean="0"/>
              <a:t>=</a:t>
            </a:r>
            <a:endParaRPr lang="ru-RU" sz="4000" dirty="0" smtClean="0"/>
          </a:p>
          <a:p>
            <a:pPr>
              <a:buNone/>
            </a:pPr>
            <a:r>
              <a:rPr lang="uk-UA" sz="4000" dirty="0" smtClean="0"/>
              <a:t> </a:t>
            </a:r>
            <a:endParaRPr lang="ru-RU" sz="4000" dirty="0" smtClean="0"/>
          </a:p>
          <a:p>
            <a:pPr>
              <a:buNone/>
            </a:pPr>
            <a:r>
              <a:rPr lang="uk-UA" sz="4000" dirty="0" smtClean="0"/>
              <a:t>в) </a:t>
            </a:r>
            <a:r>
              <a:rPr lang="uk-UA" sz="4000" b="1" i="1" dirty="0" smtClean="0"/>
              <a:t>у= </a:t>
            </a:r>
            <a:endParaRPr lang="ru-RU" sz="40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828800" y="1295400"/>
            <a:ext cx="2059094" cy="1219200"/>
          </a:xfrm>
          <a:prstGeom prst="rect">
            <a:avLst/>
          </a:prstGeom>
          <a:noFill/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05000" y="2743200"/>
            <a:ext cx="1600200" cy="1349188"/>
          </a:xfrm>
          <a:prstGeom prst="rect">
            <a:avLst/>
          </a:prstGeom>
          <a:noFill/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676400" y="4419600"/>
            <a:ext cx="2133600" cy="786064"/>
          </a:xfrm>
          <a:prstGeom prst="rect">
            <a:avLst/>
          </a:prstGeom>
          <a:noFill/>
        </p:spPr>
      </p:pic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657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Выноска со стрелкой влево 13"/>
          <p:cNvSpPr/>
          <p:nvPr/>
        </p:nvSpPr>
        <p:spPr>
          <a:xfrm>
            <a:off x="5029200" y="1524000"/>
            <a:ext cx="3733800" cy="914400"/>
          </a:xfrm>
          <a:prstGeom prst="leftArrow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D(y) = R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Выноска со стрелкой влево 15"/>
          <p:cNvSpPr/>
          <p:nvPr/>
        </p:nvSpPr>
        <p:spPr>
          <a:xfrm>
            <a:off x="5105400" y="2895600"/>
            <a:ext cx="3733800" cy="914400"/>
          </a:xfrm>
          <a:prstGeom prst="leftArrow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D(y) = R/-2;2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Выноска со стрелкой влево 16"/>
          <p:cNvSpPr/>
          <p:nvPr/>
        </p:nvSpPr>
        <p:spPr>
          <a:xfrm>
            <a:off x="5105400" y="4343400"/>
            <a:ext cx="3657600" cy="914400"/>
          </a:xfrm>
          <a:prstGeom prst="leftArrow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D(y) =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2;+∞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" y="304800"/>
            <a:ext cx="7315200" cy="1143000"/>
          </a:xfrm>
        </p:spPr>
        <p:txBody>
          <a:bodyPr>
            <a:normAutofit/>
          </a:bodyPr>
          <a:lstStyle/>
          <a:p>
            <a:r>
              <a:rPr lang="uk-UA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Знайти похідну функції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600200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6000" dirty="0" smtClean="0"/>
              <a:t>а) </a:t>
            </a:r>
            <a:r>
              <a:rPr lang="uk-UA" sz="6000" b="1" i="1" dirty="0" smtClean="0"/>
              <a:t>у = </a:t>
            </a:r>
            <a:endParaRPr lang="ru-RU" sz="6000" dirty="0" smtClean="0"/>
          </a:p>
          <a:p>
            <a:pPr>
              <a:buNone/>
            </a:pPr>
            <a:r>
              <a:rPr lang="uk-UA" sz="6000" dirty="0" smtClean="0"/>
              <a:t>б) </a:t>
            </a:r>
            <a:r>
              <a:rPr lang="uk-UA" sz="6000" b="1" i="1" dirty="0" smtClean="0"/>
              <a:t>у  =</a:t>
            </a:r>
            <a:endParaRPr lang="ru-RU" sz="6000" dirty="0" smtClean="0"/>
          </a:p>
          <a:p>
            <a:pPr>
              <a:buNone/>
            </a:pPr>
            <a:r>
              <a:rPr lang="uk-UA" sz="6000" dirty="0" smtClean="0"/>
              <a:t>в) </a:t>
            </a:r>
            <a:r>
              <a:rPr lang="en-US" sz="6000" b="1" i="1" dirty="0" smtClean="0"/>
              <a:t>y = </a:t>
            </a:r>
            <a:endParaRPr lang="ru-RU" sz="6000" dirty="0" smtClean="0"/>
          </a:p>
          <a:p>
            <a:pPr>
              <a:buNone/>
            </a:pPr>
            <a:r>
              <a:rPr lang="uk-UA" sz="6000" dirty="0" smtClean="0"/>
              <a:t>г)</a:t>
            </a:r>
            <a:r>
              <a:rPr lang="en-US" sz="6000" b="1" i="1" dirty="0" smtClean="0"/>
              <a:t> y= </a:t>
            </a:r>
            <a:endParaRPr lang="ru-RU" sz="6000" dirty="0" smtClean="0"/>
          </a:p>
          <a:p>
            <a:pPr>
              <a:buNone/>
            </a:pPr>
            <a:endParaRPr lang="ru-RU" sz="6000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81200" y="1600200"/>
            <a:ext cx="3246967" cy="990600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209800" y="2667000"/>
            <a:ext cx="3886200" cy="990600"/>
          </a:xfrm>
          <a:prstGeom prst="rect">
            <a:avLst/>
          </a:prstGeom>
          <a:noFill/>
        </p:spPr>
      </p:pic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81200" y="3962400"/>
            <a:ext cx="2042160" cy="685800"/>
          </a:xfrm>
          <a:prstGeom prst="rect">
            <a:avLst/>
          </a:prstGeom>
          <a:noFill/>
        </p:spPr>
      </p:pic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676400" y="5029200"/>
            <a:ext cx="3143250" cy="685800"/>
          </a:xfrm>
          <a:prstGeom prst="rect">
            <a:avLst/>
          </a:prstGeom>
          <a:noFill/>
        </p:spPr>
      </p:pic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  <a:lum bright="-30000" contrast="40000"/>
          </a:blip>
          <a:srcRect/>
          <a:stretch>
            <a:fillRect/>
          </a:stretch>
        </p:blipFill>
        <p:spPr bwMode="auto">
          <a:xfrm>
            <a:off x="6096000" y="1752600"/>
            <a:ext cx="2895600" cy="626882"/>
          </a:xfrm>
          <a:prstGeom prst="rect">
            <a:avLst/>
          </a:prstGeom>
          <a:noFill/>
        </p:spPr>
      </p:pic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657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  <a:lum bright="-30000" contrast="40000"/>
          </a:blip>
          <a:srcRect/>
          <a:stretch>
            <a:fillRect/>
          </a:stretch>
        </p:blipFill>
        <p:spPr bwMode="auto">
          <a:xfrm>
            <a:off x="5410200" y="4800600"/>
            <a:ext cx="3276600" cy="1017731"/>
          </a:xfrm>
          <a:prstGeom prst="rect">
            <a:avLst/>
          </a:prstGeom>
          <a:noFill/>
        </p:spPr>
      </p:pic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  <a:lum bright="-30000" contrast="40000"/>
          </a:blip>
          <a:srcRect/>
          <a:stretch>
            <a:fillRect/>
          </a:stretch>
        </p:blipFill>
        <p:spPr bwMode="auto">
          <a:xfrm>
            <a:off x="5943600" y="4038600"/>
            <a:ext cx="2819400" cy="533400"/>
          </a:xfrm>
          <a:prstGeom prst="rect">
            <a:avLst/>
          </a:prstGeom>
          <a:noFill/>
        </p:spPr>
      </p:pic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7810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20" name="Picture 24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  <a:lum bright="-30000" contrast="40000"/>
          </a:blip>
          <a:srcRect/>
          <a:stretch>
            <a:fillRect/>
          </a:stretch>
        </p:blipFill>
        <p:spPr bwMode="auto">
          <a:xfrm>
            <a:off x="6096000" y="2666999"/>
            <a:ext cx="3017126" cy="914401"/>
          </a:xfrm>
          <a:prstGeom prst="rect">
            <a:avLst/>
          </a:prstGeom>
          <a:noFill/>
        </p:spPr>
      </p:pic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0" y="1009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Знайти критичні точки функції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4267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600" dirty="0" smtClean="0"/>
              <a:t>а)</a:t>
            </a:r>
            <a:r>
              <a:rPr lang="en-US" sz="3600" dirty="0" smtClean="0"/>
              <a:t> y =</a:t>
            </a:r>
            <a:endParaRPr lang="ru-RU" sz="3600" dirty="0" smtClean="0"/>
          </a:p>
          <a:p>
            <a:pPr>
              <a:buNone/>
            </a:pPr>
            <a:endParaRPr lang="ru-RU" sz="4400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676400" y="1219200"/>
            <a:ext cx="2631908" cy="533400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63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6002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Розв'язання: 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2209800"/>
            <a:ext cx="3429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D(y)=R</a:t>
            </a:r>
          </a:p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́=10x – 20</a:t>
            </a:r>
          </a:p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́=0,  10x – 20 =0</a:t>
            </a:r>
          </a:p>
          <a:p>
            <a:r>
              <a:rPr lang="en-US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               10x=20</a:t>
            </a:r>
          </a:p>
          <a:p>
            <a:r>
              <a:rPr lang="en-US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                    x=2</a:t>
            </a:r>
          </a:p>
          <a:p>
            <a:r>
              <a:rPr lang="uk-UA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Відповідь: 2.</a:t>
            </a:r>
            <a:endParaRPr lang="en-US" sz="3200" b="1" i="1" dirty="0" smtClean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4724400" y="1219200"/>
            <a:ext cx="2819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б) у =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91200" y="990600"/>
            <a:ext cx="2438400" cy="1150705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267200" y="2286000"/>
            <a:ext cx="487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D(y)=R</a:t>
            </a:r>
          </a:p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́=x</a:t>
            </a:r>
            <a:r>
              <a:rPr lang="en-US" sz="3200" b="1" i="1" dirty="0" smtClean="0">
                <a:latin typeface="Cambria Math"/>
                <a:ea typeface="Cambria Math"/>
                <a:cs typeface="Times New Roman" pitchFamily="18" charset="0"/>
              </a:rPr>
              <a:t>³</a:t>
            </a:r>
            <a:r>
              <a:rPr lang="en-US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– </a:t>
            </a:r>
            <a:r>
              <a:rPr lang="uk-UA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4х</a:t>
            </a:r>
            <a:endParaRPr lang="en-US" sz="3200" b="1" i="1" dirty="0" smtClean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́=0, x</a:t>
            </a:r>
            <a:r>
              <a:rPr lang="en-US" sz="3200" b="1" i="1" dirty="0" smtClean="0">
                <a:latin typeface="Cambria Math"/>
                <a:ea typeface="Cambria Math"/>
                <a:cs typeface="Times New Roman" pitchFamily="18" charset="0"/>
              </a:rPr>
              <a:t>³</a:t>
            </a:r>
            <a:r>
              <a:rPr lang="en-US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– </a:t>
            </a:r>
            <a:r>
              <a:rPr lang="uk-UA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4х</a:t>
            </a:r>
            <a:r>
              <a:rPr lang="en-US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=0</a:t>
            </a:r>
          </a:p>
          <a:p>
            <a:r>
              <a:rPr lang="en-US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        </a:t>
            </a:r>
            <a:r>
              <a:rPr lang="uk-UA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х(х</a:t>
            </a:r>
            <a:r>
              <a:rPr lang="uk-UA" sz="3200" b="1" i="1" dirty="0" smtClean="0">
                <a:latin typeface="Calibri"/>
                <a:ea typeface="Cambria Math"/>
                <a:cs typeface="Times New Roman" pitchFamily="18" charset="0"/>
              </a:rPr>
              <a:t>²-4)=0</a:t>
            </a:r>
          </a:p>
          <a:p>
            <a:r>
              <a:rPr lang="uk-UA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х(</a:t>
            </a:r>
            <a:r>
              <a:rPr lang="uk-UA" sz="3200" b="1" i="1" dirty="0" err="1" smtClean="0">
                <a:latin typeface="Times New Roman" pitchFamily="18" charset="0"/>
                <a:ea typeface="Cambria Math"/>
                <a:cs typeface="Times New Roman" pitchFamily="18" charset="0"/>
              </a:rPr>
              <a:t>х</a:t>
            </a:r>
            <a:r>
              <a:rPr lang="uk-UA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– 2)(</a:t>
            </a:r>
            <a:r>
              <a:rPr lang="uk-UA" sz="3200" b="1" i="1" dirty="0" err="1" smtClean="0">
                <a:latin typeface="Times New Roman" pitchFamily="18" charset="0"/>
                <a:ea typeface="Cambria Math"/>
                <a:cs typeface="Times New Roman" pitchFamily="18" charset="0"/>
              </a:rPr>
              <a:t>х</a:t>
            </a:r>
            <a:r>
              <a:rPr lang="uk-UA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+ 2) =0</a:t>
            </a:r>
            <a:endParaRPr lang="en-US" sz="3200" b="1" i="1" dirty="0" smtClean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r>
              <a:rPr lang="en-US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   x</a:t>
            </a:r>
            <a:r>
              <a:rPr lang="en-US" sz="3200" b="1" i="1" dirty="0" smtClean="0">
                <a:latin typeface="Calibri"/>
                <a:ea typeface="Cambria Math"/>
                <a:cs typeface="Times New Roman" pitchFamily="18" charset="0"/>
              </a:rPr>
              <a:t>₁</a:t>
            </a:r>
            <a:r>
              <a:rPr lang="en-US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=</a:t>
            </a:r>
            <a:r>
              <a:rPr lang="uk-UA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0 ;   х</a:t>
            </a:r>
            <a:r>
              <a:rPr lang="uk-UA" sz="3200" b="1" i="1" dirty="0" smtClean="0">
                <a:latin typeface="Calibri"/>
                <a:ea typeface="Cambria Math"/>
                <a:cs typeface="Times New Roman" pitchFamily="18" charset="0"/>
              </a:rPr>
              <a:t>₂= 2;  х₃=-2</a:t>
            </a:r>
            <a:endParaRPr lang="en-US" sz="3200" b="1" i="1" dirty="0" smtClean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r>
              <a:rPr lang="uk-UA" sz="3200" b="1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Відповідь: -2; 0; 2.</a:t>
            </a:r>
            <a:endParaRPr lang="en-US" sz="3200" b="1" i="1" dirty="0" smtClean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3600" y="19812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Розв'язання: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l"/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Тема уроку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Найбільше і найменше значення функції на відрізку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21505" name="Group 1"/>
          <p:cNvGrpSpPr>
            <a:grpSpLocks noChangeAspect="1"/>
          </p:cNvGrpSpPr>
          <p:nvPr/>
        </p:nvGrpSpPr>
        <p:grpSpPr bwMode="auto">
          <a:xfrm>
            <a:off x="1752600" y="0"/>
            <a:ext cx="4114800" cy="3505200"/>
            <a:chOff x="2281" y="5403"/>
            <a:chExt cx="5039" cy="4974"/>
          </a:xfrm>
        </p:grpSpPr>
        <p:sp>
          <p:nvSpPr>
            <p:cNvPr id="21506" name="AutoShape 2"/>
            <p:cNvSpPr>
              <a:spLocks noChangeAspect="1" noChangeArrowheads="1"/>
            </p:cNvSpPr>
            <p:nvPr/>
          </p:nvSpPr>
          <p:spPr bwMode="auto">
            <a:xfrm>
              <a:off x="2281" y="5403"/>
              <a:ext cx="5039" cy="4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07" name="Line 6"/>
            <p:cNvSpPr>
              <a:spLocks noChangeShapeType="1"/>
            </p:cNvSpPr>
            <p:nvPr/>
          </p:nvSpPr>
          <p:spPr bwMode="auto">
            <a:xfrm flipV="1">
              <a:off x="2862" y="5610"/>
              <a:ext cx="0" cy="476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08" name="Line 7"/>
            <p:cNvSpPr>
              <a:spLocks noChangeShapeType="1"/>
            </p:cNvSpPr>
            <p:nvPr/>
          </p:nvSpPr>
          <p:spPr bwMode="auto">
            <a:xfrm>
              <a:off x="2475" y="9548"/>
              <a:ext cx="4845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09" name="Freeform 8"/>
            <p:cNvSpPr>
              <a:spLocks/>
            </p:cNvSpPr>
            <p:nvPr/>
          </p:nvSpPr>
          <p:spPr bwMode="auto">
            <a:xfrm>
              <a:off x="3056" y="7683"/>
              <a:ext cx="2519" cy="1761"/>
            </a:xfrm>
            <a:custGeom>
              <a:avLst/>
              <a:gdLst>
                <a:gd name="T0" fmla="*/ 0 w 2340"/>
                <a:gd name="T1" fmla="*/ 1350 h 1350"/>
                <a:gd name="T2" fmla="*/ 360 w 2340"/>
                <a:gd name="T3" fmla="*/ 90 h 1350"/>
                <a:gd name="T4" fmla="*/ 1440 w 2340"/>
                <a:gd name="T5" fmla="*/ 810 h 1350"/>
                <a:gd name="T6" fmla="*/ 2340 w 2340"/>
                <a:gd name="T7" fmla="*/ 450 h 13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40"/>
                <a:gd name="T13" fmla="*/ 0 h 1350"/>
                <a:gd name="T14" fmla="*/ 2340 w 2340"/>
                <a:gd name="T15" fmla="*/ 1350 h 13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40" h="1350">
                  <a:moveTo>
                    <a:pt x="0" y="1350"/>
                  </a:moveTo>
                  <a:cubicBezTo>
                    <a:pt x="60" y="765"/>
                    <a:pt x="120" y="180"/>
                    <a:pt x="360" y="90"/>
                  </a:cubicBezTo>
                  <a:cubicBezTo>
                    <a:pt x="600" y="0"/>
                    <a:pt x="1110" y="750"/>
                    <a:pt x="1440" y="810"/>
                  </a:cubicBezTo>
                  <a:cubicBezTo>
                    <a:pt x="1770" y="870"/>
                    <a:pt x="2055" y="660"/>
                    <a:pt x="2340" y="450"/>
                  </a:cubicBezTo>
                </a:path>
              </a:pathLst>
            </a:cu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0" name="Line 9"/>
            <p:cNvSpPr>
              <a:spLocks noChangeShapeType="1"/>
            </p:cNvSpPr>
            <p:nvPr/>
          </p:nvSpPr>
          <p:spPr bwMode="auto">
            <a:xfrm flipH="1">
              <a:off x="2862" y="7779"/>
              <a:ext cx="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1" name="Line 10"/>
            <p:cNvSpPr>
              <a:spLocks noChangeShapeType="1"/>
            </p:cNvSpPr>
            <p:nvPr/>
          </p:nvSpPr>
          <p:spPr bwMode="auto">
            <a:xfrm>
              <a:off x="3443" y="7890"/>
              <a:ext cx="0" cy="1658"/>
            </a:xfrm>
            <a:prstGeom prst="line">
              <a:avLst/>
            </a:prstGeom>
            <a:ln>
              <a:prstDash val="sysDash"/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2" name="Line 11"/>
            <p:cNvSpPr>
              <a:spLocks noChangeShapeType="1"/>
            </p:cNvSpPr>
            <p:nvPr/>
          </p:nvSpPr>
          <p:spPr bwMode="auto">
            <a:xfrm>
              <a:off x="3250" y="8098"/>
              <a:ext cx="0" cy="145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3" name="Text Box 12"/>
            <p:cNvSpPr txBox="1">
              <a:spLocks noChangeArrowheads="1"/>
            </p:cNvSpPr>
            <p:nvPr/>
          </p:nvSpPr>
          <p:spPr bwMode="auto">
            <a:xfrm>
              <a:off x="2475" y="5403"/>
              <a:ext cx="387" cy="62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y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4" name="Line 13"/>
            <p:cNvSpPr>
              <a:spLocks noChangeShapeType="1"/>
            </p:cNvSpPr>
            <p:nvPr/>
          </p:nvSpPr>
          <p:spPr bwMode="auto">
            <a:xfrm>
              <a:off x="5575" y="8304"/>
              <a:ext cx="0" cy="12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5" name="Text Box 14"/>
            <p:cNvSpPr txBox="1">
              <a:spLocks noChangeArrowheads="1"/>
            </p:cNvSpPr>
            <p:nvPr/>
          </p:nvSpPr>
          <p:spPr bwMode="auto">
            <a:xfrm>
              <a:off x="6798" y="9583"/>
              <a:ext cx="389" cy="62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x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6" name="Text Box 15"/>
            <p:cNvSpPr txBox="1">
              <a:spLocks noChangeArrowheads="1"/>
            </p:cNvSpPr>
            <p:nvPr/>
          </p:nvSpPr>
          <p:spPr bwMode="auto">
            <a:xfrm>
              <a:off x="5360" y="9512"/>
              <a:ext cx="388" cy="41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b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7" name="Text Box 16"/>
            <p:cNvSpPr txBox="1">
              <a:spLocks noChangeArrowheads="1"/>
            </p:cNvSpPr>
            <p:nvPr/>
          </p:nvSpPr>
          <p:spPr bwMode="auto">
            <a:xfrm>
              <a:off x="3056" y="9548"/>
              <a:ext cx="387" cy="41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a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8" name="Text Box 17"/>
            <p:cNvSpPr txBox="1">
              <a:spLocks noChangeArrowheads="1"/>
            </p:cNvSpPr>
            <p:nvPr/>
          </p:nvSpPr>
          <p:spPr bwMode="auto">
            <a:xfrm>
              <a:off x="3307" y="9404"/>
              <a:ext cx="582" cy="62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en-US" sz="2400" b="0" i="0" u="none" strike="noStrike" cap="none" normalizeH="0" baseline="-25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0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20" name="Text Box 19"/>
            <p:cNvSpPr txBox="1">
              <a:spLocks noChangeArrowheads="1"/>
            </p:cNvSpPr>
            <p:nvPr/>
          </p:nvSpPr>
          <p:spPr bwMode="auto">
            <a:xfrm>
              <a:off x="4413" y="7890"/>
              <a:ext cx="1162" cy="62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y=f(x)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cxnSp>
        <p:nvCxnSpPr>
          <p:cNvPr id="22" name="Прямая соединительная линия 21"/>
          <p:cNvCxnSpPr>
            <a:stCxn id="21509" idx="2"/>
          </p:cNvCxnSpPr>
          <p:nvPr/>
        </p:nvCxnSpPr>
        <p:spPr>
          <a:xfrm>
            <a:off x="3651299" y="2351317"/>
            <a:ext cx="6301" cy="544283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3505200" y="2819400"/>
            <a:ext cx="475256" cy="438326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x</a:t>
            </a:r>
            <a:r>
              <a:rPr kumimoji="0" lang="en-US" sz="2400" b="0" i="0" u="none" strike="noStrike" cap="none" normalizeH="0" baseline="-25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</a:rPr>
              <a:t>₁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Місце для вмісту 1"/>
          <p:cNvSpPr txBox="1">
            <a:spLocks/>
          </p:cNvSpPr>
          <p:nvPr/>
        </p:nvSpPr>
        <p:spPr>
          <a:xfrm>
            <a:off x="3962400" y="3733800"/>
            <a:ext cx="4043362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max f(x) =f(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х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₀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[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a;b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]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min f(x)= f(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х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₁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[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a;b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]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1" i="1" dirty="0" smtClean="0"/>
              <a:t>Якщо функція </a:t>
            </a:r>
            <a:r>
              <a:rPr lang="en-US" b="1" i="1" dirty="0" smtClean="0"/>
              <a:t>f</a:t>
            </a:r>
            <a:r>
              <a:rPr lang="uk-UA" b="1" i="1" dirty="0" smtClean="0"/>
              <a:t>(</a:t>
            </a:r>
            <a:r>
              <a:rPr lang="en-US" b="1" i="1" dirty="0" smtClean="0"/>
              <a:t>x</a:t>
            </a:r>
            <a:r>
              <a:rPr lang="uk-UA" b="1" i="1" dirty="0" smtClean="0"/>
              <a:t>) неперервна на відрізку і має на ньому скінченну кількість критичних точок, то вона набуває найбільшого і найменшого значення на цьому відрізку або на кінцях відрізку, або в критичних точках, що належать даному відрізку.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81000"/>
            <a:ext cx="7543800" cy="990600"/>
          </a:xfrm>
        </p:spPr>
        <p:txBody>
          <a:bodyPr>
            <a:normAutofit fontScale="90000"/>
          </a:bodyPr>
          <a:lstStyle/>
          <a:p>
            <a:r>
              <a:rPr lang="uk-UA" sz="3600" dirty="0" smtClean="0"/>
              <a:t>Знайти найбільше і найменше значення функції </a:t>
            </a:r>
            <a:r>
              <a:rPr lang="en-US" sz="3600" b="1" i="1" dirty="0" smtClean="0"/>
              <a:t>f</a:t>
            </a:r>
            <a:r>
              <a:rPr lang="uk-UA" sz="3600" b="1" i="1" dirty="0" smtClean="0"/>
              <a:t>(</a:t>
            </a:r>
            <a:r>
              <a:rPr lang="en-US" sz="3600" b="1" i="1" dirty="0" smtClean="0"/>
              <a:t>x</a:t>
            </a:r>
            <a:r>
              <a:rPr lang="uk-UA" sz="3600" b="1" i="1" dirty="0" smtClean="0"/>
              <a:t>)</a:t>
            </a:r>
            <a:r>
              <a:rPr lang="uk-UA" sz="3600" dirty="0" smtClean="0"/>
              <a:t> на вказаному відрізку, якщо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55000" lnSpcReduction="20000"/>
          </a:bodyPr>
          <a:lstStyle/>
          <a:p>
            <a:pPr marL="265113" indent="-265113">
              <a:buNone/>
            </a:pPr>
            <a:r>
              <a:rPr lang="en-US" sz="4400" b="1" i="1" dirty="0" smtClean="0"/>
              <a:t>f</a:t>
            </a:r>
            <a:r>
              <a:rPr lang="uk-UA" sz="4400" b="1" i="1" dirty="0" smtClean="0"/>
              <a:t>(</a:t>
            </a:r>
            <a:r>
              <a:rPr lang="en-US" sz="4400" b="1" i="1" dirty="0" smtClean="0"/>
              <a:t>x</a:t>
            </a:r>
            <a:r>
              <a:rPr lang="uk-UA" sz="4400" b="1" i="1" dirty="0" smtClean="0"/>
              <a:t>)=3х</a:t>
            </a:r>
            <a:r>
              <a:rPr lang="uk-UA" sz="4400" b="1" i="1" baseline="30000" dirty="0" smtClean="0"/>
              <a:t>4</a:t>
            </a:r>
            <a:r>
              <a:rPr lang="uk-UA" sz="4400" b="1" i="1" dirty="0" smtClean="0"/>
              <a:t>- 6х</a:t>
            </a:r>
            <a:r>
              <a:rPr lang="uk-UA" sz="4400" b="1" i="1" baseline="30000" dirty="0" smtClean="0"/>
              <a:t>2</a:t>
            </a:r>
            <a:r>
              <a:rPr lang="uk-UA" sz="4400" b="1" i="1" dirty="0" smtClean="0"/>
              <a:t> +1,   </a:t>
            </a:r>
            <a:r>
              <a:rPr lang="en-US" sz="4400" b="1" i="1" dirty="0" smtClean="0"/>
              <a:t>[0;2]</a:t>
            </a:r>
            <a:endParaRPr lang="ru-RU" sz="4400" dirty="0" smtClean="0"/>
          </a:p>
          <a:p>
            <a:pPr marL="265113" indent="-265113">
              <a:buNone/>
            </a:pPr>
            <a:r>
              <a:rPr lang="uk-UA" sz="4400" dirty="0" smtClean="0"/>
              <a:t>Розв’язання:</a:t>
            </a:r>
            <a:endParaRPr lang="ru-RU" sz="4400" dirty="0" smtClean="0"/>
          </a:p>
          <a:p>
            <a:pPr marL="265113" indent="-265113">
              <a:buFont typeface="+mj-lt"/>
              <a:buAutoNum type="arabicPeriod"/>
            </a:pPr>
            <a:r>
              <a:rPr lang="en-US" sz="4400" i="1" dirty="0" smtClean="0"/>
              <a:t>D(f)=R</a:t>
            </a:r>
            <a:endParaRPr lang="ru-RU" sz="4400" dirty="0" smtClean="0"/>
          </a:p>
          <a:p>
            <a:pPr marL="265113" indent="-265113">
              <a:buFont typeface="+mj-lt"/>
              <a:buAutoNum type="arabicPeriod"/>
            </a:pPr>
            <a:r>
              <a:rPr lang="en-US" sz="4400" i="1" dirty="0" smtClean="0"/>
              <a:t>[0;2]  </a:t>
            </a:r>
            <a:r>
              <a:rPr lang="uk-UA" sz="4400" i="1" dirty="0" smtClean="0"/>
              <a:t>Є </a:t>
            </a:r>
            <a:r>
              <a:rPr lang="en-US" sz="4400" i="1" dirty="0" smtClean="0"/>
              <a:t>D(f)</a:t>
            </a:r>
            <a:endParaRPr lang="ru-RU" sz="4400" dirty="0" smtClean="0"/>
          </a:p>
          <a:p>
            <a:pPr marL="265113" indent="-265113">
              <a:buFont typeface="+mj-lt"/>
              <a:buAutoNum type="arabicPeriod"/>
            </a:pPr>
            <a:r>
              <a:rPr lang="en-US" sz="4400" i="1" dirty="0" smtClean="0"/>
              <a:t>f </a:t>
            </a:r>
            <a:r>
              <a:rPr lang="en-US" sz="4400" i="1" dirty="0" smtClean="0">
                <a:latin typeface="Cambria Math"/>
                <a:ea typeface="Cambria Math"/>
              </a:rPr>
              <a:t>́</a:t>
            </a:r>
            <a:r>
              <a:rPr lang="uk-UA" sz="4400" i="1" dirty="0" smtClean="0">
                <a:latin typeface="Cambria Math"/>
                <a:ea typeface="Cambria Math"/>
              </a:rPr>
              <a:t> </a:t>
            </a:r>
            <a:r>
              <a:rPr lang="en-US" sz="4400" i="1" dirty="0" smtClean="0"/>
              <a:t>(x)=12x</a:t>
            </a:r>
            <a:r>
              <a:rPr lang="en-US" sz="4400" i="1" baseline="30000" dirty="0" smtClean="0"/>
              <a:t>3 </a:t>
            </a:r>
            <a:r>
              <a:rPr lang="en-US" sz="4400" i="1" dirty="0" smtClean="0"/>
              <a:t>-12x</a:t>
            </a:r>
            <a:endParaRPr lang="ru-RU" sz="4400" dirty="0" smtClean="0"/>
          </a:p>
          <a:p>
            <a:pPr marL="265113" indent="-265113">
              <a:buFont typeface="+mj-lt"/>
              <a:buAutoNum type="arabicPeriod"/>
            </a:pPr>
            <a:r>
              <a:rPr lang="en-US" sz="4400" i="1" dirty="0" smtClean="0"/>
              <a:t>f</a:t>
            </a:r>
            <a:r>
              <a:rPr lang="en-US" sz="4400" i="1" dirty="0" smtClean="0">
                <a:latin typeface="Cambria Math"/>
                <a:ea typeface="Cambria Math"/>
              </a:rPr>
              <a:t>́</a:t>
            </a:r>
            <a:r>
              <a:rPr lang="en-US" sz="4400" i="1" dirty="0" smtClean="0"/>
              <a:t>(x)=0,  12x(x</a:t>
            </a:r>
            <a:r>
              <a:rPr lang="en-US" sz="4400" i="1" baseline="30000" dirty="0" smtClean="0"/>
              <a:t>2</a:t>
            </a:r>
            <a:r>
              <a:rPr lang="en-US" sz="4400" i="1" dirty="0" smtClean="0"/>
              <a:t> – 1)=0</a:t>
            </a:r>
            <a:endParaRPr lang="en-US" sz="4400" dirty="0" smtClean="0"/>
          </a:p>
          <a:p>
            <a:pPr marL="265113" indent="-265113">
              <a:buNone/>
            </a:pPr>
            <a:r>
              <a:rPr lang="en-US" sz="4400" i="1" dirty="0" smtClean="0"/>
              <a:t>                  12x(x-1)(x+1)=0</a:t>
            </a:r>
            <a:endParaRPr lang="ru-RU" sz="4400" dirty="0" smtClean="0"/>
          </a:p>
          <a:p>
            <a:pPr marL="265113" indent="-265113">
              <a:buNone/>
            </a:pPr>
            <a:r>
              <a:rPr lang="en-US" sz="4400" i="1" dirty="0" smtClean="0"/>
              <a:t>                  x=0;  x=1;  x=-1</a:t>
            </a:r>
            <a:endParaRPr lang="ru-RU" sz="4400" dirty="0" smtClean="0"/>
          </a:p>
          <a:p>
            <a:pPr marL="265113" indent="-265113">
              <a:buNone/>
            </a:pPr>
            <a:r>
              <a:rPr lang="uk-UA" sz="4400" i="1" dirty="0" smtClean="0"/>
              <a:t>5. 0   є </a:t>
            </a:r>
            <a:r>
              <a:rPr lang="en-US" sz="4400" i="1" dirty="0" smtClean="0"/>
              <a:t>[0;2], 1 </a:t>
            </a:r>
            <a:r>
              <a:rPr lang="uk-UA" sz="4400" i="1" dirty="0" smtClean="0"/>
              <a:t>є</a:t>
            </a:r>
            <a:r>
              <a:rPr lang="en-US" sz="4400" i="1" dirty="0" smtClean="0"/>
              <a:t> [0;2], -1 </a:t>
            </a:r>
            <a:r>
              <a:rPr lang="uk-UA" sz="4400" i="1" dirty="0" smtClean="0"/>
              <a:t>¢</a:t>
            </a:r>
            <a:r>
              <a:rPr lang="en-US" sz="4400" i="1" dirty="0" smtClean="0"/>
              <a:t> [0;2]</a:t>
            </a:r>
            <a:endParaRPr lang="ru-RU" sz="4400" dirty="0" smtClean="0"/>
          </a:p>
          <a:p>
            <a:pPr marL="265113" indent="-265113">
              <a:buNone/>
            </a:pPr>
            <a:r>
              <a:rPr lang="en-US" sz="4400" i="1" dirty="0" smtClean="0"/>
              <a:t>6. f(0)=1    f(1)=-2</a:t>
            </a:r>
            <a:endParaRPr lang="ru-RU" sz="4400" dirty="0" smtClean="0"/>
          </a:p>
          <a:p>
            <a:pPr marL="265113" indent="-265113">
              <a:buNone/>
            </a:pPr>
            <a:r>
              <a:rPr lang="en-US" sz="4400" i="1" dirty="0" smtClean="0"/>
              <a:t> f(2)=3·16 - 6·4+1= 48 – 24 + 1=25</a:t>
            </a:r>
          </a:p>
          <a:p>
            <a:pPr marL="265113" indent="-265113">
              <a:buNone/>
            </a:pPr>
            <a:r>
              <a:rPr lang="en-US" sz="4400" i="1" dirty="0" smtClean="0"/>
              <a:t>7. max f(x)= f(2)=25</a:t>
            </a:r>
            <a:endParaRPr lang="en-US" sz="4400" dirty="0" smtClean="0"/>
          </a:p>
          <a:p>
            <a:pPr marL="265113" indent="-265113">
              <a:buNone/>
            </a:pPr>
            <a:r>
              <a:rPr lang="en-US" sz="4400" i="1" dirty="0" smtClean="0"/>
              <a:t>    </a:t>
            </a:r>
            <a:r>
              <a:rPr lang="en-US" sz="4400" i="1" baseline="30000" dirty="0" smtClean="0"/>
              <a:t>[0;2]</a:t>
            </a:r>
            <a:endParaRPr lang="ru-RU" sz="4400" dirty="0" smtClean="0"/>
          </a:p>
          <a:p>
            <a:pPr marL="265113" indent="-265113">
              <a:buNone/>
            </a:pPr>
            <a:r>
              <a:rPr lang="en-US" sz="4400" i="1" dirty="0" smtClean="0"/>
              <a:t>    min f</a:t>
            </a:r>
            <a:r>
              <a:rPr lang="ru-RU" sz="4400" i="1" dirty="0" smtClean="0"/>
              <a:t>(</a:t>
            </a:r>
            <a:r>
              <a:rPr lang="en-US" sz="4400" i="1" dirty="0" smtClean="0"/>
              <a:t>x</a:t>
            </a:r>
            <a:r>
              <a:rPr lang="ru-RU" sz="4400" i="1" dirty="0" smtClean="0"/>
              <a:t>)= </a:t>
            </a:r>
            <a:r>
              <a:rPr lang="en-US" sz="4400" i="1" dirty="0" smtClean="0"/>
              <a:t>f</a:t>
            </a:r>
            <a:r>
              <a:rPr lang="ru-RU" sz="4400" i="1" dirty="0" smtClean="0"/>
              <a:t>(1)=-2</a:t>
            </a:r>
            <a:endParaRPr lang="en-US" sz="4400" dirty="0" smtClean="0"/>
          </a:p>
          <a:p>
            <a:pPr marL="265113" indent="-265113">
              <a:buNone/>
            </a:pPr>
            <a:r>
              <a:rPr lang="ru-RU" sz="4400" i="1" dirty="0" smtClean="0"/>
              <a:t> </a:t>
            </a:r>
            <a:r>
              <a:rPr lang="en-US" sz="4400" i="1" dirty="0" smtClean="0"/>
              <a:t>    </a:t>
            </a:r>
            <a:r>
              <a:rPr lang="ru-RU" sz="4400" i="1" baseline="30000" dirty="0" smtClean="0"/>
              <a:t>[0;2]</a:t>
            </a:r>
            <a:endParaRPr lang="ru-RU" sz="44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702</Words>
  <Application>Microsoft Office PowerPoint</Application>
  <PresentationFormat>Экран (4:3)</PresentationFormat>
  <Paragraphs>141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«Просто передати знання людині неможливо. Оволодіти ними людина може шляхом власної діяльності. « Наповнити»  розум не можна, він сам повинен  усе засвоїть.» А.Дістеверг</vt:lpstr>
      <vt:lpstr>Приватні підприємства</vt:lpstr>
      <vt:lpstr>Знайти область визначення функції</vt:lpstr>
      <vt:lpstr>Знайти похідну функції</vt:lpstr>
      <vt:lpstr>Знайти критичні точки функції</vt:lpstr>
      <vt:lpstr>Тема уроку</vt:lpstr>
      <vt:lpstr>Презентация PowerPoint</vt:lpstr>
      <vt:lpstr>Презентация PowerPoint</vt:lpstr>
      <vt:lpstr>Знайти найбільше і найменше значення функції f(x) на вказаному відрізку, якщо </vt:lpstr>
      <vt:lpstr>Алгоритм знаходження найбільшого і найменшого значення функцій на відрізку</vt:lpstr>
      <vt:lpstr>Фізкультхвилинка </vt:lpstr>
      <vt:lpstr>Знайти найбільше і найменше значення функції f(x) на даному проміжку</vt:lpstr>
      <vt:lpstr>Знайти найбільше і найменше значення функції f(x) на даному проміжку</vt:lpstr>
      <vt:lpstr>Знайти найбільше і найменше значення функції f(x) на даному проміжку</vt:lpstr>
      <vt:lpstr>Презентация PowerPoint</vt:lpstr>
      <vt:lpstr>Домашнє завдання</vt:lpstr>
      <vt:lpstr>Дякую  за роботу на уроці!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Ира</dc:creator>
  <cp:lastModifiedBy>Ира</cp:lastModifiedBy>
  <cp:revision>14</cp:revision>
  <dcterms:modified xsi:type="dcterms:W3CDTF">2014-11-03T16:23:48Z</dcterms:modified>
</cp:coreProperties>
</file>