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8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25E"/>
    <a:srgbClr val="F0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2" autoAdjust="0"/>
    <p:restoredTop sz="86322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4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5467-F1E4-43EE-B031-391C2816E148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72A89-DABC-44EE-98A8-06BF587A00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75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72A89-DABC-44EE-98A8-06BF587A00E9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11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72A89-DABC-44EE-98A8-06BF587A00E9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33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593364-890C-4A61-8AD0-83E5CBB28E16}" type="datetimeFigureOut">
              <a:rPr lang="uk-UA" smtClean="0"/>
              <a:t>20.11.2014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094B2B-256A-44BD-B14B-CC49BE875E9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folio.ru/" TargetMode="External"/><Relationship Id="rId2" Type="http://schemas.openxmlformats.org/officeDocument/2006/relationships/hyperlink" Target="http://www.textrefera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58823"/>
            <a:ext cx="7772400" cy="21327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Розв'язування задач за допомогою квадратних рівнянь</a:t>
            </a:r>
            <a:endParaRPr lang="uk-UA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311312">
            <a:off x="7172941" y="245358"/>
            <a:ext cx="1421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ах</a:t>
            </a:r>
            <a: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х = 0</a:t>
            </a:r>
            <a: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45359"/>
            <a:ext cx="1791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ах</a:t>
            </a:r>
            <a: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х + с =0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03949">
            <a:off x="255428" y="425357"/>
            <a:ext cx="1421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ах</a:t>
            </a:r>
            <a:r>
              <a:rPr lang="uk-UA" sz="20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+ с = 0</a:t>
            </a:r>
            <a:r>
              <a:rPr lang="uk-UA" b="1" i="1" dirty="0" smtClean="0">
                <a:latin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</a:rPr>
            </a:b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9739"/>
            <a:ext cx="413385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початкові розміри листка х см. Після того, як відрізали полосу шириною 3 см, та частина листа прямокутної форми, що залишилася має довжину х см,  ширину (х-3)см  і площу 70 см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Маємо рівняння  </a:t>
            </a:r>
            <a:endParaRPr lang="uk-UA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х(х-3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)=70, або х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- 3х -70 = 0.  Звідки  х</a:t>
            </a:r>
            <a:r>
              <a:rPr lang="uk-UA" sz="32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=10, х</a:t>
            </a:r>
            <a:r>
              <a:rPr lang="uk-UA" sz="32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=-7. Від’ємний корінь задачі не задовольняє. Тому початкові розміри листка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pPr>
              <a:buFont typeface="Wingdings" pitchFamily="2" charset="2"/>
              <a:buNone/>
            </a:pP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Відповідь:  10 см.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Розв’язання.</a:t>
            </a:r>
            <a:endParaRPr lang="uk-UA" sz="3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5" descr="j0343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4732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1481328"/>
            <a:ext cx="6203032" cy="4525963"/>
          </a:xfrm>
        </p:spPr>
        <p:txBody>
          <a:bodyPr/>
          <a:lstStyle/>
          <a:p>
            <a:pPr marL="109728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числа,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знаючи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20,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добуток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96.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 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Діофанта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(III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ст.)</a:t>
            </a:r>
            <a:r>
              <a:rPr lang="uk-UA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2" y="1484784"/>
            <a:ext cx="23717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D:\Документи\дидактичні мат\PUB60COR\Коллекция картинок (Microsoft)\j029070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85" y="4437112"/>
            <a:ext cx="2032000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08720"/>
                <a:ext cx="8568952" cy="509857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Нехай 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 –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одне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з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чисел,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тоді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друге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</a:p>
              <a:p>
                <a:pPr marL="109728" indent="0">
                  <a:buNone/>
                </a:pP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(20 – х). 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х(20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– х) –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добуток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цих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чисел, </a:t>
                </a:r>
              </a:p>
              <a:p>
                <a:pPr marL="109728" indent="0">
                  <a:buNone/>
                </a:pP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що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за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умовою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задачі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дорівнює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96. 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Складемо і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розв</a:t>
                </a:r>
                <a:r>
                  <a:rPr lang="uk-UA" sz="4000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яжем</a:t>
                </a:r>
                <a:r>
                  <a:rPr lang="uk-UA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рівняння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uk-UA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х(20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– х) =  96,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20х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– 96 = 0,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– 20х + 96 = 0,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uk-UA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12,</a:t>
                </a:r>
                <a:r>
                  <a:rPr lang="uk-UA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uk-UA" sz="3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8.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12 – 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перше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число,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тоді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 – 12 = 8 – 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друге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число;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8 –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первше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число, </a:t>
                </a: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тоді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 – 8 = 12 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друге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число.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sz="38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Відповідь</a:t>
                </a:r>
                <a:r>
                  <a:rPr lang="ru-RU" sz="3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3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12 и 8.</a:t>
                </a:r>
                <a:endParaRPr lang="uk-UA" sz="3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08720"/>
                <a:ext cx="8568952" cy="5098571"/>
              </a:xfrm>
              <a:blipFill rotWithShape="1">
                <a:blip r:embed="rId2"/>
                <a:stretch>
                  <a:fillRect l="-213" t="-29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i="1" u="sng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Розв’язання.</a:t>
            </a:r>
            <a:endParaRPr lang="uk-UA" sz="3200" u="sng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5" descr="j0343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5072"/>
            <a:ext cx="14732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3456384"/>
          </a:xfrm>
        </p:spPr>
        <p:txBody>
          <a:bodyPr/>
          <a:lstStyle/>
          <a:p>
            <a:pPr marL="109728" indent="0">
              <a:buNone/>
            </a:pPr>
            <a:endParaRPr lang="uk-UA" dirty="0"/>
          </a:p>
          <a:p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Квітка лотоса підноситься над тихим озером на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фути.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 порив вітру відхилив квітку від колишнього місця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marL="109728" indent="0"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футів,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квітка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зникла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 водою. Визначте глибину озера.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uk-UA" sz="3200" i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Бхаскара</a:t>
            </a:r>
            <a:r>
              <a:rPr lang="uk-UA" sz="32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Індія, 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uk-UA" sz="32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uk-UA" sz="32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20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68927"/>
              </p:ext>
            </p:extLst>
          </p:nvPr>
        </p:nvGraphicFramePr>
        <p:xfrm>
          <a:off x="5292080" y="3861048"/>
          <a:ext cx="3635896" cy="285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Слайд" r:id="rId3" imgW="4571966" imgH="3429131" progId="PowerPoint.Slide.8">
                  <p:embed/>
                </p:oleObj>
              </mc:Choice>
              <mc:Fallback>
                <p:oleObj name="Слайд" r:id="rId3" imgW="4571966" imgH="3429131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3861048"/>
                        <a:ext cx="3635896" cy="285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3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026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глибина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озера х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футів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тоді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висота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лотоса буде (х+4)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фути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Коли подув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вітер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висота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лотоса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перетворилася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гіпотенузу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прямокутного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трикутника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одна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із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сторін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якого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х (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глибина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ставка),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інша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- 16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За теоремою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Піфагора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маємо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ru-RU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uk-UA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(х+</m:t>
                        </m:r>
                        <m:r>
                          <a:rPr lang="uk-UA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uk-UA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x</a:t>
                </a:r>
                <a:r>
                  <a:rPr lang="ru-RU" b="1" i="1" baseline="30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+ 256 = 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ru-RU" b="1" i="1" baseline="30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+8x+16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8x+16 = 256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8x = 240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x = 30.</a:t>
                </a:r>
              </a:p>
              <a:p>
                <a:pPr marL="109728" indent="0">
                  <a:buNone/>
                </a:pP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30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футів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глибина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озера.</a:t>
                </a:r>
              </a:p>
              <a:p>
                <a:pPr marL="109728" indent="0">
                  <a:buNone/>
                </a:pP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Відповідь</a:t>
                </a:r>
                <a:r>
                  <a:rPr lang="ru-RU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ru-RU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футів</a:t>
                </a:r>
                <a:r>
                  <a:rPr lang="ru-RU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026563"/>
              </a:xfrm>
              <a:blipFill rotWithShape="1">
                <a:blip r:embed="rId2"/>
                <a:stretch>
                  <a:fillRect t="-1820" r="-18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uk-UA" sz="3200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Розв’язання</a:t>
            </a:r>
            <a:endParaRPr lang="uk-UA" sz="32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7527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838453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uk-UA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uk-UA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</a:t>
            </a:r>
            <a:r>
              <a:rPr lang="uk-UA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співпрацю і</a:t>
            </a:r>
            <a:br>
              <a:rPr lang="uk-UA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зустрічі </a:t>
            </a:r>
            <a:r>
              <a:rPr lang="uk-UA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uk-UA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8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AutoNum type="arabicParenR"/>
            </a:pP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О.С. Алгебра: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Підручн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8 кл.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акл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К.: Освіта, 2008</a:t>
            </a:r>
          </a:p>
          <a:p>
            <a:pPr marL="914400" lvl="1" indent="-457200">
              <a:buAutoNum type="arabicParenR" startAt="2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Бабенко С.П. Усі уроки алгебри. 8 клас. – Х.: «Основа», 2008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Гусев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А., Мордкович А. Г. Математика: Справочные материалы: Книга для учащихся. – М.: Просвещение, 1988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Глейзер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И., История математики в школе. – М.: просвещение, 1982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Окунев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К. , Квадратичные функции, уравнения и неравенства. Пособие для учителя. – М.: Просвещение, 1972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6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)  </a:t>
            </a:r>
            <a:r>
              <a:rPr lang="uk-UA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www.textreferat.com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7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)  </a:t>
            </a:r>
            <a:r>
              <a:rPr lang="uk-UA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www.portfolio.ru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</a:rPr>
              <a:t>Якщо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ви хочете навчитися плавати, то сміливо заходьте у воду, 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</a:rPr>
              <a:t>                    </a:t>
            </a:r>
            <a:endParaRPr lang="uk-UA" sz="32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</a:rPr>
              <a:t>а якщо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хочете навчитись розв'язувати задачі, то розв'язуйте їх!</a:t>
            </a:r>
          </a:p>
          <a:p>
            <a:pPr>
              <a:buFont typeface="Wingdings" pitchFamily="2" charset="2"/>
              <a:buNone/>
            </a:pP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</a:rPr>
              <a:t>Д. </a:t>
            </a:r>
            <a:r>
              <a:rPr lang="uk-UA" sz="3200" b="1" i="1" dirty="0" err="1">
                <a:solidFill>
                  <a:srgbClr val="002060"/>
                </a:solidFill>
                <a:latin typeface="Times New Roman" pitchFamily="18" charset="0"/>
              </a:rPr>
              <a:t>Пойа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Стародавня індійська задача </a:t>
            </a:r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uk-UA" sz="44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Бхаскара</a:t>
            </a:r>
            <a:r>
              <a:rPr lang="uk-UA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1114 р.)</a:t>
            </a:r>
            <a:r>
              <a:rPr lang="uk-UA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26205" y="1916832"/>
            <a:ext cx="5976937" cy="453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Розділившись на дві зграї,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забавлялись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мавпи в гаї.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Одна восьма їх в квадраті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танцювали, вельми раді,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 дванадцять на деревах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підняли веселий регіт,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що навколо аж гуло.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Скільки їх всього було?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1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6" y="2132856"/>
            <a:ext cx="3243044" cy="283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5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507288" cy="4525963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Нехай </a:t>
            </a: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 в гаю було х мавп.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Тоді  </a:t>
            </a:r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маємо рівняння: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2534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Розв'язання:</a:t>
            </a:r>
            <a:endParaRPr lang="uk-UA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71795"/>
              </p:ext>
            </p:extLst>
          </p:nvPr>
        </p:nvGraphicFramePr>
        <p:xfrm>
          <a:off x="1626642" y="2420888"/>
          <a:ext cx="2146300" cy="86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Формула" r:id="rId3" imgW="977900" imgH="469900" progId="Equation.3">
                  <p:embed/>
                </p:oleObj>
              </mc:Choice>
              <mc:Fallback>
                <p:oleObj name="Формула" r:id="rId3" imgW="977900" imgH="469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642" y="2420888"/>
                        <a:ext cx="2146300" cy="863699"/>
                      </a:xfrm>
                      <a:prstGeom prst="rect">
                        <a:avLst/>
                      </a:prstGeom>
                      <a:pattFill prst="pct5">
                        <a:fgClr>
                          <a:srgbClr val="F0FEFB"/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249504"/>
              </p:ext>
            </p:extLst>
          </p:nvPr>
        </p:nvGraphicFramePr>
        <p:xfrm>
          <a:off x="4716016" y="2276872"/>
          <a:ext cx="29384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Формула" r:id="rId5" imgW="1282680" imgH="609480" progId="Equation.3">
                  <p:embed/>
                </p:oleObj>
              </mc:Choice>
              <mc:Fallback>
                <p:oleObj name="Формула" r:id="rId5" imgW="1282680" imgH="609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276872"/>
                        <a:ext cx="293846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575622"/>
              </p:ext>
            </p:extLst>
          </p:nvPr>
        </p:nvGraphicFramePr>
        <p:xfrm>
          <a:off x="1763688" y="3645024"/>
          <a:ext cx="5891212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Формула" r:id="rId7" imgW="3467100" imgH="939800" progId="Equation.3">
                  <p:embed/>
                </p:oleObj>
              </mc:Choice>
              <mc:Fallback>
                <p:oleObj name="Формула" r:id="rId7" imgW="3467100" imgH="9398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645024"/>
                        <a:ext cx="5891212" cy="1655763"/>
                      </a:xfrm>
                      <a:prstGeom prst="rect">
                        <a:avLst/>
                      </a:prstGeom>
                      <a:pattFill prst="pct5">
                        <a:fgClr>
                          <a:srgbClr val="F0FEFB"/>
                        </a:fgClr>
                        <a:bgClr>
                          <a:schemeClr val="bg1"/>
                        </a:bgClr>
                      </a:patt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577013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 </a:t>
            </a:r>
            <a:r>
              <a:rPr lang="uk-UA" sz="2800" b="1" i="1" dirty="0">
                <a:solidFill>
                  <a:srgbClr val="002060"/>
                </a:solidFill>
              </a:rPr>
              <a:t>Відповідь:    всього було або 16 </a:t>
            </a:r>
            <a:r>
              <a:rPr lang="uk-UA" sz="2800" b="1" i="1" dirty="0" err="1">
                <a:solidFill>
                  <a:srgbClr val="002060"/>
                </a:solidFill>
              </a:rPr>
              <a:t>або</a:t>
            </a:r>
            <a:r>
              <a:rPr lang="uk-UA" sz="2800" b="1" i="1" dirty="0">
                <a:solidFill>
                  <a:srgbClr val="002060"/>
                </a:solidFill>
              </a:rPr>
              <a:t> 48 мавп.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026"/>
            <a:ext cx="223224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8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Кожна дівчинка 8 класу обмінялася фотографіями з усіма іншими дівчатами класу. Скільки дівчат у цьому класі, якщо вони обмінялися 210 фотографіями?</a:t>
            </a:r>
          </a:p>
          <a:p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>
                <a:solidFill>
                  <a:srgbClr val="0902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sz="3200" i="1" dirty="0">
                <a:solidFill>
                  <a:srgbClr val="0902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0902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solidFill>
                <a:srgbClr val="0902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окументи\дидактичні мат\PUB60COR\Коллекция картинок (Microsoft)\j043584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29000"/>
            <a:ext cx="1099319" cy="27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738531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Нехай всього в класі  х дівчат. Вони віддали</a:t>
                </a:r>
              </a:p>
              <a:p>
                <a:pPr>
                  <a:buFontTx/>
                  <a:buNone/>
                </a:pP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(х – 1) фотографію. Всього роздали 210 фотографій, тому маємо рівняння:  </a:t>
                </a:r>
              </a:p>
              <a:p>
                <a:pPr>
                  <a:buFontTx/>
                  <a:buNone/>
                </a:pP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х(</a:t>
                </a:r>
                <a:r>
                  <a:rPr lang="uk-UA" sz="2800" b="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– 1) = 210.                </a:t>
                </a:r>
              </a:p>
              <a:p>
                <a:pPr>
                  <a:buFontTx/>
                  <a:buNone/>
                </a:pP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х – 210 = 0</a:t>
                </a:r>
                <a:endParaRPr lang="uk-UA" sz="2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 = -14,   x = 15.</a:t>
                </a:r>
              </a:p>
              <a:p>
                <a:pPr>
                  <a:buFontTx/>
                  <a:buNone/>
                </a:pPr>
                <a:r>
                  <a:rPr lang="ru-RU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Від’ємний корінь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умови задачі 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 задовольняє.</a:t>
                </a:r>
                <a:endParaRPr lang="en-US" sz="2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Відповідь:  в класі  15 дівчат.</a:t>
                </a:r>
                <a:endParaRPr lang="ru-RU" sz="2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uk-UA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738531"/>
              </a:xfrm>
              <a:blipFill rotWithShape="1">
                <a:blip r:embed="rId2"/>
                <a:stretch>
                  <a:fillRect l="-148" t="-12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12568" cy="850106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</a:p>
        </p:txBody>
      </p:sp>
      <p:pic>
        <p:nvPicPr>
          <p:cNvPr id="4" name="Picture 25" descr="j0343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732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Документи\дидактичні мат\PUB60COR\PH02743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88" y="4725144"/>
            <a:ext cx="2160240" cy="16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3</a:t>
            </a:r>
            <a:endParaRPr lang="uk-UA" sz="3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Кілька точок розміщені на площині так, що ніякі  три  з них не лежать на одній прямій. Якщо кожну з них сполучити відрізками зі всіма іншими даними точками, утвориться 153 відрізки. Скільки дано точок?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4377126" y="4869160"/>
            <a:ext cx="36000" cy="3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Блок-схема: узел 4"/>
          <p:cNvSpPr/>
          <p:nvPr/>
        </p:nvSpPr>
        <p:spPr>
          <a:xfrm>
            <a:off x="3959936" y="5877272"/>
            <a:ext cx="36000" cy="3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>
            <a:off x="6300192" y="6381328"/>
            <a:ext cx="36000" cy="3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>
            <a:off x="7942243" y="5841272"/>
            <a:ext cx="36000" cy="3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узел 7"/>
          <p:cNvSpPr/>
          <p:nvPr/>
        </p:nvSpPr>
        <p:spPr>
          <a:xfrm>
            <a:off x="6804248" y="4725144"/>
            <a:ext cx="36000" cy="36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>
            <a:stCxn id="5" idx="6"/>
            <a:endCxn id="6" idx="6"/>
          </p:cNvCxnSpPr>
          <p:nvPr/>
        </p:nvCxnSpPr>
        <p:spPr>
          <a:xfrm>
            <a:off x="3995936" y="5895272"/>
            <a:ext cx="2340256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0"/>
            <a:endCxn id="8" idx="4"/>
          </p:cNvCxnSpPr>
          <p:nvPr/>
        </p:nvCxnSpPr>
        <p:spPr>
          <a:xfrm flipV="1">
            <a:off x="3977936" y="4761144"/>
            <a:ext cx="2844312" cy="1116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3"/>
            <a:endCxn id="7" idx="4"/>
          </p:cNvCxnSpPr>
          <p:nvPr/>
        </p:nvCxnSpPr>
        <p:spPr>
          <a:xfrm flipV="1">
            <a:off x="3965208" y="5877272"/>
            <a:ext cx="3995035" cy="307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992561" y="4879088"/>
            <a:ext cx="408981" cy="1013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2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496944" cy="50405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  <a:buFontTx/>
                  <a:buNone/>
                </a:pP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Нехай дано Х точок. Тоді з однієї точки виходить (х-1) відрізків, а з усіх даних точок виходить     х(х-1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 відрізків. При цьому кожен відрізок повторюється двічі, бо має два кінці. Тому ми маємо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відрізки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Всього утворилося 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153 відрізки. </a:t>
                </a:r>
                <a:endParaRPr lang="uk-UA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0000"/>
                  </a:lnSpc>
                  <a:buFontTx/>
                  <a:buNone/>
                </a:pP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Отримуємо 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рівняння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uk-UA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/>
                          <m:e>
                            <m:r>
                              <a:rPr lang="uk-UA" sz="28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х(</m:t>
                            </m:r>
                            <m:r>
                              <a:rPr lang="uk-UA" sz="2800" b="1" i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х−</m:t>
                            </m:r>
                            <m:r>
                              <a:rPr lang="uk-UA" sz="2800" b="1" i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uk-UA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</m:eqArr>
                      </m:num>
                      <m:den>
                        <m:r>
                          <a:rPr lang="uk-UA" sz="28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153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або х</a:t>
                </a:r>
                <a:r>
                  <a:rPr lang="uk-UA" sz="2800" b="1" i="1" baseline="30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– х – 306 = 0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х</a:t>
                </a:r>
                <a:r>
                  <a:rPr lang="uk-UA" sz="2800" b="1" i="1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=18</a:t>
                </a: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х</a:t>
                </a:r>
                <a:r>
                  <a:rPr lang="uk-UA" sz="2800" b="1" i="1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uk-UA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-17.</a:t>
                </a:r>
                <a:endParaRPr lang="uk-UA" sz="2800" b="1" i="1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Від’ємний корінь задачі не задовольняє.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uk-UA" sz="28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Тому всього дано 18 точок.</a:t>
                </a:r>
                <a:endParaRPr lang="ru-RU" sz="28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496944" cy="5040560"/>
              </a:xfrm>
              <a:blipFill rotWithShape="1">
                <a:blip r:embed="rId3"/>
                <a:stretch>
                  <a:fillRect t="-1088" r="-13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544616" cy="864096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Розв’язання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64163"/>
              </p:ext>
            </p:extLst>
          </p:nvPr>
        </p:nvGraphicFramePr>
        <p:xfrm>
          <a:off x="6444208" y="2420888"/>
          <a:ext cx="158417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Формула" r:id="rId4" imgW="520560" imgH="393480" progId="Equation.3">
                  <p:embed/>
                </p:oleObj>
              </mc:Choice>
              <mc:Fallback>
                <p:oleObj name="Формула" r:id="rId4" imgW="5205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420888"/>
                        <a:ext cx="1584176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5" descr="j03433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4732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6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7169">
            <a:off x="4085748" y="4566548"/>
            <a:ext cx="1656184" cy="139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 листка картону , що має форму квадрата, відрізали полосу шириною 3 см. Площа прямокутної частини листка, що залишилася, дорівнює 70 см</a:t>
            </a:r>
            <a:r>
              <a:rPr lang="uk-UA" sz="32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Визначити початкові розміри листка</a:t>
            </a:r>
            <a:r>
              <a:rPr lang="uk-UA" sz="2800" b="1" i="1" dirty="0">
                <a:solidFill>
                  <a:srgbClr val="002060"/>
                </a:solidFill>
                <a:latin typeface="Arial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Arial" charset="0"/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4.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4653136"/>
            <a:ext cx="1428340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92280" y="50851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96136" y="5085184"/>
            <a:ext cx="142834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659</TotalTime>
  <Words>776</Words>
  <Application>Microsoft Office PowerPoint</Application>
  <PresentationFormat>Экран (4:3)</PresentationFormat>
  <Paragraphs>81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Открытая</vt:lpstr>
      <vt:lpstr>Формула</vt:lpstr>
      <vt:lpstr>Слайд</vt:lpstr>
      <vt:lpstr>Розв'язування задач за допомогою квадратних рівнянь</vt:lpstr>
      <vt:lpstr>Презентация PowerPoint</vt:lpstr>
      <vt:lpstr>Стародавня індійська задача  (Бхаскара, 1114 р.) </vt:lpstr>
      <vt:lpstr>Презентация PowerPoint</vt:lpstr>
      <vt:lpstr>Задача 2. </vt:lpstr>
      <vt:lpstr>Розв’язання</vt:lpstr>
      <vt:lpstr>Задача 3</vt:lpstr>
      <vt:lpstr>Розв’язання</vt:lpstr>
      <vt:lpstr>Задача 4.</vt:lpstr>
      <vt:lpstr>Розв’язання.</vt:lpstr>
      <vt:lpstr> Задача Діофанта (III ст.) </vt:lpstr>
      <vt:lpstr>Розв’язання.</vt:lpstr>
      <vt:lpstr>Задача Бхаскара, Індія, XII ст. </vt:lpstr>
      <vt:lpstr>Розв’язання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розвязування задач за допомогою квадратних рівнянь</dc:title>
  <dc:creator>Ткаченко Надія Миколаївна</dc:creator>
  <cp:keywords>квадратні рівняння</cp:keywords>
  <cp:lastModifiedBy>Ира</cp:lastModifiedBy>
  <cp:revision>40</cp:revision>
  <dcterms:created xsi:type="dcterms:W3CDTF">2013-02-06T18:59:06Z</dcterms:created>
  <dcterms:modified xsi:type="dcterms:W3CDTF">2014-11-19T22:37:50Z</dcterms:modified>
</cp:coreProperties>
</file>