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кут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Округлений прямокут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28" name="Місце для дати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17" name="Місце для нижнього колонтитула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кут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кут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Місце для вмісту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кут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Округлений прямокут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Прямокут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кут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Місце для вмісту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13" name="Місце для вмісту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Округлений прямокут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Місце для вмісту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  <p:sp>
        <p:nvSpPr>
          <p:cNvPr id="11" name="Прямокут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кут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кут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Округлений прямокут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Місце для заголовка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3" name="Місце для тексту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2474A6-C670-4C9E-A0BD-70FD1A7BF441}" type="datetimeFigureOut">
              <a:rPr lang="uk-UA" smtClean="0"/>
              <a:t>10.01.2012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DED6AC8-9B39-4224-9A1E-C39F6477B2CF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uk-UA" dirty="0" smtClean="0"/>
              <a:t>Мета уроку: сформувати поняття: функція, область визначення, область значень функції.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29600" cy="1470025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Функція. Область визначення і область значень функції. Способи </a:t>
            </a:r>
            <a:r>
              <a:rPr lang="uk-UA" sz="3200" dirty="0" err="1" smtClean="0"/>
              <a:t>задання</a:t>
            </a:r>
            <a:r>
              <a:rPr lang="uk-UA" sz="3200" dirty="0" smtClean="0"/>
              <a:t> функції.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59330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778098"/>
          </a:xfrm>
        </p:spPr>
        <p:txBody>
          <a:bodyPr/>
          <a:lstStyle/>
          <a:p>
            <a:pPr algn="ctr"/>
            <a:r>
              <a:rPr lang="uk-UA" b="1" u="sng" dirty="0" smtClean="0"/>
              <a:t>Пояснення нового матеріалу</a:t>
            </a:r>
            <a:endParaRPr lang="uk-UA" b="1" u="sng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 </a:t>
            </a:r>
            <a:r>
              <a:rPr lang="uk-UA" dirty="0" smtClean="0"/>
              <a:t>	Якщо кожному значенню змінної </a:t>
            </a:r>
            <a:r>
              <a:rPr lang="en-US" dirty="0"/>
              <a:t>X</a:t>
            </a:r>
            <a:r>
              <a:rPr lang="uk-UA" dirty="0" smtClean="0"/>
              <a:t> з деякої множини відповідає єдине значення змінної </a:t>
            </a:r>
            <a:r>
              <a:rPr lang="en-US" dirty="0"/>
              <a:t>Y</a:t>
            </a:r>
            <a:r>
              <a:rPr lang="uk-UA" dirty="0" smtClean="0"/>
              <a:t>, то таку залежність називають </a:t>
            </a:r>
            <a:r>
              <a:rPr lang="uk-UA" b="1" i="1" dirty="0" smtClean="0"/>
              <a:t>функціональною залежністю, або функцією.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uk-UA" dirty="0" smtClean="0"/>
              <a:t>Незалежну змінну інакше називають </a:t>
            </a:r>
            <a:r>
              <a:rPr lang="uk-UA" b="1" i="1" dirty="0" smtClean="0"/>
              <a:t>аргументом</a:t>
            </a:r>
            <a:r>
              <a:rPr lang="uk-UA" dirty="0" smtClean="0"/>
              <a:t>, а залежну</a:t>
            </a:r>
            <a:r>
              <a:rPr lang="en-US" dirty="0" smtClean="0"/>
              <a:t> </a:t>
            </a:r>
            <a:r>
              <a:rPr lang="uk-UA" dirty="0" smtClean="0"/>
              <a:t>- </a:t>
            </a:r>
            <a:r>
              <a:rPr lang="uk-UA" b="1" i="1" dirty="0" smtClean="0"/>
              <a:t>функцією</a:t>
            </a:r>
            <a:r>
              <a:rPr lang="uk-UA" dirty="0" smtClean="0"/>
              <a:t>.  Значення залежної змінної називають </a:t>
            </a:r>
            <a:r>
              <a:rPr lang="uk-UA" b="1" i="1" dirty="0" smtClean="0"/>
              <a:t>значенням функції</a:t>
            </a:r>
            <a:r>
              <a:rPr lang="uk-UA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uk-UA" dirty="0" smtClean="0"/>
              <a:t>Усі </a:t>
            </a:r>
            <a:r>
              <a:rPr lang="uk-UA" dirty="0"/>
              <a:t>значення, яких набуває незалежна змінна(аргумент), утворюють </a:t>
            </a:r>
            <a:r>
              <a:rPr lang="uk-UA" b="1" i="1" dirty="0" smtClean="0"/>
              <a:t>об</a:t>
            </a:r>
            <a:r>
              <a:rPr lang="uk-UA" b="1" i="1" dirty="0"/>
              <a:t>л</a:t>
            </a:r>
            <a:r>
              <a:rPr lang="uk-UA" b="1" i="1" dirty="0" smtClean="0"/>
              <a:t>асть </a:t>
            </a:r>
            <a:r>
              <a:rPr lang="uk-UA" b="1" i="1" dirty="0"/>
              <a:t>визначення </a:t>
            </a:r>
            <a:r>
              <a:rPr lang="uk-UA" b="1" i="1" dirty="0" smtClean="0"/>
              <a:t>функції (</a:t>
            </a:r>
            <a:r>
              <a:rPr lang="en-US" b="1" i="1" dirty="0" smtClean="0"/>
              <a:t>D)</a:t>
            </a:r>
            <a:r>
              <a:rPr lang="uk-UA" dirty="0" smtClean="0"/>
              <a:t>; </a:t>
            </a:r>
            <a:r>
              <a:rPr lang="uk-UA" dirty="0"/>
              <a:t>усі значення,  яких набуває залежна змінна (функція), </a:t>
            </a:r>
            <a:r>
              <a:rPr lang="uk-UA" b="1" i="1" dirty="0"/>
              <a:t>утворюють область значень </a:t>
            </a:r>
            <a:r>
              <a:rPr lang="uk-UA" b="1" i="1" dirty="0" smtClean="0"/>
              <a:t>функції</a:t>
            </a:r>
            <a:r>
              <a:rPr lang="en-US" b="1" i="1" dirty="0" smtClean="0"/>
              <a:t>€</a:t>
            </a:r>
            <a:r>
              <a:rPr lang="uk-UA" dirty="0" smtClean="0"/>
              <a:t>. 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477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5" y="302211"/>
            <a:ext cx="7759499" cy="1686629"/>
          </a:xfrm>
        </p:spPr>
        <p:txBody>
          <a:bodyPr>
            <a:noAutofit/>
          </a:bodyPr>
          <a:lstStyle/>
          <a:p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Приклад</a:t>
            </a:r>
            <a:r>
              <a:rPr lang="uk-UA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Функцію задано формулою У=8/(Х-2). Знайти:</a:t>
            </a:r>
            <a:b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Область визначення функції;</a:t>
            </a:r>
            <a:b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значення функції, відповідне значенню аргументу, що  дорівнює : -2; 6; 10.</a:t>
            </a:r>
            <a:b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3.Значення аргументу, при якому значення функції дорівнює  -1.</a:t>
            </a:r>
            <a:br>
              <a:rPr lang="uk-UA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115616" y="2132856"/>
                <a:ext cx="6995120" cy="2806824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uk-UA" b="1" i="1" dirty="0" smtClean="0"/>
                  <a:t>Розв</a:t>
                </a:r>
                <a:r>
                  <a:rPr lang="en-US" b="1" i="1" dirty="0" smtClean="0"/>
                  <a:t>’</a:t>
                </a:r>
                <a:r>
                  <a:rPr lang="uk-UA" b="1" i="1" dirty="0" err="1" smtClean="0"/>
                  <a:t>язання</a:t>
                </a:r>
                <a:r>
                  <a:rPr lang="uk-UA" dirty="0" smtClean="0"/>
                  <a:t>. </a:t>
                </a:r>
              </a:p>
              <a:p>
                <a:r>
                  <a:rPr lang="uk-UA" sz="2000" dirty="0" smtClean="0"/>
                  <a:t>1. Областю визначення функції є всі значення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, при яких має зміст дріб</a:t>
                </a:r>
                <a:r>
                  <a:rPr lang="en-US" sz="20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r>
                  <a:rPr lang="uk-UA" sz="2000" dirty="0" smtClean="0"/>
                  <a:t>. </a:t>
                </a:r>
                <a:r>
                  <a:rPr lang="en-US" sz="2000" dirty="0" smtClean="0"/>
                  <a:t> </a:t>
                </a:r>
                <a:r>
                  <a:rPr lang="uk-UA" sz="2000" dirty="0" smtClean="0"/>
                  <a:t>Знайдемо те значення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, при якому знаменник дробу дорівнює 0: Х-2=0; Х=2. Отже, областю визначення функції є всі числа, крім 2.</a:t>
                </a:r>
              </a:p>
              <a:p>
                <a:r>
                  <a:rPr lang="uk-UA" sz="2000" dirty="0" smtClean="0"/>
                  <a:t>2. Якщо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=-2, то </a:t>
                </a:r>
                <a:r>
                  <a:rPr lang="en-US" sz="2000" dirty="0" smtClean="0"/>
                  <a:t>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−2−2</m:t>
                        </m:r>
                      </m:den>
                    </m:f>
                  </m:oMath>
                </a14:m>
                <a:r>
                  <a:rPr lang="uk-UA" sz="2000" dirty="0" smtClean="0"/>
                  <a:t>=-2, якщо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=</a:t>
                </a:r>
                <a:r>
                  <a:rPr lang="en-US" sz="2000" dirty="0" smtClean="0"/>
                  <a:t>6</a:t>
                </a:r>
                <a:r>
                  <a:rPr lang="uk-UA" sz="2000" dirty="0" smtClean="0"/>
                  <a:t>, </a:t>
                </a:r>
                <a:r>
                  <a:rPr lang="uk-UA" sz="2000" dirty="0"/>
                  <a:t>то </a:t>
                </a:r>
                <a:r>
                  <a:rPr lang="en-US" sz="2000" dirty="0"/>
                  <a:t>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6</m:t>
                        </m:r>
                        <m:r>
                          <a:rPr lang="en-US" sz="2000" i="1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r>
                  <a:rPr lang="uk-UA" sz="2000" dirty="0" smtClean="0"/>
                  <a:t>=2 Х=6,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=</a:t>
                </a:r>
                <a:r>
                  <a:rPr lang="en-US" sz="2000" dirty="0" smtClean="0"/>
                  <a:t>10</a:t>
                </a:r>
                <a:r>
                  <a:rPr lang="uk-UA" sz="2000" dirty="0" smtClean="0"/>
                  <a:t>, </a:t>
                </a:r>
                <a:r>
                  <a:rPr lang="uk-UA" sz="2000" dirty="0"/>
                  <a:t>то </a:t>
                </a:r>
                <a:r>
                  <a:rPr lang="en-US" sz="2000" dirty="0"/>
                  <a:t>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10</m:t>
                        </m:r>
                        <m:r>
                          <a:rPr lang="en-US" sz="2000" i="1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r>
                  <a:rPr lang="uk-UA" sz="2000" dirty="0" smtClean="0"/>
                  <a:t>=</a:t>
                </a:r>
                <a:r>
                  <a:rPr lang="en-US" sz="2000" dirty="0" smtClean="0"/>
                  <a:t>1</a:t>
                </a:r>
              </a:p>
              <a:p>
                <a:r>
                  <a:rPr lang="uk-UA" sz="2000" dirty="0" smtClean="0"/>
                  <a:t>3. Щоб знайти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, при якому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uk-UA" sz="2000" dirty="0" smtClean="0"/>
                  <a:t>=-1, </a:t>
                </a:r>
                <a:r>
                  <a:rPr lang="en-US" sz="2000" dirty="0" smtClean="0"/>
                  <a:t> </a:t>
                </a:r>
                <a:r>
                  <a:rPr lang="uk-UA" sz="2000" dirty="0" err="1" smtClean="0"/>
                  <a:t>розв</a:t>
                </a:r>
                <a:r>
                  <a:rPr lang="en-US" sz="2000" dirty="0" smtClean="0"/>
                  <a:t>’</a:t>
                </a:r>
                <a:r>
                  <a:rPr lang="uk-UA" sz="2000" dirty="0" err="1" smtClean="0"/>
                  <a:t>яжемо</a:t>
                </a:r>
                <a:r>
                  <a:rPr lang="uk-UA" sz="2000" dirty="0" smtClean="0"/>
                  <a:t> рівняння: </a:t>
                </a:r>
                <a:r>
                  <a:rPr lang="en-US" sz="2000" dirty="0" smtClean="0"/>
                  <a:t>                     </a:t>
                </a:r>
                <a:r>
                  <a:rPr lang="uk-UA" sz="2000" dirty="0" smtClean="0"/>
                  <a:t>-1=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r>
                  <a:rPr lang="uk-UA" sz="2000" dirty="0" smtClean="0"/>
                  <a:t>;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-2=-8; 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=-6. Отже, значення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uk-UA" sz="2000" dirty="0" smtClean="0"/>
                  <a:t>=-1 функція набуває при 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b="0" dirty="0"/>
                  <a:t> </a:t>
                </a:r>
                <a:r>
                  <a:rPr lang="en-US" sz="2000" b="0" dirty="0" smtClean="0"/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uk-UA" sz="2000" dirty="0" smtClean="0"/>
                  <a:t>=-6.</a:t>
                </a:r>
                <a:endParaRPr lang="uk-UA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115616" y="2132856"/>
                <a:ext cx="6995120" cy="2806824"/>
              </a:xfrm>
              <a:blipFill rotWithShape="1">
                <a:blip r:embed="rId2"/>
                <a:stretch>
                  <a:fillRect l="-871" t="-347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72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827584" y="188640"/>
                <a:ext cx="7920880" cy="626469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uk-UA" sz="1600" dirty="0" smtClean="0"/>
                  <a:t>Задавати функцію можна різними способами. Наприклад, </a:t>
                </a:r>
                <a:r>
                  <a:rPr lang="uk-UA" sz="1600" b="1" i="1" dirty="0" smtClean="0"/>
                  <a:t>формулою</a:t>
                </a:r>
                <a:r>
                  <a:rPr lang="uk-UA" sz="1600" dirty="0" smtClean="0"/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𝑦</m:t>
                    </m:r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</a:rPr>
                          <m:t>−2</m:t>
                        </m:r>
                      </m:den>
                    </m:f>
                  </m:oMath>
                </a14:m>
                <a:r>
                  <a:rPr lang="uk-UA" sz="1600" dirty="0" smtClean="0"/>
                  <a:t>. Такий спосіб досить зручний, бо дає змогу для довільного  значення аргументу знаходити відповідне значення функції, та компактним, оскільки у більшості випадків формула займає один рядок</a:t>
                </a:r>
                <a:r>
                  <a:rPr lang="uk-UA" sz="1600" dirty="0" smtClean="0"/>
                  <a:t>.</a:t>
                </a:r>
                <a:endParaRPr lang="en-US" sz="1600" dirty="0" smtClean="0"/>
              </a:p>
              <a:p>
                <a:r>
                  <a:rPr lang="uk-UA" sz="1600" dirty="0" smtClean="0"/>
                  <a:t> </a:t>
                </a:r>
                <a:r>
                  <a:rPr lang="uk-UA" sz="1600" dirty="0" smtClean="0"/>
                  <a:t>Задавати функцію можна і таблицями (</a:t>
                </a:r>
                <a:r>
                  <a:rPr lang="uk-UA" sz="1600" b="1" i="1" dirty="0" smtClean="0"/>
                  <a:t>табличний спосіб </a:t>
                </a:r>
                <a:r>
                  <a:rPr lang="uk-UA" sz="1600" b="1" i="1" dirty="0" err="1" smtClean="0"/>
                  <a:t>задання</a:t>
                </a:r>
                <a:r>
                  <a:rPr lang="uk-UA" sz="1600" b="1" i="1" dirty="0" smtClean="0"/>
                  <a:t> функції). </a:t>
                </a:r>
                <a:endParaRPr lang="uk-UA" sz="1600" b="1" i="1" dirty="0"/>
              </a:p>
              <a:p>
                <a:r>
                  <a:rPr lang="uk-UA" sz="1600" dirty="0" smtClean="0"/>
                  <a:t>Приклад. Починаючи з восьмої години до тринадцятої години, через одну годину вимірювали атмосферний тиск і дані записували в таблицю:</a:t>
                </a:r>
              </a:p>
              <a:p>
                <a:endParaRPr lang="uk-UA" sz="1800" dirty="0"/>
              </a:p>
              <a:p>
                <a:endParaRPr lang="uk-UA" sz="1800" dirty="0" smtClean="0"/>
              </a:p>
              <a:p>
                <a:endParaRPr lang="uk-UA" sz="1800" dirty="0"/>
              </a:p>
              <a:p>
                <a:endParaRPr lang="uk-UA" sz="1600" dirty="0" smtClean="0"/>
              </a:p>
              <a:p>
                <a:r>
                  <a:rPr lang="uk-UA" sz="1600" dirty="0" smtClean="0"/>
                  <a:t>Таблиця задає відповідність між годинами доби і атмосферним тиском  р. Ця відповідність є </a:t>
                </a:r>
                <a:r>
                  <a:rPr lang="uk-UA" sz="1600" b="1" i="1" dirty="0" smtClean="0"/>
                  <a:t>функцією</a:t>
                </a:r>
                <a:r>
                  <a:rPr lang="uk-UA" sz="1600" dirty="0" smtClean="0"/>
                  <a:t>, бо кожному значенню змінної </a:t>
                </a:r>
                <a:r>
                  <a:rPr lang="uk-UA" sz="1600" dirty="0"/>
                  <a:t> </a:t>
                </a:r>
                <a:r>
                  <a:rPr lang="en-US" sz="1600" dirty="0" smtClean="0"/>
                  <a:t>t</a:t>
                </a:r>
                <a:r>
                  <a:rPr lang="uk-UA" sz="1600" dirty="0" smtClean="0"/>
                  <a:t> відповідає єдине значення змінної р. У цьому випадку  </a:t>
                </a:r>
                <a:r>
                  <a:rPr lang="uk-UA" sz="1600" dirty="0"/>
                  <a:t> </a:t>
                </a:r>
                <a:r>
                  <a:rPr lang="en-US" sz="1600" dirty="0" smtClean="0"/>
                  <a:t>t</a:t>
                </a:r>
                <a:r>
                  <a:rPr lang="uk-UA" sz="1600" dirty="0" smtClean="0"/>
                  <a:t> є незалежною змінною, а р- залежною змінною.  Область визначення функції утворюють числа : 8; 9; 10; 11; 12; 13. А область значень  752; 753; 754; </a:t>
                </a:r>
                <a:r>
                  <a:rPr lang="uk-UA" sz="1600" dirty="0" smtClean="0"/>
                  <a:t>756.</a:t>
                </a:r>
                <a:r>
                  <a:rPr lang="en-US" sz="1600" dirty="0" smtClean="0"/>
                  <a:t> </a:t>
                </a:r>
                <a:r>
                  <a:rPr lang="uk-UA" sz="1600" dirty="0" smtClean="0"/>
                  <a:t>Табличний </a:t>
                </a:r>
                <a:r>
                  <a:rPr lang="uk-UA" sz="1600" dirty="0" smtClean="0"/>
                  <a:t>спосіб </a:t>
                </a:r>
                <a:r>
                  <a:rPr lang="uk-UA" sz="1600" dirty="0" err="1" smtClean="0"/>
                  <a:t>задання</a:t>
                </a:r>
                <a:r>
                  <a:rPr lang="uk-UA" sz="1600" dirty="0" smtClean="0"/>
                  <a:t> функції зручний тим ,що для знаходження її значень не потрібно робити ніяких обчислень. Незручним є те, що таблиці займають багато місця і до того ж у таблицях бувають значення функції не для всіх значень аргументу</a:t>
                </a:r>
                <a:r>
                  <a:rPr lang="uk-UA" sz="1600" dirty="0" smtClean="0"/>
                  <a:t>.</a:t>
                </a:r>
                <a:endParaRPr lang="en-US" sz="1600" dirty="0" smtClean="0"/>
              </a:p>
              <a:p>
                <a:r>
                  <a:rPr lang="uk-UA" sz="1600" dirty="0" smtClean="0"/>
                  <a:t>Функцію можна задати і </a:t>
                </a:r>
                <a:r>
                  <a:rPr lang="uk-UA" sz="1600" b="1" i="1" dirty="0" smtClean="0"/>
                  <a:t>словесно</a:t>
                </a:r>
                <a:r>
                  <a:rPr lang="uk-UA" sz="1600" dirty="0" smtClean="0"/>
                  <a:t>. Наприклад, якщо кожному цілому числу поставити у відповідність його квадрат, то одержимо функцію, областю визначення якої є множина цілих чисел , а область значень – множина квадратів натуральних чисел і число 0.</a:t>
                </a:r>
                <a:endParaRPr lang="uk-UA" sz="1600" dirty="0" smtClean="0"/>
              </a:p>
            </p:txBody>
          </p:sp>
        </mc:Choice>
        <mc:Fallback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827584" y="188640"/>
                <a:ext cx="7920880" cy="6264696"/>
              </a:xfrm>
              <a:blipFill rotWithShape="1">
                <a:blip r:embed="rId2"/>
                <a:stretch>
                  <a:fillRect l="-77" r="-77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480093"/>
              </p:ext>
            </p:extLst>
          </p:nvPr>
        </p:nvGraphicFramePr>
        <p:xfrm>
          <a:off x="1043608" y="2348880"/>
          <a:ext cx="7872536" cy="108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1968"/>
                <a:gridCol w="878040"/>
                <a:gridCol w="1008112"/>
                <a:gridCol w="1008112"/>
                <a:gridCol w="1008112"/>
                <a:gridCol w="1008112"/>
                <a:gridCol w="720080"/>
              </a:tblGrid>
              <a:tr h="42861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Час </a:t>
                      </a:r>
                      <a:r>
                        <a:rPr lang="en-US" dirty="0" smtClean="0"/>
                        <a:t>t</a:t>
                      </a:r>
                      <a:r>
                        <a:rPr lang="uk-UA" dirty="0" smtClean="0"/>
                        <a:t>, </a:t>
                      </a:r>
                      <a:r>
                        <a:rPr lang="uk-UA" dirty="0" err="1" smtClean="0"/>
                        <a:t>год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13</a:t>
                      </a:r>
                      <a:endParaRPr lang="uk-UA" dirty="0"/>
                    </a:p>
                  </a:txBody>
                  <a:tcPr/>
                </a:tc>
              </a:tr>
              <a:tr h="651501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Атмосферний тиск </a:t>
                      </a:r>
                      <a:r>
                        <a:rPr lang="en-US" dirty="0" smtClean="0"/>
                        <a:t>p</a:t>
                      </a:r>
                      <a:r>
                        <a:rPr lang="uk-UA" dirty="0" smtClean="0"/>
                        <a:t>, мм. </a:t>
                      </a:r>
                      <a:r>
                        <a:rPr lang="uk-UA" dirty="0" err="1" smtClean="0"/>
                        <a:t>рт</a:t>
                      </a:r>
                      <a:r>
                        <a:rPr lang="uk-UA" dirty="0" smtClean="0"/>
                        <a:t>. ст.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752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57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634082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latin typeface="Times New Roman" pitchFamily="18" charset="0"/>
                <a:cs typeface="Times New Roman" pitchFamily="18" charset="0"/>
              </a:rPr>
              <a:t>Закріплення вивченого матеріалу</a:t>
            </a:r>
            <a:endParaRPr lang="uk-UA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uk-UA" dirty="0" smtClean="0"/>
                  <a:t>№1 Яка із залежностей є функцією?Назвіть для неї незалежну змінну (аргумент) та залежну змінну(функцію від цього аргументу):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a=6b-7;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m=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+n+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b="0" i="0" dirty="0" smtClean="0">
                        <a:latin typeface="Cambria Math"/>
                      </a:rPr>
                      <m:t>;</m:t>
                    </m:r>
                  </m:oMath>
                </a14:m>
                <a:endParaRPr lang="en-US" b="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y=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−7</m:t>
                        </m:r>
                      </m:den>
                    </m:f>
                  </m:oMath>
                </a14:m>
                <a:r>
                  <a:rPr lang="en-US" dirty="0" smtClean="0"/>
                  <a:t>;</a:t>
                </a:r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uk-UA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b="0" i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 smtClean="0"/>
                  <a:t>-2=0;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smtClean="0"/>
                  <a:t>p=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/>
                      </a:rPr>
                      <m:t>t</m:t>
                    </m:r>
                    <m:r>
                      <a:rPr lang="en-US" b="0" i="0" smtClean="0">
                        <a:latin typeface="Cambria Math"/>
                      </a:rPr>
                      <m:t>−5;</m:t>
                    </m:r>
                  </m:oMath>
                </a14:m>
                <a:endParaRPr lang="en-US" b="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dirty="0" err="1" smtClean="0"/>
                  <a:t>abc</a:t>
                </a:r>
                <a:r>
                  <a:rPr lang="en-US" dirty="0" smtClean="0"/>
                  <a:t>=4</a:t>
                </a:r>
                <a:endParaRPr lang="uk-UA" dirty="0" smtClean="0"/>
              </a:p>
              <a:p>
                <a:pPr marL="0" indent="0">
                  <a:buNone/>
                </a:pPr>
                <a:r>
                  <a:rPr lang="uk-UA" dirty="0" smtClean="0">
                    <a:hlinkClick r:id="rId2" action="ppaction://hlinksldjump"/>
                  </a:rPr>
                  <a:t>Відповідь №1</a:t>
                </a:r>
                <a:endParaRPr lang="en-US" dirty="0" smtClean="0"/>
              </a:p>
              <a:p>
                <a:pPr marL="0" indent="0">
                  <a:buNone/>
                </a:pPr>
                <a:endParaRPr lang="uk-UA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1333" t="-2133" b="-120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76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1560" y="260648"/>
                <a:ext cx="7931224" cy="5039072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uk-UA" sz="2000" dirty="0" smtClean="0"/>
                  <a:t>№2    Площа прямокутника зі сторонами х см і 10 см дорівнює </a:t>
                </a:r>
                <a:r>
                  <a:rPr lang="en-US" sz="2000" dirty="0"/>
                  <a:t>S</a:t>
                </a:r>
                <a:r>
                  <a:rPr lang="uk-UA" sz="2000" dirty="0"/>
                  <a:t>. Виразіть формулою залежність </a:t>
                </a:r>
                <a:r>
                  <a:rPr lang="en-US" sz="2000" dirty="0"/>
                  <a:t>S</a:t>
                </a:r>
                <a:r>
                  <a:rPr lang="uk-UA" sz="2000" dirty="0"/>
                  <a:t> від х. Чи задає ця формула функцію</a:t>
                </a:r>
                <a:r>
                  <a:rPr lang="uk-UA" sz="2000" dirty="0" smtClean="0"/>
                  <a:t>? (</a:t>
                </a:r>
                <a:r>
                  <a:rPr lang="uk-UA" sz="2000" dirty="0" smtClean="0">
                    <a:hlinkClick r:id="rId2" action="ppaction://hlinksldjump"/>
                  </a:rPr>
                  <a:t>відповідь</a:t>
                </a:r>
                <a:r>
                  <a:rPr lang="en-US" sz="2000" dirty="0"/>
                  <a:t> </a:t>
                </a:r>
                <a:r>
                  <a:rPr lang="uk-UA" sz="2000" dirty="0" smtClean="0"/>
                  <a:t>№2)</a:t>
                </a:r>
                <a:r>
                  <a:rPr lang="uk-UA" sz="2000" dirty="0"/>
                  <a:t/>
                </a:r>
                <a:br>
                  <a:rPr lang="uk-UA" sz="2000" dirty="0"/>
                </a:br>
                <a:r>
                  <a:rPr lang="uk-UA" sz="2000" dirty="0"/>
                  <a:t>№</a:t>
                </a:r>
                <a:r>
                  <a:rPr lang="uk-UA" sz="2000" dirty="0" smtClean="0"/>
                  <a:t>3    Обчисліть значення функції , заданої формулою </a:t>
                </a:r>
                <a:r>
                  <a:rPr lang="en-US" sz="2000" dirty="0" smtClean="0"/>
                  <a:t>y=5x-7</a:t>
                </a:r>
                <a:r>
                  <a:rPr lang="uk-UA" sz="2000" dirty="0" smtClean="0"/>
                  <a:t> для значень аргументу, що дорівнюють  -2; 0; 5; 10. </a:t>
                </a:r>
                <a:r>
                  <a:rPr lang="uk-UA" sz="2000" dirty="0" smtClean="0">
                    <a:hlinkClick r:id="rId2" action="ppaction://hlinksldjump"/>
                  </a:rPr>
                  <a:t>Відповідь</a:t>
                </a:r>
                <a:r>
                  <a:rPr lang="uk-UA" sz="2000" dirty="0" smtClean="0"/>
                  <a:t>№3</a:t>
                </a:r>
              </a:p>
              <a:p>
                <a:pPr marL="0" indent="0">
                  <a:buNone/>
                </a:pPr>
                <a:r>
                  <a:rPr lang="uk-UA" sz="2000" dirty="0" smtClean="0"/>
                  <a:t>№4    Функцію задано формулою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uk-UA" sz="2000" b="0" i="0" smtClean="0">
                        <a:latin typeface="Cambria Math"/>
                      </a:rPr>
                      <m:t>.  </m:t>
                    </m:r>
                  </m:oMath>
                </a14:m>
                <a:endParaRPr lang="uk-UA" sz="2000" b="0" i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k-UA" sz="2000" b="0" i="0" smtClean="0">
                        <a:latin typeface="Cambria Math"/>
                      </a:rPr>
                      <m:t>У таблиці наведено </m:t>
                    </m:r>
                  </m:oMath>
                </a14:m>
                <a:r>
                  <a:rPr lang="uk-UA" sz="2000" dirty="0" smtClean="0"/>
                  <a:t>значення аргументу . Заповніть таку таблицю в зошиті, обчисливши відповідні значення  функції:</a:t>
                </a:r>
              </a:p>
              <a:p>
                <a:pPr marL="0" indent="0">
                  <a:buNone/>
                </a:pPr>
                <a:endParaRPr lang="uk-UA" sz="2000" dirty="0"/>
              </a:p>
              <a:p>
                <a:pPr marL="0" indent="0">
                  <a:buNone/>
                </a:pPr>
                <a:endParaRPr lang="uk-UA" sz="2000" dirty="0" smtClean="0"/>
              </a:p>
              <a:p>
                <a:pPr marL="0" indent="0">
                  <a:buNone/>
                </a:pPr>
                <a:endParaRPr lang="uk-UA" sz="2000" dirty="0" smtClean="0"/>
              </a:p>
              <a:p>
                <a:pPr marL="0" indent="0">
                  <a:buNone/>
                </a:pPr>
                <a:r>
                  <a:rPr lang="uk-UA" sz="2000" dirty="0" smtClean="0">
                    <a:hlinkClick r:id="rId2" action="ppaction://hlinksldjump"/>
                  </a:rPr>
                  <a:t>Відповідь</a:t>
                </a:r>
                <a:r>
                  <a:rPr lang="uk-UA" sz="2000" dirty="0" smtClean="0"/>
                  <a:t> №4</a:t>
                </a:r>
                <a:endParaRPr lang="uk-UA" sz="2000" dirty="0"/>
              </a:p>
              <a:p>
                <a:pPr marL="0" indent="0">
                  <a:buNone/>
                </a:pPr>
                <a:r>
                  <a:rPr lang="uk-UA" sz="2000" dirty="0" smtClean="0"/>
                  <a:t>№5   Поїзд, рухаючись зі швидкістю 65 км/</a:t>
                </a:r>
                <a:r>
                  <a:rPr lang="uk-UA" sz="2000" dirty="0" err="1" smtClean="0"/>
                  <a:t>год</a:t>
                </a:r>
                <a:r>
                  <a:rPr lang="uk-UA" sz="2000" dirty="0" smtClean="0"/>
                  <a:t>, проходить за </a:t>
                </a:r>
                <a:r>
                  <a:rPr lang="en-US" sz="2000" dirty="0" smtClean="0"/>
                  <a:t>t</a:t>
                </a:r>
                <a:r>
                  <a:rPr lang="uk-UA" sz="2000" dirty="0" smtClean="0"/>
                  <a:t> </a:t>
                </a:r>
                <a:r>
                  <a:rPr lang="uk-UA" sz="2000" dirty="0" err="1" smtClean="0"/>
                  <a:t>год</a:t>
                </a:r>
                <a:r>
                  <a:rPr lang="uk-UA" sz="2000" dirty="0" smtClean="0"/>
                  <a:t> відстань </a:t>
                </a:r>
                <a:r>
                  <a:rPr lang="en-US" sz="2000" dirty="0" smtClean="0"/>
                  <a:t>s</a:t>
                </a:r>
                <a:r>
                  <a:rPr lang="uk-UA" sz="2000" dirty="0" smtClean="0"/>
                  <a:t> км. Задайте формулою залежність </a:t>
                </a:r>
                <a:r>
                  <a:rPr lang="en-US" sz="2000" dirty="0" smtClean="0"/>
                  <a:t>s</a:t>
                </a:r>
                <a:r>
                  <a:rPr lang="uk-UA" sz="2000" dirty="0" smtClean="0"/>
                  <a:t> від  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t</a:t>
                </a:r>
                <a:r>
                  <a:rPr lang="uk-UA" sz="2000" dirty="0"/>
                  <a:t> </a:t>
                </a:r>
                <a:r>
                  <a:rPr lang="uk-UA" sz="2000" dirty="0" smtClean="0"/>
                  <a:t>. Обчисліть значення функції , яке відповідає значенню аргументу, що дорівнює 1; 2,4; 3; 5,8. </a:t>
                </a:r>
                <a:r>
                  <a:rPr lang="uk-UA" sz="2000" dirty="0" smtClean="0">
                    <a:hlinkClick r:id="rId2" action="ppaction://hlinksldjump"/>
                  </a:rPr>
                  <a:t>Відповідь</a:t>
                </a:r>
                <a:r>
                  <a:rPr lang="uk-UA" sz="2000" dirty="0" smtClean="0"/>
                  <a:t>№5</a:t>
                </a:r>
                <a:endParaRPr lang="uk-UA" sz="2000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1560" y="260648"/>
                <a:ext cx="7931224" cy="5039072"/>
              </a:xfrm>
              <a:blipFill rotWithShape="1">
                <a:blip r:embed="rId3"/>
                <a:stretch>
                  <a:fillRect l="-692" t="-1453" r="-107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96438"/>
              </p:ext>
            </p:extLst>
          </p:nvPr>
        </p:nvGraphicFramePr>
        <p:xfrm>
          <a:off x="1187624" y="2852936"/>
          <a:ext cx="6095997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600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-12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10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24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643192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Відповідь</a:t>
            </a:r>
            <a:endParaRPr lang="uk-U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83568" y="764704"/>
                <a:ext cx="7859216" cy="5255096"/>
              </a:xfrm>
            </p:spPr>
            <p:txBody>
              <a:bodyPr>
                <a:normAutofit fontScale="47500" lnSpcReduction="20000"/>
              </a:bodyPr>
              <a:lstStyle/>
              <a:p>
                <a:pPr marL="0" indent="0">
                  <a:buNone/>
                </a:pPr>
                <a:r>
                  <a:rPr lang="uk-UA" sz="2500" dirty="0" smtClean="0"/>
                  <a:t>№1 .                  1. Аргумент – </a:t>
                </a:r>
                <a:r>
                  <a:rPr lang="en-US" sz="2500" dirty="0" smtClean="0"/>
                  <a:t>b</a:t>
                </a:r>
                <a:r>
                  <a:rPr lang="uk-UA" sz="2500" dirty="0" smtClean="0"/>
                  <a:t>, </a:t>
                </a:r>
                <a:r>
                  <a:rPr lang="en-US" sz="2500" dirty="0" smtClean="0"/>
                  <a:t>   </a:t>
                </a:r>
                <a:r>
                  <a:rPr lang="uk-UA" sz="2500" dirty="0" smtClean="0"/>
                  <a:t>залежна змінна - </a:t>
                </a:r>
                <a:r>
                  <a:rPr lang="en-US" sz="2500" dirty="0" smtClean="0"/>
                  <a:t>a</a:t>
                </a:r>
                <a:r>
                  <a:rPr lang="uk-UA" sz="2500" dirty="0" smtClean="0"/>
                  <a:t>.</a:t>
                </a:r>
              </a:p>
              <a:p>
                <a:pPr marL="0" indent="0">
                  <a:buNone/>
                </a:pPr>
                <a:r>
                  <a:rPr lang="uk-UA" sz="2500" dirty="0" smtClean="0"/>
                  <a:t>                           3. Аргумент – х,  залежна змінна – у.</a:t>
                </a:r>
              </a:p>
              <a:p>
                <a:pPr marL="0" indent="0">
                  <a:buNone/>
                </a:pPr>
                <a:r>
                  <a:rPr lang="uk-UA" sz="2500" dirty="0" smtClean="0"/>
                  <a:t>                           5. Аргумент – </a:t>
                </a:r>
                <a:r>
                  <a:rPr lang="en-US" sz="2500" dirty="0" smtClean="0"/>
                  <a:t>t </a:t>
                </a:r>
                <a:r>
                  <a:rPr lang="uk-UA" sz="2500" dirty="0" smtClean="0"/>
                  <a:t>, залежна змінна – </a:t>
                </a:r>
                <a:r>
                  <a:rPr lang="en-US" sz="2500" dirty="0" smtClean="0"/>
                  <a:t>p</a:t>
                </a:r>
                <a:r>
                  <a:rPr lang="uk-UA" sz="2500" dirty="0" smtClean="0"/>
                  <a:t>.</a:t>
                </a:r>
              </a:p>
              <a:p>
                <a:pPr marL="0" indent="0">
                  <a:buNone/>
                </a:pPr>
                <a:r>
                  <a:rPr lang="uk-UA" sz="2500" dirty="0" smtClean="0"/>
                  <a:t>№2.                   </a:t>
                </a:r>
                <a:r>
                  <a:rPr lang="en-US" sz="2500" dirty="0" smtClean="0"/>
                  <a:t>S=10</a:t>
                </a:r>
                <a14:m>
                  <m:oMath xmlns:m="http://schemas.openxmlformats.org/officeDocument/2006/math">
                    <m:r>
                      <a:rPr lang="en-US" sz="2500" b="0" i="1" smtClean="0">
                        <a:latin typeface="Cambria Math"/>
                      </a:rPr>
                      <m:t>𝑥</m:t>
                    </m:r>
                    <m:r>
                      <a:rPr lang="en-US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2500" dirty="0" smtClean="0"/>
                  <a:t> </a:t>
                </a:r>
                <a:r>
                  <a:rPr lang="uk-UA" sz="2500" dirty="0" smtClean="0"/>
                  <a:t>Ця формула задає функцію.</a:t>
                </a:r>
              </a:p>
              <a:p>
                <a:pPr marL="0" indent="0">
                  <a:buNone/>
                </a:pPr>
                <a:r>
                  <a:rPr lang="uk-UA" sz="2500" dirty="0" smtClean="0"/>
                  <a:t>№3.                  Якщо </a:t>
                </a:r>
                <a14:m>
                  <m:oMath xmlns:m="http://schemas.openxmlformats.org/officeDocument/2006/math">
                    <m:r>
                      <a:rPr lang="en-US" sz="2500" b="0" i="1" smtClean="0">
                        <a:latin typeface="Cambria Math"/>
                      </a:rPr>
                      <m:t>𝑥</m:t>
                    </m:r>
                    <m:r>
                      <a:rPr lang="en-US" sz="2500" b="0" i="1" smtClean="0">
                        <a:latin typeface="Cambria Math"/>
                      </a:rPr>
                      <m:t>=−2, то </m:t>
                    </m:r>
                    <m:r>
                      <a:rPr lang="en-US" sz="2500" b="0" i="1" smtClean="0">
                        <a:latin typeface="Cambria Math"/>
                      </a:rPr>
                      <m:t>𝑦</m:t>
                    </m:r>
                    <m:r>
                      <a:rPr lang="en-US" sz="2500" b="0" i="1" smtClean="0">
                        <a:latin typeface="Cambria Math"/>
                      </a:rPr>
                      <m:t>=5×</m:t>
                    </m:r>
                    <m:d>
                      <m:dPr>
                        <m:ctrlPr>
                          <a:rPr lang="en-US" sz="25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5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US" sz="2500" b="0" i="1" smtClean="0">
                        <a:latin typeface="Cambria Math"/>
                        <a:ea typeface="Cambria Math"/>
                      </a:rPr>
                      <m:t>−7=−17</m:t>
                    </m:r>
                  </m:oMath>
                </a14:m>
                <a:endParaRPr lang="en-US" sz="25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500" dirty="0" smtClean="0"/>
                  <a:t>                   </a:t>
                </a:r>
                <a:r>
                  <a:rPr lang="uk-UA" sz="2500" dirty="0" smtClean="0"/>
                  <a:t>       Якщо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𝑥</m:t>
                    </m:r>
                    <m:r>
                      <a:rPr lang="en-US" sz="2500" i="1">
                        <a:latin typeface="Cambria Math"/>
                      </a:rPr>
                      <m:t>=0,  то </m:t>
                    </m:r>
                    <m:r>
                      <a:rPr lang="en-US" sz="2500" i="1">
                        <a:latin typeface="Cambria Math"/>
                      </a:rPr>
                      <m:t>𝑦</m:t>
                    </m:r>
                    <m:r>
                      <a:rPr lang="en-US" sz="2500" i="1">
                        <a:latin typeface="Cambria Math"/>
                      </a:rPr>
                      <m:t>=5×0−7=−7</m:t>
                    </m:r>
                  </m:oMath>
                </a14:m>
                <a:endParaRPr lang="en-US" sz="250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500" dirty="0">
                    <a:ea typeface="Cambria Math"/>
                  </a:rPr>
                  <a:t> </a:t>
                </a:r>
                <a:r>
                  <a:rPr lang="en-US" sz="2500" dirty="0" smtClean="0">
                    <a:ea typeface="Cambria Math"/>
                  </a:rPr>
                  <a:t>                   </a:t>
                </a:r>
                <a:r>
                  <a:rPr lang="uk-UA" sz="2500" dirty="0" smtClean="0"/>
                  <a:t>     Якщо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𝑥</m:t>
                    </m:r>
                    <m:r>
                      <a:rPr lang="en-US" sz="2500" i="1">
                        <a:latin typeface="Cambria Math"/>
                      </a:rPr>
                      <m:t>=5, то </m:t>
                    </m:r>
                    <m:r>
                      <a:rPr lang="en-US" sz="2500" i="1">
                        <a:latin typeface="Cambria Math"/>
                      </a:rPr>
                      <m:t>𝑦</m:t>
                    </m:r>
                    <m:r>
                      <a:rPr lang="en-US" sz="2500" i="1">
                        <a:latin typeface="Cambria Math"/>
                      </a:rPr>
                      <m:t>=5×5−7=28</m:t>
                    </m:r>
                  </m:oMath>
                </a14:m>
                <a:endParaRPr lang="en-US" sz="25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500" dirty="0"/>
                  <a:t> </a:t>
                </a:r>
                <a:r>
                  <a:rPr lang="en-US" sz="2500" dirty="0" smtClean="0"/>
                  <a:t>                 </a:t>
                </a:r>
                <a:r>
                  <a:rPr lang="uk-UA" sz="2500" dirty="0" smtClean="0"/>
                  <a:t>       </a:t>
                </a:r>
                <a:r>
                  <a:rPr lang="uk-UA" sz="2500" dirty="0"/>
                  <a:t>Якщо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𝑥</m:t>
                    </m:r>
                    <m:r>
                      <a:rPr lang="en-US" sz="2500" i="1">
                        <a:latin typeface="Cambria Math"/>
                      </a:rPr>
                      <m:t>=10, то </m:t>
                    </m:r>
                    <m:r>
                      <a:rPr lang="en-US" sz="2500" i="1">
                        <a:latin typeface="Cambria Math"/>
                      </a:rPr>
                      <m:t>𝑦</m:t>
                    </m:r>
                    <m:r>
                      <a:rPr lang="en-US" sz="2500" i="1">
                        <a:latin typeface="Cambria Math"/>
                      </a:rPr>
                      <m:t>=5×10−7=43</m:t>
                    </m:r>
                  </m:oMath>
                </a14:m>
                <a:endParaRPr lang="en-US" sz="2500" b="0" dirty="0" smtClean="0">
                  <a:ea typeface="Cambria Math"/>
                </a:endParaRPr>
              </a:p>
              <a:p>
                <a:pPr marL="0" indent="0">
                  <a:buNone/>
                </a:pPr>
                <a:r>
                  <a:rPr lang="uk-UA" sz="2000" dirty="0" smtClean="0">
                    <a:ea typeface="Cambria Math"/>
                  </a:rPr>
                  <a:t>№4.</a:t>
                </a:r>
                <a:r>
                  <a:rPr lang="en-US" sz="2000" dirty="0"/>
                  <a:t> </a:t>
                </a:r>
                <a:endParaRPr lang="en-US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endParaRPr lang="uk-UA" sz="2000" dirty="0" smtClean="0"/>
              </a:p>
              <a:p>
                <a:pPr marL="0" indent="0">
                  <a:buNone/>
                </a:pPr>
                <a:endParaRPr lang="uk-UA" sz="2000" dirty="0"/>
              </a:p>
              <a:p>
                <a:pPr marL="0" indent="0">
                  <a:buNone/>
                </a:pPr>
                <a:endParaRPr lang="uk-UA" sz="2000" dirty="0" smtClean="0"/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uk-UA" sz="2900" dirty="0" smtClean="0"/>
                  <a:t>№5     </a:t>
                </a:r>
                <a:r>
                  <a:rPr lang="uk-UA" sz="3800" b="1" i="1" dirty="0" smtClean="0"/>
                  <a:t> </a:t>
                </a:r>
                <a:r>
                  <a:rPr lang="en-US" sz="3800" b="1" i="1" dirty="0" smtClean="0"/>
                  <a:t>s=65t</a:t>
                </a:r>
                <a:r>
                  <a:rPr lang="uk-UA" sz="3800" b="1" i="1" dirty="0" smtClean="0"/>
                  <a:t> .  </a:t>
                </a:r>
                <a:r>
                  <a:rPr lang="uk-UA" sz="2900" dirty="0" smtClean="0"/>
                  <a:t>Якщо </a:t>
                </a:r>
                <a:r>
                  <a:rPr lang="en-US" sz="2900" dirty="0" smtClean="0"/>
                  <a:t>t=1</a:t>
                </a:r>
                <a:r>
                  <a:rPr lang="uk-UA" sz="2900" dirty="0" smtClean="0"/>
                  <a:t>, то</a:t>
                </a:r>
                <a:r>
                  <a:rPr lang="en-US" sz="2900" dirty="0" smtClean="0"/>
                  <a:t>   s=</a:t>
                </a:r>
                <a:r>
                  <a:rPr lang="uk-UA" sz="2900" dirty="0" smtClean="0"/>
                  <a:t>65.</a:t>
                </a:r>
              </a:p>
              <a:p>
                <a:pPr marL="0" indent="0">
                  <a:buNone/>
                </a:pPr>
                <a:r>
                  <a:rPr lang="uk-UA" sz="2900" dirty="0" smtClean="0"/>
                  <a:t>                               Якщо </a:t>
                </a:r>
                <a:r>
                  <a:rPr lang="en-US" sz="2900" dirty="0" smtClean="0"/>
                  <a:t>t=</a:t>
                </a:r>
                <a:r>
                  <a:rPr lang="uk-UA" sz="2900" dirty="0" smtClean="0"/>
                  <a:t>2,4 , </a:t>
                </a:r>
                <a:r>
                  <a:rPr lang="uk-UA" sz="2900" dirty="0"/>
                  <a:t>то</a:t>
                </a:r>
                <a:r>
                  <a:rPr lang="en-US" sz="2900" dirty="0"/>
                  <a:t>   </a:t>
                </a:r>
                <a:r>
                  <a:rPr lang="en-US" sz="2900" dirty="0" smtClean="0"/>
                  <a:t>s=</a:t>
                </a:r>
                <a:r>
                  <a:rPr lang="uk-UA" sz="2900" dirty="0" smtClean="0"/>
                  <a:t>156</a:t>
                </a:r>
              </a:p>
              <a:p>
                <a:pPr marL="0" indent="0">
                  <a:buNone/>
                </a:pPr>
                <a:r>
                  <a:rPr lang="uk-UA" sz="2900" dirty="0" smtClean="0"/>
                  <a:t>                               Якщо </a:t>
                </a:r>
                <a:r>
                  <a:rPr lang="en-US" sz="2900" dirty="0" smtClean="0"/>
                  <a:t>t=</a:t>
                </a:r>
                <a:r>
                  <a:rPr lang="uk-UA" sz="2900" dirty="0" smtClean="0"/>
                  <a:t>3, </a:t>
                </a:r>
                <a:r>
                  <a:rPr lang="uk-UA" sz="2900" dirty="0"/>
                  <a:t>то</a:t>
                </a:r>
                <a:r>
                  <a:rPr lang="en-US" sz="2900" dirty="0"/>
                  <a:t>   </a:t>
                </a:r>
                <a:r>
                  <a:rPr lang="en-US" sz="2900" dirty="0" smtClean="0"/>
                  <a:t>s=</a:t>
                </a:r>
                <a:r>
                  <a:rPr lang="uk-UA" sz="2900" dirty="0" smtClean="0"/>
                  <a:t>195.</a:t>
                </a:r>
              </a:p>
              <a:p>
                <a:pPr marL="0" indent="0">
                  <a:buNone/>
                </a:pPr>
                <a:r>
                  <a:rPr lang="uk-UA" sz="2900" dirty="0"/>
                  <a:t> </a:t>
                </a:r>
                <a:r>
                  <a:rPr lang="uk-UA" sz="2900" dirty="0" smtClean="0"/>
                  <a:t>                             </a:t>
                </a:r>
                <a:r>
                  <a:rPr lang="uk-UA" sz="2900" dirty="0"/>
                  <a:t>Якщо </a:t>
                </a:r>
                <a:r>
                  <a:rPr lang="en-US" sz="2900" dirty="0" smtClean="0"/>
                  <a:t>t=</a:t>
                </a:r>
                <a:r>
                  <a:rPr lang="uk-UA" sz="2900" dirty="0" smtClean="0"/>
                  <a:t>5,8, </a:t>
                </a:r>
                <a:r>
                  <a:rPr lang="uk-UA" sz="2900" dirty="0"/>
                  <a:t>то</a:t>
                </a:r>
                <a:r>
                  <a:rPr lang="en-US" sz="2900" dirty="0"/>
                  <a:t>   </a:t>
                </a:r>
                <a:r>
                  <a:rPr lang="en-US" sz="2900" dirty="0" smtClean="0"/>
                  <a:t>s=</a:t>
                </a:r>
                <a:r>
                  <a:rPr lang="uk-UA" sz="2900" dirty="0" smtClean="0"/>
                  <a:t>377.</a:t>
                </a:r>
                <a:endParaRPr lang="uk-UA" sz="2900" dirty="0"/>
              </a:p>
              <a:p>
                <a:pPr marL="0" indent="0">
                  <a:buNone/>
                </a:pPr>
                <a:endParaRPr lang="uk-UA" sz="2900" dirty="0"/>
              </a:p>
              <a:p>
                <a:pPr marL="0" indent="0">
                  <a:buNone/>
                </a:pPr>
                <a:endParaRPr lang="uk-UA" sz="2900" dirty="0"/>
              </a:p>
              <a:p>
                <a:pPr marL="0" indent="0">
                  <a:buNone/>
                </a:pPr>
                <a:endParaRPr lang="uk-UA" sz="2000" dirty="0" smtClean="0"/>
              </a:p>
              <a:p>
                <a:pPr marL="0" indent="0">
                  <a:buNone/>
                </a:pPr>
                <a:r>
                  <a:rPr lang="uk-UA" sz="2000" dirty="0" smtClean="0"/>
                  <a:t>           </a:t>
                </a:r>
                <a:endParaRPr lang="uk-UA" sz="2000" dirty="0"/>
              </a:p>
              <a:p>
                <a:pPr marL="0" indent="0">
                  <a:buNone/>
                </a:pPr>
                <a:endParaRPr lang="en-US" sz="2000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US" sz="2000" dirty="0">
                  <a:ea typeface="Cambria Math"/>
                </a:endParaRPr>
              </a:p>
              <a:p>
                <a:pPr marL="0" indent="0">
                  <a:buNone/>
                </a:pPr>
                <a:endParaRPr lang="en-US" sz="2000" dirty="0">
                  <a:ea typeface="Cambria Math"/>
                </a:endParaRPr>
              </a:p>
              <a:p>
                <a:pPr marL="0" indent="0">
                  <a:buNone/>
                </a:pPr>
                <a:endParaRPr lang="uk-UA" sz="2000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83568" y="764704"/>
                <a:ext cx="7859216" cy="5255096"/>
              </a:xfrm>
              <a:blipFill rotWithShape="1">
                <a:blip r:embed="rId2"/>
                <a:stretch>
                  <a:fillRect l="-155" t="-69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я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0054182"/>
                  </p:ext>
                </p:extLst>
              </p:nvPr>
            </p:nvGraphicFramePr>
            <p:xfrm>
              <a:off x="1403648" y="2708920"/>
              <a:ext cx="6095997" cy="9777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x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-12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-6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-5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-3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</a:t>
                          </a:r>
                          <a:endParaRPr lang="uk-UA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y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uk-UA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5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-3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lang="uk-UA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я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40054182"/>
                  </p:ext>
                </p:extLst>
              </p:nvPr>
            </p:nvGraphicFramePr>
            <p:xfrm>
              <a:off x="1403648" y="2708920"/>
              <a:ext cx="6095997" cy="9777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  <a:gridCol w="67733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x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-12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-6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-5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-3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4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8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10</a:t>
                          </a:r>
                          <a:endParaRPr lang="uk-UA" dirty="0"/>
                        </a:p>
                      </a:txBody>
                      <a:tcPr/>
                    </a:tc>
                  </a:tr>
                  <a:tr h="606870"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y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1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300000" t="-65000" r="-5018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2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-3</a:t>
                          </a:r>
                          <a:endParaRPr lang="uk-UA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600901" t="-65000" r="-200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700901" t="-65000" r="-1009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uk-UA"/>
                        </a:p>
                      </a:txBody>
                      <a:tcPr>
                        <a:blipFill rotWithShape="1">
                          <a:blip r:embed="rId3"/>
                          <a:stretch>
                            <a:fillRect l="-800901" t="-65000" r="-901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9239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834064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Домашнє завдання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043608" y="764704"/>
                <a:ext cx="7772400" cy="4572000"/>
              </a:xfrm>
            </p:spPr>
            <p:txBody>
              <a:bodyPr>
                <a:normAutofit fontScale="92500" lnSpcReduction="10000"/>
              </a:bodyPr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uk-UA" sz="2000" dirty="0" smtClean="0"/>
                  <a:t>Об</a:t>
                </a:r>
                <a:r>
                  <a:rPr lang="en-US" sz="2000" dirty="0" smtClean="0"/>
                  <a:t>’</a:t>
                </a:r>
                <a:r>
                  <a:rPr lang="uk-UA" sz="2000" dirty="0" err="1" smtClean="0"/>
                  <a:t>єм</a:t>
                </a:r>
                <a:r>
                  <a:rPr lang="uk-UA" sz="2000" dirty="0" smtClean="0"/>
                  <a:t> куба з ребром </a:t>
                </a:r>
                <a:r>
                  <a:rPr lang="en-US" sz="2000" dirty="0" smtClean="0"/>
                  <a:t>a</a:t>
                </a:r>
                <a:r>
                  <a:rPr lang="uk-UA" sz="2000" dirty="0" smtClean="0"/>
                  <a:t> см дорівнює   </a:t>
                </a:r>
                <a:r>
                  <a:rPr lang="en-US" sz="2000" dirty="0" smtClean="0"/>
                  <a:t>V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2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sz="2000" b="0" i="1" smtClean="0">
                            <a:latin typeface="Cambria Math"/>
                          </a:rPr>
                          <m:t>см</m:t>
                        </m:r>
                      </m:e>
                      <m:sup>
                        <m:r>
                          <a:rPr lang="uk-UA" sz="20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uk-UA" sz="2000" dirty="0" smtClean="0"/>
                  <a:t> . Виразіть формулою залежність </a:t>
                </a:r>
                <a:r>
                  <a:rPr lang="en-US" sz="2000" dirty="0" smtClean="0"/>
                  <a:t>V</a:t>
                </a:r>
                <a:r>
                  <a:rPr lang="uk-UA" sz="2000" dirty="0" smtClean="0"/>
                  <a:t> від а. Чи задає ця формула функцію? Знайдіть значення функції , що задається цією формулою, якщо: 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                  </a:t>
                </a:r>
                <a:r>
                  <a:rPr lang="uk-UA" sz="2000" dirty="0" smtClean="0"/>
                  <a:t>а=5; а=7; а=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k-UA" sz="20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uk-UA" sz="20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uk-UA" sz="2000" dirty="0" smtClean="0"/>
                  <a:t>.</a:t>
                </a:r>
              </a:p>
              <a:p>
                <a:pPr marL="514350" indent="-514350">
                  <a:buAutoNum type="arabicPeriod" startAt="2"/>
                </a:pPr>
                <a:r>
                  <a:rPr lang="uk-UA" sz="2000" dirty="0" smtClean="0"/>
                  <a:t>Знайдіть значення функції</a:t>
                </a:r>
              </a:p>
              <a:p>
                <a:pPr marL="514350" indent="-514350">
                  <a:buAutoNum type="arabicPeriod" startAt="2"/>
                </a:pPr>
                <a:r>
                  <a:rPr lang="uk-UA" sz="2000" dirty="0" smtClean="0"/>
                  <a:t>Є заданої формулою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uk-UA" sz="2000" dirty="0" smtClean="0"/>
                  <a:t>, для значень аргументу, що дорівнюють -40; -10; 4; 5.</a:t>
                </a:r>
              </a:p>
              <a:p>
                <a:pPr marL="514350" indent="-514350">
                  <a:buAutoNum type="arabicPeriod" startAt="2"/>
                </a:pPr>
                <a:r>
                  <a:rPr lang="uk-UA" sz="2000" dirty="0" smtClean="0"/>
                  <a:t>Функцію задано формулою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𝑦</m:t>
                    </m:r>
                    <m:r>
                      <a:rPr lang="en-US" sz="2000" b="0" i="1" smtClean="0">
                        <a:latin typeface="Cambria Math"/>
                      </a:rPr>
                      <m:t>=4</m:t>
                    </m:r>
                    <m:r>
                      <a:rPr lang="en-US" sz="2000" b="0" i="1" smtClean="0">
                        <a:latin typeface="Cambria Math"/>
                      </a:rPr>
                      <m:t>𝑥</m:t>
                    </m:r>
                    <m:r>
                      <a:rPr lang="en-US" sz="2000" b="0" i="1" smtClean="0">
                        <a:latin typeface="Cambria Math"/>
                      </a:rPr>
                      <m:t>+3</m:t>
                    </m:r>
                  </m:oMath>
                </a14:m>
                <a:r>
                  <a:rPr lang="uk-UA" sz="2000" dirty="0" smtClean="0"/>
                  <a:t>. У таблиці наведено значення аргументу. Заповніть таку таблицю в зошиті, обчисливши відповідні значення функції.</a:t>
                </a:r>
                <a:endParaRPr lang="en-US" sz="2000" dirty="0" smtClean="0"/>
              </a:p>
              <a:p>
                <a:pPr marL="514350" indent="-514350">
                  <a:buAutoNum type="arabicPeriod" startAt="2"/>
                </a:pPr>
                <a:endParaRPr lang="en-US" sz="2000" dirty="0"/>
              </a:p>
              <a:p>
                <a:pPr marL="514350" indent="-514350">
                  <a:buAutoNum type="arabicPeriod" startAt="2"/>
                </a:pPr>
                <a:endParaRPr lang="en-US" sz="2000" dirty="0" smtClean="0"/>
              </a:p>
              <a:p>
                <a:pPr marL="514350" indent="-514350">
                  <a:buAutoNum type="arabicPeriod" startAt="2"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uk-UA" sz="2000" dirty="0" smtClean="0">
                    <a:hlinkClick r:id="rId2" action="ppaction://hlinksldjump"/>
                  </a:rPr>
                  <a:t>Відповіді до домашнього завдання</a:t>
                </a:r>
                <a:endParaRPr lang="uk-UA" sz="2000" dirty="0" smtClean="0"/>
              </a:p>
              <a:p>
                <a:pPr marL="514350" indent="-514350">
                  <a:buAutoNum type="arabicPeriod" startAt="2"/>
                </a:pPr>
                <a:endParaRPr lang="uk-UA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043608" y="764704"/>
                <a:ext cx="7772400" cy="4572000"/>
              </a:xfrm>
              <a:blipFill rotWithShape="1">
                <a:blip r:embed="rId3"/>
                <a:stretch>
                  <a:fillRect l="-706" t="-1600" b="-21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81976"/>
              </p:ext>
            </p:extLst>
          </p:nvPr>
        </p:nvGraphicFramePr>
        <p:xfrm>
          <a:off x="1691680" y="4077072"/>
          <a:ext cx="609599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03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Відповіді до домашнього завдання</a:t>
            </a:r>
            <a:endParaRPr lang="uk-U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Місце для вмісту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uk-UA" dirty="0" smtClean="0"/>
                  <a:t>№1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𝑉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dirty="0" smtClean="0"/>
                  <a:t>   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     </a:t>
                </a:r>
                <a:r>
                  <a:rPr lang="uk-UA" dirty="0" smtClean="0"/>
                  <a:t>Якщо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=5, то  </m:t>
                    </m:r>
                    <m:r>
                      <a:rPr lang="en-US" b="0" i="1" smtClean="0">
                        <a:latin typeface="Cambria Math"/>
                      </a:rPr>
                      <m:t>𝑉</m:t>
                    </m:r>
                    <m:r>
                      <a:rPr lang="en-US" b="0" i="1" smtClean="0">
                        <a:latin typeface="Cambria Math"/>
                      </a:rPr>
                      <m:t>=125</m:t>
                    </m:r>
                  </m:oMath>
                </a14:m>
                <a:endParaRPr lang="uk-UA" dirty="0" smtClean="0"/>
              </a:p>
              <a:p>
                <a:pPr marL="0" indent="0">
                  <a:buNone/>
                </a:pPr>
                <a:r>
                  <a:rPr lang="uk-UA" dirty="0" smtClean="0"/>
                  <a:t>                </a:t>
                </a:r>
                <a:r>
                  <a:rPr lang="uk-UA" dirty="0"/>
                  <a:t>Якщо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en-US" i="1">
                        <a:latin typeface="Cambria Math"/>
                      </a:rPr>
                      <m:t>=7, то  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=343</m:t>
                    </m:r>
                  </m:oMath>
                </a14:m>
                <a:endParaRPr lang="uk-UA" b="0" dirty="0" smtClean="0"/>
              </a:p>
              <a:p>
                <a:pPr marL="0" indent="0">
                  <a:buNone/>
                </a:pPr>
                <a:r>
                  <a:rPr lang="uk-UA" dirty="0" smtClean="0"/>
                  <a:t>                </a:t>
                </a:r>
                <a:r>
                  <a:rPr lang="uk-UA" dirty="0"/>
                  <a:t>Якщо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uk-UA" i="1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uk-UA" i="1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, то</m:t>
                    </m:r>
                    <m:r>
                      <a:rPr lang="uk-UA" i="1">
                        <a:latin typeface="Cambria Math"/>
                      </a:rPr>
                      <m:t>  </m:t>
                    </m:r>
                    <m:r>
                      <a:rPr lang="en-US" i="1">
                        <a:latin typeface="Cambria Math"/>
                      </a:rPr>
                      <m:t>𝑉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k-UA" b="0" i="1" smtClean="0">
                            <a:latin typeface="Cambria Math"/>
                          </a:rPr>
                          <m:t>27</m:t>
                        </m:r>
                      </m:num>
                      <m:den>
                        <m:r>
                          <a:rPr lang="uk-UA" b="0" i="1" smtClean="0">
                            <a:latin typeface="Cambria Math"/>
                          </a:rPr>
                          <m:t>64</m:t>
                        </m:r>
                      </m:den>
                    </m:f>
                  </m:oMath>
                </a14:m>
                <a:r>
                  <a:rPr lang="uk-UA" dirty="0" smtClean="0"/>
                  <a:t>.</a:t>
                </a:r>
              </a:p>
              <a:p>
                <a:pPr marL="0" indent="0">
                  <a:buNone/>
                </a:pPr>
                <a:r>
                  <a:rPr lang="uk-UA" dirty="0" smtClean="0"/>
                  <a:t>№2         Якщо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=−40, то   </m:t>
                    </m:r>
                    <m:r>
                      <a:rPr lang="uk-UA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uk-UA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40</m:t>
                        </m:r>
                      </m:den>
                    </m:f>
                  </m:oMath>
                </a14:m>
                <a:r>
                  <a:rPr lang="en-US" dirty="0" smtClean="0"/>
                  <a:t>=</a:t>
                </a:r>
                <a:r>
                  <a:rPr lang="uk-UA" dirty="0" smtClean="0"/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uk-UA" dirty="0" smtClean="0"/>
              </a:p>
              <a:p>
                <a:pPr marL="0" indent="0">
                  <a:buNone/>
                </a:pPr>
                <a:r>
                  <a:rPr lang="uk-UA" dirty="0" smtClean="0"/>
                  <a:t>                </a:t>
                </a:r>
                <a:r>
                  <a:rPr lang="uk-UA" dirty="0"/>
                  <a:t>Якщо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=−10, то    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uk-UA" b="0" i="1" smtClean="0">
                            <a:latin typeface="Cambria Math"/>
                          </a:rPr>
                          <m:t>−1</m:t>
                        </m:r>
                        <m:r>
                          <a:rPr lang="en-US" i="1">
                            <a:latin typeface="Cambria Math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uk-UA" dirty="0" smtClean="0"/>
                  <a:t>-2</a:t>
                </a:r>
              </a:p>
              <a:p>
                <a:pPr marL="0" indent="0">
                  <a:buNone/>
                </a:pPr>
                <a:r>
                  <a:rPr lang="uk-UA" dirty="0" smtClean="0"/>
                  <a:t>                Якщо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=4, то   </m:t>
                    </m:r>
                    <m:r>
                      <a:rPr lang="uk-UA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uk-UA" dirty="0" smtClean="0"/>
                  <a:t>5</a:t>
                </a:r>
              </a:p>
              <a:p>
                <a:pPr marL="0" indent="0">
                  <a:buNone/>
                </a:pPr>
                <a:r>
                  <a:rPr lang="uk-UA" dirty="0"/>
                  <a:t> </a:t>
                </a:r>
                <a:r>
                  <a:rPr lang="uk-UA" dirty="0" smtClean="0"/>
                  <a:t>               Якщо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=5, то   </m:t>
                    </m:r>
                    <m:r>
                      <a:rPr lang="uk-UA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uk-UA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/>
                  <a:t>=</a:t>
                </a:r>
                <a:r>
                  <a:rPr lang="uk-UA" dirty="0" smtClean="0"/>
                  <a:t>4</a:t>
                </a:r>
              </a:p>
              <a:p>
                <a:pPr marL="0" indent="0">
                  <a:buNone/>
                </a:pPr>
                <a:r>
                  <a:rPr lang="uk-UA" dirty="0" smtClean="0"/>
                  <a:t>№3        </a:t>
                </a:r>
                <a:endParaRPr lang="uk-UA" dirty="0"/>
              </a:p>
              <a:p>
                <a:pPr marL="0" indent="0">
                  <a:buNone/>
                </a:pPr>
                <a:endParaRPr lang="uk-UA" dirty="0"/>
              </a:p>
              <a:p>
                <a:pPr marL="0" indent="0">
                  <a:buNone/>
                </a:pPr>
                <a:endParaRPr lang="uk-UA" dirty="0"/>
              </a:p>
            </p:txBody>
          </p:sp>
        </mc:Choice>
        <mc:Fallback xmlns="">
          <p:sp>
            <p:nvSpPr>
              <p:cNvPr id="3" name="Місце для вмісту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76" t="-226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276686"/>
              </p:ext>
            </p:extLst>
          </p:nvPr>
        </p:nvGraphicFramePr>
        <p:xfrm>
          <a:off x="1907704" y="5517232"/>
          <a:ext cx="609599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-3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8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-25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-17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35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3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трога">
  <a:themeElements>
    <a:clrScheme name="Строга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трога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рога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164</TotalTime>
  <Words>1034</Words>
  <Application>Microsoft Office PowerPoint</Application>
  <PresentationFormat>Екран (4:3)</PresentationFormat>
  <Paragraphs>156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Строга</vt:lpstr>
      <vt:lpstr>Функція. Область визначення і область значень функції. Способи задання функції.</vt:lpstr>
      <vt:lpstr>Пояснення нового матеріалу</vt:lpstr>
      <vt:lpstr>  Приклад. Функцію задано формулою У=8/(Х-2). Знайти: 1. Область визначення функції; 2. значення функції, відповідне значенню аргументу, що  дорівнює : -2; 6; 10. 3.Значення аргументу, при якому значення функції дорівнює  -1. </vt:lpstr>
      <vt:lpstr>Презентація PowerPoint</vt:lpstr>
      <vt:lpstr>Закріплення вивченого матеріалу</vt:lpstr>
      <vt:lpstr>Презентація PowerPoint</vt:lpstr>
      <vt:lpstr>Відповідь</vt:lpstr>
      <vt:lpstr>Домашнє завдання</vt:lpstr>
      <vt:lpstr>Відповіді до домашнього завдання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Функція. Область визначення і область значень функції. Способи задання функції.</dc:title>
  <dc:creator>Богомол</dc:creator>
  <cp:lastModifiedBy>Богомол</cp:lastModifiedBy>
  <cp:revision>17</cp:revision>
  <dcterms:created xsi:type="dcterms:W3CDTF">2011-12-30T06:52:30Z</dcterms:created>
  <dcterms:modified xsi:type="dcterms:W3CDTF">2012-01-10T09:58:58Z</dcterms:modified>
</cp:coreProperties>
</file>